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9"/>
  </p:notesMasterIdLst>
  <p:sldIdLst>
    <p:sldId id="256" r:id="rId2"/>
    <p:sldId id="284" r:id="rId3"/>
    <p:sldId id="285" r:id="rId4"/>
    <p:sldId id="286" r:id="rId5"/>
    <p:sldId id="287" r:id="rId6"/>
    <p:sldId id="283" r:id="rId7"/>
    <p:sldId id="282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02915-A24D-449A-B45A-C01E51FBAF88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2426E-E548-4E5E-9940-F233EFB2E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2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AFDF-AE15-4178-8901-A8D6BD1349B5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1ABA-9A71-4044-A468-F550A28BE4F9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1C3F-E7FB-4644-8AEB-ACCF075579AD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65B8-321A-40AA-B74A-D82D06AEDCC8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0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E4A8-43A6-4468-A283-91EAC7B23280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1EBF-AF2E-4719-9E31-E07197EE276D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D165-3E86-42F5-9F5D-65393FD41A91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1774-B79D-4310-B1F4-F55A461C3F6F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54D8-60BE-472A-B569-8883AA9358E2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A1A-DFBB-42BA-8314-FBE6EE4C0027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E8F2-2649-4122-9569-274578AB2BBB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707AC8-30B8-4478-B46A-1C4FE06C84BF}" type="datetime2">
              <a:rPr lang="en-US" smtClean="0"/>
              <a:t>Wednesday, January 29,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9502"/>
            <a:ext cx="7848600" cy="2134617"/>
          </a:xfrm>
        </p:spPr>
        <p:txBody>
          <a:bodyPr/>
          <a:lstStyle/>
          <a:p>
            <a:r>
              <a:rPr lang="ru-RU" sz="4400" dirty="0" smtClean="0"/>
              <a:t>Основы </a:t>
            </a:r>
            <a:br>
              <a:rPr lang="ru-RU" sz="4400" dirty="0" smtClean="0"/>
            </a:br>
            <a:r>
              <a:rPr lang="ru-RU" sz="4400" dirty="0" smtClean="0"/>
              <a:t>бухгалтерского</a:t>
            </a:r>
            <a:br>
              <a:rPr lang="ru-RU" sz="4400" dirty="0" smtClean="0"/>
            </a:br>
            <a:r>
              <a:rPr lang="ru-RU" sz="4400" dirty="0" smtClean="0"/>
              <a:t>учета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694512" cy="1314450"/>
          </a:xfrm>
        </p:spPr>
        <p:txBody>
          <a:bodyPr/>
          <a:lstStyle/>
          <a:p>
            <a:r>
              <a:rPr lang="ru-RU" dirty="0" smtClean="0"/>
              <a:t>Занятие </a:t>
            </a:r>
            <a:r>
              <a:rPr lang="en-US" dirty="0" smtClean="0"/>
              <a:t>23</a:t>
            </a:r>
            <a:r>
              <a:rPr lang="ru-RU" dirty="0"/>
              <a:t>. Бухгалтерская отчетность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2320" y="4206448"/>
            <a:ext cx="99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А. Заика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565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Регулирование отчетности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ru-RU" dirty="0" smtClean="0"/>
          </a:p>
          <a:p>
            <a:r>
              <a:rPr lang="ru-RU" dirty="0"/>
              <a:t>Основные нормативные акты, которые регулируют порядок составления и представления бухгалтерской </a:t>
            </a:r>
            <a:r>
              <a:rPr lang="ru-RU" dirty="0" smtClean="0"/>
              <a:t>отчетности:</a:t>
            </a:r>
            <a:endParaRPr lang="ru-RU" dirty="0"/>
          </a:p>
          <a:p>
            <a:pPr lvl="1"/>
            <a:r>
              <a:rPr lang="ru-RU" dirty="0"/>
              <a:t>Закон "О бухгалтерском учете", </a:t>
            </a:r>
          </a:p>
          <a:p>
            <a:pPr lvl="1"/>
            <a:r>
              <a:rPr lang="ru-RU" dirty="0"/>
              <a:t>Положение по ведению бухгалтерского учёта и бухгалтерской отчетности в Российской Федерации (Приказ Минфина РФ от 29.07.1998, </a:t>
            </a:r>
            <a:r>
              <a:rPr lang="en-US" dirty="0"/>
              <a:t>N</a:t>
            </a:r>
            <a:r>
              <a:rPr lang="ru-RU" dirty="0"/>
              <a:t> 34н, в ред. От 24.12.2010 г.)</a:t>
            </a:r>
          </a:p>
          <a:p>
            <a:pPr lvl="1"/>
            <a:r>
              <a:rPr lang="ru-RU" dirty="0"/>
              <a:t>ПБУ 4/99 "Бухгалтерская отчетность организаций</a:t>
            </a:r>
          </a:p>
          <a:p>
            <a:pPr lvl="1"/>
            <a:r>
              <a:rPr lang="ru-RU" dirty="0"/>
              <a:t>Приказ Минфина РФ от 2 июля 2010 г. N 66н "О формах бухгалтерской отчетности организаций" (в ред. от 04.12.2012 г.)</a:t>
            </a:r>
          </a:p>
          <a:p>
            <a:pPr lvl="1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51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 отчетности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Годовая Бухгалтерская отчетность организаций состоит из следующих форм:</a:t>
            </a:r>
          </a:p>
          <a:p>
            <a:r>
              <a:rPr lang="ru-RU" dirty="0"/>
              <a:t>Основные формы отчётности:</a:t>
            </a:r>
          </a:p>
          <a:p>
            <a:pPr lvl="1"/>
            <a:r>
              <a:rPr lang="ru-RU" dirty="0"/>
              <a:t>Бухгалтерский баланс </a:t>
            </a:r>
          </a:p>
          <a:p>
            <a:pPr lvl="1"/>
            <a:r>
              <a:rPr lang="ru-RU" dirty="0"/>
              <a:t>Отчет о финансовых результатах</a:t>
            </a:r>
          </a:p>
          <a:p>
            <a:r>
              <a:rPr lang="ru-RU" dirty="0"/>
              <a:t>Приложения к бухгалтерскому балансу и отчету о финансовых результатах: </a:t>
            </a:r>
          </a:p>
          <a:p>
            <a:pPr lvl="1"/>
            <a:r>
              <a:rPr lang="ru-RU" dirty="0"/>
              <a:t>Отчет об изменениях капитала </a:t>
            </a:r>
          </a:p>
          <a:p>
            <a:pPr lvl="1"/>
            <a:r>
              <a:rPr lang="ru-RU" dirty="0"/>
              <a:t>Отчет о движении денежных средств </a:t>
            </a:r>
          </a:p>
          <a:p>
            <a:pPr lvl="1"/>
            <a:r>
              <a:rPr lang="ru-RU" dirty="0"/>
              <a:t>Отчет о целевом использовании средств</a:t>
            </a:r>
          </a:p>
          <a:p>
            <a:pPr lvl="1"/>
            <a:r>
              <a:rPr lang="ru-RU" dirty="0"/>
              <a:t>Иные приложения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50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Бухгалтерский баланс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Статьи </a:t>
            </a:r>
            <a:r>
              <a:rPr lang="ru-RU" dirty="0"/>
              <a:t>баланса содержат агрегированные данные по счетам бухгалтерского учета</a:t>
            </a:r>
            <a:r>
              <a:rPr lang="ru-RU" dirty="0" smtClean="0"/>
              <a:t>. При заполнении баланса используются остатки (сальдо) по счетам.</a:t>
            </a:r>
          </a:p>
          <a:p>
            <a:r>
              <a:rPr lang="ru-RU" dirty="0" smtClean="0"/>
              <a:t>Баланс заполняется </a:t>
            </a:r>
            <a:r>
              <a:rPr lang="ru-RU" dirty="0"/>
              <a:t>в тысячах рублей без десятичных знаков, либо - в миллионах рублей для особо крупных организаций. </a:t>
            </a:r>
            <a:r>
              <a:rPr lang="ru-RU" dirty="0" smtClean="0"/>
              <a:t>Отрицательные суммы даются в скобках, баланс заполняется за три года.</a:t>
            </a:r>
          </a:p>
          <a:p>
            <a:r>
              <a:rPr lang="ru-RU" dirty="0" smtClean="0"/>
              <a:t>В </a:t>
            </a:r>
            <a:r>
              <a:rPr lang="ru-RU" dirty="0"/>
              <a:t>бухгалтерской отчетности не допускается зачет между статьями активов и пассивов, статьями прибылей и убытков, кроме случаев, когда такой зачет предусмотрен правилами, установленными нормативными актами (п. 40 Положения о бухгалтерском учете).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01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Отчет о финансовых результатах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Основные данные для отчета о финансовых результатах аккумулируются в течение отчетного года по субсчетам счетов 90, 91, 99. </a:t>
            </a:r>
            <a:endParaRPr lang="ru-RU" dirty="0" smtClean="0"/>
          </a:p>
          <a:p>
            <a:r>
              <a:rPr lang="ru-RU" dirty="0"/>
              <a:t>Отчет о финансовых результатах должен содержать показатели за два года. Вычитаемые показатели (фактически - отрицательные) даются в круглых скобках.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13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75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Основные формы отчетности представлены бухгалтерским балансом и отчетом о финансовых результатах.</a:t>
            </a:r>
          </a:p>
          <a:p>
            <a:pPr lvl="0"/>
            <a:r>
              <a:rPr lang="ru-RU" dirty="0"/>
              <a:t>Для составления бухгалтерской отчетности отчетной датой считается последний календарный день отчетного периода.</a:t>
            </a:r>
          </a:p>
          <a:p>
            <a:pPr lvl="0"/>
            <a:r>
              <a:rPr lang="ru-RU" dirty="0"/>
              <a:t>Бухгалтерская отчетность подписывается руководителем и главным бухгалтером организации.</a:t>
            </a:r>
          </a:p>
          <a:p>
            <a:pPr lvl="0"/>
            <a:r>
              <a:rPr lang="ru-RU" dirty="0"/>
              <a:t>Статьи бухгалтерского баланса содержат агрегированные данные по счетам бухгалтерского учета.</a:t>
            </a:r>
          </a:p>
          <a:p>
            <a:pPr lvl="0"/>
            <a:r>
              <a:rPr lang="ru-RU" dirty="0"/>
              <a:t>Отчет о финансовых результатах отражает сведения, аккумулируемые в течение отчетного года по субсчетам счетов 90, 91, 99.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19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1719</TotalTime>
  <Words>351</Words>
  <Application>Microsoft Office PowerPoint</Application>
  <PresentationFormat>Экран (16:9)</PresentationFormat>
  <Paragraphs>40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Ясность</vt:lpstr>
      <vt:lpstr>Основы  бухгалтерского учета</vt:lpstr>
      <vt:lpstr>Регулирование отчетности</vt:lpstr>
      <vt:lpstr>Состав отчетности</vt:lpstr>
      <vt:lpstr>Бухгалтерский баланс</vt:lpstr>
      <vt:lpstr>Отчет о финансовых результатах</vt:lpstr>
      <vt:lpstr>Итоги</vt:lpstr>
      <vt:lpstr>Итоги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бухгалтерского учета</dc:title>
  <dc:creator>Alex</dc:creator>
  <cp:lastModifiedBy>Alex</cp:lastModifiedBy>
  <cp:revision>25</cp:revision>
  <dcterms:created xsi:type="dcterms:W3CDTF">2013-10-27T12:18:33Z</dcterms:created>
  <dcterms:modified xsi:type="dcterms:W3CDTF">2014-01-29T10:01:00Z</dcterms:modified>
</cp:coreProperties>
</file>