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16"/>
  </p:notes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83" r:id="rId13"/>
    <p:sldId id="282" r:id="rId14"/>
    <p:sldId id="294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94660"/>
  </p:normalViewPr>
  <p:slideViewPr>
    <p:cSldViewPr>
      <p:cViewPr varScale="1">
        <p:scale>
          <a:sx n="148" d="100"/>
          <a:sy n="148" d="100"/>
        </p:scale>
        <p:origin x="-56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02915-A24D-449A-B45A-C01E51FBAF88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2426E-E548-4E5E-9940-F233EFB2E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2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AFDF-AE15-4178-8901-A8D6BD1349B5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1ABA-9A71-4044-A468-F550A28BE4F9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1C3F-E7FB-4644-8AEB-ACCF075579AD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65B8-321A-40AA-B74A-D82D06AEDCC8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0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E4A8-43A6-4468-A283-91EAC7B23280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1EBF-AF2E-4719-9E31-E07197EE276D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D165-3E86-42F5-9F5D-65393FD41A91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1774-B79D-4310-B1F4-F55A461C3F6F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54D8-60BE-472A-B569-8883AA9358E2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A1A-DFBB-42BA-8314-FBE6EE4C0027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E8F2-2649-4122-9569-274578AB2BBB}" type="datetime2">
              <a:rPr lang="en-US" smtClean="0"/>
              <a:t>Wednesday, January 29,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1707AC8-30B8-4478-B46A-1C4FE06C84BF}" type="datetime2">
              <a:rPr lang="en-US" smtClean="0"/>
              <a:t>Wednesday, January 29,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9502"/>
            <a:ext cx="7848600" cy="2134617"/>
          </a:xfrm>
        </p:spPr>
        <p:txBody>
          <a:bodyPr/>
          <a:lstStyle/>
          <a:p>
            <a:r>
              <a:rPr lang="ru-RU" sz="4400" dirty="0" smtClean="0"/>
              <a:t>Основы </a:t>
            </a:r>
            <a:br>
              <a:rPr lang="ru-RU" sz="4400" dirty="0" smtClean="0"/>
            </a:br>
            <a:r>
              <a:rPr lang="ru-RU" sz="4400" dirty="0" smtClean="0"/>
              <a:t>бухгалтерского</a:t>
            </a:r>
            <a:br>
              <a:rPr lang="ru-RU" sz="4400" dirty="0" smtClean="0"/>
            </a:br>
            <a:r>
              <a:rPr lang="ru-RU" sz="4400" dirty="0" smtClean="0"/>
              <a:t>учета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694512" cy="1314450"/>
          </a:xfrm>
        </p:spPr>
        <p:txBody>
          <a:bodyPr/>
          <a:lstStyle/>
          <a:p>
            <a:r>
              <a:rPr lang="ru-RU" dirty="0" smtClean="0"/>
              <a:t>Занятие </a:t>
            </a:r>
            <a:r>
              <a:rPr lang="en-US" dirty="0" smtClean="0"/>
              <a:t>22</a:t>
            </a:r>
            <a:r>
              <a:rPr lang="ru-RU" dirty="0"/>
              <a:t>. Налогообложение, выявление финансового результата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452320" y="4206448"/>
            <a:ext cx="997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А. Заика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565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Единый налог на вмененный доход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Единый налог на вмененный доход </a:t>
            </a:r>
            <a:r>
              <a:rPr lang="ru-RU" dirty="0" smtClean="0"/>
              <a:t>(ЕНВД</a:t>
            </a:r>
            <a:r>
              <a:rPr lang="ru-RU" dirty="0"/>
              <a:t>) регулируется главой 26.3. НК РФ. Этот налог может вводиться в действие нормативными актами представительными органами муниципальной власти и применяться к определенным видам предпринимательской деятельности. </a:t>
            </a:r>
            <a:endParaRPr lang="ru-RU" dirty="0" smtClean="0"/>
          </a:p>
          <a:p>
            <a:r>
              <a:rPr lang="ru-RU" dirty="0"/>
              <a:t>Сущность ЕНВД заключается в том, что налог уплачивается, исходя из показателей, рассчитываемых заранее и не связанных с реальным доходом.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22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Единый сельскохозяйственный налог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Единый сельскохозяйственный налог предназначен для организаций, работающих в сфере сельского хозяйства. Его регламентирует Глава 26.1 НК РФ.</a:t>
            </a:r>
          </a:p>
          <a:p>
            <a:r>
              <a:rPr lang="ru-RU" dirty="0"/>
              <a:t>В частности, если по итогам работы за календарный год, предшествующий году перехода на единый сельскохозяйственный налог, доля дохода от различных видов сельскохозяйственной деятельности составляет не менее 70% от общего дохода организации - она может переходить на этот налог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334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75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Классификация доходов и расходов для целей бухгалтерского учета и для целей правильного расчета налога на прибыль, различается. Это приводит к тому, что бухгалтер вынужден оценивать каждую хозяйственную операцию с точки зрения ее отражения в бухгалтерском и в налоговом учете, и, в случае обнаружения расхождений, принимать решение об отражении в учете корректирующих показателей.</a:t>
            </a:r>
          </a:p>
          <a:p>
            <a:pPr lvl="0"/>
            <a:r>
              <a:rPr lang="ru-RU" dirty="0"/>
              <a:t>ПБУ 18/02 позволяет сблизить бухгалтерский и налоговый учет. Оно предусматривает отражение  в учете ряда показателей, которые позволяют верно рассчитать налог на прибыль.</a:t>
            </a:r>
          </a:p>
          <a:p>
            <a:pPr lvl="0"/>
            <a:r>
              <a:rPr lang="ru-RU" dirty="0"/>
              <a:t>Счет 84 «Нераспределенная прибыль (непокрытый убыток)» используют для отнесения на него прибыли или убытка, выявленного на счете 99 «Прибыли и убытки».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19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/>
              <a:t>Основным методом признания доходов и расходов в бухгалтерском и налоговом учете является метод начислений.</a:t>
            </a:r>
          </a:p>
          <a:p>
            <a:pPr lvl="0"/>
            <a:r>
              <a:rPr lang="ru-RU" dirty="0"/>
              <a:t>В отдельных случаях возможно использование кассового метода признания доходов и расходов.</a:t>
            </a:r>
          </a:p>
          <a:p>
            <a:pPr lvl="0"/>
            <a:r>
              <a:rPr lang="ru-RU" dirty="0"/>
              <a:t>Малые предприятия, помимо налогового режима, предусматривающего уплату налога на прибыль организаций (так называемый общий налоговый режим), могут использовать специальные налоговые режимы. В частности, упрощенную систему налогообложения (УСН) и единый налог на вмененный доход (ЕНВД).</a:t>
            </a:r>
          </a:p>
          <a:p>
            <a:pPr lvl="0"/>
            <a:r>
              <a:rPr lang="ru-RU" dirty="0"/>
              <a:t>Сельскохозяйственные организации могут уплачивать Единый сельскохозяйственный налог.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13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Налог на прибыль организаций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ru-RU" dirty="0" smtClean="0"/>
          </a:p>
          <a:p>
            <a:pPr lvl="1"/>
            <a:r>
              <a:rPr lang="ru-RU" dirty="0"/>
              <a:t>«Налоговый учет - система обобщения информации для определения налоговой базы по налогу на основе данных первичных документов, сгруппированных в соответствии с порядком, предусмотренным настоящим Кодексом»</a:t>
            </a:r>
          </a:p>
          <a:p>
            <a:pPr lvl="1"/>
            <a:r>
              <a:rPr lang="ru-RU" dirty="0"/>
              <a:t>Классификация доходов и расходов в бухгалтерском учете и для целей главы 25 НК РФ различается. В итоге обычно оказывается, что прибыль, исчисленная в бухгалтерском учете, отражающая реальное состояние дел, и прибыль, с которой взимается налог на прибыль - это разные суммы.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551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Доходы в бухгалтерском учете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В соответствии с п.12.  ПБУ 9/99, выручку можно признать в учете при выполнении следующих условий:</a:t>
            </a:r>
          </a:p>
          <a:p>
            <a:pPr lvl="1"/>
            <a:r>
              <a:rPr lang="ru-RU" dirty="0"/>
              <a:t>организация имеет право на получение этой выручки, вытекающее из конкретного договора или подтвержденное иным соответствующим образом;</a:t>
            </a:r>
          </a:p>
          <a:p>
            <a:pPr lvl="1"/>
            <a:r>
              <a:rPr lang="ru-RU" dirty="0"/>
              <a:t>сумма выручки может быть определена;</a:t>
            </a:r>
          </a:p>
          <a:p>
            <a:pPr lvl="1"/>
            <a:r>
              <a:rPr lang="ru-RU" dirty="0"/>
              <a:t>имеется уверенность в том, что в результате конкретной операции произойдет увеличение экономических выгод организации;</a:t>
            </a:r>
          </a:p>
          <a:p>
            <a:pPr lvl="1"/>
            <a:r>
              <a:rPr lang="ru-RU" dirty="0"/>
              <a:t>право собственности (владения, пользования и распоряжения) на продукцию (товар) перешло от организации к покупателю или работа принята заказчиком (услуга оказана);</a:t>
            </a:r>
          </a:p>
          <a:p>
            <a:pPr lvl="1"/>
            <a:r>
              <a:rPr lang="ru-RU" dirty="0"/>
              <a:t>расходы, которые произведены или будут произведены в связи с этой операцией, могут быть определены.</a:t>
            </a:r>
          </a:p>
          <a:p>
            <a:r>
              <a:rPr lang="ru-RU" dirty="0"/>
              <a:t>Если в отношении денежных средств и иных активов, полученных организацией в оплату, не исполнено хотя бы одно из названных условий, то в бухгалтерском учете организации признается кредиторская задолженность, а не выручка.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64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Расходы в бухгалтерском </a:t>
            </a:r>
            <a:r>
              <a:rPr lang="ru-RU" b="1" dirty="0" smtClean="0"/>
              <a:t>учете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 соответствии с п.16 ПБУ 10/99, расходы признаются в бухгалтерском учете при наличии следующих условий:</a:t>
            </a:r>
          </a:p>
          <a:p>
            <a:pPr lvl="1"/>
            <a:r>
              <a:rPr lang="ru-RU" dirty="0"/>
              <a:t>расход производится в соответствии с конкретным договором, требованием законодательных и нормативных актов, обычаями делового оборота;</a:t>
            </a:r>
          </a:p>
          <a:p>
            <a:pPr lvl="1"/>
            <a:r>
              <a:rPr lang="ru-RU" dirty="0"/>
              <a:t>сумма расхода может быть определена;</a:t>
            </a:r>
          </a:p>
          <a:p>
            <a:pPr lvl="1"/>
            <a:r>
              <a:rPr lang="ru-RU" dirty="0"/>
              <a:t>имеется уверенность в том, что в результате конкретной операции произойдет уменьшение экономических выгод организации. Уверенность в том, что в результате конкретной операции произойдет уменьшение экономических выгод организации, имеется в случае, когда организация передала актив либо отсутствует неопределенность в отношении передачи актива.</a:t>
            </a:r>
          </a:p>
          <a:p>
            <a:r>
              <a:rPr lang="ru-RU" dirty="0"/>
              <a:t>Если в отношении любых расходов, осуществленных организацией, не исполнено хотя бы одно из названных условий, то в бухгалтерском учете организации признается дебиторская задолженность.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88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Реформирование </a:t>
            </a:r>
            <a:r>
              <a:rPr lang="ru-RU" b="1" dirty="0"/>
              <a:t>баланса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Финансовый результат от обычных видов деятельности (после проведения внутренних операций между субсчетами счета 90) отражается одной из двух записей:</a:t>
            </a:r>
          </a:p>
          <a:p>
            <a:r>
              <a:rPr lang="ru-RU" b="1" dirty="0"/>
              <a:t>Д99 К90</a:t>
            </a:r>
            <a:r>
              <a:rPr lang="ru-RU" dirty="0"/>
              <a:t> - на сумму убытка от обычных видов деятельности</a:t>
            </a:r>
          </a:p>
          <a:p>
            <a:r>
              <a:rPr lang="ru-RU" b="1" dirty="0"/>
              <a:t>Д90 К99</a:t>
            </a:r>
            <a:r>
              <a:rPr lang="ru-RU" dirty="0"/>
              <a:t> - на сумму прибыли от обычных видов деятельности</a:t>
            </a:r>
          </a:p>
          <a:p>
            <a:r>
              <a:rPr lang="ru-RU" dirty="0"/>
              <a:t>Похожие записи делаются в корреспонденции со счетом 91:</a:t>
            </a:r>
          </a:p>
          <a:p>
            <a:r>
              <a:rPr lang="ru-RU" b="1" dirty="0"/>
              <a:t>Д99 К91</a:t>
            </a:r>
            <a:r>
              <a:rPr lang="ru-RU" dirty="0"/>
              <a:t> - отражен убыток после сопоставления прочих доходов и расходов</a:t>
            </a:r>
          </a:p>
          <a:p>
            <a:r>
              <a:rPr lang="ru-RU" b="1" dirty="0"/>
              <a:t>Д91 К99</a:t>
            </a:r>
            <a:r>
              <a:rPr lang="ru-RU" dirty="0"/>
              <a:t> - отражена прибыль после сопоставления прочих доходов и расходов</a:t>
            </a:r>
          </a:p>
          <a:p>
            <a:r>
              <a:rPr lang="ru-RU" dirty="0"/>
              <a:t>После того, как на счете 99 выявлена прибыль либо убыток, а делается это в конце года, этот счет закрывается на счет 84 «Нераспределенная прибыль (непокрытый убыток)».</a:t>
            </a:r>
          </a:p>
          <a:p>
            <a:r>
              <a:rPr lang="ru-RU" dirty="0"/>
              <a:t>Соответственно, при выявлении прибыли делается запись:</a:t>
            </a:r>
          </a:p>
          <a:p>
            <a:r>
              <a:rPr lang="ru-RU" b="1" dirty="0"/>
              <a:t>Д99 К84</a:t>
            </a:r>
            <a:r>
              <a:rPr lang="ru-RU" dirty="0"/>
              <a:t> - отражена прибыль по итогам отчетного года (реформирован баланс)</a:t>
            </a:r>
          </a:p>
          <a:p>
            <a:r>
              <a:rPr lang="ru-RU" dirty="0"/>
              <a:t>При выявлении убытка делается обратная запись:</a:t>
            </a:r>
          </a:p>
          <a:p>
            <a:r>
              <a:rPr lang="ru-RU" b="1" dirty="0"/>
              <a:t>Д84 К99</a:t>
            </a:r>
            <a:r>
              <a:rPr lang="ru-RU" dirty="0"/>
              <a:t> - отражен убыток отчетного года (реформирован баланс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092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Доходы в налоговом учете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соответствии с гл. 25 НК РФ доходы </a:t>
            </a:r>
            <a:r>
              <a:rPr lang="ru-RU" dirty="0"/>
              <a:t>организации делятся на доходы от реализации (ст. 249 НК РФ) и внереализационные доходы (ст. 250 НК РФ).</a:t>
            </a:r>
          </a:p>
          <a:p>
            <a:r>
              <a:rPr lang="ru-RU" dirty="0"/>
              <a:t>Доходом от реализации признаются выручка от реализации товаров (работ, услуг) как собственного производства, так и ранее приобретенных, выручка от реализации имущественных прав.</a:t>
            </a:r>
          </a:p>
          <a:p>
            <a:r>
              <a:rPr lang="ru-RU" dirty="0"/>
              <a:t>Внереализационные доходы содержат обширный список позиций из более чем 20 наименований, причем, почти каждое наименование детализируется в особых статьях, посвященных особенностям исчисления тех или иных видов дохода.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002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Расходы в налоговом учете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 соответствии со ст. 252 НК РФ, расходами признаются обоснованные и документально подтвержденные затраты, осуществленные налогоплательщиком.</a:t>
            </a:r>
          </a:p>
          <a:p>
            <a:r>
              <a:rPr lang="ru-RU" dirty="0"/>
              <a:t>Общая классификация расходов совпадает с классификацией доходов. Расходы делят на расходы, связанные с производством и реализацией (ст. 253-264 НК РФ) и внереализационные расходы (ст. 265 НК РФ). НК РФ признаёт и другие виды расходов. Например, это расходы на формирование резервов по сомнительным долгам (ст. 266 НК РФ), расходы на формирование резерва по гарантийному ремонту и гарантийному обслуживанию (ст. 267 НК РФ).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92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ПБУ 18/02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ПБУ 18/02 позволяет исчислить сумму налога в бухгалтерском учете, используя показатель бухгалтерской прибыли и корректирующие показатели, отражающие различие в бухгалтерском и налоговом учете. Опишем основные положения ПБУ 18/02 и бухгалтерских счетов, используемых в его целях.</a:t>
            </a:r>
          </a:p>
          <a:p>
            <a:r>
              <a:rPr lang="ru-RU" dirty="0"/>
              <a:t>Сущность ПБУ 18/02 заключается в следующем. Сначала вычисляется так называемый условный расход (доход) по налогу на прибыль, после этого вычисляются дополнительные показатели, с их использованием корректируют условный расход (доход) и получают сумму налога.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538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УСН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Упрощенная система налогообложения (УСН) регулируется главой 26.2 НК РФ. Налогоплательщик, который не желает или не может использовать ЕНВД и единый сельскохозяйственный налог, может либо вести учет по общему режиму налогообложения, либо использовать УСН. </a:t>
            </a:r>
            <a:endParaRPr lang="ru-RU" dirty="0" smtClean="0"/>
          </a:p>
          <a:p>
            <a:r>
              <a:rPr lang="ru-RU" dirty="0"/>
              <a:t>УСН предназначена для налогоплательщиков со сравнительно невысокими доходами. Так, в 2013 году принятое ограничение по доходам налогоплательщика (п.2 ст. 346.12 НК РФ) установлено в размере 45 млн. руб. </a:t>
            </a:r>
            <a:endParaRPr lang="ru-RU" dirty="0" smtClean="0"/>
          </a:p>
          <a:p>
            <a:r>
              <a:rPr lang="ru-RU" dirty="0"/>
              <a:t>Учет доходов и расходов по УСН ведется с применением кассового метода.</a:t>
            </a:r>
          </a:p>
          <a:p>
            <a:r>
              <a:rPr lang="ru-RU" dirty="0"/>
              <a:t>Налоговой базой по УСН является либо денежное выражение доходов организации или индивидуального предпринимателя, либо денежное выражение доходов, уменьшенных на величину расходов.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2682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1540</TotalTime>
  <Words>1225</Words>
  <Application>Microsoft Office PowerPoint</Application>
  <PresentationFormat>Экран (16:9)</PresentationFormat>
  <Paragraphs>77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Ясность</vt:lpstr>
      <vt:lpstr>Основы  бухгалтерского учета</vt:lpstr>
      <vt:lpstr>Налог на прибыль организаций</vt:lpstr>
      <vt:lpstr>Доходы в бухгалтерском учете</vt:lpstr>
      <vt:lpstr>Расходы в бухгалтерском учете</vt:lpstr>
      <vt:lpstr>Реформирование баланса</vt:lpstr>
      <vt:lpstr>Доходы в налоговом учете</vt:lpstr>
      <vt:lpstr>Расходы в налоговом учете</vt:lpstr>
      <vt:lpstr>ПБУ 18/02</vt:lpstr>
      <vt:lpstr>УСН</vt:lpstr>
      <vt:lpstr>Единый налог на вмененный доход</vt:lpstr>
      <vt:lpstr>Единый сельскохозяйственный налог</vt:lpstr>
      <vt:lpstr>Итоги</vt:lpstr>
      <vt:lpstr>Итоги</vt:lpstr>
      <vt:lpstr>Итоги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бухгалтерского учета</dc:title>
  <dc:creator>Alex</dc:creator>
  <cp:lastModifiedBy>Alex</cp:lastModifiedBy>
  <cp:revision>27</cp:revision>
  <dcterms:created xsi:type="dcterms:W3CDTF">2013-10-27T12:18:33Z</dcterms:created>
  <dcterms:modified xsi:type="dcterms:W3CDTF">2014-01-28T21:28:13Z</dcterms:modified>
</cp:coreProperties>
</file>