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11"/>
  </p:notes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83" r:id="rId9"/>
    <p:sldId id="282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94660"/>
  </p:normalViewPr>
  <p:slideViewPr>
    <p:cSldViewPr>
      <p:cViewPr varScale="1">
        <p:scale>
          <a:sx n="148" d="100"/>
          <a:sy n="148" d="100"/>
        </p:scale>
        <p:origin x="-56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02915-A24D-449A-B45A-C01E51FBAF88}" type="datetimeFigureOut">
              <a:rPr lang="ru-RU" smtClean="0"/>
              <a:t>09.01.2014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2426E-E548-4E5E-9940-F233EFB2E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726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AFDF-AE15-4178-8901-A8D6BD1349B5}" type="datetime2">
              <a:rPr lang="en-US" smtClean="0"/>
              <a:t>Thursday, January 09,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1ABA-9A71-4044-A468-F550A28BE4F9}" type="datetime2">
              <a:rPr lang="en-US" smtClean="0"/>
              <a:t>Thursday, January 09,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1C3F-E7FB-4644-8AEB-ACCF075579AD}" type="datetime2">
              <a:rPr lang="en-US" smtClean="0"/>
              <a:t>Thursday, January 09,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65B8-321A-40AA-B74A-D82D06AEDCC8}" type="datetime2">
              <a:rPr lang="en-US" smtClean="0"/>
              <a:t>Thursday, January 09,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0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E4A8-43A6-4468-A283-91EAC7B23280}" type="datetime2">
              <a:rPr lang="en-US" smtClean="0"/>
              <a:t>Thursday, January 09,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1EBF-AF2E-4719-9E31-E07197EE276D}" type="datetime2">
              <a:rPr lang="en-US" smtClean="0"/>
              <a:t>Thursday, January 09,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D165-3E86-42F5-9F5D-65393FD41A91}" type="datetime2">
              <a:rPr lang="en-US" smtClean="0"/>
              <a:t>Thursday, January 09,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1774-B79D-4310-B1F4-F55A461C3F6F}" type="datetime2">
              <a:rPr lang="en-US" smtClean="0"/>
              <a:t>Thursday, January 09,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54D8-60BE-472A-B569-8883AA9358E2}" type="datetime2">
              <a:rPr lang="en-US" smtClean="0"/>
              <a:t>Thursday, January 09,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A1A-DFBB-42BA-8314-FBE6EE4C0027}" type="datetime2">
              <a:rPr lang="en-US" smtClean="0"/>
              <a:t>Thursday, January 09,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E8F2-2649-4122-9569-274578AB2BBB}" type="datetime2">
              <a:rPr lang="en-US" smtClean="0"/>
              <a:t>Thursday, January 09,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1707AC8-30B8-4478-B46A-1C4FE06C84BF}" type="datetime2">
              <a:rPr lang="en-US" smtClean="0"/>
              <a:t>Thursday, January 09,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9502"/>
            <a:ext cx="7848600" cy="2134617"/>
          </a:xfrm>
        </p:spPr>
        <p:txBody>
          <a:bodyPr/>
          <a:lstStyle/>
          <a:p>
            <a:r>
              <a:rPr lang="ru-RU" sz="4400" dirty="0" smtClean="0"/>
              <a:t>Основы </a:t>
            </a:r>
            <a:br>
              <a:rPr lang="ru-RU" sz="4400" dirty="0" smtClean="0"/>
            </a:br>
            <a:r>
              <a:rPr lang="ru-RU" sz="4400" dirty="0" smtClean="0"/>
              <a:t>бухгалтерского</a:t>
            </a:r>
            <a:br>
              <a:rPr lang="ru-RU" sz="4400" dirty="0" smtClean="0"/>
            </a:br>
            <a:r>
              <a:rPr lang="ru-RU" sz="4400" dirty="0" smtClean="0"/>
              <a:t>учета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694512" cy="1314450"/>
          </a:xfrm>
        </p:spPr>
        <p:txBody>
          <a:bodyPr/>
          <a:lstStyle/>
          <a:p>
            <a:r>
              <a:rPr lang="ru-RU" dirty="0" smtClean="0"/>
              <a:t>Занятие </a:t>
            </a:r>
            <a:r>
              <a:rPr lang="en-US" dirty="0" smtClean="0"/>
              <a:t>20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ru-RU" dirty="0" smtClean="0"/>
              <a:t>Учет реализации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452320" y="4206448"/>
            <a:ext cx="997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А. Заика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565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Реализация, счет 90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Реализация </a:t>
            </a:r>
            <a:r>
              <a:rPr lang="ru-RU" dirty="0"/>
              <a:t>- это переход права собственности </a:t>
            </a:r>
            <a:r>
              <a:rPr lang="ru-RU"/>
              <a:t>на </a:t>
            </a:r>
            <a:r>
              <a:rPr lang="ru-RU" smtClean="0"/>
              <a:t>продукцию от </a:t>
            </a:r>
            <a:r>
              <a:rPr lang="ru-RU" dirty="0"/>
              <a:t>продавца к покупателю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/>
              <a:t>соответствии с Планом счетов, счет 90 </a:t>
            </a:r>
            <a:r>
              <a:rPr lang="ru-RU" dirty="0" smtClean="0"/>
              <a:t>«Продажи» предназначен </a:t>
            </a:r>
            <a:r>
              <a:rPr lang="ru-RU" dirty="0"/>
              <a:t>для обобщения информации о доходах и расходах по обычным видам деятельности организации, а так же для определения финансового результата по ним. Финансовым результатом может быть либо прибыль - если выручка от реализации превышает себестоимость реализованной продукции и сопутствующие затраты, либо - убыток, если затраты превышают выручку.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551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Субсчета счета 90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Плане счетов и Инструкции по его применению рекомендуется открывать к </a:t>
            </a:r>
            <a:r>
              <a:rPr lang="ru-RU" dirty="0" smtClean="0"/>
              <a:t>счету 90 следующие </a:t>
            </a:r>
            <a:r>
              <a:rPr lang="ru-RU" dirty="0"/>
              <a:t>субсчета:</a:t>
            </a:r>
          </a:p>
          <a:p>
            <a:pPr lvl="0"/>
            <a:r>
              <a:rPr lang="ru-RU" dirty="0"/>
              <a:t>90-1 «Выручка»;</a:t>
            </a:r>
          </a:p>
          <a:p>
            <a:pPr lvl="0"/>
            <a:r>
              <a:rPr lang="ru-RU" dirty="0"/>
              <a:t>90-2 «Себестоимость продаж»;</a:t>
            </a:r>
          </a:p>
          <a:p>
            <a:pPr lvl="0"/>
            <a:r>
              <a:rPr lang="ru-RU" dirty="0"/>
              <a:t>90-3 «Налог на добавленную стоимость»;</a:t>
            </a:r>
          </a:p>
          <a:p>
            <a:pPr lvl="0"/>
            <a:r>
              <a:rPr lang="ru-RU" dirty="0"/>
              <a:t>90-4 «Акцизы»;</a:t>
            </a:r>
          </a:p>
          <a:p>
            <a:pPr lvl="0"/>
            <a:r>
              <a:rPr lang="ru-RU" dirty="0"/>
              <a:t>90-9 «Прибыль / убыток от продаж».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5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Субсчета счета 90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На субсчете 90-1 «Выручка» учитывается сумма, которую организация-продавец товаров или услуг предъявляет покупателю. Причем, учитывается вместе с НДС. Выручка отражается по кредиту счета 90 в корреспонденции со счетами учета расчетов с покупателями. </a:t>
            </a:r>
            <a:endParaRPr lang="ru-RU" dirty="0" smtClean="0"/>
          </a:p>
          <a:p>
            <a:r>
              <a:rPr lang="ru-RU" dirty="0"/>
              <a:t>На субсчете 90-2 «Себестоимость продаж» учитывается стоимость товаров или услуг, которые мы передаем покупателю. Например, для продукции предприятия - это себестоимость - результат калькуляции, для товаров в торговой организации - это покупная или продажная стоимость товаров, для услуг - это стоимость услуг и так далее.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349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Субсчета счета 90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На субсчете 90-3 учитывается НДС с реализации. Это тот НДС, который организация обязана заплатить в бюджет. </a:t>
            </a:r>
            <a:endParaRPr lang="ru-RU" dirty="0" smtClean="0"/>
          </a:p>
          <a:p>
            <a:r>
              <a:rPr lang="ru-RU" dirty="0"/>
              <a:t>На субсчете 90-4 учитываются акцизы. Акцизы - это косвенные налоги, которыми облагается реализация некоторых видов </a:t>
            </a:r>
            <a:r>
              <a:rPr lang="ru-RU" dirty="0" smtClean="0"/>
              <a:t>продукции. </a:t>
            </a:r>
          </a:p>
          <a:p>
            <a:r>
              <a:rPr lang="ru-RU" dirty="0" smtClean="0"/>
              <a:t>На субсчете 90-9 выявляется </a:t>
            </a:r>
            <a:r>
              <a:rPr lang="ru-RU" dirty="0"/>
              <a:t>финансовый результат от реализации. Фактически, на этом субсчете мы получаем разницу между оборотами по дебету субсчетов 90-2, 90-3, 90-4 (субсчета учета затрат) и кредитом субсчета 90-1 (субсчет учета выручки).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11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Расчеты с покупателями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Для расчетов с покупателями и заказчиками используется счет 62 «Расчеты с покупателями и заказчиками»</a:t>
            </a:r>
          </a:p>
          <a:p>
            <a:r>
              <a:rPr lang="ru-RU" dirty="0"/>
              <a:t>По дебету счета 62 в корреспонденции со счетами 90 и 91 отражаются суммы, на которые предъявлены расчетные </a:t>
            </a:r>
            <a:r>
              <a:rPr lang="ru-RU" dirty="0" smtClean="0"/>
              <a:t>документы.</a:t>
            </a:r>
          </a:p>
          <a:p>
            <a:r>
              <a:rPr lang="ru-RU" dirty="0"/>
              <a:t>По кредиту счета в корреспонденции со счетами учета денежных средств учитываются суммы, поступившие от покупателей и заказчиков, в том числе - суммы полученных авансов. Авансы, полученные от покупателей и заказчиков, являются кредиторской задолженностью организации.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2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Счет 62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Счет 62 может выступать в роли активного счета - когда по нему учитывается дебиторская задолженность покупателей за отгруженные, но не оплаченные ими товары, так и в роли пассивного счета, отражая кредиторскую задолженность предприятия по авансам или предоплате. </a:t>
            </a:r>
          </a:p>
          <a:p>
            <a:r>
              <a:rPr lang="ru-RU" dirty="0"/>
              <a:t>Счет имеет развернутое сальдо - остатки могут быть и по дебету и по кредиту счета, так как аналитический учет по счету ведется в разрезе отдельных покупателей, а организация, в общем случае, не может зачесть требования различных покупателей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51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75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/>
              <a:t>Счет 90 «Продажи» используется для обобщения информации о доходах и расходах по обычным видам деятельности организации, а так же для определения финансового результата по ним.</a:t>
            </a:r>
          </a:p>
          <a:p>
            <a:pPr lvl="0"/>
            <a:r>
              <a:rPr lang="ru-RU" dirty="0"/>
              <a:t>Финансовым результатом может быть либо прибыль - если выручка от реализации превышает себестоимость реализованной продукции и сопутствующие затраты, либо - убыток, если затраты превышают выручку.</a:t>
            </a:r>
          </a:p>
          <a:p>
            <a:pPr lvl="0"/>
            <a:r>
              <a:rPr lang="ru-RU" dirty="0"/>
              <a:t>Для расчетов с покупателями и заказчиками используется счет 62 «Расчеты с покупателями и заказчиками»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199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1648</TotalTime>
  <Words>559</Words>
  <Application>Microsoft Office PowerPoint</Application>
  <PresentationFormat>Экран (16:9)</PresentationFormat>
  <Paragraphs>40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Ясность</vt:lpstr>
      <vt:lpstr>Основы  бухгалтерского учета</vt:lpstr>
      <vt:lpstr>Реализация, счет 90</vt:lpstr>
      <vt:lpstr>Субсчета счета 90</vt:lpstr>
      <vt:lpstr>Субсчета счета 90</vt:lpstr>
      <vt:lpstr>Субсчета счета 90</vt:lpstr>
      <vt:lpstr>Расчеты с покупателями</vt:lpstr>
      <vt:lpstr>Счет 62</vt:lpstr>
      <vt:lpstr>Итоги</vt:lpstr>
      <vt:lpstr>Итоги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бухгалтерского учета</dc:title>
  <dc:creator>Alex</dc:creator>
  <cp:lastModifiedBy>Alex</cp:lastModifiedBy>
  <cp:revision>30</cp:revision>
  <dcterms:created xsi:type="dcterms:W3CDTF">2013-10-27T12:18:33Z</dcterms:created>
  <dcterms:modified xsi:type="dcterms:W3CDTF">2014-01-09T06:22:45Z</dcterms:modified>
</cp:coreProperties>
</file>