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10"/>
  </p:notesMasterIdLst>
  <p:sldIdLst>
    <p:sldId id="256" r:id="rId2"/>
    <p:sldId id="284" r:id="rId3"/>
    <p:sldId id="285" r:id="rId4"/>
    <p:sldId id="286" r:id="rId5"/>
    <p:sldId id="287" r:id="rId6"/>
    <p:sldId id="283" r:id="rId7"/>
    <p:sldId id="282" r:id="rId8"/>
    <p:sldId id="288"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94660"/>
  </p:normalViewPr>
  <p:slideViewPr>
    <p:cSldViewPr>
      <p:cViewPr varScale="1">
        <p:scale>
          <a:sx n="148" d="100"/>
          <a:sy n="148" d="100"/>
        </p:scale>
        <p:origin x="-564"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A02915-A24D-449A-B45A-C01E51FBAF88}" type="datetimeFigureOut">
              <a:rPr lang="ru-RU" smtClean="0"/>
              <a:t>01.01.2014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A2426E-E548-4E5E-9940-F233EFB2EF8A}" type="slidenum">
              <a:rPr lang="ru-RU" smtClean="0"/>
              <a:t>‹#›</a:t>
            </a:fld>
            <a:endParaRPr lang="ru-RU"/>
          </a:p>
        </p:txBody>
      </p:sp>
    </p:spTree>
    <p:extLst>
      <p:ext uri="{BB962C8B-B14F-4D97-AF65-F5344CB8AC3E}">
        <p14:creationId xmlns:p14="http://schemas.microsoft.com/office/powerpoint/2010/main" val="2601726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595AFDF-AE15-4178-8901-A8D6BD1349B5}" type="datetime2">
              <a:rPr lang="en-US" smtClean="0"/>
              <a:t>Wednesday, January 01,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56F1ABA-9A71-4044-A468-F550A28BE4F9}" type="datetime2">
              <a:rPr lang="en-US" smtClean="0"/>
              <a:t>Wednesday, January 01,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CD1C3F-E7FB-4644-8AEB-ACCF075579AD}" type="datetime2">
              <a:rPr lang="en-US" smtClean="0"/>
              <a:t>Wednesday, January 01,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BA565B8-321A-40AA-B74A-D82D06AEDCC8}" type="datetime2">
              <a:rPr lang="en-US" smtClean="0"/>
              <a:t>Wednesday, January 01,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1771650"/>
            <a:ext cx="7772400" cy="1650206"/>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5CAE4A8-43A6-4468-A283-91EAC7B23280}" type="datetime2">
              <a:rPr lang="en-US" smtClean="0"/>
              <a:t>Wednesday, January 01,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3449574"/>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1751EBF-AF2E-4719-9E31-E07197EE276D}" type="datetime2">
              <a:rPr lang="en-US" smtClean="0"/>
              <a:t>Wednesday, January 01, 2014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446D165-3E86-42F5-9F5D-65393FD41A91}" type="datetime2">
              <a:rPr lang="en-US" smtClean="0"/>
              <a:t>Wednesday, January 01, 2014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ED4E1774-B79D-4310-B1F4-F55A461C3F6F}" type="datetime2">
              <a:rPr lang="en-US" smtClean="0"/>
              <a:t>Wednesday, January 01, 2014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354D8-60BE-472A-B569-8883AA9358E2}" type="datetime2">
              <a:rPr lang="en-US" smtClean="0"/>
              <a:t>Wednesday, January 01, 2014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1597915"/>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606CA1A-DFBB-42BA-8314-FBE6EE4C0027}" type="datetime2">
              <a:rPr lang="en-US" smtClean="0"/>
              <a:t>Wednesday, January 01, 2014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758E8F2-2649-4122-9569-274578AB2BBB}" type="datetime2">
              <a:rPr lang="en-US" smtClean="0"/>
              <a:t>Wednesday, January 01, 2014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3716"/>
            <a:ext cx="2895600" cy="246888"/>
          </a:xfrm>
          <a:prstGeom prst="rect">
            <a:avLst/>
          </a:prstGeom>
        </p:spPr>
        <p:txBody>
          <a:bodyPr vert="horz" lIns="91440" tIns="45720" rIns="91440" bIns="45720" rtlCol="0" anchor="ctr"/>
          <a:lstStyle>
            <a:lvl1pPr algn="l">
              <a:defRPr sz="1200">
                <a:solidFill>
                  <a:srgbClr val="FFFFFF"/>
                </a:solidFill>
              </a:defRPr>
            </a:lvl1pPr>
          </a:lstStyle>
          <a:p>
            <a:fld id="{F1707AC8-30B8-4478-B46A-1C4FE06C84BF}" type="datetime2">
              <a:rPr lang="en-US" smtClean="0"/>
              <a:t>Wednesday, January 01, 2014</a:t>
            </a:fld>
            <a:endParaRPr lang="en-US" dirty="0"/>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3716"/>
            <a:ext cx="1066800" cy="246888"/>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9502"/>
            <a:ext cx="7848600" cy="2134617"/>
          </a:xfrm>
        </p:spPr>
        <p:txBody>
          <a:bodyPr/>
          <a:lstStyle/>
          <a:p>
            <a:r>
              <a:rPr lang="ru-RU" sz="4400" dirty="0" smtClean="0"/>
              <a:t>Основы </a:t>
            </a:r>
            <a:br>
              <a:rPr lang="ru-RU" sz="4400" dirty="0" smtClean="0"/>
            </a:br>
            <a:r>
              <a:rPr lang="ru-RU" sz="4400" dirty="0" smtClean="0"/>
              <a:t>бухгалтерского</a:t>
            </a:r>
            <a:br>
              <a:rPr lang="ru-RU" sz="4400" dirty="0" smtClean="0"/>
            </a:br>
            <a:r>
              <a:rPr lang="ru-RU" sz="4400" dirty="0" smtClean="0"/>
              <a:t>учета</a:t>
            </a:r>
            <a:endParaRPr lang="ru-RU" sz="4400" dirty="0"/>
          </a:p>
        </p:txBody>
      </p:sp>
      <p:sp>
        <p:nvSpPr>
          <p:cNvPr id="3" name="Подзаголовок 2"/>
          <p:cNvSpPr>
            <a:spLocks noGrp="1"/>
          </p:cNvSpPr>
          <p:nvPr>
            <p:ph type="subTitle" idx="1"/>
          </p:nvPr>
        </p:nvSpPr>
        <p:spPr>
          <a:xfrm>
            <a:off x="685800" y="2628900"/>
            <a:ext cx="6694512" cy="1314450"/>
          </a:xfrm>
        </p:spPr>
        <p:txBody>
          <a:bodyPr/>
          <a:lstStyle/>
          <a:p>
            <a:r>
              <a:rPr lang="ru-RU" dirty="0" smtClean="0"/>
              <a:t>Занятие </a:t>
            </a:r>
            <a:r>
              <a:rPr lang="en-US" dirty="0" smtClean="0"/>
              <a:t>18</a:t>
            </a:r>
            <a:r>
              <a:rPr lang="ru-RU" dirty="0" smtClean="0"/>
              <a:t>. </a:t>
            </a:r>
            <a:r>
              <a:rPr lang="ru-RU" dirty="0"/>
              <a:t>Учет затрат на производство </a:t>
            </a:r>
            <a:endParaRPr lang="ru-RU" dirty="0"/>
          </a:p>
        </p:txBody>
      </p:sp>
      <p:sp>
        <p:nvSpPr>
          <p:cNvPr id="5" name="TextBox 4"/>
          <p:cNvSpPr txBox="1"/>
          <p:nvPr/>
        </p:nvSpPr>
        <p:spPr>
          <a:xfrm>
            <a:off x="7452320" y="4206448"/>
            <a:ext cx="997068" cy="338554"/>
          </a:xfrm>
          <a:prstGeom prst="rect">
            <a:avLst/>
          </a:prstGeom>
          <a:noFill/>
        </p:spPr>
        <p:txBody>
          <a:bodyPr wrap="none" rtlCol="0">
            <a:spAutoFit/>
          </a:bodyPr>
          <a:lstStyle/>
          <a:p>
            <a:r>
              <a:rPr lang="ru-RU" sz="1600" dirty="0" smtClean="0"/>
              <a:t>А. Заика</a:t>
            </a:r>
            <a:endParaRPr lang="ru-RU" sz="1600" dirty="0"/>
          </a:p>
        </p:txBody>
      </p:sp>
    </p:spTree>
    <p:extLst>
      <p:ext uri="{BB962C8B-B14F-4D97-AF65-F5344CB8AC3E}">
        <p14:creationId xmlns:p14="http://schemas.microsoft.com/office/powerpoint/2010/main" val="1156544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Прямые затраты</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Счет 20 «Основное производство» используется </a:t>
            </a:r>
            <a:r>
              <a:rPr lang="ru-RU" dirty="0"/>
              <a:t>для учета прямых расходов на производство продукции. Прямые расходы - это все те расходы, которые можно непосредственно включить в себестоимость продукции.</a:t>
            </a:r>
          </a:p>
          <a:p>
            <a:r>
              <a:rPr lang="ru-RU" dirty="0"/>
              <a:t>ПБУ 10/99 «Расходы организации» предписывает группировать расходы по обычным видам деятельности по следующим элементам:</a:t>
            </a:r>
          </a:p>
          <a:p>
            <a:pPr lvl="1"/>
            <a:r>
              <a:rPr lang="ru-RU" dirty="0"/>
              <a:t>материальные затраты;</a:t>
            </a:r>
          </a:p>
          <a:p>
            <a:pPr lvl="1"/>
            <a:r>
              <a:rPr lang="ru-RU" dirty="0"/>
              <a:t>затраты на оплату труда;</a:t>
            </a:r>
          </a:p>
          <a:p>
            <a:pPr lvl="1"/>
            <a:r>
              <a:rPr lang="ru-RU" dirty="0"/>
              <a:t>отчисления на социальные нужды;</a:t>
            </a:r>
          </a:p>
          <a:p>
            <a:pPr lvl="1"/>
            <a:r>
              <a:rPr lang="ru-RU" dirty="0"/>
              <a:t>амортизация;</a:t>
            </a:r>
          </a:p>
          <a:p>
            <a:pPr lvl="1"/>
            <a:r>
              <a:rPr lang="ru-RU" dirty="0"/>
              <a:t>прочие затраты.</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1932551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Косвенные затраты</a:t>
            </a:r>
            <a:endParaRPr lang="ru-RU" dirty="0"/>
          </a:p>
        </p:txBody>
      </p:sp>
      <p:sp>
        <p:nvSpPr>
          <p:cNvPr id="3" name="Объект 2"/>
          <p:cNvSpPr>
            <a:spLocks noGrp="1"/>
          </p:cNvSpPr>
          <p:nvPr>
            <p:ph idx="1"/>
          </p:nvPr>
        </p:nvSpPr>
        <p:spPr/>
        <p:txBody>
          <a:bodyPr>
            <a:normAutofit fontScale="85000" lnSpcReduction="10000"/>
          </a:bodyPr>
          <a:lstStyle/>
          <a:p>
            <a:r>
              <a:rPr lang="ru-RU" dirty="0" smtClean="0"/>
              <a:t>Косвенные затраты нельзя напрямую включить в себестоимость произведенной продукции.</a:t>
            </a:r>
          </a:p>
          <a:p>
            <a:r>
              <a:rPr lang="ru-RU" dirty="0" smtClean="0"/>
              <a:t>Для учета косвенных затрат используют такие счета, как 25 «Общепроизводственные расходы», 26 «Общехозяйственные расходы».</a:t>
            </a:r>
          </a:p>
          <a:p>
            <a:r>
              <a:rPr lang="ru-RU" dirty="0"/>
              <a:t>Существует несколько способов списания косвенных затрат. </a:t>
            </a:r>
            <a:endParaRPr lang="ru-RU" dirty="0" smtClean="0"/>
          </a:p>
          <a:p>
            <a:r>
              <a:rPr lang="ru-RU" dirty="0" smtClean="0"/>
              <a:t>В </a:t>
            </a:r>
            <a:r>
              <a:rPr lang="ru-RU" dirty="0"/>
              <a:t>конце месяца </a:t>
            </a:r>
            <a:r>
              <a:rPr lang="ru-RU" dirty="0" smtClean="0"/>
              <a:t>они могут </a:t>
            </a:r>
            <a:r>
              <a:rPr lang="ru-RU" dirty="0"/>
              <a:t>быть списаны на счет основного производства (20), а для того, чтобы включить их в себестоимость единицы продукции достаточно будет разделить сумму косвенных расходов на количество продукции. </a:t>
            </a:r>
            <a:endParaRPr lang="ru-RU" dirty="0" smtClean="0"/>
          </a:p>
          <a:p>
            <a:r>
              <a:rPr lang="ru-RU" dirty="0" smtClean="0"/>
              <a:t>Они могут быть списаны </a:t>
            </a:r>
            <a:r>
              <a:rPr lang="ru-RU" dirty="0"/>
              <a:t>на счет учета продаж (90) без </a:t>
            </a:r>
            <a:r>
              <a:rPr lang="ru-RU" dirty="0" smtClean="0"/>
              <a:t>включения в </a:t>
            </a:r>
            <a:r>
              <a:rPr lang="ru-RU" dirty="0"/>
              <a:t>себестоимость произведенной продукции. </a:t>
            </a:r>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3</a:t>
            </a:fld>
            <a:endParaRPr lang="en-US"/>
          </a:p>
        </p:txBody>
      </p:sp>
    </p:spTree>
    <p:extLst>
      <p:ext uri="{BB962C8B-B14F-4D97-AF65-F5344CB8AC3E}">
        <p14:creationId xmlns:p14="http://schemas.microsoft.com/office/powerpoint/2010/main" val="177253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Счета 21, 23, 29</a:t>
            </a:r>
            <a:endParaRPr lang="ru-RU" dirty="0"/>
          </a:p>
        </p:txBody>
      </p:sp>
      <p:sp>
        <p:nvSpPr>
          <p:cNvPr id="3" name="Объект 2"/>
          <p:cNvSpPr>
            <a:spLocks noGrp="1"/>
          </p:cNvSpPr>
          <p:nvPr>
            <p:ph idx="1"/>
          </p:nvPr>
        </p:nvSpPr>
        <p:spPr/>
        <p:txBody>
          <a:bodyPr>
            <a:normAutofit fontScale="92500"/>
          </a:bodyPr>
          <a:lstStyle/>
          <a:p>
            <a:r>
              <a:rPr lang="ru-RU" dirty="0"/>
              <a:t>На счете 21 «Полуфабрикаты собственного производства» учитываются </a:t>
            </a:r>
            <a:r>
              <a:rPr lang="ru-RU" dirty="0" smtClean="0"/>
              <a:t>полуфабрикаты, </a:t>
            </a:r>
            <a:r>
              <a:rPr lang="ru-RU" dirty="0"/>
              <a:t>которые организация производит самостоятельно для последующего использования в производстве основной продукции</a:t>
            </a:r>
            <a:r>
              <a:rPr lang="ru-RU" dirty="0" smtClean="0"/>
              <a:t>.</a:t>
            </a:r>
          </a:p>
          <a:p>
            <a:r>
              <a:rPr lang="ru-RU" dirty="0" smtClean="0"/>
              <a:t>На </a:t>
            </a:r>
            <a:r>
              <a:rPr lang="ru-RU" dirty="0"/>
              <a:t>счете 23 «Вспомогательные производства» учитываются расходы, которые играют вспомогательную роль по отношению к основному производству. </a:t>
            </a:r>
            <a:endParaRPr lang="ru-RU" dirty="0" smtClean="0"/>
          </a:p>
          <a:p>
            <a:r>
              <a:rPr lang="ru-RU" dirty="0"/>
              <a:t>На счете 29 «Обслуживающие производства и хозяйства» учитываются расходы различных структур, которые, как правило, обслуживают нужды работников организаций. </a:t>
            </a:r>
            <a:endParaRPr lang="ru-RU" dirty="0" smtClean="0"/>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4</a:t>
            </a:fld>
            <a:endParaRPr lang="en-US"/>
          </a:p>
        </p:txBody>
      </p:sp>
    </p:spTree>
    <p:extLst>
      <p:ext uri="{BB962C8B-B14F-4D97-AF65-F5344CB8AC3E}">
        <p14:creationId xmlns:p14="http://schemas.microsoft.com/office/powerpoint/2010/main" val="66416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Выпуск продукции</a:t>
            </a:r>
            <a:endParaRPr lang="ru-RU" dirty="0"/>
          </a:p>
        </p:txBody>
      </p:sp>
      <p:sp>
        <p:nvSpPr>
          <p:cNvPr id="3" name="Объект 2"/>
          <p:cNvSpPr>
            <a:spLocks noGrp="1"/>
          </p:cNvSpPr>
          <p:nvPr>
            <p:ph idx="1"/>
          </p:nvPr>
        </p:nvSpPr>
        <p:spPr/>
        <p:txBody>
          <a:bodyPr>
            <a:normAutofit fontScale="92500" lnSpcReduction="10000"/>
          </a:bodyPr>
          <a:lstStyle/>
          <a:p>
            <a:r>
              <a:rPr lang="ru-RU" dirty="0"/>
              <a:t>Готовую продукцию учитывают на счете 43 «Готовая продукция». На этом счете готовую продукцию можно учитывать по фактической или по плановой себестоимости (тогда он используется вместе со счетом 40 «Выпуск продукции, работ, услуг</a:t>
            </a:r>
            <a:r>
              <a:rPr lang="ru-RU" dirty="0" smtClean="0"/>
              <a:t>»).</a:t>
            </a:r>
          </a:p>
          <a:p>
            <a:r>
              <a:rPr lang="ru-RU" dirty="0" smtClean="0"/>
              <a:t>Учет по фактической себестоимости:</a:t>
            </a:r>
            <a:endParaRPr lang="ru-RU" dirty="0"/>
          </a:p>
          <a:p>
            <a:pPr lvl="1"/>
            <a:r>
              <a:rPr lang="ru-RU" b="1" dirty="0"/>
              <a:t>Д43 К20</a:t>
            </a:r>
            <a:r>
              <a:rPr lang="ru-RU" dirty="0"/>
              <a:t> - выпущена и передана на склад готовая продукция</a:t>
            </a:r>
          </a:p>
          <a:p>
            <a:r>
              <a:rPr lang="ru-RU" dirty="0" smtClean="0"/>
              <a:t>Учет по плановой себестоимости</a:t>
            </a:r>
          </a:p>
          <a:p>
            <a:pPr lvl="1"/>
            <a:r>
              <a:rPr lang="ru-RU" b="1" dirty="0" smtClean="0"/>
              <a:t>Д40 </a:t>
            </a:r>
            <a:r>
              <a:rPr lang="ru-RU" b="1" dirty="0"/>
              <a:t>К20</a:t>
            </a:r>
            <a:r>
              <a:rPr lang="ru-RU" dirty="0"/>
              <a:t> - списана фактическая себестоимость выпущенной продукции</a:t>
            </a:r>
          </a:p>
          <a:p>
            <a:pPr lvl="1"/>
            <a:r>
              <a:rPr lang="ru-RU" b="1" dirty="0"/>
              <a:t>Д43 К40</a:t>
            </a:r>
            <a:r>
              <a:rPr lang="ru-RU" dirty="0"/>
              <a:t> - учтен выпуск продукции по плановым ценам</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1629875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t>Итоги</a:t>
            </a:r>
            <a:endParaRPr lang="ru-RU" dirty="0"/>
          </a:p>
        </p:txBody>
      </p:sp>
      <p:sp>
        <p:nvSpPr>
          <p:cNvPr id="6" name="Текст 5"/>
          <p:cNvSpPr>
            <a:spLocks noGrp="1"/>
          </p:cNvSpPr>
          <p:nvPr>
            <p:ph type="body" idx="1"/>
          </p:nvPr>
        </p:nvSpPr>
        <p:spPr/>
        <p:txBody>
          <a:bodyPr/>
          <a:lstStyle/>
          <a:p>
            <a:endParaRPr lang="ru-RU"/>
          </a:p>
        </p:txBody>
      </p:sp>
      <p:sp>
        <p:nvSpPr>
          <p:cNvPr id="4" name="Номер слайда 3"/>
          <p:cNvSpPr>
            <a:spLocks noGrp="1"/>
          </p:cNvSpPr>
          <p:nvPr>
            <p:ph type="sldNum" sz="quarter" idx="12"/>
          </p:nvPr>
        </p:nvSpPr>
        <p:spPr/>
        <p:txBody>
          <a:bodyPr/>
          <a:lstStyle/>
          <a:p>
            <a:fld id="{0CFEC368-1D7A-4F81-ABF6-AE0E36BAF64C}" type="slidenum">
              <a:rPr lang="en-US" smtClean="0"/>
              <a:pPr/>
              <a:t>6</a:t>
            </a:fld>
            <a:endParaRPr lang="en-US"/>
          </a:p>
        </p:txBody>
      </p:sp>
    </p:spTree>
    <p:extLst>
      <p:ext uri="{BB962C8B-B14F-4D97-AF65-F5344CB8AC3E}">
        <p14:creationId xmlns:p14="http://schemas.microsoft.com/office/powerpoint/2010/main" val="1548775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a:t>
            </a:r>
            <a:endParaRPr lang="ru-RU" dirty="0"/>
          </a:p>
        </p:txBody>
      </p:sp>
      <p:sp>
        <p:nvSpPr>
          <p:cNvPr id="3" name="Объект 2"/>
          <p:cNvSpPr>
            <a:spLocks noGrp="1"/>
          </p:cNvSpPr>
          <p:nvPr>
            <p:ph idx="1"/>
          </p:nvPr>
        </p:nvSpPr>
        <p:spPr/>
        <p:txBody>
          <a:bodyPr>
            <a:normAutofit fontScale="85000" lnSpcReduction="10000"/>
          </a:bodyPr>
          <a:lstStyle/>
          <a:p>
            <a:pPr lvl="0"/>
            <a:r>
              <a:rPr lang="ru-RU" dirty="0"/>
              <a:t>Счет 20 «Основное производство» используется для учета прямых расходов.</a:t>
            </a:r>
          </a:p>
          <a:p>
            <a:pPr lvl="0"/>
            <a:r>
              <a:rPr lang="ru-RU" dirty="0"/>
              <a:t>Прямые расходы – это такие расходы, которые можно непосредственно включить в себестоимость продукции.</a:t>
            </a:r>
          </a:p>
          <a:p>
            <a:pPr lvl="0"/>
            <a:r>
              <a:rPr lang="ru-RU" dirty="0"/>
              <a:t>Для учета косвенных расходов можно использовать счета 25 «Общепроизводственные расходы» и 26 «Общехозяйственные расходы». На них накапливаются расходы, которые нельзя прямо отнести на производимую продукцию.</a:t>
            </a:r>
          </a:p>
          <a:p>
            <a:pPr lvl="0"/>
            <a:r>
              <a:rPr lang="ru-RU" dirty="0"/>
              <a:t>Учет выпуска продукции можно вести по фактической себестоимости с использованием счета 43 «Готовая продукция», или – по нормативной себестоимости, с использованием вместе со счетом 43, и счета 40 «Выпуск продукции (работ, услуг)».</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7</a:t>
            </a:fld>
            <a:endParaRPr lang="en-US"/>
          </a:p>
        </p:txBody>
      </p:sp>
    </p:spTree>
    <p:extLst>
      <p:ext uri="{BB962C8B-B14F-4D97-AF65-F5344CB8AC3E}">
        <p14:creationId xmlns:p14="http://schemas.microsoft.com/office/powerpoint/2010/main" val="499419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a:t>
            </a:r>
            <a:endParaRPr lang="ru-RU" dirty="0"/>
          </a:p>
        </p:txBody>
      </p:sp>
      <p:sp>
        <p:nvSpPr>
          <p:cNvPr id="3" name="Объект 2"/>
          <p:cNvSpPr>
            <a:spLocks noGrp="1"/>
          </p:cNvSpPr>
          <p:nvPr>
            <p:ph idx="1"/>
          </p:nvPr>
        </p:nvSpPr>
        <p:spPr/>
        <p:txBody>
          <a:bodyPr>
            <a:normAutofit fontScale="92500" lnSpcReduction="20000"/>
          </a:bodyPr>
          <a:lstStyle/>
          <a:p>
            <a:pPr lvl="0"/>
            <a:r>
              <a:rPr lang="ru-RU" dirty="0"/>
              <a:t>Дебетовый остаток по счету 20 говорит о незавершенном производстве.</a:t>
            </a:r>
          </a:p>
          <a:p>
            <a:pPr lvl="0"/>
            <a:r>
              <a:rPr lang="ru-RU" dirty="0"/>
              <a:t>Счет 28 «Брак в производстве» используется для обобщения информации о браке и потерях в производстве.</a:t>
            </a:r>
          </a:p>
          <a:p>
            <a:pPr lvl="0"/>
            <a:r>
              <a:rPr lang="ru-RU" dirty="0"/>
              <a:t>Для учета производства продукции организации нужно иметь следующие документы:</a:t>
            </a:r>
          </a:p>
          <a:p>
            <a:pPr lvl="1"/>
            <a:r>
              <a:rPr lang="ru-RU" dirty="0"/>
              <a:t>Расчетные документы по калькуляции себестоимости продукции</a:t>
            </a:r>
          </a:p>
          <a:p>
            <a:pPr lvl="1"/>
            <a:r>
              <a:rPr lang="ru-RU" dirty="0"/>
              <a:t>Документы, подтверждающие расходы, включенные в себестоимость продукции</a:t>
            </a:r>
          </a:p>
          <a:p>
            <a:pPr lvl="1"/>
            <a:r>
              <a:rPr lang="ru-RU" dirty="0"/>
              <a:t>Документы, подтверждающие поступление готовой продукции на склад</a:t>
            </a:r>
          </a:p>
          <a:p>
            <a:pPr lvl="1"/>
            <a:r>
              <a:rPr lang="ru-RU"/>
              <a:t>Акты о выявленном браке</a:t>
            </a:r>
          </a:p>
          <a:p>
            <a:endParaRPr lang="ru-RU"/>
          </a:p>
        </p:txBody>
      </p:sp>
      <p:sp>
        <p:nvSpPr>
          <p:cNvPr id="4" name="Номер слайда 3"/>
          <p:cNvSpPr>
            <a:spLocks noGrp="1"/>
          </p:cNvSpPr>
          <p:nvPr>
            <p:ph type="sldNum" sz="quarter" idx="12"/>
          </p:nvPr>
        </p:nvSpPr>
        <p:spPr/>
        <p:txBody>
          <a:bodyPr/>
          <a:lstStyle/>
          <a:p>
            <a:fld id="{0CFEC368-1D7A-4F81-ABF6-AE0E36BAF64C}" type="slidenum">
              <a:rPr lang="en-US" smtClean="0"/>
              <a:pPr/>
              <a:t>8</a:t>
            </a:fld>
            <a:endParaRPr lang="en-US"/>
          </a:p>
        </p:txBody>
      </p:sp>
    </p:spTree>
    <p:extLst>
      <p:ext uri="{BB962C8B-B14F-4D97-AF65-F5344CB8AC3E}">
        <p14:creationId xmlns:p14="http://schemas.microsoft.com/office/powerpoint/2010/main" val="29495138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1629</TotalTime>
  <Words>493</Words>
  <Application>Microsoft Office PowerPoint</Application>
  <PresentationFormat>Экран (16:9)</PresentationFormat>
  <Paragraphs>49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Ясность</vt:lpstr>
      <vt:lpstr>Основы  бухгалтерского учета</vt:lpstr>
      <vt:lpstr>Прямые затраты</vt:lpstr>
      <vt:lpstr>Косвенные затраты</vt:lpstr>
      <vt:lpstr>Счета 21, 23, 29</vt:lpstr>
      <vt:lpstr>Выпуск продукции</vt:lpstr>
      <vt:lpstr>Итоги</vt:lpstr>
      <vt:lpstr>Итоги</vt:lpstr>
      <vt:lpstr>Итоги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Основы бухгалтерского учета</dc:title>
  <dc:creator>Alex</dc:creator>
  <cp:lastModifiedBy>Alex</cp:lastModifiedBy>
  <cp:revision>27</cp:revision>
  <dcterms:created xsi:type="dcterms:W3CDTF">2013-10-27T12:18:33Z</dcterms:created>
  <dcterms:modified xsi:type="dcterms:W3CDTF">2014-01-01T18:26:07Z</dcterms:modified>
</cp:coreProperties>
</file>