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5"/>
  </p:notes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83" r:id="rId12"/>
    <p:sldId id="282" r:id="rId13"/>
    <p:sldId id="292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Monday, December 09,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ru-RU" dirty="0" smtClean="0"/>
              <a:t>15. </a:t>
            </a:r>
            <a:r>
              <a:rPr lang="ru-RU" dirty="0"/>
              <a:t>Учет взаимоотношений с персоналом: страховые взносы, подотчетные лица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Увольнение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Трудовой путь работника в организации заканчивается его увольнением. Расторжение трудового договора регулирует Глава 13 ТК РФ «Прекращение трудового договора».</a:t>
            </a:r>
          </a:p>
          <a:p>
            <a:r>
              <a:rPr lang="ru-RU" dirty="0"/>
              <a:t>Уволить работника могут по разным причинам.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частности, работник имеет право расторгнуть трудовой договор, предупредив об этом работодателя в письменной форме не позднее чем за две недели. Этот срок исчисляется, начиная со следующего дня после получения работодателем заявления работника об увольнении. Трудовой договор может быть расторгнут и ранее этого срока - по соглашению сторон.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24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Для учета расчетов по социальному страхованию используется счет 69 «Расчеты по социальному страхованию и обеспечению»</a:t>
            </a:r>
          </a:p>
          <a:p>
            <a:pPr lvl="0"/>
            <a:r>
              <a:rPr lang="ru-RU" dirty="0"/>
              <a:t>Организация уплачивает страховые взносы, исчисляя их пропорционально расчетной базе, в которую входят доходы сотрудников.</a:t>
            </a:r>
          </a:p>
          <a:p>
            <a:pPr lvl="0"/>
            <a:r>
              <a:rPr lang="ru-RU" dirty="0"/>
              <a:t>Организация начисляет взносы на обязательное пенсионное страхование и перечисляет их в бюджет.</a:t>
            </a:r>
          </a:p>
          <a:p>
            <a:pPr lvl="0"/>
            <a:r>
              <a:rPr lang="ru-RU" dirty="0"/>
              <a:t>Организация начисляет взносы на страхование от несчастных случаев на производстве и профзаболеваний и перечисляет их в бюджет.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/>
              <a:t>Помимо заработной платы, сотрудник может получать некоторые другие выплаты (такие, как пособие по временной нетрудоспособности), к сотруднику могут быть применены дополнительные удержания из заработной платы по различным причинам.</a:t>
            </a:r>
          </a:p>
          <a:p>
            <a:pPr lvl="0"/>
            <a:r>
              <a:rPr lang="ru-RU" dirty="0"/>
              <a:t>Для учета расчетов с подотчетными лицами используется счет 71 «Расчеты с подотчетными лицами»</a:t>
            </a:r>
          </a:p>
          <a:p>
            <a:pPr lvl="0"/>
            <a:r>
              <a:rPr lang="ru-RU" dirty="0"/>
              <a:t>Организация может выдать подотчетному лицу доверенность на совершение операций от имени организации.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45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Страховые взносы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Плательщиками страховых взносов являются организации, частные предприниматели - все, кто осуществляет какие-либо выплаты работникам. В эти выплаты входит заработная плата, премии, другие вознаграждения. </a:t>
            </a:r>
            <a:endParaRPr lang="ru-RU" dirty="0" smtClean="0"/>
          </a:p>
          <a:p>
            <a:r>
              <a:rPr lang="ru-RU" dirty="0" smtClean="0"/>
              <a:t>Страховые </a:t>
            </a:r>
            <a:r>
              <a:rPr lang="ru-RU" dirty="0"/>
              <a:t>взносы регламентирует Федеральный закон от 24 июля 2009 г. N 212-ФЗ «О страховых взносах в Пенсионный фонд Российской Федерации, Фонд социального страхования Российской Федерации, Федеральный фонд обязательного медицинского страхования» (в ред. от 02.07.2013 г.).</a:t>
            </a:r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Ставки страховых взносов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831658"/>
              </p:ext>
            </p:extLst>
          </p:nvPr>
        </p:nvGraphicFramePr>
        <p:xfrm>
          <a:off x="457200" y="1203597"/>
          <a:ext cx="8229600" cy="3557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/>
                <a:gridCol w="4114800"/>
              </a:tblGrid>
              <a:tr h="581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Назначение взноса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Процентная ставка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1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Пенсионный Фонд РФ (ПФ РФ)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22 %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1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В Фонд социального страхования РФ (ФСС РФ)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2,9 %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2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В Федеральный фонд обязательного медицинского страхования (ФФОМС)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5,1%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1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Итого: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30 %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53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Счет 69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Учет различных страховых взносов ведут на различных субсчетах к счету 69 «Расходы на социальное страхование и обеспечение». В частности, это следующие субсчета:</a:t>
            </a:r>
          </a:p>
          <a:p>
            <a:pPr lvl="0"/>
            <a:r>
              <a:rPr lang="ru-RU" dirty="0"/>
              <a:t>69-1 «Расчеты по социальному страхованию» (ФСС)</a:t>
            </a:r>
          </a:p>
          <a:p>
            <a:pPr lvl="0"/>
            <a:r>
              <a:rPr lang="ru-RU" dirty="0"/>
              <a:t>69-2 «Расчеты по пенсионному обеспечению» (Накопительная и страховая части трудовой пенсии)</a:t>
            </a:r>
          </a:p>
          <a:p>
            <a:pPr lvl="0"/>
            <a:r>
              <a:rPr lang="ru-RU" dirty="0"/>
              <a:t>69-3 «Расчеты по обязательному медицинскому страхованию» (ФФОМС)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5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Страхование от несчастных случаев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Организации </a:t>
            </a:r>
            <a:r>
              <a:rPr lang="ru-RU" dirty="0"/>
              <a:t>обязаны делать взносы на страхование от несчастных случаев на производстве и профзаболеваний. Порядок исчисления этих взносов регулирует Федеральный Закон от 24 июля 1998 г. № 125-ФЗ «Об обязательном социальном страховании от несчастных случаев на производстве и профессиональных заболеваний» (в ред. от 02.17.2013 г.) </a:t>
            </a:r>
          </a:p>
          <a:p>
            <a:r>
              <a:rPr lang="ru-RU" dirty="0"/>
              <a:t>База, на основе которой исчисляется размер взносов, определяется с использованием указанного ФЗ. В частности, база для исчисления размера взносов - это начисленная оплата труда работников.</a:t>
            </a:r>
          </a:p>
          <a:p>
            <a:r>
              <a:rPr lang="ru-RU" dirty="0"/>
              <a:t>Страховые тарифы имеют дифференциацию в зависимости от класса профессионального риска, к которому принадлежит организация.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57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Средняя заработная плата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Исчисление средней заработной платы - это обычная операция, которая нужна, например, для вычисления размера отпускных или больничных выплат. Исчисление средней заработной платы регламентируется ст. 139 ТК РФ, особенности порядка ее исчисления можно узнать в Постановлении Правительства РФ от 24.12.2007 №922 «Об особенностях порядка исчисления средней заработной платы» (в ред. от 25.03.2013 г</a:t>
            </a:r>
            <a:r>
              <a:rPr lang="ru-RU" dirty="0" smtClean="0"/>
              <a:t>.).</a:t>
            </a:r>
          </a:p>
          <a:p>
            <a:r>
              <a:rPr lang="ru-RU" dirty="0" smtClean="0"/>
              <a:t>Для </a:t>
            </a:r>
            <a:r>
              <a:rPr lang="ru-RU" dirty="0"/>
              <a:t>того, чтобы рассчитать средний заработок, нужно определить:</a:t>
            </a:r>
          </a:p>
          <a:p>
            <a:pPr lvl="1"/>
            <a:r>
              <a:rPr lang="ru-RU" dirty="0"/>
              <a:t>расчетный период;</a:t>
            </a:r>
          </a:p>
          <a:p>
            <a:pPr lvl="1"/>
            <a:r>
              <a:rPr lang="ru-RU" dirty="0"/>
              <a:t>количество рабочих дней в расчетном периоде;</a:t>
            </a:r>
          </a:p>
          <a:p>
            <a:pPr lvl="1"/>
            <a:r>
              <a:rPr lang="ru-RU" dirty="0"/>
              <a:t>сумму выплат, которую работник получил в расчетном периоде.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42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Подотчетные лица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Подотчетные лица - это сотрудники организации, которым выдают деньги на какие-либо нужды. Например, подотчетному лицу могут выдать средства на покупку билетов для проезда в командировку, на приобретение канцтоваров или на множество других нужд. </a:t>
            </a:r>
            <a:endParaRPr lang="ru-RU" dirty="0" smtClean="0"/>
          </a:p>
          <a:p>
            <a:r>
              <a:rPr lang="ru-RU" dirty="0"/>
              <a:t>В соответствии с Планом счетов, счет 71 «Расчеты с подотчетными лицами» предназначен для обобщения информации о расчетах с работниками по суммам, выданным им под отчет на административно-хозяйственные и прочие расходы.</a:t>
            </a:r>
          </a:p>
          <a:p>
            <a:r>
              <a:rPr lang="ru-RU" dirty="0"/>
              <a:t>Выданные под отчет суммы отражаются по дебету счета 71 в корреспонденции со счетами учета денежных средств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 кредиту счета 71 отражается списание подотчетных сумм.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23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Отпуск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Отпуск работников регулируется Главой 19 ТК РФ «Отпуска». В соответствии со ст. 114 ТК РФ, работникам предоставляются ежегодные отпуска с сохранением места работы (должности) и среднего заработка. </a:t>
            </a:r>
            <a:endParaRPr lang="ru-RU" dirty="0" smtClean="0"/>
          </a:p>
          <a:p>
            <a:r>
              <a:rPr lang="ru-RU" dirty="0" smtClean="0"/>
              <a:t>Ежегодный </a:t>
            </a:r>
            <a:r>
              <a:rPr lang="ru-RU" dirty="0"/>
              <a:t>основной оплачиваемый отпуск предоставляется работникам продолжительностью 28 календарных дней (ст. 115 ТК РФ). Некоторым категориям работников полагается не только основной отпуск, но и дополнительные оплачиваемые отпуска (ст. 116 ТК </a:t>
            </a:r>
            <a:r>
              <a:rPr lang="ru-RU" dirty="0" smtClean="0"/>
              <a:t>РФ).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45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Временная нетрудоспособность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Организация заботится о работнике не только тогда, когда он трудится на ее пользу, но и во время бездействия. В частности, тогда, когда работник заболел. На время болезни, подтвержденное соответствующими документами из больницы, работнику выплачивается пособие по временной нетрудоспособности (ст. 183 ТК РФ).</a:t>
            </a:r>
          </a:p>
          <a:p>
            <a:r>
              <a:rPr lang="ru-RU" dirty="0" smtClean="0"/>
              <a:t>Первые </a:t>
            </a:r>
            <a:r>
              <a:rPr lang="ru-RU" dirty="0"/>
              <a:t>три дня работодатель оплачивает из собственных </a:t>
            </a:r>
            <a:r>
              <a:rPr lang="ru-RU" dirty="0" smtClean="0"/>
              <a:t>средств. Следующие дни оплачиваются за счет ФСС.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51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1211</TotalTime>
  <Words>867</Words>
  <Application>Microsoft Office PowerPoint</Application>
  <PresentationFormat>Экран (16:9)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Ясность</vt:lpstr>
      <vt:lpstr>Основы  бухгалтерского учета</vt:lpstr>
      <vt:lpstr>Страховые взносы</vt:lpstr>
      <vt:lpstr>Ставки страховых взносов</vt:lpstr>
      <vt:lpstr>Счет 69</vt:lpstr>
      <vt:lpstr>Страхование от несчастных случаев</vt:lpstr>
      <vt:lpstr>Средняя заработная плата</vt:lpstr>
      <vt:lpstr>Подотчетные лица</vt:lpstr>
      <vt:lpstr>Отпуск</vt:lpstr>
      <vt:lpstr>Временная нетрудоспособность</vt:lpstr>
      <vt:lpstr>Увольнение</vt:lpstr>
      <vt:lpstr>Итоги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18</cp:revision>
  <dcterms:created xsi:type="dcterms:W3CDTF">2013-10-27T12:18:33Z</dcterms:created>
  <dcterms:modified xsi:type="dcterms:W3CDTF">2013-12-09T19:01:08Z</dcterms:modified>
</cp:coreProperties>
</file>