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4"/>
  </p:notes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83" r:id="rId11"/>
    <p:sldId id="282" r:id="rId12"/>
    <p:sldId id="291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Monday, December 09,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Monday, December 09,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en-US" dirty="0" smtClean="0"/>
              <a:t>14</a:t>
            </a:r>
            <a:r>
              <a:rPr lang="ru-RU" dirty="0" smtClean="0"/>
              <a:t>. </a:t>
            </a:r>
            <a:r>
              <a:rPr lang="ru-RU" dirty="0"/>
              <a:t>Учет взаимоотношений с персоналом: заработная плата и НДФЛ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Выделяют две основные формы оплаты труда: сдельную и повременную.</a:t>
            </a:r>
          </a:p>
          <a:p>
            <a:pPr lvl="0"/>
            <a:r>
              <a:rPr lang="ru-RU" dirty="0"/>
              <a:t>При использовании повременной формы оплаты труда применяют такие системы оплаты труда, как почасовая оплата, повременно-премиальная оплата, окладные формы оплаты.</a:t>
            </a:r>
          </a:p>
          <a:p>
            <a:pPr lvl="0"/>
            <a:r>
              <a:rPr lang="ru-RU" dirty="0"/>
              <a:t>При использовании сдельной формы оплаты применяют простую сдельную, сдельно-премиальную систему оплаты труда, сдельно-прогрессивную.</a:t>
            </a:r>
          </a:p>
          <a:p>
            <a:pPr lvl="0"/>
            <a:r>
              <a:rPr lang="ru-RU" dirty="0"/>
              <a:t>Для бухгалтерского учета расчетов по заработной плате используется счет 70 «Расчеты с персоналом по оплате труда».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С начисленной заработной платы работника удерживают НДФЛ – налог на доходы физических лиц.</a:t>
            </a:r>
          </a:p>
          <a:p>
            <a:pPr lvl="0"/>
            <a:r>
              <a:rPr lang="ru-RU" dirty="0"/>
              <a:t>Организация выступает в роли налогового агента, удерживая НДФЛ из доходов сотрудников и перечисляя его в бюджет.</a:t>
            </a:r>
          </a:p>
          <a:p>
            <a:pPr lvl="0"/>
            <a:r>
              <a:rPr lang="ru-RU" dirty="0"/>
              <a:t>Выплата заработной платы может производиться в форме наличных (через кассу) или безналичных (обычно – на карточный счет) платежей.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Взаимоотношения с персоналом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Основным нормативным документом, который регулирует взаимоотношения работодателя и работника, является Трудовой Кодекс Российской </a:t>
            </a:r>
            <a:r>
              <a:rPr lang="ru-RU" dirty="0" smtClean="0"/>
              <a:t>Федерации.</a:t>
            </a:r>
          </a:p>
          <a:p>
            <a:r>
              <a:rPr lang="ru-RU" dirty="0"/>
              <a:t>Когда работник поступает на работу, с ним заключается трудовой договор. Особенностям заключения трудовых договоров посвящен раздел III «Трудовой договор» ТК РФ. </a:t>
            </a:r>
            <a:endParaRPr lang="ru-RU" dirty="0" smtClean="0"/>
          </a:p>
          <a:p>
            <a:r>
              <a:rPr lang="ru-RU" dirty="0" smtClean="0"/>
              <a:t>Трудовая книжка – основной документ о </a:t>
            </a:r>
            <a:r>
              <a:rPr lang="ru-RU" dirty="0"/>
              <a:t>трудовой деятельности и трудовом стаже работника.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и системы оплаты труда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Существуют различные формы и системы оплаты труда. Работодатель обычно сам выбирает форму и систему оплаты труда в зависимости от особенностей своей организации.</a:t>
            </a:r>
          </a:p>
          <a:p>
            <a:r>
              <a:rPr lang="ru-RU" dirty="0"/>
              <a:t>Выделяют две основные формы оплаты труда: </a:t>
            </a:r>
            <a:r>
              <a:rPr lang="ru-RU" b="1" dirty="0"/>
              <a:t>сдельную</a:t>
            </a:r>
            <a:r>
              <a:rPr lang="ru-RU" dirty="0"/>
              <a:t> и </a:t>
            </a:r>
            <a:r>
              <a:rPr lang="ru-RU" b="1" dirty="0"/>
              <a:t>повременную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22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Счет 70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Для учета расчетов по заработной плате (а так же - по любым другим доходам, полученным сотрудниками в организации) в бухгалтерском учете используется счет 70 «Расчеты с персоналом по оплате труда».</a:t>
            </a:r>
          </a:p>
          <a:p>
            <a:r>
              <a:rPr lang="ru-RU" dirty="0"/>
              <a:t>По кредиту этого счета, в соответствии с Планом счетов, </a:t>
            </a:r>
            <a:r>
              <a:rPr lang="ru-RU" dirty="0" smtClean="0"/>
              <a:t>суммы </a:t>
            </a:r>
            <a:r>
              <a:rPr lang="ru-RU" dirty="0"/>
              <a:t>оплаты труда, причитающиеся работникам - в корреспонденции с различными счетами для учета </a:t>
            </a:r>
            <a:r>
              <a:rPr lang="ru-RU" dirty="0" smtClean="0"/>
              <a:t>затрат.</a:t>
            </a:r>
          </a:p>
          <a:p>
            <a:r>
              <a:rPr lang="ru-RU" dirty="0"/>
              <a:t>По дебету счета 70 отражаются выплаченные суммы заработной </a:t>
            </a:r>
            <a:r>
              <a:rPr lang="ru-RU" dirty="0" smtClean="0"/>
              <a:t>платы, а так же </a:t>
            </a:r>
            <a:r>
              <a:rPr lang="ru-RU" dirty="0"/>
              <a:t>удержания из заработной платы - налоги, платежи по исполнительным документам, </a:t>
            </a:r>
            <a:r>
              <a:rPr lang="ru-RU" dirty="0" smtClean="0"/>
              <a:t>штрафы.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Исчисление заработной платы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При исчислении заработной платы используются следующие документы:</a:t>
            </a:r>
          </a:p>
          <a:p>
            <a:pPr lvl="0"/>
            <a:r>
              <a:rPr lang="ru-RU" dirty="0"/>
              <a:t>Личная карточка работника (форма № Т-2), содержащая информацию о размере тарифной ставки, о доплатах и надбавках к заработной плате работника</a:t>
            </a:r>
          </a:p>
          <a:p>
            <a:pPr lvl="0"/>
            <a:r>
              <a:rPr lang="ru-RU" dirty="0"/>
              <a:t>Первичные документы по учету фактически отработанного времени, например, это форма № Т-13 «Табель учета рабочего времени»</a:t>
            </a:r>
          </a:p>
          <a:p>
            <a:pPr lvl="0"/>
            <a:r>
              <a:rPr lang="ru-RU" dirty="0"/>
              <a:t>Приказы руководителя организации, например - о премировании работника в честь юбилея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6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Налог на доходы физических лиц (НДФЛ) регламентирован Главой 23 «Налог на доходы физических лиц» НК РФ. Налогоплательщиками, в соответствии со ст. 207 гл. 23 НК РФ, признаются физические лица – налоговые резиденты Российской федерации, а так же – физические лица, не являющиеся налоговыми резидентами, получающие доходы от источников в Российской Федерации. В соответствии со ст. 227 гл. 23 НК РФ, индивидуальные предприниматели так же относятся к плательщикам НДФЛ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Объектом </a:t>
            </a:r>
            <a:r>
              <a:rPr lang="ru-RU" dirty="0"/>
              <a:t>налогообложения НДФЛ является доход плательщика, а налоговая база для исчисления НДФЛ - это совокупность доходов различных видов.</a:t>
            </a:r>
          </a:p>
          <a:p>
            <a:r>
              <a:rPr lang="ru-RU" dirty="0"/>
              <a:t>Налоговым периодом по НДФЛ признается календарный год.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При исчислении НДФЛ применяется несколько видов налоговых ставок:</a:t>
            </a:r>
          </a:p>
          <a:p>
            <a:r>
              <a:rPr lang="ru-RU" dirty="0"/>
              <a:t>13% - основная налоговая ставка. Именно по этой налоговой ставке исчисляется НДФЛ в большинстве случаев. Например, НДФЛ с заработной платы сотрудника организации мы будем исчислять именно по этой ставке.</a:t>
            </a:r>
          </a:p>
          <a:p>
            <a:r>
              <a:rPr lang="ru-RU" dirty="0"/>
              <a:t>35% - на сумму выигрышей в мероприятиях, проводимых в рекламных целях. При этом, такая ставка применяется к сумме, превышающей 4000 рублей (п. 28 ст. 217 гл. 23 НК РФ).</a:t>
            </a:r>
          </a:p>
          <a:p>
            <a:r>
              <a:rPr lang="ru-RU" dirty="0"/>
              <a:t>30% - на доходы физических лиц, не являющихся налоговыми резидентами РФ, но получающими доходы на ее территории</a:t>
            </a:r>
          </a:p>
          <a:p>
            <a:r>
              <a:rPr lang="ru-RU" dirty="0"/>
              <a:t>9% - на дивиденды от долевого участия в деятельности организаций, полученных физическими лицами - налоговыми резидентами РФ.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79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исчислении НДФЛ применяется такое понятие, как налоговые вычеты. Налоговый вычет - это сумма, на которую можно уменьшить налоговую базу (то есть сумму доходов налогоплательщика) перед исчислением суммы </a:t>
            </a:r>
            <a:r>
              <a:rPr lang="ru-RU" dirty="0" smtClean="0"/>
              <a:t>налога.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81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Выплата заработной платы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Для определения размера заработной платы, для учета выплаты заработной платы, используются расчетно-платежные ведомости или отдельные расчетные и платежные ведомости.</a:t>
            </a:r>
          </a:p>
          <a:p>
            <a:r>
              <a:rPr lang="ru-RU" dirty="0"/>
              <a:t>Расчетно-платежная ведомость используется для исчисления заработной платы, подлежащей выдаче сотруднику и учета выдачи заработной платы.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выдаче зарплаты через кассу используют расчетно-платежную ведомость, или, исчислив размер зарплаты в расчетной ведомости - платежную ведомость. Если же деньги перечисляются работникам безналичным способом - применяют только расчетную ведомость.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71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1210</TotalTime>
  <Words>758</Words>
  <Application>Microsoft Office PowerPoint</Application>
  <PresentationFormat>Экран (16:9)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Ясность</vt:lpstr>
      <vt:lpstr>Основы  бухгалтерского учета</vt:lpstr>
      <vt:lpstr>Взаимоотношения с персоналом</vt:lpstr>
      <vt:lpstr>Формы и системы оплаты труда</vt:lpstr>
      <vt:lpstr>Счет 70</vt:lpstr>
      <vt:lpstr>Исчисление заработной платы</vt:lpstr>
      <vt:lpstr>НДФЛ</vt:lpstr>
      <vt:lpstr>НДФЛ</vt:lpstr>
      <vt:lpstr>НДФЛ</vt:lpstr>
      <vt:lpstr>Выплата заработной платы</vt:lpstr>
      <vt:lpstr>Итоги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18</cp:revision>
  <dcterms:created xsi:type="dcterms:W3CDTF">2013-10-27T12:18:33Z</dcterms:created>
  <dcterms:modified xsi:type="dcterms:W3CDTF">2013-12-09T18:50:11Z</dcterms:modified>
</cp:coreProperties>
</file>