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3" r:id="rId20"/>
    <p:sldId id="274" r:id="rId2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4660"/>
  </p:normalViewPr>
  <p:slideViewPr>
    <p:cSldViewPr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02915-A24D-449A-B45A-C01E51FBAF88}" type="datetimeFigureOut">
              <a:rPr lang="ru-RU" smtClean="0"/>
              <a:t>02.11.2013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2426E-E548-4E5E-9940-F233EFB2E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2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AFDF-AE15-4178-8901-A8D6BD1349B5}" type="datetime2">
              <a:rPr lang="en-US" smtClean="0"/>
              <a:t>Saturday, November 02,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1ABA-9A71-4044-A468-F550A28BE4F9}" type="datetime2">
              <a:rPr lang="en-US" smtClean="0"/>
              <a:t>Saturday, November 02,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1C3F-E7FB-4644-8AEB-ACCF075579AD}" type="datetime2">
              <a:rPr lang="en-US" smtClean="0"/>
              <a:t>Saturday, November 02,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65B8-321A-40AA-B74A-D82D06AEDCC8}" type="datetime2">
              <a:rPr lang="en-US" smtClean="0"/>
              <a:t>Saturday, November 02,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0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E4A8-43A6-4468-A283-91EAC7B23280}" type="datetime2">
              <a:rPr lang="en-US" smtClean="0"/>
              <a:t>Saturday, November 02,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1EBF-AF2E-4719-9E31-E07197EE276D}" type="datetime2">
              <a:rPr lang="en-US" smtClean="0"/>
              <a:t>Saturday, November 02,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D165-3E86-42F5-9F5D-65393FD41A91}" type="datetime2">
              <a:rPr lang="en-US" smtClean="0"/>
              <a:t>Saturday, November 02,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1774-B79D-4310-B1F4-F55A461C3F6F}" type="datetime2">
              <a:rPr lang="en-US" smtClean="0"/>
              <a:t>Saturday, November 02,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54D8-60BE-472A-B569-8883AA9358E2}" type="datetime2">
              <a:rPr lang="en-US" smtClean="0"/>
              <a:t>Saturday, November 02,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A1A-DFBB-42BA-8314-FBE6EE4C0027}" type="datetime2">
              <a:rPr lang="en-US" smtClean="0"/>
              <a:t>Saturday, November 02,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E8F2-2649-4122-9569-274578AB2BBB}" type="datetime2">
              <a:rPr lang="en-US" smtClean="0"/>
              <a:t>Saturday, November 02,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1707AC8-30B8-4478-B46A-1C4FE06C84BF}" type="datetime2">
              <a:rPr lang="en-US" smtClean="0"/>
              <a:t>Saturday, November 02,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9502"/>
            <a:ext cx="7848600" cy="2134617"/>
          </a:xfrm>
        </p:spPr>
        <p:txBody>
          <a:bodyPr/>
          <a:lstStyle/>
          <a:p>
            <a:r>
              <a:rPr lang="ru-RU" sz="4400" dirty="0" smtClean="0"/>
              <a:t>Основы </a:t>
            </a:r>
            <a:br>
              <a:rPr lang="ru-RU" sz="4400" dirty="0" smtClean="0"/>
            </a:br>
            <a:r>
              <a:rPr lang="ru-RU" sz="4400" dirty="0" smtClean="0"/>
              <a:t>бухгалтерского</a:t>
            </a:r>
            <a:br>
              <a:rPr lang="ru-RU" sz="4400" dirty="0" smtClean="0"/>
            </a:br>
            <a:r>
              <a:rPr lang="ru-RU" sz="4400" dirty="0" smtClean="0"/>
              <a:t>учета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694512" cy="1314450"/>
          </a:xfrm>
        </p:spPr>
        <p:txBody>
          <a:bodyPr/>
          <a:lstStyle/>
          <a:p>
            <a:r>
              <a:rPr lang="ru-RU" dirty="0" smtClean="0"/>
              <a:t>Занятие </a:t>
            </a:r>
            <a:r>
              <a:rPr lang="en-US" dirty="0" smtClean="0"/>
              <a:t>2</a:t>
            </a:r>
            <a:r>
              <a:rPr lang="ru-RU" dirty="0" smtClean="0"/>
              <a:t>. Механизмы бухгалтерского учета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52320" y="4206448"/>
            <a:ext cx="99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А. Заика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565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Четыре типа бухгалтерских записей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995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 1. Только активные счета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 кассу с расчетного счета поступило 5000 рублей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Д50 </a:t>
            </a:r>
            <a:r>
              <a:rPr lang="ru-RU" dirty="0"/>
              <a:t>К51 5000 руб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Активные счета по дебету и кредиту. Изменилась структура актива баланса. Валюта баланса не изменилась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5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 2. Только пассивные счета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Оплата задолженности поставщику в сумме 120000 за счёт кредита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Д60 К67 120000 руб.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Пассивные счета по дебету и кредиту. Изменилась структура пассива баланса. Валюта баланса не изменилась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598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Тип 3. Активный и пассивный счет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Учредители организации решили увеличить уставный капитал на 100000 рублей.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Д75-1 К80 100000 руб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Дебет активного счёта, кредит пассивного. Увеличился размер активов и размер источников образования активов, растёт валюта баланса.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57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Тип 4. Активный и пассивный счет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Организация решила погасить часть долгосрочного кредита в сумме 15000 руб.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Д66 К51 15000 руб.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Дебет пассивного счёта, кредит пассивного. Уменьшается размер активов и пассивов, валюта баланса уменьшается.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03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Исправление ошибочных записей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6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Добавочная запись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Верная корреспонденция счетов, сумма меньше, чем нужно. Ошибка обнаружена в текущем отчётном периоде.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Нужно: Д51 К50 2000 руб.</a:t>
            </a:r>
          </a:p>
          <a:p>
            <a:pPr marL="0" indent="0">
              <a:buNone/>
            </a:pPr>
            <a:r>
              <a:rPr lang="ru-RU" dirty="0" smtClean="0"/>
              <a:t>Сделано: Д51 К50 200 руб.</a:t>
            </a:r>
          </a:p>
          <a:p>
            <a:pPr marL="0" indent="0">
              <a:buNone/>
            </a:pPr>
            <a:r>
              <a:rPr lang="ru-RU" dirty="0" smtClean="0"/>
              <a:t>Исправление: Д51 К50 1800 руб.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9041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Сторнировочная</a:t>
            </a:r>
            <a:r>
              <a:rPr lang="ru-RU" dirty="0" smtClean="0"/>
              <a:t> запись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Неверная корреспонденция счетов, либо сумма больше, чем нужно. Ошибка обнаружена в текущем отчётном периоде.</a:t>
            </a:r>
          </a:p>
          <a:p>
            <a:pPr marL="0" indent="0">
              <a:buNone/>
            </a:pPr>
            <a:r>
              <a:rPr lang="ru-RU" dirty="0" smtClean="0"/>
              <a:t>Нужно: Д51 К50 2000 руб.</a:t>
            </a:r>
          </a:p>
          <a:p>
            <a:pPr marL="0" indent="0">
              <a:buNone/>
            </a:pPr>
            <a:r>
              <a:rPr lang="ru-RU" dirty="0" smtClean="0"/>
              <a:t>Сделано: Д50 К51 20000 руб.</a:t>
            </a:r>
          </a:p>
          <a:p>
            <a:pPr marL="0" indent="0">
              <a:buNone/>
            </a:pPr>
            <a:r>
              <a:rPr lang="ru-RU" dirty="0" smtClean="0"/>
              <a:t>Исправление:</a:t>
            </a:r>
          </a:p>
          <a:p>
            <a:pPr marL="457200" indent="-457200">
              <a:buAutoNum type="arabicPeriod"/>
            </a:pPr>
            <a:r>
              <a:rPr lang="ru-RU" dirty="0" smtClean="0"/>
              <a:t>Сторнирование неверной проводки: Д50 К51 -20000 руб.</a:t>
            </a:r>
          </a:p>
          <a:p>
            <a:pPr marL="457200" indent="-457200">
              <a:buAutoNum type="arabicPeriod"/>
            </a:pPr>
            <a:r>
              <a:rPr lang="ru-RU" dirty="0" smtClean="0"/>
              <a:t>Ввод нужной проводки: Д51 К50 2000 руб.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31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21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Хозяйственные операции в бухгалтерском учете учитываются дважды. Один раз по дебету, другой раз по кредиту одного или нескольких счетов. Суммы дебетового и кредитового оборотов всегда равны между собой.</a:t>
            </a:r>
          </a:p>
          <a:p>
            <a:pPr lvl="0"/>
            <a:r>
              <a:rPr lang="ru-RU" dirty="0"/>
              <a:t>Бухгалтерские счета, если проанализировать их отношение к балансу, бывают активными, пассивными, </a:t>
            </a:r>
            <a:r>
              <a:rPr lang="ru-RU" dirty="0" err="1"/>
              <a:t>контрактивными</a:t>
            </a:r>
            <a:r>
              <a:rPr lang="ru-RU" dirty="0"/>
              <a:t>, </a:t>
            </a:r>
            <a:r>
              <a:rPr lang="ru-RU" dirty="0" err="1"/>
              <a:t>контрпассивными</a:t>
            </a:r>
            <a:r>
              <a:rPr lang="ru-RU" dirty="0"/>
              <a:t>, дополняющими и </a:t>
            </a:r>
            <a:r>
              <a:rPr lang="ru-RU" dirty="0" err="1"/>
              <a:t>бессальдовыми</a:t>
            </a:r>
            <a:r>
              <a:rPr lang="ru-RU" dirty="0"/>
              <a:t>. Счета, которые не отражаются в балансе, называются </a:t>
            </a:r>
            <a:r>
              <a:rPr lang="ru-RU" dirty="0" err="1"/>
              <a:t>забалансовыми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Организация создает рабочий план счетов на основе типового плана счетов.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097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Двойная запись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909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/>
              <a:t>Аналитические счета предназначены для обобщения информации об однородных объектах учета. Синтетические счета содержат детализированную информацию.</a:t>
            </a:r>
          </a:p>
          <a:p>
            <a:pPr lvl="0"/>
            <a:r>
              <a:rPr lang="ru-RU" dirty="0"/>
              <a:t>По воздействию на баланс можно выделить четыре типа бухгалтерских записей.</a:t>
            </a:r>
          </a:p>
          <a:p>
            <a:pPr lvl="0"/>
            <a:r>
              <a:rPr lang="ru-RU" dirty="0"/>
              <a:t>Исправление ошибочных записей на счетах бухгалтерского учета коммерческих организаций обычно производится методом дополнительных или </a:t>
            </a:r>
            <a:r>
              <a:rPr lang="ru-RU" dirty="0" err="1"/>
              <a:t>сторнировочных</a:t>
            </a:r>
            <a:r>
              <a:rPr lang="ru-RU" dirty="0"/>
              <a:t> проводок.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01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Сущность метода двойной записи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Сущность метода двойной записи заключается в том, что хозяйственные операции в бухгалтерском учете учитываются дважды. Один раз - по дебету одного или нескольких счетов, другой раз - по кредиту, причем, суммы дебетового и кредитового оборотов всегда равны между </a:t>
            </a:r>
            <a:r>
              <a:rPr lang="ru-RU" dirty="0" smtClean="0"/>
              <a:t>собой. </a:t>
            </a:r>
            <a:endParaRPr lang="ru-RU" dirty="0"/>
          </a:p>
          <a:p>
            <a:pPr marL="0" indent="0">
              <a:buNone/>
            </a:pPr>
            <a:r>
              <a:rPr lang="ru-RU" sz="1400" dirty="0"/>
              <a:t>[</a:t>
            </a:r>
            <a:r>
              <a:rPr lang="ru-RU" sz="1400" dirty="0" err="1"/>
              <a:t>Кутер</a:t>
            </a:r>
            <a:r>
              <a:rPr lang="ru-RU" sz="1400" dirty="0"/>
              <a:t> М.И. Теория бухгалтерского учета: Учебник. - 2-е изд., </a:t>
            </a:r>
            <a:r>
              <a:rPr lang="ru-RU" sz="1400" dirty="0" err="1"/>
              <a:t>перераб</a:t>
            </a:r>
            <a:r>
              <a:rPr lang="ru-RU" sz="1400" dirty="0"/>
              <a:t>. и доп. - П.: Финансы и статистика, 2002. - 640 с.: ил.].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58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Операции по расчетному счёту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6605126"/>
              </p:ext>
            </p:extLst>
          </p:nvPr>
        </p:nvGraphicFramePr>
        <p:xfrm>
          <a:off x="457200" y="1347618"/>
          <a:ext cx="8229600" cy="33843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114800"/>
                <a:gridCol w="4114800"/>
              </a:tblGrid>
              <a:tr h="28203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Таблица 2.1. Расчетный счет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Название счета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Расчетный счет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Остаток на начало периода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03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Поступило за период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Вклад собственника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10000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Кредит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120000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Выручка от реализации товаров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2000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03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Выбыло за период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Покупка материалов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2000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Покупка техники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70000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Погашение части кредита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40000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Остаток на конец периода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20000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91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Дебет и кредит активного счёта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415105"/>
              </p:ext>
            </p:extLst>
          </p:nvPr>
        </p:nvGraphicFramePr>
        <p:xfrm>
          <a:off x="457200" y="1203600"/>
          <a:ext cx="8229600" cy="372783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114800"/>
                <a:gridCol w="4114800"/>
              </a:tblGrid>
              <a:tr h="23150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Таблица 2.2. Счет 51, «Расчетные счета»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150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51 «Расчетные счета»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1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Д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К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1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Сальдо начальное: 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62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Поступления: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10000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120000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2000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Выбытия: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70000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40000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1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Всего поступлений (дебетовый оборот):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132000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Всего выбытий (кредитовый оборот):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112000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1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Сальдо конечное: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20000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35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Дебет и кредит пассивного счёта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342613"/>
              </p:ext>
            </p:extLst>
          </p:nvPr>
        </p:nvGraphicFramePr>
        <p:xfrm>
          <a:off x="457200" y="1275605"/>
          <a:ext cx="8229600" cy="352839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114800"/>
                <a:gridCol w="4114800"/>
              </a:tblGrid>
              <a:tr h="28644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Таблица 2.3. Счет 66, «Расчеты по краткосрочным кредитам и займам»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644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66 «Расчеты по краткосрочным кредитам и займам»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6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</a:rPr>
                        <a:t>Д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</a:rPr>
                        <a:t>К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6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Сальдо начальное: 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4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Выбытия: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40000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Поступления: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120000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4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Всего выбытий (дебетовый оборот):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40000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Всего поступлений (кредитовый оборот):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120000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4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Сальдо конечное: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80000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2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Бухгалтерские записи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Бухгалтерские записи содержат корреспонденцию </a:t>
            </a:r>
            <a:r>
              <a:rPr lang="ru-RU" dirty="0"/>
              <a:t>счетов с указанием дебета и </a:t>
            </a:r>
            <a:r>
              <a:rPr lang="ru-RU" dirty="0" smtClean="0"/>
              <a:t>кредита и сумму </a:t>
            </a:r>
            <a:r>
              <a:rPr lang="ru-RU" dirty="0"/>
              <a:t>операции. </a:t>
            </a:r>
          </a:p>
          <a:p>
            <a:r>
              <a:rPr lang="ru-RU" b="1" dirty="0" smtClean="0"/>
              <a:t>Дебет </a:t>
            </a:r>
            <a:r>
              <a:rPr lang="ru-RU" b="1" dirty="0"/>
              <a:t>51 «Расчетные счета»</a:t>
            </a:r>
          </a:p>
          <a:p>
            <a:r>
              <a:rPr lang="ru-RU" b="1" dirty="0" smtClean="0"/>
              <a:t>Кредит </a:t>
            </a:r>
            <a:r>
              <a:rPr lang="ru-RU" b="1" dirty="0"/>
              <a:t>66 «Расчеты по краткосрочным кредитам и займам»</a:t>
            </a:r>
          </a:p>
          <a:p>
            <a:r>
              <a:rPr lang="ru-RU" b="1" dirty="0" smtClean="0"/>
              <a:t>Сумма</a:t>
            </a:r>
            <a:r>
              <a:rPr lang="ru-RU" b="1" dirty="0"/>
              <a:t>: 120000 руб.</a:t>
            </a:r>
          </a:p>
          <a:p>
            <a:pPr marL="0" indent="0">
              <a:buNone/>
            </a:pPr>
            <a:r>
              <a:rPr lang="ru-RU" dirty="0"/>
              <a:t>Такая запись </a:t>
            </a:r>
            <a:r>
              <a:rPr lang="ru-RU" dirty="0" smtClean="0"/>
              <a:t>достаточно </a:t>
            </a:r>
            <a:r>
              <a:rPr lang="ru-RU" dirty="0"/>
              <a:t>длинна и не очень удобна для восприятия, поэтому обычно пишут короче:</a:t>
            </a:r>
          </a:p>
          <a:p>
            <a:pPr marL="0" indent="0">
              <a:buNone/>
            </a:pPr>
            <a:r>
              <a:rPr lang="ru-RU" b="1" dirty="0"/>
              <a:t>Д51 К66 120000 руб.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722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счетов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На основе Плана счетов бухгалтерского учета и настоящей Инструкции организация утверждает рабочий план счетов бухгалтерского учета, содержащий полный перечень синтетических и аналитических (включая субсчета) счетов, необходимых для ведения бухгалтерского учета.</a:t>
            </a:r>
          </a:p>
          <a:p>
            <a:pPr marL="0" indent="0">
              <a:buNone/>
            </a:pPr>
            <a:r>
              <a:rPr lang="ru-RU" sz="1500" dirty="0" smtClean="0"/>
              <a:t>Приказ </a:t>
            </a:r>
            <a:r>
              <a:rPr lang="ru-RU" sz="1500" dirty="0"/>
              <a:t>Минфина РФ от 31 октября 2000 г. №94н (ред. от 08.11.2010) «Об утверждении плана счетов бухгалтерского учета финансово-хозяйственной деятельности организаций и инструкции по его применению»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94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Синтетический и аналитический учет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Типичный счет можно представить в виде иерархической структуры следующего вида. На верхнем ее уровне находится синтетический счет. Например, пусть это будет счет 10 «Материалы». У этого счета может быть несколько субсчетов. Обычно они предназначены для разделения учитываемых объектов на группы со сходными характеристиками. В свою очередь, учет конкретных объектов ведется на аналитических счетах.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0723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2558</TotalTime>
  <Words>849</Words>
  <Application>Microsoft Office PowerPoint</Application>
  <PresentationFormat>Экран (16:9)</PresentationFormat>
  <Paragraphs>148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Ясность</vt:lpstr>
      <vt:lpstr>Основы  бухгалтерского учета</vt:lpstr>
      <vt:lpstr>Двойная запись</vt:lpstr>
      <vt:lpstr>Сущность метода двойной записи</vt:lpstr>
      <vt:lpstr>Операции по расчетному счёту</vt:lpstr>
      <vt:lpstr>Дебет и кредит активного счёта</vt:lpstr>
      <vt:lpstr>Дебет и кредит пассивного счёта</vt:lpstr>
      <vt:lpstr>Бухгалтерские записи</vt:lpstr>
      <vt:lpstr>План счетов</vt:lpstr>
      <vt:lpstr>Синтетический и аналитический учет</vt:lpstr>
      <vt:lpstr>Четыре типа бухгалтерских записей</vt:lpstr>
      <vt:lpstr>Тип 1. Только активные счета</vt:lpstr>
      <vt:lpstr>Тип 2. Только пассивные счета </vt:lpstr>
      <vt:lpstr>Тип 3. Активный и пассивный счет</vt:lpstr>
      <vt:lpstr>Тип 4. Активный и пассивный счет</vt:lpstr>
      <vt:lpstr>Исправление ошибочных записей</vt:lpstr>
      <vt:lpstr>Добавочная запись</vt:lpstr>
      <vt:lpstr>Сторнировочная запись</vt:lpstr>
      <vt:lpstr>Итоги</vt:lpstr>
      <vt:lpstr>Итоги</vt:lpstr>
      <vt:lpstr>Итоги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бухгалтерского учета</dc:title>
  <dc:creator>Alex</dc:creator>
  <cp:lastModifiedBy>Alex</cp:lastModifiedBy>
  <cp:revision>20</cp:revision>
  <dcterms:created xsi:type="dcterms:W3CDTF">2013-10-27T12:18:33Z</dcterms:created>
  <dcterms:modified xsi:type="dcterms:W3CDTF">2013-11-02T14:09:45Z</dcterms:modified>
</cp:coreProperties>
</file>