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2"/>
  </p:notesMasterIdLst>
  <p:sldIdLst>
    <p:sldId id="256" r:id="rId2"/>
    <p:sldId id="257" r:id="rId3"/>
    <p:sldId id="284" r:id="rId4"/>
    <p:sldId id="285" r:id="rId5"/>
    <p:sldId id="286" r:id="rId6"/>
    <p:sldId id="287" r:id="rId7"/>
    <p:sldId id="283" r:id="rId8"/>
    <p:sldId id="282" r:id="rId9"/>
    <p:sldId id="288" r:id="rId10"/>
    <p:sldId id="28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89" d="100"/>
          <a:sy n="89" d="100"/>
        </p:scale>
        <p:origin x="-12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Thursday, December 05,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ru-RU" dirty="0"/>
              <a:t>1</a:t>
            </a:r>
            <a:r>
              <a:rPr lang="ru-RU" dirty="0" smtClean="0"/>
              <a:t>3. Учет нематериальных активов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Деловая репутация - это актив, который возникает при продаже готовой организации, готового бизнеса как имущественного комплекса. Деловая репутация – это НМА, который представляет собой разницу между стоимостью имущества организации и суммой, уплаченной за нее покупателем.</a:t>
            </a:r>
          </a:p>
          <a:p>
            <a:pPr lvl="0"/>
            <a:r>
              <a:rPr lang="ru-RU" dirty="0"/>
              <a:t>Для организации учета нематериальных активов организации понадобятся следующие документы:</a:t>
            </a:r>
          </a:p>
          <a:p>
            <a:pPr lvl="1"/>
            <a:r>
              <a:rPr lang="ru-RU" dirty="0"/>
              <a:t>Карточки учета НМА</a:t>
            </a:r>
          </a:p>
          <a:p>
            <a:pPr lvl="1"/>
            <a:r>
              <a:rPr lang="ru-RU" dirty="0"/>
              <a:t>Акты приемки НМА</a:t>
            </a:r>
          </a:p>
          <a:p>
            <a:pPr lvl="1"/>
            <a:r>
              <a:rPr lang="ru-RU" dirty="0"/>
              <a:t>Акты списания НМА</a:t>
            </a:r>
          </a:p>
          <a:p>
            <a:pPr lvl="1"/>
            <a:r>
              <a:rPr lang="ru-RU"/>
              <a:t>Акты приема-передачи НМА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0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нематериальные активы?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К нематериальным активам </a:t>
            </a:r>
            <a:r>
              <a:rPr lang="ru-RU" dirty="0" smtClean="0"/>
              <a:t>(НМА) относятся</a:t>
            </a:r>
            <a:r>
              <a:rPr lang="ru-RU" dirty="0"/>
              <a:t>, например, произведения науки, литературы и искусства, программы для ЭВМ, изобретения, полезные модели, селекционные достижения, секреты производства (ноу-хау), товарные знаки и знаки обслуживания. Среди нематериальных активов учитывается так же </a:t>
            </a:r>
            <a:r>
              <a:rPr lang="ru-RU" dirty="0" smtClean="0"/>
              <a:t>деловая </a:t>
            </a:r>
            <a:r>
              <a:rPr lang="ru-RU" dirty="0"/>
              <a:t>репутация. Этот объект учета возникает при купле-продаже организаций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Учет нематериальных активов регулирует ПБУ 14/2007 "Учет нематериальных активов" (в ред. от 24.12.2010). </a:t>
            </a:r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Признание НМА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ПБУ </a:t>
            </a:r>
            <a:r>
              <a:rPr lang="ru-RU" dirty="0"/>
              <a:t>14/2007 </a:t>
            </a:r>
            <a:r>
              <a:rPr lang="ru-RU" dirty="0" smtClean="0"/>
              <a:t>указывает </a:t>
            </a:r>
            <a:r>
              <a:rPr lang="ru-RU" dirty="0"/>
              <a:t>на то, что для принятия к бухгалтерскому учету объекта в качестве нематериального актива необходимо единовременное выполнение следующих условий:</a:t>
            </a:r>
          </a:p>
          <a:p>
            <a:pPr lvl="0"/>
            <a:r>
              <a:rPr lang="ru-RU" dirty="0"/>
              <a:t>объект способен приносить организации экономические выгоды в будущем;</a:t>
            </a:r>
          </a:p>
          <a:p>
            <a:pPr lvl="0"/>
            <a:r>
              <a:rPr lang="ru-RU" dirty="0"/>
              <a:t>организация имеет право на получение экономических выгод, которые данный объект способен приносить в будущем;</a:t>
            </a:r>
          </a:p>
          <a:p>
            <a:pPr lvl="0"/>
            <a:r>
              <a:rPr lang="ru-RU" dirty="0"/>
              <a:t>возможность выделения или отделения (идентификации) объекта от других активов;</a:t>
            </a:r>
          </a:p>
          <a:p>
            <a:pPr lvl="0"/>
            <a:r>
              <a:rPr lang="ru-RU" dirty="0"/>
              <a:t>объект предназначен для использования в течение длительного времени, т.е. срока полезного использования, продолжительностью свыше 12 месяцев или обычного операционного цикла, если он превышает 12 месяцев;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4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Признание НМА (продолжение)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организацией не предполагается продажа объекта в течение 12 месяцев или обычного операционного цикла, если он превышает 12 месяцев;</a:t>
            </a:r>
          </a:p>
          <a:p>
            <a:pPr lvl="0"/>
            <a:r>
              <a:rPr lang="ru-RU" dirty="0"/>
              <a:t>фактическая (первоначальная) стоимость объекта может быть достоверно определена;</a:t>
            </a:r>
          </a:p>
          <a:p>
            <a:pPr lvl="0"/>
            <a:r>
              <a:rPr lang="ru-RU" dirty="0"/>
              <a:t>отсутствие у объекта материально-вещественной формы.</a:t>
            </a:r>
          </a:p>
          <a:p>
            <a:pPr marL="0" indent="0">
              <a:buNone/>
            </a:pPr>
            <a:r>
              <a:rPr lang="ru-RU" dirty="0"/>
              <a:t>Единицей бухгалтерского учета нематериальных активов является инвентарный объект.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7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Поступление НМА, счета 08, 04, 05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Нематериальные активы принимаются к учету по фактической стоимости. </a:t>
            </a:r>
            <a:endParaRPr lang="ru-RU" dirty="0" smtClean="0"/>
          </a:p>
          <a:p>
            <a:r>
              <a:rPr lang="ru-RU" dirty="0" smtClean="0"/>
              <a:t>Учет </a:t>
            </a:r>
            <a:r>
              <a:rPr lang="ru-RU" dirty="0"/>
              <a:t>затрат на приобретение НМА (при приобретении заключают договор об отчуждении исключительного права (ст. 1234 ч. 4 ГК РФ), на доведение его до состояния, в котором он пригоден к использованию (например, на консультационные услуги по использованию приобретенного актива), осуществляется на отдельном субсчете счета 08 </a:t>
            </a:r>
            <a:r>
              <a:rPr lang="ru-RU" dirty="0" smtClean="0"/>
              <a:t>«Вложения </a:t>
            </a:r>
            <a:r>
              <a:rPr lang="ru-RU" dirty="0"/>
              <a:t>во </a:t>
            </a:r>
            <a:r>
              <a:rPr lang="ru-RU" dirty="0" err="1"/>
              <a:t>внеоборотные</a:t>
            </a:r>
            <a:r>
              <a:rPr lang="ru-RU" dirty="0"/>
              <a:t> </a:t>
            </a:r>
            <a:r>
              <a:rPr lang="ru-RU" dirty="0" smtClean="0"/>
              <a:t>активы». </a:t>
            </a:r>
          </a:p>
          <a:p>
            <a:r>
              <a:rPr lang="ru-RU" dirty="0" smtClean="0"/>
              <a:t>НМА, принятые к учету, отражаются на счете 04 «Нематериальные активы».</a:t>
            </a:r>
          </a:p>
          <a:p>
            <a:r>
              <a:rPr lang="ru-RU" dirty="0" smtClean="0"/>
              <a:t>Амортизация НМА учитывается на счете 05 «Амортизация нематериальных активов» или на счете 04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7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Амортизация НМА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соответствии с ПБУ 14/2007, если срок полезного использования нематериального актива может быть определен, амортизация по нему начисляется, если же срок полезного использования объекта НМА не может быть определен - амортизация по нему не начисляется.</a:t>
            </a:r>
          </a:p>
          <a:p>
            <a:r>
              <a:rPr lang="ru-RU" dirty="0"/>
              <a:t>Амортизация по объектам НМА начисляется одним из трех способов:</a:t>
            </a:r>
          </a:p>
          <a:p>
            <a:pPr lvl="1"/>
            <a:r>
              <a:rPr lang="ru-RU" dirty="0"/>
              <a:t>Линейным способом</a:t>
            </a:r>
          </a:p>
          <a:p>
            <a:pPr lvl="1"/>
            <a:r>
              <a:rPr lang="ru-RU" dirty="0"/>
              <a:t>Способом уменьшаемого остатка</a:t>
            </a:r>
          </a:p>
          <a:p>
            <a:pPr lvl="1"/>
            <a:r>
              <a:rPr lang="ru-RU" dirty="0"/>
              <a:t>Способом списания стоимости пропорционально объему продукции (работ)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3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Нематериальные активы (НМА) – это товарные знаки, программы для ЭВМ, изобретения. Они не имеют материальной формы, однако играют большую роль в современной среде хозяйствования.</a:t>
            </a:r>
          </a:p>
          <a:p>
            <a:pPr lvl="0"/>
            <a:r>
              <a:rPr lang="ru-RU" dirty="0"/>
              <a:t>Учет НМА очень похож на учет ОС.</a:t>
            </a:r>
          </a:p>
          <a:p>
            <a:pPr lvl="0"/>
            <a:r>
              <a:rPr lang="ru-RU" dirty="0"/>
              <a:t>Для того, чтобы объект был принят к учету в качестве НМА, необходимо выполнение условий, перечисленных в ПБУ 14/2007.</a:t>
            </a:r>
          </a:p>
          <a:p>
            <a:pPr lvl="0"/>
            <a:r>
              <a:rPr lang="ru-RU" dirty="0"/>
              <a:t>Единицей бухгалтерского учета НМА является инвентарный объект. </a:t>
            </a:r>
          </a:p>
          <a:p>
            <a:pPr lvl="0"/>
            <a:r>
              <a:rPr lang="ru-RU" dirty="0"/>
              <a:t>Аналитический учет НМА ведется в инвентарных карточках.</a:t>
            </a:r>
          </a:p>
          <a:p>
            <a:pPr lvl="0"/>
            <a:r>
              <a:rPr lang="ru-RU" dirty="0"/>
              <a:t>При использовании НМА возможно начисление амортизации.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Для учета НМА используют счет 04 "Нематериальные активы"</a:t>
            </a:r>
          </a:p>
          <a:p>
            <a:pPr lvl="0"/>
            <a:r>
              <a:rPr lang="ru-RU" dirty="0"/>
              <a:t>05 "Амортизация нематериальных активов".</a:t>
            </a:r>
          </a:p>
          <a:p>
            <a:pPr lvl="0"/>
            <a:r>
              <a:rPr lang="ru-RU" dirty="0"/>
              <a:t>Учет амортизации НМА возможен либо на счете 05, либо – на счете 04.</a:t>
            </a:r>
          </a:p>
          <a:p>
            <a:pPr lvl="0"/>
            <a:r>
              <a:rPr lang="ru-RU" dirty="0"/>
              <a:t>ПБУ 14/2007 предусматривает следующие способы амортизации НМА:</a:t>
            </a:r>
          </a:p>
          <a:p>
            <a:pPr lvl="1"/>
            <a:r>
              <a:rPr lang="ru-RU" dirty="0"/>
              <a:t>Линейный способ;</a:t>
            </a:r>
          </a:p>
          <a:p>
            <a:pPr lvl="1"/>
            <a:r>
              <a:rPr lang="ru-RU" dirty="0"/>
              <a:t>Способ уменьшаемого остатка;</a:t>
            </a:r>
          </a:p>
          <a:p>
            <a:pPr lvl="1"/>
            <a:r>
              <a:rPr lang="ru-RU" dirty="0"/>
              <a:t>Способ списания стоимости пропорционально объему продукции (работ);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15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1346</TotalTime>
  <Words>619</Words>
  <Application>Microsoft Office PowerPoint</Application>
  <PresentationFormat>Экран (16:9)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Ясность</vt:lpstr>
      <vt:lpstr>Основы  бухгалтерского учета</vt:lpstr>
      <vt:lpstr>Что такое нематериальные активы?</vt:lpstr>
      <vt:lpstr>Признание НМА</vt:lpstr>
      <vt:lpstr>Признание НМА (продолжение)</vt:lpstr>
      <vt:lpstr>Поступление НМА, счета 08, 04, 05</vt:lpstr>
      <vt:lpstr>Амортизация НМА</vt:lpstr>
      <vt:lpstr>Итоги</vt:lpstr>
      <vt:lpstr>Итоги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21</cp:revision>
  <dcterms:created xsi:type="dcterms:W3CDTF">2013-10-27T12:18:33Z</dcterms:created>
  <dcterms:modified xsi:type="dcterms:W3CDTF">2013-12-05T12:45:34Z</dcterms:modified>
</cp:coreProperties>
</file>