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60" r:id="rId1"/>
  </p:sldMasterIdLst>
  <p:notesMasterIdLst>
    <p:notesMasterId r:id="rId12"/>
  </p:notesMasterIdLst>
  <p:sldIdLst>
    <p:sldId id="256" r:id="rId2"/>
    <p:sldId id="257" r:id="rId3"/>
    <p:sldId id="284" r:id="rId4"/>
    <p:sldId id="285" r:id="rId5"/>
    <p:sldId id="286" r:id="rId6"/>
    <p:sldId id="287" r:id="rId7"/>
    <p:sldId id="283" r:id="rId8"/>
    <p:sldId id="282" r:id="rId9"/>
    <p:sldId id="288" r:id="rId10"/>
    <p:sldId id="289" r:id="rId11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32" autoAdjust="0"/>
    <p:restoredTop sz="94660"/>
  </p:normalViewPr>
  <p:slideViewPr>
    <p:cSldViewPr>
      <p:cViewPr varScale="1">
        <p:scale>
          <a:sx n="89" d="100"/>
          <a:sy n="89" d="100"/>
        </p:scale>
        <p:origin x="-126" y="-9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A02915-A24D-449A-B45A-C01E51FBAF88}" type="datetimeFigureOut">
              <a:rPr lang="ru-RU" smtClean="0"/>
              <a:t>05.12.2013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A2426E-E548-4E5E-9940-F233EFB2EF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17260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28700"/>
            <a:ext cx="7848600" cy="1445419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628900"/>
            <a:ext cx="6400800" cy="131445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5AFDF-AE15-4178-8901-A8D6BD1349B5}" type="datetime2">
              <a:rPr lang="en-US" smtClean="0"/>
              <a:t>Thursday, December 05,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2548890"/>
            <a:ext cx="7848600" cy="1191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F1ABA-9A71-4044-A468-F550A28BE4F9}" type="datetime2">
              <a:rPr lang="en-US" smtClean="0"/>
              <a:t>Thursday, December 05,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4400550"/>
          </a:xfrm>
        </p:spPr>
        <p:txBody>
          <a:bodyPr vert="eaVert" anchor="b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44005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D1C3F-E7FB-4644-8AEB-ACCF075579AD}" type="datetime2">
              <a:rPr lang="en-US" smtClean="0"/>
              <a:t>Thursday, December 05,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565B8-321A-40AA-B74A-D82D06AEDCC8}" type="datetime2">
              <a:rPr lang="en-US" smtClean="0"/>
              <a:t>Thursday, December 05,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771650"/>
            <a:ext cx="7772400" cy="1650206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470149"/>
            <a:ext cx="7772400" cy="1125140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AE4A8-43A6-4468-A283-91EAC7B23280}" type="datetime2">
              <a:rPr lang="en-US" smtClean="0"/>
              <a:t>Thursday, December 05,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3449574"/>
            <a:ext cx="7848600" cy="1191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55014"/>
            <a:ext cx="4038600" cy="35387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55014"/>
            <a:ext cx="4038600" cy="35387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51EBF-AF2E-4719-9E31-E07197EE276D}" type="datetime2">
              <a:rPr lang="en-US" smtClean="0"/>
              <a:t>Thursday, December 05, 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57300"/>
            <a:ext cx="3931920" cy="47982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28800"/>
            <a:ext cx="3931920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257300"/>
            <a:ext cx="3931920" cy="47982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1828800"/>
            <a:ext cx="3931920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6D165-3E86-42F5-9F5D-65393FD41A91}" type="datetime2">
              <a:rPr lang="en-US" smtClean="0"/>
              <a:t>Thursday, December 05, 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806462" y="3034268"/>
            <a:ext cx="353187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E1774-B79D-4310-B1F4-F55A461C3F6F}" type="datetime2">
              <a:rPr lang="en-US" smtClean="0"/>
              <a:t>Thursday, December 05, 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354D8-60BE-472A-B569-8883AA9358E2}" type="datetime2">
              <a:rPr lang="en-US" smtClean="0"/>
              <a:t>Thursday, December 05, 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060"/>
            <a:ext cx="2139696" cy="946404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594060"/>
            <a:ext cx="5715000" cy="418338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597915"/>
            <a:ext cx="2139696" cy="31827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6CA1A-DFBB-42BA-8314-FBE6EE4C0027}" type="datetime2">
              <a:rPr lang="en-US" smtClean="0"/>
              <a:t>Thursday, December 05, 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684114" y="2684956"/>
            <a:ext cx="418338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60"/>
            <a:ext cx="2142680" cy="94869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628651"/>
            <a:ext cx="5904390" cy="4125342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2139696" cy="31821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8E8F2-2649-4122-9569-274578AB2BBB}" type="datetime2">
              <a:rPr lang="en-US" smtClean="0"/>
              <a:t>Thursday, December 05, 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165590"/>
            <a:ext cx="9144000" cy="17145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400050"/>
            <a:ext cx="8229600" cy="7429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657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2743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3716"/>
            <a:ext cx="28956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F1707AC8-30B8-4478-B46A-1C4FE06C84BF}" type="datetime2">
              <a:rPr lang="en-US" smtClean="0"/>
              <a:t>Thursday, December 05, 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3716"/>
            <a:ext cx="41148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3716"/>
            <a:ext cx="10668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9502"/>
            <a:ext cx="7848600" cy="2134617"/>
          </a:xfrm>
        </p:spPr>
        <p:txBody>
          <a:bodyPr/>
          <a:lstStyle/>
          <a:p>
            <a:r>
              <a:rPr lang="ru-RU" sz="4400" dirty="0" smtClean="0"/>
              <a:t>Основы </a:t>
            </a:r>
            <a:br>
              <a:rPr lang="ru-RU" sz="4400" dirty="0" smtClean="0"/>
            </a:br>
            <a:r>
              <a:rPr lang="ru-RU" sz="4400" dirty="0" smtClean="0"/>
              <a:t>бухгалтерского</a:t>
            </a:r>
            <a:br>
              <a:rPr lang="ru-RU" sz="4400" dirty="0" smtClean="0"/>
            </a:br>
            <a:r>
              <a:rPr lang="ru-RU" sz="4400" dirty="0" smtClean="0"/>
              <a:t>учета</a:t>
            </a:r>
            <a:endParaRPr lang="ru-RU" sz="4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2628900"/>
            <a:ext cx="6694512" cy="1314450"/>
          </a:xfrm>
        </p:spPr>
        <p:txBody>
          <a:bodyPr/>
          <a:lstStyle/>
          <a:p>
            <a:r>
              <a:rPr lang="ru-RU" dirty="0" smtClean="0"/>
              <a:t>Занятие </a:t>
            </a:r>
            <a:r>
              <a:rPr lang="ru-RU" dirty="0"/>
              <a:t>1</a:t>
            </a:r>
            <a:r>
              <a:rPr lang="ru-RU" dirty="0" smtClean="0"/>
              <a:t>3. Учет нематериальных активов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7452320" y="4206448"/>
            <a:ext cx="99706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/>
              <a:t>А. Заика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1156544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Итоги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ru-RU" dirty="0"/>
              <a:t>Деловая репутация - это актив, который возникает при продаже готовой организации, готового бизнеса как имущественного комплекса. Деловая репутация – это НМА, который представляет собой разницу между стоимостью имущества организации и суммой, уплаченной за нее покупателем.</a:t>
            </a:r>
          </a:p>
          <a:p>
            <a:pPr lvl="0"/>
            <a:r>
              <a:rPr lang="ru-RU" dirty="0"/>
              <a:t>Для организации учета нематериальных активов организации понадобятся следующие документы:</a:t>
            </a:r>
          </a:p>
          <a:p>
            <a:pPr lvl="1"/>
            <a:r>
              <a:rPr lang="ru-RU" dirty="0"/>
              <a:t>Карточки учета НМА</a:t>
            </a:r>
          </a:p>
          <a:p>
            <a:pPr lvl="1"/>
            <a:r>
              <a:rPr lang="ru-RU" dirty="0"/>
              <a:t>Акты приемки НМА</a:t>
            </a:r>
          </a:p>
          <a:p>
            <a:pPr lvl="1"/>
            <a:r>
              <a:rPr lang="ru-RU" dirty="0"/>
              <a:t>Акты списания НМА</a:t>
            </a:r>
          </a:p>
          <a:p>
            <a:pPr lvl="1"/>
            <a:r>
              <a:rPr lang="ru-RU"/>
              <a:t>Акты приема-передачи НМА</a:t>
            </a:r>
          </a:p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5004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Что такое нематериальные активы?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/>
              <a:t>К нематериальным активам </a:t>
            </a:r>
            <a:r>
              <a:rPr lang="ru-RU" dirty="0" smtClean="0"/>
              <a:t>(НМА) относятся</a:t>
            </a:r>
            <a:r>
              <a:rPr lang="ru-RU" dirty="0"/>
              <a:t>, например, произведения науки, литературы и искусства, программы для ЭВМ, изобретения, полезные модели, селекционные достижения, секреты производства (ноу-хау), товарные знаки и знаки обслуживания. Среди нематериальных активов учитывается так же </a:t>
            </a:r>
            <a:r>
              <a:rPr lang="ru-RU" dirty="0" smtClean="0"/>
              <a:t>деловая </a:t>
            </a:r>
            <a:r>
              <a:rPr lang="ru-RU" dirty="0"/>
              <a:t>репутация. Этот объект учета возникает при купле-продаже организаций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dirty="0"/>
              <a:t>Учет нематериальных активов регулирует ПБУ 14/2007 "Учет нематериальных активов" (в ред. от 24.12.2010). </a:t>
            </a:r>
          </a:p>
          <a:p>
            <a:pPr marL="0" indent="0">
              <a:buNone/>
            </a:pPr>
            <a:endParaRPr lang="ru-RU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928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Признание НМА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/>
              <a:t>ПБУ </a:t>
            </a:r>
            <a:r>
              <a:rPr lang="ru-RU" dirty="0"/>
              <a:t>14/2007 </a:t>
            </a:r>
            <a:r>
              <a:rPr lang="ru-RU" dirty="0" smtClean="0"/>
              <a:t>указывает </a:t>
            </a:r>
            <a:r>
              <a:rPr lang="ru-RU" dirty="0"/>
              <a:t>на то, что для принятия к бухгалтерскому учету объекта в качестве нематериального актива необходимо единовременное выполнение следующих условий:</a:t>
            </a:r>
          </a:p>
          <a:p>
            <a:pPr lvl="0"/>
            <a:r>
              <a:rPr lang="ru-RU" dirty="0"/>
              <a:t>объект способен приносить организации экономические выгоды в будущем;</a:t>
            </a:r>
          </a:p>
          <a:p>
            <a:pPr lvl="0"/>
            <a:r>
              <a:rPr lang="ru-RU" dirty="0"/>
              <a:t>организация имеет право на получение экономических выгод, которые данный объект способен приносить в будущем;</a:t>
            </a:r>
          </a:p>
          <a:p>
            <a:pPr lvl="0"/>
            <a:r>
              <a:rPr lang="ru-RU" dirty="0"/>
              <a:t>возможность выделения или отделения (идентификации) объекта от других активов;</a:t>
            </a:r>
          </a:p>
          <a:p>
            <a:pPr lvl="0"/>
            <a:r>
              <a:rPr lang="ru-RU" dirty="0"/>
              <a:t>объект предназначен для использования в течение длительного времени, т.е. срока полезного использования, продолжительностью свыше 12 месяцев или обычного операционного цикла, если он превышает 12 месяцев;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845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Признание НМА (продолжение)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/>
              <a:t>организацией не предполагается продажа объекта в течение 12 месяцев или обычного операционного цикла, если он превышает 12 месяцев;</a:t>
            </a:r>
          </a:p>
          <a:p>
            <a:pPr lvl="0"/>
            <a:r>
              <a:rPr lang="ru-RU" dirty="0"/>
              <a:t>фактическая (первоначальная) стоимость объекта может быть достоверно определена;</a:t>
            </a:r>
          </a:p>
          <a:p>
            <a:pPr lvl="0"/>
            <a:r>
              <a:rPr lang="ru-RU" dirty="0"/>
              <a:t>отсутствие у объекта материально-вещественной формы.</a:t>
            </a:r>
          </a:p>
          <a:p>
            <a:pPr marL="0" indent="0">
              <a:buNone/>
            </a:pPr>
            <a:r>
              <a:rPr lang="ru-RU" dirty="0"/>
              <a:t>Единицей бухгалтерского учета нематериальных активов является инвентарный объект.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6711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Поступление НМА, счета 08, 04, 05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/>
              <a:t>Нематериальные активы принимаются к учету по фактической стоимости. </a:t>
            </a:r>
            <a:endParaRPr lang="ru-RU" dirty="0" smtClean="0"/>
          </a:p>
          <a:p>
            <a:r>
              <a:rPr lang="ru-RU" dirty="0" smtClean="0"/>
              <a:t>Учет </a:t>
            </a:r>
            <a:r>
              <a:rPr lang="ru-RU" dirty="0"/>
              <a:t>затрат на приобретение НМА (при приобретении заключают договор об отчуждении исключительного права (ст. 1234 ч. 4 ГК РФ), на доведение его до состояния, в котором он пригоден к использованию (например, на консультационные услуги по использованию приобретенного актива), осуществляется на отдельном субсчете счета 08 </a:t>
            </a:r>
            <a:r>
              <a:rPr lang="ru-RU" dirty="0" smtClean="0"/>
              <a:t>«Вложения </a:t>
            </a:r>
            <a:r>
              <a:rPr lang="ru-RU" dirty="0"/>
              <a:t>во </a:t>
            </a:r>
            <a:r>
              <a:rPr lang="ru-RU" dirty="0" err="1"/>
              <a:t>внеоборотные</a:t>
            </a:r>
            <a:r>
              <a:rPr lang="ru-RU" dirty="0"/>
              <a:t> </a:t>
            </a:r>
            <a:r>
              <a:rPr lang="ru-RU" dirty="0" smtClean="0"/>
              <a:t>активы». </a:t>
            </a:r>
          </a:p>
          <a:p>
            <a:r>
              <a:rPr lang="ru-RU" dirty="0" smtClean="0"/>
              <a:t>НМА, принятые к учету, отражаются на счете 04 «Нематериальные активы».</a:t>
            </a:r>
          </a:p>
          <a:p>
            <a:r>
              <a:rPr lang="ru-RU" dirty="0" smtClean="0"/>
              <a:t>Амортизация НМА учитывается на счете 05 «Амортизация нематериальных активов» или на счете 04</a:t>
            </a:r>
            <a:endParaRPr lang="ru-RU" dirty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7753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Амортизация НМА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В соответствии с ПБУ 14/2007, если срок полезного использования нематериального актива может быть определен, амортизация по нему начисляется, если же срок полезного использования объекта НМА не может быть определен - амортизация по нему не начисляется.</a:t>
            </a:r>
          </a:p>
          <a:p>
            <a:r>
              <a:rPr lang="ru-RU" dirty="0"/>
              <a:t>Амортизация по объектам НМА начисляется одним из трех способов:</a:t>
            </a:r>
          </a:p>
          <a:p>
            <a:pPr lvl="1"/>
            <a:r>
              <a:rPr lang="ru-RU" dirty="0"/>
              <a:t>Линейным способом</a:t>
            </a:r>
          </a:p>
          <a:p>
            <a:pPr lvl="1"/>
            <a:r>
              <a:rPr lang="ru-RU" dirty="0"/>
              <a:t>Способом уменьшаемого остатка</a:t>
            </a:r>
          </a:p>
          <a:p>
            <a:pPr lvl="1"/>
            <a:r>
              <a:rPr lang="ru-RU" dirty="0"/>
              <a:t>Способом списания стоимости пропорционально объему продукции (работ)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2362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Итоги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7757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Итоги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ru-RU" dirty="0"/>
              <a:t>Нематериальные активы (НМА) – это товарные знаки, программы для ЭВМ, изобретения. Они не имеют материальной формы, однако играют большую роль в современной среде хозяйствования.</a:t>
            </a:r>
          </a:p>
          <a:p>
            <a:pPr lvl="0"/>
            <a:r>
              <a:rPr lang="ru-RU" dirty="0"/>
              <a:t>Учет НМА очень похож на учет ОС.</a:t>
            </a:r>
          </a:p>
          <a:p>
            <a:pPr lvl="0"/>
            <a:r>
              <a:rPr lang="ru-RU" dirty="0"/>
              <a:t>Для того, чтобы объект был принят к учету в качестве НМА, необходимо выполнение условий, перечисленных в ПБУ 14/2007.</a:t>
            </a:r>
          </a:p>
          <a:p>
            <a:pPr lvl="0"/>
            <a:r>
              <a:rPr lang="ru-RU" dirty="0"/>
              <a:t>Единицей бухгалтерского учета НМА является инвентарный объект. </a:t>
            </a:r>
          </a:p>
          <a:p>
            <a:pPr lvl="0"/>
            <a:r>
              <a:rPr lang="ru-RU" dirty="0"/>
              <a:t>Аналитический учет НМА ведется в инвентарных карточках.</a:t>
            </a:r>
          </a:p>
          <a:p>
            <a:pPr lvl="0"/>
            <a:r>
              <a:rPr lang="ru-RU" dirty="0"/>
              <a:t>При использовании НМА возможно начисление амортизации.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4199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Итоги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ru-RU" dirty="0"/>
              <a:t>Для учета НМА используют счет 04 "Нематериальные активы"</a:t>
            </a:r>
          </a:p>
          <a:p>
            <a:pPr lvl="0"/>
            <a:r>
              <a:rPr lang="ru-RU" dirty="0"/>
              <a:t>05 "Амортизация нематериальных активов".</a:t>
            </a:r>
          </a:p>
          <a:p>
            <a:pPr lvl="0"/>
            <a:r>
              <a:rPr lang="ru-RU" dirty="0"/>
              <a:t>Учет амортизации НМА возможен либо на счете 05, либо – на счете 04.</a:t>
            </a:r>
          </a:p>
          <a:p>
            <a:pPr lvl="0"/>
            <a:r>
              <a:rPr lang="ru-RU" dirty="0"/>
              <a:t>ПБУ 14/2007 предусматривает следующие способы амортизации НМА:</a:t>
            </a:r>
          </a:p>
          <a:p>
            <a:pPr lvl="1"/>
            <a:r>
              <a:rPr lang="ru-RU" dirty="0"/>
              <a:t>Линейный способ;</a:t>
            </a:r>
          </a:p>
          <a:p>
            <a:pPr lvl="1"/>
            <a:r>
              <a:rPr lang="ru-RU" dirty="0"/>
              <a:t>Способ уменьшаемого остатка;</a:t>
            </a:r>
          </a:p>
          <a:p>
            <a:pPr lvl="1"/>
            <a:r>
              <a:rPr lang="ru-RU" dirty="0"/>
              <a:t>Способ списания стоимости пропорционально объему продукции (работ);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11575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сность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1346</TotalTime>
  <Words>619</Words>
  <Application>Microsoft Office PowerPoint</Application>
  <PresentationFormat>Экран (16:9)</PresentationFormat>
  <Paragraphs>60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Ясность</vt:lpstr>
      <vt:lpstr>Основы  бухгалтерского учета</vt:lpstr>
      <vt:lpstr>Что такое нематериальные активы?</vt:lpstr>
      <vt:lpstr>Признание НМА</vt:lpstr>
      <vt:lpstr>Признание НМА (продолжение)</vt:lpstr>
      <vt:lpstr>Поступление НМА, счета 08, 04, 05</vt:lpstr>
      <vt:lpstr>Амортизация НМА</vt:lpstr>
      <vt:lpstr>Итоги</vt:lpstr>
      <vt:lpstr>Итоги</vt:lpstr>
      <vt:lpstr>Итоги</vt:lpstr>
      <vt:lpstr>Итоги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Основы бухгалтерского учета</dc:title>
  <dc:creator>Alex</dc:creator>
  <cp:lastModifiedBy>Alex</cp:lastModifiedBy>
  <cp:revision>21</cp:revision>
  <dcterms:created xsi:type="dcterms:W3CDTF">2013-10-27T12:18:33Z</dcterms:created>
  <dcterms:modified xsi:type="dcterms:W3CDTF">2013-12-05T12:45:34Z</dcterms:modified>
</cp:coreProperties>
</file>