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7"/>
  </p:notesMasterIdLst>
  <p:sldIdLst>
    <p:sldId id="256" r:id="rId2"/>
    <p:sldId id="257" r:id="rId3"/>
    <p:sldId id="284" r:id="rId4"/>
    <p:sldId id="285" r:id="rId5"/>
    <p:sldId id="286" r:id="rId6"/>
    <p:sldId id="287" r:id="rId7"/>
    <p:sldId id="288" r:id="rId8"/>
    <p:sldId id="289" r:id="rId9"/>
    <p:sldId id="290" r:id="rId10"/>
    <p:sldId id="291" r:id="rId11"/>
    <p:sldId id="292" r:id="rId12"/>
    <p:sldId id="283" r:id="rId13"/>
    <p:sldId id="282" r:id="rId14"/>
    <p:sldId id="293" r:id="rId15"/>
    <p:sldId id="294"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4660"/>
  </p:normalViewPr>
  <p:slideViewPr>
    <p:cSldViewPr>
      <p:cViewPr varScale="1">
        <p:scale>
          <a:sx n="89" d="100"/>
          <a:sy n="89" d="100"/>
        </p:scale>
        <p:origin x="-12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02915-A24D-449A-B45A-C01E51FBAF88}" type="datetimeFigureOut">
              <a:rPr lang="ru-RU" smtClean="0"/>
              <a:t>05.12.2013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A2426E-E548-4E5E-9940-F233EFB2EF8A}" type="slidenum">
              <a:rPr lang="ru-RU" smtClean="0"/>
              <a:t>‹#›</a:t>
            </a:fld>
            <a:endParaRPr lang="ru-RU"/>
          </a:p>
        </p:txBody>
      </p:sp>
    </p:spTree>
    <p:extLst>
      <p:ext uri="{BB962C8B-B14F-4D97-AF65-F5344CB8AC3E}">
        <p14:creationId xmlns:p14="http://schemas.microsoft.com/office/powerpoint/2010/main" val="260172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95AFDF-AE15-4178-8901-A8D6BD1349B5}" type="datetime2">
              <a:rPr lang="en-US" smtClean="0"/>
              <a:t>Thursday, December 05,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56F1ABA-9A71-4044-A468-F550A28BE4F9}" type="datetime2">
              <a:rPr lang="en-US" smtClean="0"/>
              <a:t>Thursday, December 05,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CD1C3F-E7FB-4644-8AEB-ACCF075579AD}" type="datetime2">
              <a:rPr lang="en-US" smtClean="0"/>
              <a:t>Thursday, December 05,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BA565B8-321A-40AA-B74A-D82D06AEDCC8}" type="datetime2">
              <a:rPr lang="en-US" smtClean="0"/>
              <a:t>Thursday, December 05,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0"/>
            <a:ext cx="7772400" cy="1650206"/>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5CAE4A8-43A6-4468-A283-91EAC7B23280}" type="datetime2">
              <a:rPr lang="en-US" smtClean="0"/>
              <a:t>Thursday, December 05,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1751EBF-AF2E-4719-9E31-E07197EE276D}" type="datetime2">
              <a:rPr lang="en-US" smtClean="0"/>
              <a:t>Thursday, December 05,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446D165-3E86-42F5-9F5D-65393FD41A91}" type="datetime2">
              <a:rPr lang="en-US" smtClean="0"/>
              <a:t>Thursday, December 05, 2013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D4E1774-B79D-4310-B1F4-F55A461C3F6F}" type="datetime2">
              <a:rPr lang="en-US" smtClean="0"/>
              <a:t>Thursday, December 05, 2013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354D8-60BE-472A-B569-8883AA9358E2}" type="datetime2">
              <a:rPr lang="en-US" smtClean="0"/>
              <a:t>Thursday, December 05, 2013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606CA1A-DFBB-42BA-8314-FBE6EE4C0027}" type="datetime2">
              <a:rPr lang="en-US" smtClean="0"/>
              <a:t>Thursday, December 05,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58E8F2-2649-4122-9569-274578AB2BBB}" type="datetime2">
              <a:rPr lang="en-US" smtClean="0"/>
              <a:t>Thursday, December 05,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fld id="{F1707AC8-30B8-4478-B46A-1C4FE06C84BF}" type="datetime2">
              <a:rPr lang="en-US" smtClean="0"/>
              <a:t>Thursday, December 05, 2013</a:t>
            </a:fld>
            <a:endParaRPr lang="en-US" dirty="0"/>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9502"/>
            <a:ext cx="7848600" cy="2134617"/>
          </a:xfrm>
        </p:spPr>
        <p:txBody>
          <a:bodyPr/>
          <a:lstStyle/>
          <a:p>
            <a:r>
              <a:rPr lang="ru-RU" sz="4400" dirty="0" smtClean="0"/>
              <a:t>Основы </a:t>
            </a:r>
            <a:br>
              <a:rPr lang="ru-RU" sz="4400" dirty="0" smtClean="0"/>
            </a:br>
            <a:r>
              <a:rPr lang="ru-RU" sz="4400" dirty="0" smtClean="0"/>
              <a:t>бухгалтерского</a:t>
            </a:r>
            <a:br>
              <a:rPr lang="ru-RU" sz="4400" dirty="0" smtClean="0"/>
            </a:br>
            <a:r>
              <a:rPr lang="ru-RU" sz="4400" dirty="0" smtClean="0"/>
              <a:t>учета</a:t>
            </a:r>
            <a:endParaRPr lang="ru-RU" sz="4400" dirty="0"/>
          </a:p>
        </p:txBody>
      </p:sp>
      <p:sp>
        <p:nvSpPr>
          <p:cNvPr id="3" name="Подзаголовок 2"/>
          <p:cNvSpPr>
            <a:spLocks noGrp="1"/>
          </p:cNvSpPr>
          <p:nvPr>
            <p:ph type="subTitle" idx="1"/>
          </p:nvPr>
        </p:nvSpPr>
        <p:spPr>
          <a:xfrm>
            <a:off x="685800" y="2628900"/>
            <a:ext cx="6694512" cy="1314450"/>
          </a:xfrm>
        </p:spPr>
        <p:txBody>
          <a:bodyPr/>
          <a:lstStyle/>
          <a:p>
            <a:r>
              <a:rPr lang="ru-RU" dirty="0" smtClean="0"/>
              <a:t>Занятие </a:t>
            </a:r>
            <a:r>
              <a:rPr lang="ru-RU" dirty="0" smtClean="0"/>
              <a:t>12. Учет основны</a:t>
            </a:r>
            <a:r>
              <a:rPr lang="ru-RU" dirty="0" smtClean="0"/>
              <a:t>х средств</a:t>
            </a:r>
            <a:endParaRPr lang="ru-RU" dirty="0"/>
          </a:p>
        </p:txBody>
      </p:sp>
      <p:sp>
        <p:nvSpPr>
          <p:cNvPr id="5" name="TextBox 4"/>
          <p:cNvSpPr txBox="1"/>
          <p:nvPr/>
        </p:nvSpPr>
        <p:spPr>
          <a:xfrm>
            <a:off x="7452320" y="4206448"/>
            <a:ext cx="997068" cy="338554"/>
          </a:xfrm>
          <a:prstGeom prst="rect">
            <a:avLst/>
          </a:prstGeom>
          <a:noFill/>
        </p:spPr>
        <p:txBody>
          <a:bodyPr wrap="none" rtlCol="0">
            <a:spAutoFit/>
          </a:bodyPr>
          <a:lstStyle/>
          <a:p>
            <a:r>
              <a:rPr lang="ru-RU" sz="1600" dirty="0" smtClean="0"/>
              <a:t>А. Заика</a:t>
            </a:r>
            <a:endParaRPr lang="ru-RU" sz="1600" dirty="0"/>
          </a:p>
        </p:txBody>
      </p:sp>
    </p:spTree>
    <p:extLst>
      <p:ext uri="{BB962C8B-B14F-4D97-AF65-F5344CB8AC3E}">
        <p14:creationId xmlns:p14="http://schemas.microsoft.com/office/powerpoint/2010/main" val="1156544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Списание по сумме чисел лет</a:t>
            </a:r>
            <a:endParaRPr lang="ru-RU" dirty="0"/>
          </a:p>
        </p:txBody>
      </p:sp>
      <p:sp>
        <p:nvSpPr>
          <p:cNvPr id="3" name="Объект 2"/>
          <p:cNvSpPr>
            <a:spLocks noGrp="1"/>
          </p:cNvSpPr>
          <p:nvPr>
            <p:ph idx="1"/>
          </p:nvPr>
        </p:nvSpPr>
        <p:spPr/>
        <p:txBody>
          <a:bodyPr>
            <a:normAutofit fontScale="92500" lnSpcReduction="20000"/>
          </a:bodyPr>
          <a:lstStyle/>
          <a:p>
            <a:r>
              <a:rPr lang="ru-RU" b="1" dirty="0"/>
              <a:t>Способ списания стоимости по сумме чисел лет срока полезного использования</a:t>
            </a:r>
            <a:r>
              <a:rPr lang="ru-RU" dirty="0"/>
              <a:t> так же относится к ускоренным. ПБУ 6/01 регламентирует его следующим образом: при способе списания стоимости по сумме чисел лет срока полезного использования годовая сумма амортизационных отчислений определяется исходя из первоначальной стоимости или (текущей (восстановительной) стоимости (в случае проведения переоценки) объекта основных средств и соотношения, в числителе которого - число лет, остающихся до конца срока полезного использования объекта, а в знаменателе - сумма чисел лет срока полезного использования объекта.</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10</a:t>
            </a:fld>
            <a:endParaRPr lang="en-US"/>
          </a:p>
        </p:txBody>
      </p:sp>
    </p:spTree>
    <p:extLst>
      <p:ext uri="{BB962C8B-B14F-4D97-AF65-F5344CB8AC3E}">
        <p14:creationId xmlns:p14="http://schemas.microsoft.com/office/powerpoint/2010/main" val="3514559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Переоценка</a:t>
            </a:r>
            <a:endParaRPr lang="ru-RU" dirty="0"/>
          </a:p>
        </p:txBody>
      </p:sp>
      <p:sp>
        <p:nvSpPr>
          <p:cNvPr id="3" name="Объект 2"/>
          <p:cNvSpPr>
            <a:spLocks noGrp="1"/>
          </p:cNvSpPr>
          <p:nvPr>
            <p:ph idx="1"/>
          </p:nvPr>
        </p:nvSpPr>
        <p:spPr/>
        <p:txBody>
          <a:bodyPr>
            <a:normAutofit fontScale="92500" lnSpcReduction="20000"/>
          </a:bodyPr>
          <a:lstStyle/>
          <a:p>
            <a:r>
              <a:rPr lang="ru-RU" dirty="0"/>
              <a:t>Основные средства могут менять свою стоимость в течение срока службы. Например, такое происходит при переоценке основных средств, при достройке, дооборудовании, модернизации, частичной ликвидации. </a:t>
            </a:r>
            <a:r>
              <a:rPr lang="ru-RU" dirty="0" smtClean="0"/>
              <a:t>Основные </a:t>
            </a:r>
            <a:r>
              <a:rPr lang="ru-RU" dirty="0"/>
              <a:t>средства могут служить организации долгое время, за это время меняется рыночная ситуация, цены, и для того, чтобы стоимость основных средств оставалась актуальной, делают их переоценку.</a:t>
            </a:r>
          </a:p>
          <a:p>
            <a:r>
              <a:rPr lang="ru-RU" dirty="0"/>
              <a:t>В соответствии с п. 15. ПБУ 6/01, коммерческая организация может не чаще одного раза в год (на конец отчетного года) переоценивать группы однородных объектов основных средств по текущей (восстановительной) стоимости. </a:t>
            </a:r>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11</a:t>
            </a:fld>
            <a:endParaRPr lang="en-US"/>
          </a:p>
        </p:txBody>
      </p:sp>
    </p:spTree>
    <p:extLst>
      <p:ext uri="{BB962C8B-B14F-4D97-AF65-F5344CB8AC3E}">
        <p14:creationId xmlns:p14="http://schemas.microsoft.com/office/powerpoint/2010/main" val="501889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Итоги</a:t>
            </a:r>
            <a:endParaRPr lang="ru-RU" dirty="0"/>
          </a:p>
        </p:txBody>
      </p:sp>
      <p:sp>
        <p:nvSpPr>
          <p:cNvPr id="6" name="Текст 5"/>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0CFEC368-1D7A-4F81-ABF6-AE0E36BAF64C}" type="slidenum">
              <a:rPr lang="en-US" smtClean="0"/>
              <a:pPr/>
              <a:t>12</a:t>
            </a:fld>
            <a:endParaRPr lang="en-US"/>
          </a:p>
        </p:txBody>
      </p:sp>
    </p:spTree>
    <p:extLst>
      <p:ext uri="{BB962C8B-B14F-4D97-AF65-F5344CB8AC3E}">
        <p14:creationId xmlns:p14="http://schemas.microsoft.com/office/powerpoint/2010/main" val="1548775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85000" lnSpcReduction="20000"/>
          </a:bodyPr>
          <a:lstStyle/>
          <a:p>
            <a:pPr lvl="0"/>
            <a:r>
              <a:rPr lang="ru-RU" dirty="0"/>
              <a:t>Основные средства (ОС) не потребляются при производстве продукции, работ, услуг, хотя участвуют в производстве. Другое название ОС – </a:t>
            </a:r>
            <a:r>
              <a:rPr lang="ru-RU" dirty="0" err="1"/>
              <a:t>внеоборотные</a:t>
            </a:r>
            <a:r>
              <a:rPr lang="ru-RU" dirty="0"/>
              <a:t> активы.</a:t>
            </a:r>
          </a:p>
          <a:p>
            <a:pPr lvl="0"/>
            <a:r>
              <a:rPr lang="ru-RU" dirty="0"/>
              <a:t>Единицей бухгалтерского учета ОС является инвентарный объект.</a:t>
            </a:r>
          </a:p>
          <a:p>
            <a:pPr lvl="0"/>
            <a:r>
              <a:rPr lang="ru-RU" dirty="0"/>
              <a:t>Для признания объекта в качестве основного средства, он должен удовлетворять требованиям, выдвигаемым ПБУ 6/01.</a:t>
            </a:r>
          </a:p>
          <a:p>
            <a:pPr lvl="0"/>
            <a:r>
              <a:rPr lang="ru-RU" dirty="0"/>
              <a:t>ОС принимаются к бухгалтерскому учету по первоначальной стоимости.</a:t>
            </a:r>
          </a:p>
          <a:p>
            <a:pPr lvl="0"/>
            <a:r>
              <a:rPr lang="ru-RU" dirty="0"/>
              <a:t>Для учета основных средств предусмотрен счет 01 "Основные средства". Накопленную амортизацию учитывают на счете 02 "Амортизация основных средств". Первоначальная стоимость объекта ОС формируется с использованием счета 08 "Вложения во </a:t>
            </a:r>
            <a:r>
              <a:rPr lang="ru-RU" dirty="0" err="1"/>
              <a:t>внеоборотные</a:t>
            </a:r>
            <a:r>
              <a:rPr lang="ru-RU" dirty="0"/>
              <a:t> активы".</a:t>
            </a:r>
          </a:p>
        </p:txBody>
      </p:sp>
      <p:sp>
        <p:nvSpPr>
          <p:cNvPr id="4" name="Номер слайда 3"/>
          <p:cNvSpPr>
            <a:spLocks noGrp="1"/>
          </p:cNvSpPr>
          <p:nvPr>
            <p:ph type="sldNum" sz="quarter" idx="12"/>
          </p:nvPr>
        </p:nvSpPr>
        <p:spPr/>
        <p:txBody>
          <a:bodyPr/>
          <a:lstStyle/>
          <a:p>
            <a:fld id="{0CFEC368-1D7A-4F81-ABF6-AE0E36BAF64C}" type="slidenum">
              <a:rPr lang="en-US" smtClean="0"/>
              <a:pPr/>
              <a:t>13</a:t>
            </a:fld>
            <a:endParaRPr lang="en-US"/>
          </a:p>
        </p:txBody>
      </p:sp>
    </p:spTree>
    <p:extLst>
      <p:ext uri="{BB962C8B-B14F-4D97-AF65-F5344CB8AC3E}">
        <p14:creationId xmlns:p14="http://schemas.microsoft.com/office/powerpoint/2010/main" val="499419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77500" lnSpcReduction="20000"/>
          </a:bodyPr>
          <a:lstStyle/>
          <a:p>
            <a:pPr lvl="0"/>
            <a:r>
              <a:rPr lang="ru-RU" dirty="0"/>
              <a:t>Амортизация - это распределение стоимости основного средства по срокам его полезного использования. </a:t>
            </a:r>
          </a:p>
          <a:p>
            <a:pPr lvl="0"/>
            <a:r>
              <a:rPr lang="ru-RU" dirty="0"/>
              <a:t>Существует четыре способа амортизации, предусмотренных ПБУ 6/01:</a:t>
            </a:r>
          </a:p>
          <a:p>
            <a:pPr lvl="1"/>
            <a:r>
              <a:rPr lang="ru-RU" dirty="0"/>
              <a:t>линейный способ;</a:t>
            </a:r>
          </a:p>
          <a:p>
            <a:pPr lvl="1"/>
            <a:r>
              <a:rPr lang="ru-RU" dirty="0"/>
              <a:t>способ уменьшаемого остатка;</a:t>
            </a:r>
          </a:p>
          <a:p>
            <a:pPr lvl="1"/>
            <a:r>
              <a:rPr lang="ru-RU" dirty="0"/>
              <a:t>способ списания стоимости по сумме чисел лет срока полезного использования;</a:t>
            </a:r>
          </a:p>
          <a:p>
            <a:pPr lvl="1"/>
            <a:r>
              <a:rPr lang="ru-RU" dirty="0"/>
              <a:t>способ списания стоимости пропорционально объему продукции (работ).</a:t>
            </a:r>
          </a:p>
          <a:p>
            <a:pPr lvl="0"/>
            <a:r>
              <a:rPr lang="ru-RU" dirty="0"/>
              <a:t>Если объект ОС меняет свою стоимость в течение срока службы, он может быть переоценен.</a:t>
            </a:r>
          </a:p>
          <a:p>
            <a:pPr lvl="0"/>
            <a:r>
              <a:rPr lang="ru-RU" dirty="0"/>
              <a:t>Основное средство может быть снято с учета в различных ситуациях: при продаже, передаче в качестве вклада в уставный капитал другой организации, при выходе его из строя, пропаже.</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14</a:t>
            </a:fld>
            <a:endParaRPr lang="en-US"/>
          </a:p>
        </p:txBody>
      </p:sp>
    </p:spTree>
    <p:extLst>
      <p:ext uri="{BB962C8B-B14F-4D97-AF65-F5344CB8AC3E}">
        <p14:creationId xmlns:p14="http://schemas.microsoft.com/office/powerpoint/2010/main" val="2192141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77500" lnSpcReduction="20000"/>
          </a:bodyPr>
          <a:lstStyle/>
          <a:p>
            <a:pPr lvl="0"/>
            <a:r>
              <a:rPr lang="ru-RU" dirty="0"/>
              <a:t>Аренда - это договор между собственником имущества (его называют арендодателем) и арендатором, в соответствии с которым арендодатель предоставляет арендатору имущество во временное владение и пользование за плату.</a:t>
            </a:r>
          </a:p>
          <a:p>
            <a:pPr lvl="0"/>
            <a:r>
              <a:rPr lang="ru-RU" dirty="0"/>
              <a:t>Для организации учета ОС в организации у бухгалтера должны быть следующие документы:</a:t>
            </a:r>
          </a:p>
          <a:p>
            <a:pPr lvl="1"/>
            <a:r>
              <a:rPr lang="ru-RU" dirty="0"/>
              <a:t>Инвентарные карточки учета объектов ОС</a:t>
            </a:r>
          </a:p>
          <a:p>
            <a:pPr lvl="1"/>
            <a:r>
              <a:rPr lang="ru-RU" dirty="0"/>
              <a:t>Акты о приеме-передаче объектов ОС</a:t>
            </a:r>
          </a:p>
          <a:p>
            <a:pPr lvl="1"/>
            <a:r>
              <a:rPr lang="ru-RU" dirty="0"/>
              <a:t>Акты о списании объектов ОС</a:t>
            </a:r>
          </a:p>
          <a:p>
            <a:pPr lvl="1"/>
            <a:r>
              <a:rPr lang="ru-RU" dirty="0"/>
              <a:t>Акты о приеме-передаче отремонтированных ОС</a:t>
            </a:r>
          </a:p>
          <a:p>
            <a:pPr lvl="1"/>
            <a:r>
              <a:rPr lang="ru-RU" dirty="0"/>
              <a:t>Договоры о проведении ремонта</a:t>
            </a:r>
          </a:p>
          <a:p>
            <a:pPr lvl="1"/>
            <a:r>
              <a:rPr lang="ru-RU" dirty="0"/>
              <a:t>Документы, подтверждающие стоимость объектов ОС при переоценке</a:t>
            </a:r>
          </a:p>
          <a:p>
            <a:pPr lvl="1"/>
            <a:r>
              <a:rPr lang="ru-RU" dirty="0"/>
              <a:t>Договора аренды</a:t>
            </a:r>
          </a:p>
          <a:p>
            <a:pPr lvl="1"/>
            <a:r>
              <a:rPr lang="ru-RU" dirty="0"/>
              <a:t>Счета-фактуры</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15</a:t>
            </a:fld>
            <a:endParaRPr lang="en-US"/>
          </a:p>
        </p:txBody>
      </p:sp>
    </p:spTree>
    <p:extLst>
      <p:ext uri="{BB962C8B-B14F-4D97-AF65-F5344CB8AC3E}">
        <p14:creationId xmlns:p14="http://schemas.microsoft.com/office/powerpoint/2010/main" val="386903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Что такое основные средства?</a:t>
            </a:r>
            <a:endParaRPr lang="ru-RU" dirty="0"/>
          </a:p>
        </p:txBody>
      </p:sp>
      <p:sp>
        <p:nvSpPr>
          <p:cNvPr id="3" name="Объект 2"/>
          <p:cNvSpPr>
            <a:spLocks noGrp="1"/>
          </p:cNvSpPr>
          <p:nvPr>
            <p:ph idx="1"/>
          </p:nvPr>
        </p:nvSpPr>
        <p:spPr/>
        <p:txBody>
          <a:bodyPr/>
          <a:lstStyle/>
          <a:p>
            <a:pPr marL="0" indent="0">
              <a:buNone/>
            </a:pPr>
            <a:r>
              <a:rPr lang="ru-RU" dirty="0"/>
              <a:t>Основные </a:t>
            </a:r>
            <a:r>
              <a:rPr lang="ru-RU" dirty="0" smtClean="0"/>
              <a:t>средства (ОС) </a:t>
            </a:r>
            <a:r>
              <a:rPr lang="ru-RU" dirty="0"/>
              <a:t>- это здания, сооружения, различные приборы, вычислительная техника, автомашины и многие другие объекты, которые не потребляются в ходе производства, хотя участвуют в нем</a:t>
            </a:r>
            <a:r>
              <a:rPr lang="ru-RU" dirty="0" smtClean="0"/>
              <a:t>.</a:t>
            </a:r>
          </a:p>
          <a:p>
            <a:pPr marL="0" indent="0">
              <a:buNone/>
            </a:pPr>
            <a:r>
              <a:rPr lang="ru-RU" dirty="0"/>
              <a:t>Основные средства по-другому называют </a:t>
            </a:r>
            <a:r>
              <a:rPr lang="ru-RU" dirty="0" err="1"/>
              <a:t>внеоборотными</a:t>
            </a:r>
            <a:r>
              <a:rPr lang="ru-RU" dirty="0"/>
              <a:t> активами. </a:t>
            </a:r>
            <a:endParaRPr lang="ru-RU" dirty="0" smtClean="0"/>
          </a:p>
          <a:p>
            <a:pPr marL="0" indent="0">
              <a:buNone/>
            </a:pPr>
            <a:r>
              <a:rPr lang="ru-RU" dirty="0" smtClean="0"/>
              <a:t>Учет основных средств регулируется </a:t>
            </a:r>
            <a:r>
              <a:rPr lang="ru-RU" dirty="0"/>
              <a:t>ПБУ 6/01 "Учет основных средств" </a:t>
            </a:r>
            <a:r>
              <a:rPr lang="ru-RU" dirty="0" smtClean="0"/>
              <a:t> </a:t>
            </a:r>
            <a:endParaRPr lang="ru-RU" b="1"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2192928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Признание объектов ОС</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ru-RU" dirty="0"/>
              <a:t>О</a:t>
            </a:r>
            <a:r>
              <a:rPr lang="ru-RU" dirty="0" smtClean="0"/>
              <a:t>бъект </a:t>
            </a:r>
            <a:r>
              <a:rPr lang="ru-RU" dirty="0"/>
              <a:t>можно признать основным средством, если он удовлетворяет следующим требованиям:</a:t>
            </a:r>
          </a:p>
          <a:p>
            <a:pPr lvl="0"/>
            <a:r>
              <a:rPr lang="ru-RU" dirty="0"/>
              <a:t>объект предназначен для использования в производстве продукции, при выполнении работ или оказании услуг, для управленческих нужд организации либо для предоставления организацией за плату во временное владение и пользование или во временное пользование;</a:t>
            </a:r>
          </a:p>
          <a:p>
            <a:pPr lvl="0"/>
            <a:r>
              <a:rPr lang="ru-RU" dirty="0"/>
              <a:t>объект предназначен для использования в течение длительного времени, т.е. срока продолжительностью свыше 12 месяцев или обычного операционного цикла, если он превышает 12 месяцев;</a:t>
            </a:r>
          </a:p>
          <a:p>
            <a:pPr lvl="0"/>
            <a:r>
              <a:rPr lang="ru-RU" dirty="0"/>
              <a:t>организация не предполагает последующую перепродажу данного объекта;</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3330349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Особенности учета</a:t>
            </a:r>
            <a:endParaRPr lang="ru-RU" dirty="0"/>
          </a:p>
        </p:txBody>
      </p:sp>
      <p:sp>
        <p:nvSpPr>
          <p:cNvPr id="3" name="Объект 2"/>
          <p:cNvSpPr>
            <a:spLocks noGrp="1"/>
          </p:cNvSpPr>
          <p:nvPr>
            <p:ph idx="1"/>
          </p:nvPr>
        </p:nvSpPr>
        <p:spPr/>
        <p:txBody>
          <a:bodyPr>
            <a:noAutofit/>
          </a:bodyPr>
          <a:lstStyle/>
          <a:p>
            <a:r>
              <a:rPr lang="ru-RU" dirty="0"/>
              <a:t>Единицей бухгалтерского учета основных средств является инвентарный объект. Например, это может быть станок, прибор, или сооружение.</a:t>
            </a:r>
          </a:p>
          <a:p>
            <a:r>
              <a:rPr lang="ru-RU" dirty="0"/>
              <a:t>В соответствии с </a:t>
            </a:r>
            <a:r>
              <a:rPr lang="ru-RU" dirty="0" err="1"/>
              <a:t>пп</a:t>
            </a:r>
            <a:r>
              <a:rPr lang="ru-RU" dirty="0"/>
              <a:t>. 7-8 ПБУ 6/01, основные средства принимаются к бухгалтерскому учету по первоначальной стоимости. Первоначальная стоимость - это сумма всех затрат на приобретение (сооружение, создание) основного средства за исключением возмещаемых налогов (например, НДС</a:t>
            </a:r>
            <a:r>
              <a:rPr lang="ru-RU" dirty="0" smtClean="0"/>
              <a:t>).</a:t>
            </a:r>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725332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Счета 08, 01, 02, отражение в балансе</a:t>
            </a:r>
            <a:endParaRPr lang="ru-RU" dirty="0"/>
          </a:p>
        </p:txBody>
      </p:sp>
      <p:sp>
        <p:nvSpPr>
          <p:cNvPr id="3" name="Объект 2"/>
          <p:cNvSpPr>
            <a:spLocks noGrp="1"/>
          </p:cNvSpPr>
          <p:nvPr>
            <p:ph idx="1"/>
          </p:nvPr>
        </p:nvSpPr>
        <p:spPr/>
        <p:txBody>
          <a:bodyPr>
            <a:normAutofit fontScale="92500" lnSpcReduction="10000"/>
          </a:bodyPr>
          <a:lstStyle/>
          <a:p>
            <a:r>
              <a:rPr lang="ru-RU" dirty="0" smtClean="0"/>
              <a:t>Для </a:t>
            </a:r>
            <a:r>
              <a:rPr lang="ru-RU" dirty="0"/>
              <a:t>отражения затрат по приобретению основных средств и доведения их до состояния, в котором ими можно пользоваться, используется счет 08 "Вложения во </a:t>
            </a:r>
            <a:r>
              <a:rPr lang="ru-RU" dirty="0" err="1"/>
              <a:t>внеоборотные</a:t>
            </a:r>
            <a:r>
              <a:rPr lang="ru-RU" dirty="0"/>
              <a:t> активы".</a:t>
            </a:r>
          </a:p>
          <a:p>
            <a:r>
              <a:rPr lang="ru-RU" dirty="0" smtClean="0"/>
              <a:t>Для </a:t>
            </a:r>
            <a:r>
              <a:rPr lang="ru-RU" dirty="0"/>
              <a:t>учета основных средств предусмотрен активный счет 01 "Основные средства". Он применяется в паре с </a:t>
            </a:r>
            <a:r>
              <a:rPr lang="ru-RU" dirty="0" err="1"/>
              <a:t>контрактивным</a:t>
            </a:r>
            <a:r>
              <a:rPr lang="ru-RU" dirty="0"/>
              <a:t> счетом 02 "Амортизация основных средств".</a:t>
            </a:r>
          </a:p>
          <a:p>
            <a:r>
              <a:rPr lang="ru-RU" dirty="0"/>
              <a:t>В балансе основные средства отражаются по остаточной стоимости. Она вычисляется как разность между первоначальной стоимостью основного средства и суммой накопленной амортизации.</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208959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Амортизация ОС</a:t>
            </a:r>
            <a:endParaRPr lang="ru-RU" dirty="0"/>
          </a:p>
        </p:txBody>
      </p:sp>
      <p:sp>
        <p:nvSpPr>
          <p:cNvPr id="3" name="Объект 2"/>
          <p:cNvSpPr>
            <a:spLocks noGrp="1"/>
          </p:cNvSpPr>
          <p:nvPr>
            <p:ph idx="1"/>
          </p:nvPr>
        </p:nvSpPr>
        <p:spPr/>
        <p:txBody>
          <a:bodyPr>
            <a:normAutofit fontScale="92500"/>
          </a:bodyPr>
          <a:lstStyle/>
          <a:p>
            <a:r>
              <a:rPr lang="ru-RU" dirty="0"/>
              <a:t>Амортизация - это распределение стоимости основного средства по срокам его полезного </a:t>
            </a:r>
            <a:r>
              <a:rPr lang="ru-RU" dirty="0" smtClean="0"/>
              <a:t>использования.</a:t>
            </a:r>
          </a:p>
          <a:p>
            <a:r>
              <a:rPr lang="ru-RU" dirty="0"/>
              <a:t>ПБУ 6/01 предусматривает четыре способа начисления амортизации:</a:t>
            </a:r>
          </a:p>
          <a:p>
            <a:pPr lvl="1"/>
            <a:r>
              <a:rPr lang="ru-RU" dirty="0"/>
              <a:t>линейный способ;</a:t>
            </a:r>
          </a:p>
          <a:p>
            <a:pPr lvl="1"/>
            <a:r>
              <a:rPr lang="ru-RU" dirty="0"/>
              <a:t>способ уменьшаемого остатка;</a:t>
            </a:r>
          </a:p>
          <a:p>
            <a:pPr lvl="1"/>
            <a:r>
              <a:rPr lang="ru-RU" dirty="0"/>
              <a:t>способ списания стоимости по сумме чисел лет срока полезного использования;</a:t>
            </a:r>
          </a:p>
          <a:p>
            <a:pPr lvl="1"/>
            <a:r>
              <a:rPr lang="ru-RU" dirty="0"/>
              <a:t>способ списания стоимости пропорционально объему продукции (работ).</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3170541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Линейный способ амортизации</a:t>
            </a:r>
            <a:endParaRPr lang="ru-RU" dirty="0"/>
          </a:p>
        </p:txBody>
      </p:sp>
      <p:sp>
        <p:nvSpPr>
          <p:cNvPr id="3" name="Объект 2"/>
          <p:cNvSpPr>
            <a:spLocks noGrp="1"/>
          </p:cNvSpPr>
          <p:nvPr>
            <p:ph idx="1"/>
          </p:nvPr>
        </p:nvSpPr>
        <p:spPr/>
        <p:txBody>
          <a:bodyPr>
            <a:normAutofit fontScale="92500"/>
          </a:bodyPr>
          <a:lstStyle/>
          <a:p>
            <a:r>
              <a:rPr lang="ru-RU" b="1" dirty="0"/>
              <a:t>Линейный способ</a:t>
            </a:r>
            <a:r>
              <a:rPr lang="ru-RU" dirty="0"/>
              <a:t> предусматривает распределение стоимости основного средства по периодам полезного использования равными долями.</a:t>
            </a:r>
          </a:p>
          <a:p>
            <a:r>
              <a:rPr lang="ru-RU" dirty="0"/>
              <a:t>ПБУ 6/01 говорит об этом способе следующее: годовая сумма амортизационных отчислений при линейном способе определяется исходя из первоначальной стоимости или текущей (восстановительной) стоимости (в случае проведения переоценки) объекта основных средств и нормы амортизации, исчисленной исходя из срока полезного использования этого объекта;</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117515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Списание по объему производства</a:t>
            </a:r>
            <a:endParaRPr lang="ru-RU" dirty="0"/>
          </a:p>
        </p:txBody>
      </p:sp>
      <p:sp>
        <p:nvSpPr>
          <p:cNvPr id="3" name="Объект 2"/>
          <p:cNvSpPr>
            <a:spLocks noGrp="1"/>
          </p:cNvSpPr>
          <p:nvPr>
            <p:ph idx="1"/>
          </p:nvPr>
        </p:nvSpPr>
        <p:spPr/>
        <p:txBody>
          <a:bodyPr/>
          <a:lstStyle/>
          <a:p>
            <a:r>
              <a:rPr lang="ru-RU" b="1" dirty="0"/>
              <a:t>Сущность способа списания стоимости пропорционально объему продукции (работ)</a:t>
            </a:r>
            <a:r>
              <a:rPr lang="ru-RU" dirty="0"/>
              <a:t> заключается в том, что амортизация начисляется исходя из объема работы, выполненного объектом основных средств. Этот метод можно применять, например, для амортизации автомобилей, самолётов, и других ОС, срок полезного использования которых зависит от режима их эксплуатации</a:t>
            </a:r>
            <a:r>
              <a:rPr lang="ru-RU" dirty="0" smtClean="0"/>
              <a:t>.</a:t>
            </a:r>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2776724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Способ уменьшаемого остатка</a:t>
            </a:r>
            <a:endParaRPr lang="ru-RU" dirty="0"/>
          </a:p>
        </p:txBody>
      </p:sp>
      <p:sp>
        <p:nvSpPr>
          <p:cNvPr id="3" name="Объект 2"/>
          <p:cNvSpPr>
            <a:spLocks noGrp="1"/>
          </p:cNvSpPr>
          <p:nvPr>
            <p:ph idx="1"/>
          </p:nvPr>
        </p:nvSpPr>
        <p:spPr/>
        <p:txBody>
          <a:bodyPr>
            <a:normAutofit fontScale="85000" lnSpcReduction="20000"/>
          </a:bodyPr>
          <a:lstStyle/>
          <a:p>
            <a:r>
              <a:rPr lang="ru-RU" b="1" dirty="0"/>
              <a:t>Способ уменьшаемого остатка</a:t>
            </a:r>
            <a:r>
              <a:rPr lang="ru-RU" dirty="0"/>
              <a:t> относится к </a:t>
            </a:r>
            <a:r>
              <a:rPr lang="ru-RU" dirty="0" smtClean="0"/>
              <a:t>ускоренным </a:t>
            </a:r>
            <a:r>
              <a:rPr lang="ru-RU" dirty="0"/>
              <a:t>способам амортизации. Их сущность заключается в том, что размер начисленной амортизации уменьшается с каждым годом, являясь максимальным в первом году использования основного средства и минимальным в последнем году. Ускоренные методы амортизации полезны, так как позволяют сбалансировать затраты на амортизацию объектов основных средств и затраты на их ремонт и поддержание в работоспособном состоянии. </a:t>
            </a:r>
            <a:endParaRPr lang="ru-RU" dirty="0" smtClean="0"/>
          </a:p>
          <a:p>
            <a:r>
              <a:rPr lang="ru-RU" dirty="0" smtClean="0"/>
              <a:t>При </a:t>
            </a:r>
            <a:r>
              <a:rPr lang="ru-RU" dirty="0"/>
              <a:t>способе уменьшаемого остатка годовая сумма амортизационных отчислений определяется исходя из остаточной стоимости объекта основных средств на начало отчетного года и нормы амортизации, исчисленной исходя из срока полезного использования этого объекта и коэффициента не выше 3, установленного организацией.</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9</a:t>
            </a:fld>
            <a:endParaRPr lang="en-US"/>
          </a:p>
        </p:txBody>
      </p:sp>
    </p:spTree>
    <p:extLst>
      <p:ext uri="{BB962C8B-B14F-4D97-AF65-F5344CB8AC3E}">
        <p14:creationId xmlns:p14="http://schemas.microsoft.com/office/powerpoint/2010/main" val="666486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1454</TotalTime>
  <Words>1074</Words>
  <Application>Microsoft Office PowerPoint</Application>
  <PresentationFormat>Экран (16:9)</PresentationFormat>
  <Paragraphs>80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Ясность</vt:lpstr>
      <vt:lpstr>Основы  бухгалтерского учета</vt:lpstr>
      <vt:lpstr>Что такое основные средства?</vt:lpstr>
      <vt:lpstr>Признание объектов ОС</vt:lpstr>
      <vt:lpstr>Особенности учета</vt:lpstr>
      <vt:lpstr>Счета 08, 01, 02, отражение в балансе</vt:lpstr>
      <vt:lpstr>Амортизация ОС</vt:lpstr>
      <vt:lpstr>Линейный способ амортизации</vt:lpstr>
      <vt:lpstr>Списание по объему производства</vt:lpstr>
      <vt:lpstr>Способ уменьшаемого остатка</vt:lpstr>
      <vt:lpstr>Списание по сумме чисел лет</vt:lpstr>
      <vt:lpstr>Переоценка</vt:lpstr>
      <vt:lpstr>Итоги</vt:lpstr>
      <vt:lpstr>Итоги</vt:lpstr>
      <vt:lpstr>Итоги</vt:lpstr>
      <vt:lpstr>Итоги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бухгалтерского учета</dc:title>
  <dc:creator>Alex</dc:creator>
  <cp:lastModifiedBy>Alex</cp:lastModifiedBy>
  <cp:revision>23</cp:revision>
  <dcterms:created xsi:type="dcterms:W3CDTF">2013-10-27T12:18:33Z</dcterms:created>
  <dcterms:modified xsi:type="dcterms:W3CDTF">2013-12-05T12:31:10Z</dcterms:modified>
</cp:coreProperties>
</file>