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9"/>
  </p:notesMasterIdLst>
  <p:sldIdLst>
    <p:sldId id="256" r:id="rId2"/>
    <p:sldId id="257" r:id="rId3"/>
    <p:sldId id="284" r:id="rId4"/>
    <p:sldId id="285" r:id="rId5"/>
    <p:sldId id="286" r:id="rId6"/>
    <p:sldId id="283" r:id="rId7"/>
    <p:sldId id="282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4660"/>
  </p:normalViewPr>
  <p:slideViewPr>
    <p:cSldViewPr>
      <p:cViewPr varScale="1">
        <p:scale>
          <a:sx n="89" d="100"/>
          <a:sy n="89" d="100"/>
        </p:scale>
        <p:origin x="-12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2915-A24D-449A-B45A-C01E51FBAF88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2426E-E548-4E5E-9940-F233EFB2EF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2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5AFDF-AE15-4178-8901-A8D6BD1349B5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1ABA-9A71-4044-A468-F550A28BE4F9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D1C3F-E7FB-4644-8AEB-ACCF075579AD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65B8-321A-40AA-B74A-D82D06AEDCC8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0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AE4A8-43A6-4468-A283-91EAC7B23280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1EBF-AF2E-4719-9E31-E07197EE276D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D165-3E86-42F5-9F5D-65393FD41A91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1774-B79D-4310-B1F4-F55A461C3F6F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354D8-60BE-472A-B569-8883AA9358E2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6CA1A-DFBB-42BA-8314-FBE6EE4C0027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E8F2-2649-4122-9569-274578AB2BBB}" type="datetime2">
              <a:rPr lang="en-US" smtClean="0"/>
              <a:t>Thursday, December 05,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707AC8-30B8-4478-B46A-1C4FE06C84BF}" type="datetime2">
              <a:rPr lang="en-US" smtClean="0"/>
              <a:t>Thursday, December 05,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9502"/>
            <a:ext cx="7848600" cy="2134617"/>
          </a:xfrm>
        </p:spPr>
        <p:txBody>
          <a:bodyPr/>
          <a:lstStyle/>
          <a:p>
            <a:r>
              <a:rPr lang="ru-RU" sz="4400" dirty="0" smtClean="0"/>
              <a:t>Основы </a:t>
            </a:r>
            <a:br>
              <a:rPr lang="ru-RU" sz="4400" dirty="0" smtClean="0"/>
            </a:br>
            <a:r>
              <a:rPr lang="ru-RU" sz="4400" dirty="0" smtClean="0"/>
              <a:t>бухгалтерского</a:t>
            </a:r>
            <a:br>
              <a:rPr lang="ru-RU" sz="4400" dirty="0" smtClean="0"/>
            </a:br>
            <a:r>
              <a:rPr lang="ru-RU" sz="4400" dirty="0" smtClean="0"/>
              <a:t>учета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694512" cy="1314450"/>
          </a:xfrm>
        </p:spPr>
        <p:txBody>
          <a:bodyPr/>
          <a:lstStyle/>
          <a:p>
            <a:r>
              <a:rPr lang="ru-RU" dirty="0" smtClean="0"/>
              <a:t>Занятие </a:t>
            </a:r>
            <a:r>
              <a:rPr lang="ru-RU" dirty="0" smtClean="0"/>
              <a:t>11. Налог на добавленную стоимость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52320" y="4206448"/>
            <a:ext cx="99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А. Заика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65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НДС?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Налог на добавленную стоимость - это косвенный налог. Ему посвящена Глава 21 «Налог на добавленную стоимость» НК РФ.</a:t>
            </a:r>
          </a:p>
          <a:p>
            <a:r>
              <a:rPr lang="ru-RU" dirty="0"/>
              <a:t>Как следует из его названия, этим налогом облагается добавленная </a:t>
            </a:r>
            <a:r>
              <a:rPr lang="ru-RU" dirty="0" smtClean="0"/>
              <a:t>стоимость.</a:t>
            </a:r>
          </a:p>
          <a:p>
            <a:r>
              <a:rPr lang="ru-RU" dirty="0"/>
              <a:t>В случае с уплатой НДС (так же, как и во многих других случаях) действует принцип начислений. То есть - обязанность по уплате налога возникает не тогда, когда организация получила деньги за проданные товары, а тогда, когда имел место факт реализации товаров.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2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НДС?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Налог</a:t>
            </a:r>
            <a:r>
              <a:rPr lang="ru-RU" dirty="0"/>
              <a:t>, который </a:t>
            </a:r>
            <a:r>
              <a:rPr lang="ru-RU" dirty="0" smtClean="0"/>
              <a:t>организация оплачивает при покупке, </a:t>
            </a:r>
            <a:r>
              <a:rPr lang="ru-RU" dirty="0"/>
              <a:t>переводит в бюджет </a:t>
            </a:r>
            <a:r>
              <a:rPr lang="ru-RU" dirty="0" smtClean="0"/>
              <a:t>поставщик</a:t>
            </a:r>
            <a:r>
              <a:rPr lang="ru-RU" dirty="0"/>
              <a:t>, а налог, который оплачивает при покупке </a:t>
            </a:r>
            <a:r>
              <a:rPr lang="ru-RU" dirty="0" smtClean="0"/>
              <a:t>покупатель</a:t>
            </a:r>
            <a:r>
              <a:rPr lang="ru-RU" dirty="0"/>
              <a:t>, </a:t>
            </a:r>
            <a:r>
              <a:rPr lang="ru-RU" dirty="0" smtClean="0"/>
              <a:t>платит организация-продавец. </a:t>
            </a:r>
            <a:r>
              <a:rPr lang="ru-RU" dirty="0"/>
              <a:t>Бюджет получает НДС частями - по мере накопления добавленной стоимости. А конечным плательщиком НДС является конечный потребитель продукта. Например, физические лица, которые приобретают товары и услуги.</a:t>
            </a:r>
          </a:p>
          <a:p>
            <a:r>
              <a:rPr lang="ru-RU" dirty="0" smtClean="0"/>
              <a:t>Суть </a:t>
            </a:r>
            <a:r>
              <a:rPr lang="ru-RU" dirty="0"/>
              <a:t>НДС заключается в том, что </a:t>
            </a:r>
            <a:r>
              <a:rPr lang="ru-RU" dirty="0" smtClean="0"/>
              <a:t>организация платит </a:t>
            </a:r>
            <a:r>
              <a:rPr lang="ru-RU" dirty="0"/>
              <a:t>в бюджет разницу между НДС, который </a:t>
            </a:r>
            <a:r>
              <a:rPr lang="ru-RU" dirty="0" smtClean="0"/>
              <a:t>она заплатили сама </a:t>
            </a:r>
            <a:r>
              <a:rPr lang="ru-RU" dirty="0"/>
              <a:t>и НДС, который начислен на проданные </a:t>
            </a:r>
            <a:r>
              <a:rPr lang="ru-RU" dirty="0" smtClean="0"/>
              <a:t>ей товары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Налоговые вычеты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того чтобы можно было принять к зачету «входящий» НДС (применить налоговый вычет) нужно выполнение нескольких условий. </a:t>
            </a:r>
            <a:endParaRPr lang="ru-RU" dirty="0" smtClean="0"/>
          </a:p>
          <a:p>
            <a:r>
              <a:rPr lang="ru-RU" dirty="0" smtClean="0"/>
              <a:t>Во-первых</a:t>
            </a:r>
            <a:r>
              <a:rPr lang="ru-RU" dirty="0"/>
              <a:t>, у вас должен быть счет-фактура (или универсальный передаточный документ). </a:t>
            </a:r>
            <a:endParaRPr lang="ru-RU" dirty="0" smtClean="0"/>
          </a:p>
          <a:p>
            <a:r>
              <a:rPr lang="ru-RU" dirty="0" smtClean="0"/>
              <a:t>Во-вторых</a:t>
            </a:r>
            <a:r>
              <a:rPr lang="ru-RU" dirty="0"/>
              <a:t>, ценности (работы, услуги), НДС по которым вы хотите зачесть, должны быть приняты к учету. </a:t>
            </a:r>
            <a:endParaRPr lang="ru-RU" dirty="0" smtClean="0"/>
          </a:p>
          <a:p>
            <a:r>
              <a:rPr lang="ru-RU" dirty="0" smtClean="0"/>
              <a:t>В-третьих</a:t>
            </a:r>
            <a:r>
              <a:rPr lang="ru-RU" dirty="0"/>
              <a:t>, ценности должны быть приобретены для осуществления операций, признаваемых объектом налогообложения НДС или для перепродажи. </a:t>
            </a:r>
            <a:endParaRPr lang="ru-RU" dirty="0" smtClean="0"/>
          </a:p>
          <a:p>
            <a:r>
              <a:rPr lang="ru-RU" dirty="0" smtClean="0"/>
              <a:t>Особенности </a:t>
            </a:r>
            <a:r>
              <a:rPr lang="ru-RU" dirty="0"/>
              <a:t>применения налоговых вычетов по НДС регулируют ст. 171 и ст. 172 Гл. 21 НК РФ.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Ставки НДС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НК РФ предусматривает три ставки (ст. 164 гл. 21 НК РФ).</a:t>
            </a:r>
          </a:p>
          <a:p>
            <a:r>
              <a:rPr lang="ru-RU" dirty="0"/>
              <a:t>Во-первых - это реализация со ставкой НДС 0%, то есть - реализация вовсе без НДС. К товарам и услугам, реализация которых не облагается НДС, относятся, например, товары, работы и услуги в области космической деятельности, товары и услуги для официального пользования иностранными дипломатическими и приравненными к ним представительствами.</a:t>
            </a:r>
          </a:p>
          <a:p>
            <a:r>
              <a:rPr lang="ru-RU" dirty="0"/>
              <a:t>Во-вторых - существует ставка НДС в размере 10%. Ей облагаются, например, продукты питания, товары для детей - списки продуктов содержатся в НК РФ, периодические печатные издания и некоторые другие товары и услуги.</a:t>
            </a:r>
          </a:p>
          <a:p>
            <a:r>
              <a:rPr lang="ru-RU" dirty="0"/>
              <a:t>В-третьих, основной ставкой НДС в настоящий момент является 18%. Всё, что не подпадает под ставку 0% или 10% облагается 18%-м НДС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5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77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НДС (налог на добавленную стоимость) – это косвенный налог.</a:t>
            </a:r>
          </a:p>
          <a:p>
            <a:pPr lvl="0"/>
            <a:r>
              <a:rPr lang="ru-RU" dirty="0"/>
              <a:t>«Входящий» НДС, при выполнении некоторых условий, может быть принят к зачету.</a:t>
            </a:r>
          </a:p>
          <a:p>
            <a:pPr lvl="0"/>
            <a:r>
              <a:rPr lang="ru-RU" dirty="0"/>
              <a:t>«Исходящий» НДС необходимо уплачивать в бюджет.</a:t>
            </a:r>
          </a:p>
          <a:p>
            <a:pPr lvl="0"/>
            <a:r>
              <a:rPr lang="ru-RU" dirty="0"/>
              <a:t>Учет «входящего» НДС ведется на счете 19.</a:t>
            </a:r>
          </a:p>
          <a:p>
            <a:pPr lvl="0"/>
            <a:r>
              <a:rPr lang="ru-RU" dirty="0"/>
              <a:t>Учет НДС, который необходимо уплатить в бюджет, ведется на счете 68.</a:t>
            </a:r>
          </a:p>
          <a:p>
            <a:pPr lvl="0"/>
            <a:r>
              <a:rPr lang="ru-RU" dirty="0"/>
              <a:t>Для учета НДС понадобятся следующие документы</a:t>
            </a:r>
          </a:p>
          <a:p>
            <a:pPr lvl="1"/>
            <a:r>
              <a:rPr lang="ru-RU" dirty="0"/>
              <a:t>Счета-фактуры выданные и полученные, универсальные передаточные документы</a:t>
            </a:r>
          </a:p>
          <a:p>
            <a:pPr lvl="1"/>
            <a:r>
              <a:rPr lang="ru-RU" dirty="0"/>
              <a:t>Книга регистрации счетов-фактур</a:t>
            </a:r>
          </a:p>
          <a:p>
            <a:pPr lvl="1"/>
            <a:r>
              <a:rPr lang="ru-RU" dirty="0"/>
              <a:t>Книга покупок</a:t>
            </a:r>
          </a:p>
          <a:p>
            <a:pPr lvl="1"/>
            <a:r>
              <a:rPr lang="ru-RU" dirty="0"/>
              <a:t>Книга продаж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19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1337</TotalTime>
  <Words>513</Words>
  <Application>Microsoft Office PowerPoint</Application>
  <PresentationFormat>Экран (16:9)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Ясность</vt:lpstr>
      <vt:lpstr>Основы  бухгалтерского учета</vt:lpstr>
      <vt:lpstr>Что такое НДС?</vt:lpstr>
      <vt:lpstr>Что такое НДС?</vt:lpstr>
      <vt:lpstr>Налоговые вычеты</vt:lpstr>
      <vt:lpstr>Ставки НДС</vt:lpstr>
      <vt:lpstr>Итоги</vt:lpstr>
      <vt:lpstr>Итоги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бухгалтерского учета</dc:title>
  <dc:creator>Alex</dc:creator>
  <cp:lastModifiedBy>Alex</cp:lastModifiedBy>
  <cp:revision>21</cp:revision>
  <dcterms:created xsi:type="dcterms:W3CDTF">2013-10-27T12:18:33Z</dcterms:created>
  <dcterms:modified xsi:type="dcterms:W3CDTF">2013-12-05T10:26:04Z</dcterms:modified>
</cp:coreProperties>
</file>