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17"/>
  </p:notesMasterIdLst>
  <p:sldIdLst>
    <p:sldId id="256" r:id="rId2"/>
    <p:sldId id="285" r:id="rId3"/>
    <p:sldId id="257" r:id="rId4"/>
    <p:sldId id="284" r:id="rId5"/>
    <p:sldId id="286" r:id="rId6"/>
    <p:sldId id="287" r:id="rId7"/>
    <p:sldId id="288" r:id="rId8"/>
    <p:sldId id="289" r:id="rId9"/>
    <p:sldId id="290" r:id="rId10"/>
    <p:sldId id="292" r:id="rId11"/>
    <p:sldId id="291" r:id="rId12"/>
    <p:sldId id="293" r:id="rId13"/>
    <p:sldId id="294" r:id="rId14"/>
    <p:sldId id="283" r:id="rId15"/>
    <p:sldId id="282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94660"/>
  </p:normalViewPr>
  <p:slideViewPr>
    <p:cSldViewPr>
      <p:cViewPr varScale="1">
        <p:scale>
          <a:sx n="99" d="100"/>
          <a:sy n="99" d="100"/>
        </p:scale>
        <p:origin x="-48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02915-A24D-449A-B45A-C01E51FBAF88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2426E-E548-4E5E-9940-F233EFB2E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2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AFDF-AE15-4178-8901-A8D6BD1349B5}" type="datetime2">
              <a:rPr lang="en-US" smtClean="0"/>
              <a:t>Sunday, November 10,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1ABA-9A71-4044-A468-F550A28BE4F9}" type="datetime2">
              <a:rPr lang="en-US" smtClean="0"/>
              <a:t>Sunday, November 10,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1C3F-E7FB-4644-8AEB-ACCF075579AD}" type="datetime2">
              <a:rPr lang="en-US" smtClean="0"/>
              <a:t>Sunday, November 10,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65B8-321A-40AA-B74A-D82D06AEDCC8}" type="datetime2">
              <a:rPr lang="en-US" smtClean="0"/>
              <a:t>Sunday, November 10,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0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E4A8-43A6-4468-A283-91EAC7B23280}" type="datetime2">
              <a:rPr lang="en-US" smtClean="0"/>
              <a:t>Sunday, November 10,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1EBF-AF2E-4719-9E31-E07197EE276D}" type="datetime2">
              <a:rPr lang="en-US" smtClean="0"/>
              <a:t>Sunday, November 10,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D165-3E86-42F5-9F5D-65393FD41A91}" type="datetime2">
              <a:rPr lang="en-US" smtClean="0"/>
              <a:t>Sunday, November 10,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1774-B79D-4310-B1F4-F55A461C3F6F}" type="datetime2">
              <a:rPr lang="en-US" smtClean="0"/>
              <a:t>Sunday, November 10,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54D8-60BE-472A-B569-8883AA9358E2}" type="datetime2">
              <a:rPr lang="en-US" smtClean="0"/>
              <a:t>Sunday, November 10,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CA1A-DFBB-42BA-8314-FBE6EE4C0027}" type="datetime2">
              <a:rPr lang="en-US" smtClean="0"/>
              <a:t>Sunday, November 10,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E8F2-2649-4122-9569-274578AB2BBB}" type="datetime2">
              <a:rPr lang="en-US" smtClean="0"/>
              <a:t>Sunday, November 10,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1707AC8-30B8-4478-B46A-1C4FE06C84BF}" type="datetime2">
              <a:rPr lang="en-US" smtClean="0"/>
              <a:t>Sunday, November 10,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9502"/>
            <a:ext cx="7848600" cy="2134617"/>
          </a:xfrm>
        </p:spPr>
        <p:txBody>
          <a:bodyPr/>
          <a:lstStyle/>
          <a:p>
            <a:r>
              <a:rPr lang="ru-RU" sz="4400" dirty="0" smtClean="0"/>
              <a:t>Основы </a:t>
            </a:r>
            <a:br>
              <a:rPr lang="ru-RU" sz="4400" dirty="0" smtClean="0"/>
            </a:br>
            <a:r>
              <a:rPr lang="ru-RU" sz="4400" dirty="0" smtClean="0"/>
              <a:t>бухгалтерского</a:t>
            </a:r>
            <a:br>
              <a:rPr lang="ru-RU" sz="4400" dirty="0" smtClean="0"/>
            </a:br>
            <a:r>
              <a:rPr lang="ru-RU" sz="4400" dirty="0" smtClean="0"/>
              <a:t>учета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694512" cy="1314450"/>
          </a:xfrm>
        </p:spPr>
        <p:txBody>
          <a:bodyPr/>
          <a:lstStyle/>
          <a:p>
            <a:r>
              <a:rPr lang="ru-RU" dirty="0" smtClean="0"/>
              <a:t>Занятие </a:t>
            </a:r>
            <a:r>
              <a:rPr lang="en-US" dirty="0" smtClean="0"/>
              <a:t>5</a:t>
            </a:r>
            <a:r>
              <a:rPr lang="ru-RU" dirty="0" smtClean="0"/>
              <a:t>. </a:t>
            </a:r>
            <a:r>
              <a:rPr lang="ru-RU" dirty="0" smtClean="0"/>
              <a:t>Учетная политика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452320" y="4206448"/>
            <a:ext cx="997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А. Заика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565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учетной политики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учетной политики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П. 1 ст. 8 Закона о бухгалтерском учете:</a:t>
            </a:r>
          </a:p>
          <a:p>
            <a:pPr marL="0" indent="0">
              <a:buNone/>
            </a:pPr>
            <a:r>
              <a:rPr lang="ru-RU" b="1" dirty="0"/>
              <a:t>Совокупность способов ведения экономическим субъектом бухгалтерского учета составляет его учетную политику.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97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учетной политики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П.1 ПБУ 1/2008:</a:t>
            </a:r>
          </a:p>
          <a:p>
            <a:pPr marL="0" indent="0">
              <a:buNone/>
            </a:pPr>
            <a:r>
              <a:rPr lang="ru-RU" dirty="0"/>
              <a:t>Под учетной политикой организации понимается принятая ею совокупность способов ведения бухгалтерского учета - первичного наблюдения, стоимостного измерения, текущей группировки и итогового обобщения фактов хозяйственной деятельности.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34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учетной политики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П.2 ст. 11 гл. 1 НК РФ:</a:t>
            </a:r>
          </a:p>
          <a:p>
            <a:pPr marL="0" indent="0">
              <a:buNone/>
            </a:pPr>
            <a:r>
              <a:rPr lang="ru-RU" dirty="0"/>
              <a:t>Учетная политика для целей налогообложения - выбранная налогоплательщиком совокупность допускаемых настоящим Кодексом способов (методов) определения доходов и (или) расходов, их признания, оценки и распределения, а также учета иных необходимых для целей налогообложения показателей финансово-хозяйственной деятельности налогоплательщика.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311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75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Бухгалтерское и налоговое законодательство предусматривает определенную свободу в реализации некоторых норм.</a:t>
            </a:r>
          </a:p>
          <a:p>
            <a:pPr lvl="0"/>
            <a:r>
              <a:rPr lang="ru-RU" dirty="0"/>
              <a:t>Варианты ведения учета, выбранные организацией, закрепляются в учетной политике.</a:t>
            </a:r>
          </a:p>
          <a:p>
            <a:pPr lvl="0"/>
            <a:r>
              <a:rPr lang="ru-RU" dirty="0"/>
              <a:t>Обычно формируется учетная политика для целей бухгалтерского и налогового учета. </a:t>
            </a:r>
          </a:p>
          <a:p>
            <a:pPr lvl="0"/>
            <a:r>
              <a:rPr lang="ru-RU" dirty="0"/>
              <a:t>Применение ПБУ 18/02 позволяет рассчитывать налог на прибыль организаций (гл. 25 НК РФ) в системе бухгалтерского учета.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19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Зачем нужна учетная политика?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1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Возможность выбора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Нормативные акты, регулирующие бухгалтерский учет и налогообложение, подразумевают определенную свободу в реализации некоторых норм. Обычно организация должна выбрать один из допустимых вариантов и придерживаться его.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2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Закрепление выбора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Выбранные методы учета закрепляются в учетной политике, после чего эти методы последовательно применяются при ведении учета. Учетная политика может меняться, но порядок и сроки таких изменений регламентированы. В итоге, имея бухгалтерскую отчетность разных лет и сведения об учетной политике, применяемой в организации, эту отчётность можно сравнивать.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17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бухгалтерском и налоговом учете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24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Зачем вести налоговый учет?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Налоговый учет ведется для целей расчета налога на прибыль организаций (гл. 25 НК РФ). Этот налог отличается особой трудоёмкостью и сложностью расчёта.</a:t>
            </a:r>
          </a:p>
          <a:p>
            <a:pPr marL="0" indent="0">
              <a:buNone/>
            </a:pPr>
            <a:r>
              <a:rPr lang="ru-RU" dirty="0" smtClean="0"/>
              <a:t>При этом в понятие «налоговый учет» входит и учет для целей расчета других налогов. Однако, говоря о «налоговом учете» обычно подразумевают именно учет для целей расчета на прибыль организаций.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65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Чем налоговый учет отличается от бухгалтерского?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 бухгалтерском учете требуется достоверно отразить хозяйственные операции. Например, нас интересуют фактические суммы произведенных расходов. Если в хозяйственной жизни организации что-либо происходит, мы должны как можно более точно отразить это в учете.</a:t>
            </a:r>
          </a:p>
          <a:p>
            <a:pPr marL="0" indent="0">
              <a:buNone/>
            </a:pPr>
            <a:r>
              <a:rPr lang="ru-RU" dirty="0" smtClean="0"/>
              <a:t>В учете для целей расчета налога на прибыль действуют иные правила. Во многом они совпадают с правилами бухгалтерского учета. Однако, в некоторых случаях мы не можем принимать в налоговом учете те же суммы, что и в бухгалтерском.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71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проявляются различия?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 соответствии с </a:t>
            </a:r>
            <a:r>
              <a:rPr lang="ru-RU" dirty="0"/>
              <a:t>п. 2 ст. 264 гл. 25 НК </a:t>
            </a:r>
            <a:r>
              <a:rPr lang="ru-RU" dirty="0" smtClean="0"/>
              <a:t>РФ</a:t>
            </a:r>
            <a:r>
              <a:rPr lang="ru-RU" dirty="0"/>
              <a:t> </a:t>
            </a:r>
            <a:r>
              <a:rPr lang="ru-RU" dirty="0" smtClean="0"/>
              <a:t>представительские расходы, включаемые в состав расходов, не могут превышать 4 процентов от расходов налогоплательщика на оплату труда за отчетный (налоговый) период.</a:t>
            </a:r>
          </a:p>
          <a:p>
            <a:pPr marL="0" indent="0">
              <a:buNone/>
            </a:pPr>
            <a:r>
              <a:rPr lang="ru-RU" dirty="0" smtClean="0"/>
              <a:t>Если в бухгалтерском учете мы отражаем такие расходы полностью, при расчете налога на прибыль мы можем отражать их лишь в пределах норматива.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86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ПБУ 18/02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 основе данных, имеющихся в бухгалтерском учете, можно вычислить показатели, которые можно использовать для целей расчета налога на прибыль в соответствии с правилами гл. 25 НК РФ. </a:t>
            </a:r>
          </a:p>
          <a:p>
            <a:pPr marL="0" indent="0">
              <a:buNone/>
            </a:pPr>
            <a:r>
              <a:rPr lang="ru-RU" dirty="0" smtClean="0"/>
              <a:t>ПБУ 18/02 регламентирует порядок вычисления и отражения таких показателей.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276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1332</TotalTime>
  <Words>564</Words>
  <Application>Microsoft Office PowerPoint</Application>
  <PresentationFormat>Экран (16:9)</PresentationFormat>
  <Paragraphs>51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Ясность</vt:lpstr>
      <vt:lpstr>Основы  бухгалтерского учета</vt:lpstr>
      <vt:lpstr>Зачем нужна учетная политика?</vt:lpstr>
      <vt:lpstr>Возможность выбора</vt:lpstr>
      <vt:lpstr>Закрепление выбора</vt:lpstr>
      <vt:lpstr>О бухгалтерском и налоговом учете</vt:lpstr>
      <vt:lpstr>Зачем вести налоговый учет?</vt:lpstr>
      <vt:lpstr>Чем налоговый учет отличается от бухгалтерского?</vt:lpstr>
      <vt:lpstr>Как проявляются различия?</vt:lpstr>
      <vt:lpstr>ПБУ 18/02</vt:lpstr>
      <vt:lpstr>Виды учетной политики</vt:lpstr>
      <vt:lpstr>Определение учетной политики</vt:lpstr>
      <vt:lpstr>Определение учетной политики</vt:lpstr>
      <vt:lpstr>Определение учетной политики</vt:lpstr>
      <vt:lpstr>Итоги</vt:lpstr>
      <vt:lpstr>Итоги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бухгалтерского учета</dc:title>
  <dc:creator>Alex</dc:creator>
  <cp:lastModifiedBy>Alex</cp:lastModifiedBy>
  <cp:revision>18</cp:revision>
  <dcterms:created xsi:type="dcterms:W3CDTF">2013-10-27T12:18:33Z</dcterms:created>
  <dcterms:modified xsi:type="dcterms:W3CDTF">2013-11-10T08:40:34Z</dcterms:modified>
</cp:coreProperties>
</file>