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60" r:id="rId1"/>
  </p:sldMasterIdLst>
  <p:notesMasterIdLst>
    <p:notesMasterId r:id="rId30"/>
  </p:notes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3" r:id="rId15"/>
    <p:sldId id="269" r:id="rId16"/>
    <p:sldId id="270" r:id="rId17"/>
    <p:sldId id="271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3" r:id="rId28"/>
    <p:sldId id="282" r:id="rId2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2" autoAdjust="0"/>
    <p:restoredTop sz="94660"/>
  </p:normalViewPr>
  <p:slideViewPr>
    <p:cSldViewPr>
      <p:cViewPr varScale="1">
        <p:scale>
          <a:sx n="148" d="100"/>
          <a:sy n="148" d="100"/>
        </p:scale>
        <p:origin x="-564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A02915-A24D-449A-B45A-C01E51FBAF88}" type="datetimeFigureOut">
              <a:rPr lang="ru-RU" smtClean="0"/>
              <a:t>02.11.2013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A2426E-E548-4E5E-9940-F233EFB2EF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726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8700"/>
            <a:ext cx="7848600" cy="1445419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628900"/>
            <a:ext cx="64008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5AFDF-AE15-4178-8901-A8D6BD1349B5}" type="datetime2">
              <a:rPr lang="en-US" smtClean="0"/>
              <a:t>Saturday, November 02,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2548890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F1ABA-9A71-4044-A468-F550A28BE4F9}" type="datetime2">
              <a:rPr lang="en-US" smtClean="0"/>
              <a:t>Saturday, November 02,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440055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44005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1C3F-E7FB-4644-8AEB-ACCF075579AD}" type="datetime2">
              <a:rPr lang="en-US" smtClean="0"/>
              <a:t>Saturday, November 02,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65B8-321A-40AA-B74A-D82D06AEDCC8}" type="datetime2">
              <a:rPr lang="en-US" smtClean="0"/>
              <a:t>Saturday, November 02,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771650"/>
            <a:ext cx="7772400" cy="1650206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470149"/>
            <a:ext cx="7772400" cy="1125140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AE4A8-43A6-4468-A283-91EAC7B23280}" type="datetime2">
              <a:rPr lang="en-US" smtClean="0"/>
              <a:t>Saturday, November 02,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449574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51EBF-AF2E-4719-9E31-E07197EE276D}" type="datetime2">
              <a:rPr lang="en-US" smtClean="0"/>
              <a:t>Saturday, November 02,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57300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257300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D165-3E86-42F5-9F5D-65393FD41A91}" type="datetime2">
              <a:rPr lang="en-US" smtClean="0"/>
              <a:t>Saturday, November 02, 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806462" y="3034268"/>
            <a:ext cx="353187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E1774-B79D-4310-B1F4-F55A461C3F6F}" type="datetime2">
              <a:rPr lang="en-US" smtClean="0"/>
              <a:t>Saturday, November 02, 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354D8-60BE-472A-B569-8883AA9358E2}" type="datetime2">
              <a:rPr lang="en-US" smtClean="0"/>
              <a:t>Saturday, November 02, 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060"/>
            <a:ext cx="2139696" cy="946404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594060"/>
            <a:ext cx="5715000" cy="41833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597915"/>
            <a:ext cx="2139696" cy="31827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6CA1A-DFBB-42BA-8314-FBE6EE4C0027}" type="datetime2">
              <a:rPr lang="en-US" smtClean="0"/>
              <a:t>Saturday, November 02,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684114" y="2684956"/>
            <a:ext cx="418338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60"/>
            <a:ext cx="2142680" cy="94869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628651"/>
            <a:ext cx="5904390" cy="4125342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2139696" cy="31821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E8F2-2649-4122-9569-274578AB2BBB}" type="datetime2">
              <a:rPr lang="en-US" smtClean="0"/>
              <a:t>Saturday, November 02,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1707AC8-30B8-4478-B46A-1C4FE06C84BF}" type="datetime2">
              <a:rPr lang="en-US" smtClean="0"/>
              <a:t>Saturday, November 02,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3716"/>
            <a:ext cx="4114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9502"/>
            <a:ext cx="7848600" cy="2134617"/>
          </a:xfrm>
        </p:spPr>
        <p:txBody>
          <a:bodyPr/>
          <a:lstStyle/>
          <a:p>
            <a:r>
              <a:rPr lang="ru-RU" sz="4400" dirty="0" smtClean="0"/>
              <a:t>Основы </a:t>
            </a:r>
            <a:br>
              <a:rPr lang="ru-RU" sz="4400" dirty="0" smtClean="0"/>
            </a:br>
            <a:r>
              <a:rPr lang="ru-RU" sz="4400" dirty="0" smtClean="0"/>
              <a:t>бухгалтерского</a:t>
            </a:r>
            <a:br>
              <a:rPr lang="ru-RU" sz="4400" dirty="0" smtClean="0"/>
            </a:br>
            <a:r>
              <a:rPr lang="ru-RU" sz="4400" dirty="0" smtClean="0"/>
              <a:t>учета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2628900"/>
            <a:ext cx="6694512" cy="1314450"/>
          </a:xfrm>
        </p:spPr>
        <p:txBody>
          <a:bodyPr/>
          <a:lstStyle/>
          <a:p>
            <a:r>
              <a:rPr lang="ru-RU" dirty="0" smtClean="0"/>
              <a:t>Занятие </a:t>
            </a:r>
            <a:r>
              <a:rPr lang="en-US" dirty="0" smtClean="0"/>
              <a:t>1.</a:t>
            </a:r>
            <a:r>
              <a:rPr lang="ru-RU" dirty="0" smtClean="0"/>
              <a:t> </a:t>
            </a:r>
            <a:r>
              <a:rPr lang="ru-RU" dirty="0" smtClean="0"/>
              <a:t>Что такое бухгалтерский учет?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452320" y="4206448"/>
            <a:ext cx="997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А. Заика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15654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Временные рамки ведения учета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Бухгалтерский учет ведется непрерывно с даты государственной регистрации до даты прекращения деятельности в результате реорганизации или ликвидации.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9520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Бухгалтерская отчетность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Бухгалтерская (финансовая) отчетность - информация о финансовом положении экономического субъекта на отчетную дату, финансовом результате его деятельности и движении денежных средств за отчетный период, систематизированная в соответствии с требованиями, установленными настоящим Федеральным законом.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9405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Экономические субъекты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Коммерческие </a:t>
            </a:r>
            <a:r>
              <a:rPr lang="ru-RU" dirty="0"/>
              <a:t>и некоммерческие организации, индивидуальные предприниматели, государственные органы, Центральный банк Российской Федерации и некоторые другие лица.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0224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Организация с точки зрения бухгалтера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1251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бухгалтерский баланс?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Бухгалтерский баланс - это одна из форм бухгалтерской отчетности. Баланс дает моментальный «снимок» состояния организации на дату составления отчетности.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3631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Начало существования организации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smtClean="0"/>
              <a:t>Уставный </a:t>
            </a:r>
            <a:r>
              <a:rPr lang="ru-RU" sz="1800" dirty="0"/>
              <a:t>капитал </a:t>
            </a:r>
            <a:r>
              <a:rPr lang="ru-RU" sz="1800" dirty="0" smtClean="0"/>
              <a:t>ООО </a:t>
            </a:r>
            <a:r>
              <a:rPr lang="ru-RU" sz="1800" dirty="0"/>
              <a:t>«Разработчик» равняется 10000 рублей, этот уставный капитал </a:t>
            </a:r>
            <a:r>
              <a:rPr lang="ru-RU" sz="1800" dirty="0" smtClean="0"/>
              <a:t>учредитель </a:t>
            </a:r>
            <a:r>
              <a:rPr lang="ru-RU" sz="1800" dirty="0"/>
              <a:t>внес на расчетный счет фирмы</a:t>
            </a:r>
            <a:r>
              <a:rPr lang="ru-RU" sz="1800" dirty="0" smtClean="0"/>
              <a:t>.</a:t>
            </a:r>
          </a:p>
          <a:p>
            <a:pPr marL="0" indent="0">
              <a:buNone/>
            </a:pPr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238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Начало существования организации</a:t>
            </a:r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5286979"/>
              </p:ext>
            </p:extLst>
          </p:nvPr>
        </p:nvGraphicFramePr>
        <p:xfrm>
          <a:off x="611560" y="1188720"/>
          <a:ext cx="8280920" cy="352689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096344"/>
                <a:gridCol w="1008112"/>
                <a:gridCol w="3098361"/>
                <a:gridCol w="1078103"/>
              </a:tblGrid>
              <a:tr h="121920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Таблица 1.1. Баланс ООО «Разработчик»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371" marR="4337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576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Актив (имущество)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371" marR="4337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Пассив (источники образования имущества)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371" marR="4337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753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Наименование и код показателя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371" marR="433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Сумма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371" marR="433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Наименование и код показателя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371" marR="433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Сумма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371" marR="43371" marT="0" marB="0"/>
                </a:tc>
              </a:tr>
              <a:tr h="14527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Денежные средства и денежные эквиваленты (1250)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371" marR="433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371" marR="433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Уставный капитал (1310)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371" marR="433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10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371" marR="43371" marT="0" marB="0"/>
                </a:tc>
              </a:tr>
              <a:tr h="487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Баланс (1600)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371" marR="433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371" marR="433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Баланс (1700)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371" marR="433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10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371" marR="43371" marT="0" marB="0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2611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Покупка материалов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Организация закупает офисную бумагу стоимостью 2000 рублей.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1864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Покупка материалов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4923288"/>
              </p:ext>
            </p:extLst>
          </p:nvPr>
        </p:nvGraphicFramePr>
        <p:xfrm>
          <a:off x="539553" y="1225174"/>
          <a:ext cx="8280919" cy="366664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024335"/>
                <a:gridCol w="1080120"/>
                <a:gridCol w="3181405"/>
                <a:gridCol w="995059"/>
              </a:tblGrid>
              <a:tr h="0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Таблица 1.2. Баланс ООО «Разработчик»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68" marR="3826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272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Актив (имущество)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68" marR="3826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Пассив (источники образования имущества)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68" marR="3826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606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Наименование и код показателя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68" marR="382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Сумма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68" marR="382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Наименование и код показателя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68" marR="382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Сумма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68" marR="38268" marT="0" marB="0"/>
                </a:tc>
              </a:tr>
              <a:tr h="4303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Запасы (1210)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68" marR="382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68" marR="382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Уставный капитал (1310)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68" marR="382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68" marR="38268" marT="0" marB="0"/>
                </a:tc>
              </a:tr>
              <a:tr h="12315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Денежные средства и денежные эквиваленты (1250)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68" marR="382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68" marR="382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68" marR="382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68" marR="38268" marT="0" marB="0"/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Баланс (1600)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68" marR="382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10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68" marR="382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Баланс (1700)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68" marR="382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10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68" marR="38268" marT="0" marB="0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999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Организация берет кредит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Организация берет кредит размером 120000 рублей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364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бухгалтерский учет?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6148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Организация берет кредит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9246344"/>
              </p:ext>
            </p:extLst>
          </p:nvPr>
        </p:nvGraphicFramePr>
        <p:xfrm>
          <a:off x="611560" y="1275608"/>
          <a:ext cx="8280919" cy="350005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384376"/>
                <a:gridCol w="720080"/>
                <a:gridCol w="3096344"/>
                <a:gridCol w="1080119"/>
              </a:tblGrid>
              <a:tr h="244293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Таблица 1.3. Баланс ООО «Разработчик»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4293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Актив (имущество)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Пассив (источники образования имущества)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79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Наименование и код показателя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Сумма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Наименование и код показателя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Сумма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58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Запасы, товары для перепродажи (1210)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Уставный капитал (1310)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06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Денежные средства и денежные эквиваленты (1250)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128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Заемные средства (1510)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120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094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Баланс (1600)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130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Баланс (1700)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130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8334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Покупка компьютера и оргтехники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Организация приобретает компьютер и оргтехнику на 70000 рублей.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6176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Покупка компьютера и оргтехники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0300572"/>
              </p:ext>
            </p:extLst>
          </p:nvPr>
        </p:nvGraphicFramePr>
        <p:xfrm>
          <a:off x="611560" y="1200150"/>
          <a:ext cx="8136903" cy="355337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096344"/>
                <a:gridCol w="936104"/>
                <a:gridCol w="3045104"/>
                <a:gridCol w="1059351"/>
              </a:tblGrid>
              <a:tr h="91440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Таблица 1.4. Баланс ООО «Разработчик»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28" marR="3252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432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Актив (имущество)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28" marR="3252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Пассив (источники образования имущества)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28" marR="3252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15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Наименование и код показателя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28" marR="325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Сумма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28" marR="325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Наименование и код показателя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28" marR="325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Сумма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28" marR="32528" marT="0" marB="0"/>
                </a:tc>
              </a:tr>
              <a:tr h="548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Основные средства (1150)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28" marR="325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70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28" marR="325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Уставный капитал (1310)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28" marR="325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28" marR="32528" marT="0" marB="0"/>
                </a:tc>
              </a:tr>
              <a:tr h="365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Запасы (1210)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28" marR="325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28" marR="325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Заемные средства (1510)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28" marR="325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120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28" marR="32528" marT="0" marB="0"/>
                </a:tc>
              </a:tr>
              <a:tr h="10220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Денежные средства и денежные эквиваленты (1250)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28" marR="325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58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28" marR="325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28" marR="325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28" marR="32528" marT="0" marB="0"/>
                </a:tc>
              </a:tr>
              <a:tr h="365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Баланс (1600)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28" marR="325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130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28" marR="325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Баланс (1700)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28" marR="325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130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28" marR="32528" marT="0" marB="0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7863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Продажа товаров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Организация продаёт часть бумаги, стоимость которой составляет 1000 рублей, за 2000 рублей.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6917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Продажа товаров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24</a:t>
            </a:fld>
            <a:endParaRPr lang="en-US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1642831"/>
              </p:ext>
            </p:extLst>
          </p:nvPr>
        </p:nvGraphicFramePr>
        <p:xfrm>
          <a:off x="611559" y="1200150"/>
          <a:ext cx="8208913" cy="348136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024337"/>
                <a:gridCol w="1080120"/>
                <a:gridCol w="3060863"/>
                <a:gridCol w="1043593"/>
              </a:tblGrid>
              <a:tr h="91440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Таблица 1.5. Баланс ООО «Разработчик»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28" marR="3252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432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Актив (имущество)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28" marR="3252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Пассив (источники образования имущества)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28" marR="3252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15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Наименование и код показателя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28" marR="325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Сумма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28" marR="325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Наименование и код показателя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28" marR="325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Сумма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28" marR="32528" marT="0" marB="0"/>
                </a:tc>
              </a:tr>
              <a:tr h="548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Основные средства (1150)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28" marR="325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70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28" marR="325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Уставный капитал (1310)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28" marR="325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28" marR="32528" marT="0" marB="0"/>
                </a:tc>
              </a:tr>
              <a:tr h="365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Запасы (1210)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28" marR="325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28" marR="325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Нераспределенная прибыль (1370)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28" marR="325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28" marR="32528" marT="0" marB="0"/>
                </a:tc>
              </a:tr>
              <a:tr h="9499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Денежные средства и денежные эквиваленты (1250)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28" marR="325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60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28" marR="325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Заемные средства (1510)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28" marR="325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120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28" marR="32528" marT="0" marB="0"/>
                </a:tc>
              </a:tr>
              <a:tr h="365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Баланс (1600)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28" marR="325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131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28" marR="325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Баланс (1700)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28" marR="325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131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28" marR="3252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93586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Погашение части кредита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Организация погашает часть кредита в размере 40000 рублей.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2255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Погашение части кредита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9718250"/>
              </p:ext>
            </p:extLst>
          </p:nvPr>
        </p:nvGraphicFramePr>
        <p:xfrm>
          <a:off x="539552" y="1203599"/>
          <a:ext cx="8064896" cy="355496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096344"/>
                <a:gridCol w="936104"/>
                <a:gridCol w="3016932"/>
                <a:gridCol w="1015516"/>
              </a:tblGrid>
              <a:tr h="218788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Таблица 1.6. Баланс ООО «Разработчик»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65" marR="3516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1631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Актив (имущество)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65" marR="3516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Пассив (источники образования имущества)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65" marR="3516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30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Код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65" marR="351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Сумма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65" marR="351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Код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65" marR="351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Сумма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65" marR="35165" marT="0" marB="0"/>
                </a:tc>
              </a:tr>
              <a:tr h="6801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Основные средства (1150)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65" marR="351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70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65" marR="351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Уставный капитал (1310)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65" marR="351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65" marR="35165" marT="0" marB="0"/>
                </a:tc>
              </a:tr>
              <a:tr h="3373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Запасы (1210)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65" marR="351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65" marR="351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Нераспределенная прибыль (1370)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65" marR="351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65" marR="35165" marT="0" marB="0"/>
                </a:tc>
              </a:tr>
              <a:tr h="12800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Денежные средства и денежные эквиваленты (1250)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65" marR="351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65" marR="351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Заемные средства (1510)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65" marR="351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80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65" marR="35165" marT="0" marB="0"/>
                </a:tc>
              </a:tr>
              <a:tr h="3373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Баланс (1600)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65" marR="351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91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65" marR="351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Баланс (1700)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65" marR="351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91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65" marR="35165" marT="0" marB="0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975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7757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Основную информацию для бухгалтерского учета в организации поставляют первичные учетные документы. </a:t>
            </a:r>
          </a:p>
          <a:p>
            <a:r>
              <a:rPr lang="ru-RU" dirty="0"/>
              <a:t>Бухгалтерский учет нужен для внутренних (руководство организации) и внешних (государство, потенциальные инвесторы) пользователей.</a:t>
            </a:r>
          </a:p>
          <a:p>
            <a:r>
              <a:rPr lang="ru-RU" dirty="0"/>
              <a:t>Бухгалтерский баланс – это моментальный снимок состояния организации на дату составления отчетности.</a:t>
            </a:r>
          </a:p>
          <a:p>
            <a:r>
              <a:rPr lang="ru-RU" dirty="0"/>
              <a:t>Баланс состоит из двух частей – актива и пассива. Актив содержит сведения об имуществе организации, а пассив – сведения об источниках образования имущества.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419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 нормативном регулировании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Всё в бухгалтерском учете регулируется законодательно. Каждое действие бухгалтера должно быть обосновано с точки зрения нормативного регулирования учета.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Основа </a:t>
            </a:r>
            <a:r>
              <a:rPr lang="ru-RU" dirty="0"/>
              <a:t>законодательного регулирования бухгалтерского учета: </a:t>
            </a:r>
            <a:r>
              <a:rPr lang="ru-RU" b="1" dirty="0"/>
              <a:t>Федеральный Закон «О бухгалтерском учете» от 6 декабря 2011 года №402-ФЗ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92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 бухгалтерского учета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Бухгалтерский учет – формирование документированной систематизированной информации об объектах, предусмотренных настоящим Федеральным законом, в соответствии с требованиями, установленными настоящим Федеральным законом, и составление на её основе бухгалтерской (финансовой) отчетности.</a:t>
            </a:r>
          </a:p>
          <a:p>
            <a:pPr marL="0" indent="0">
              <a:buNone/>
            </a:pPr>
            <a:r>
              <a:rPr lang="ru-RU" sz="1800" dirty="0" smtClean="0"/>
              <a:t>Федеральный Закон «О бухгалтерском учете» от 6 декабря 2011 года №402-ФЗ</a:t>
            </a:r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4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Объекты бухгалтерского учета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dirty="0"/>
              <a:t>факты хозяйственной жизни;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активы;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обязательства;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источники финансирования экономического субъекта;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доходы;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расходы;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иные объекты, если это установлено федеральными стандартами;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28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Оценка объектов учета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Объекты бухгалтерского учета подлежат денежному измерению.</a:t>
            </a:r>
          </a:p>
          <a:p>
            <a:r>
              <a:rPr lang="ru-RU" dirty="0"/>
              <a:t>Денежное измерение объектов бухгалтерского учёта производится в валюте Российской Федерации.</a:t>
            </a:r>
          </a:p>
          <a:p>
            <a:r>
              <a:rPr lang="ru-RU" dirty="0"/>
              <a:t>Если иное не установлено законодательством Российской Федерации, стоимость объектов бухгалтерского учета, выраженная в иностранной валюте, подлежит пересчету в валюту Российской Федерации.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999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Факт хозяйственной жизни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Факт хозяйственной жизни - сделка, событие, операция, которые оказывают или способны оказать влияние на финансовое положение экономического субъекта, финансовый результат его деятельности и (или) движение денежных средств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657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Первичные учетные документы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Каждый факт хозяйственной жизни подлежит оформлению первичным учетным документом.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144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Регистры бухгалтерского учета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Данные, содержащиеся в первичных учетных документах, подлежат своевременной регистрации и накоплению в регистрах бухгалтерского учета. </a:t>
            </a:r>
          </a:p>
          <a:p>
            <a:r>
              <a:rPr lang="ru-RU" dirty="0" smtClean="0"/>
              <a:t>Бухгалтерский </a:t>
            </a:r>
            <a:r>
              <a:rPr lang="ru-RU" dirty="0"/>
              <a:t>учет ведется посредством двойной записи на счетах бухгалтерского учета, если иное не установлено федеральными стандартами.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3739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1187</TotalTime>
  <Words>989</Words>
  <Application>Microsoft Office PowerPoint</Application>
  <PresentationFormat>Экран (16:9)</PresentationFormat>
  <Paragraphs>211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Ясность</vt:lpstr>
      <vt:lpstr>Основы  бухгалтерского учета</vt:lpstr>
      <vt:lpstr>Что такое бухгалтерский учет?</vt:lpstr>
      <vt:lpstr>О нормативном регулировании</vt:lpstr>
      <vt:lpstr>Определение бухгалтерского учета</vt:lpstr>
      <vt:lpstr>Объекты бухгалтерского учета</vt:lpstr>
      <vt:lpstr>Оценка объектов учета</vt:lpstr>
      <vt:lpstr>Факт хозяйственной жизни</vt:lpstr>
      <vt:lpstr>Первичные учетные документы</vt:lpstr>
      <vt:lpstr>Регистры бухгалтерского учета</vt:lpstr>
      <vt:lpstr>Временные рамки ведения учета</vt:lpstr>
      <vt:lpstr>Бухгалтерская отчетность</vt:lpstr>
      <vt:lpstr>Экономические субъекты</vt:lpstr>
      <vt:lpstr>Организация с точки зрения бухгалтера</vt:lpstr>
      <vt:lpstr>Что такое бухгалтерский баланс?</vt:lpstr>
      <vt:lpstr>Начало существования организации</vt:lpstr>
      <vt:lpstr>Начало существования организации</vt:lpstr>
      <vt:lpstr>Покупка материалов</vt:lpstr>
      <vt:lpstr>Покупка материалов</vt:lpstr>
      <vt:lpstr>Организация берет кредит</vt:lpstr>
      <vt:lpstr>Организация берет кредит</vt:lpstr>
      <vt:lpstr>Покупка компьютера и оргтехники</vt:lpstr>
      <vt:lpstr>Покупка компьютера и оргтехники</vt:lpstr>
      <vt:lpstr>Продажа товаров</vt:lpstr>
      <vt:lpstr>Продажа товаров</vt:lpstr>
      <vt:lpstr>Погашение части кредита</vt:lpstr>
      <vt:lpstr>Погашение части кредита</vt:lpstr>
      <vt:lpstr>Итоги</vt:lpstr>
      <vt:lpstr>Итоги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бухгалтерского учета</dc:title>
  <dc:creator>Alex</dc:creator>
  <cp:lastModifiedBy>Alex</cp:lastModifiedBy>
  <cp:revision>14</cp:revision>
  <dcterms:created xsi:type="dcterms:W3CDTF">2013-10-27T12:18:33Z</dcterms:created>
  <dcterms:modified xsi:type="dcterms:W3CDTF">2013-11-02T14:08:19Z</dcterms:modified>
</cp:coreProperties>
</file>