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49"/>
  </p:notesMasterIdLst>
  <p:sldIdLst>
    <p:sldId id="280" r:id="rId2"/>
    <p:sldId id="281" r:id="rId3"/>
    <p:sldId id="299" r:id="rId4"/>
    <p:sldId id="282" r:id="rId5"/>
    <p:sldId id="307" r:id="rId6"/>
    <p:sldId id="300" r:id="rId7"/>
    <p:sldId id="306" r:id="rId8"/>
    <p:sldId id="284" r:id="rId9"/>
    <p:sldId id="301" r:id="rId10"/>
    <p:sldId id="285" r:id="rId11"/>
    <p:sldId id="308" r:id="rId12"/>
    <p:sldId id="302" r:id="rId13"/>
    <p:sldId id="287" r:id="rId14"/>
    <p:sldId id="288" r:id="rId15"/>
    <p:sldId id="289" r:id="rId16"/>
    <p:sldId id="290" r:id="rId17"/>
    <p:sldId id="310" r:id="rId18"/>
    <p:sldId id="311" r:id="rId19"/>
    <p:sldId id="313" r:id="rId20"/>
    <p:sldId id="314" r:id="rId21"/>
    <p:sldId id="309" r:id="rId22"/>
    <p:sldId id="315" r:id="rId23"/>
    <p:sldId id="330" r:id="rId24"/>
    <p:sldId id="291" r:id="rId25"/>
    <p:sldId id="332" r:id="rId26"/>
    <p:sldId id="292" r:id="rId27"/>
    <p:sldId id="333" r:id="rId28"/>
    <p:sldId id="293" r:id="rId29"/>
    <p:sldId id="335" r:id="rId30"/>
    <p:sldId id="334" r:id="rId31"/>
    <p:sldId id="331" r:id="rId32"/>
    <p:sldId id="294" r:id="rId33"/>
    <p:sldId id="336" r:id="rId34"/>
    <p:sldId id="295" r:id="rId35"/>
    <p:sldId id="319" r:id="rId36"/>
    <p:sldId id="317" r:id="rId37"/>
    <p:sldId id="320" r:id="rId38"/>
    <p:sldId id="296" r:id="rId39"/>
    <p:sldId id="322" r:id="rId40"/>
    <p:sldId id="318" r:id="rId41"/>
    <p:sldId id="297" r:id="rId42"/>
    <p:sldId id="321" r:id="rId43"/>
    <p:sldId id="303" r:id="rId44"/>
    <p:sldId id="323" r:id="rId45"/>
    <p:sldId id="327" r:id="rId46"/>
    <p:sldId id="328" r:id="rId47"/>
    <p:sldId id="329" r:id="rId48"/>
  </p:sldIdLst>
  <p:sldSz cx="9144000" cy="6858000" type="screen4x3"/>
  <p:notesSz cx="6858000" cy="9144000"/>
  <p:embeddedFontLst>
    <p:embeddedFont>
      <p:font typeface="Tahoma" panose="020B0604030504040204" pitchFamily="34" charset="0"/>
      <p:regular r:id="rId50"/>
      <p:bold r:id="rId51"/>
    </p:embeddedFont>
    <p:embeddedFont>
      <p:font typeface="Stars1" panose="05000000000000000000" pitchFamily="34" charset="2"/>
      <p:regular r:id="rId52"/>
    </p:embeddedFont>
    <p:embeddedFont>
      <p:font typeface="SymbolProp BT" panose="05000000000000000000" pitchFamily="2" charset="2"/>
      <p:regular r:id="rId53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D9AB"/>
    <a:srgbClr val="FFB964"/>
    <a:srgbClr val="FF0000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1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2.fntdata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fld id="{4D9A02EF-2EEE-41AF-81A5-66AB620DFD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521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4C8AFE-6709-41F8-AAA9-465CD72422E1}" type="slidenum">
              <a:rPr lang="ru-RU"/>
              <a:pPr/>
              <a:t>1</a:t>
            </a:fld>
            <a:endParaRPr lang="ru-RU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AC259-3538-444A-A8B8-33970A57E57A}" type="slidenum">
              <a:rPr lang="ru-RU"/>
              <a:pPr/>
              <a:t>10</a:t>
            </a:fld>
            <a:endParaRPr lang="ru-RU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BDFB3-CD80-4224-BD26-F66A86FA5BB2}" type="slidenum">
              <a:rPr lang="ru-RU"/>
              <a:pPr/>
              <a:t>11</a:t>
            </a:fld>
            <a:endParaRPr lang="ru-RU"/>
          </a:p>
        </p:txBody>
      </p:sp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5E033-1DF2-49AB-A3E5-0C0151DA543D}" type="slidenum">
              <a:rPr lang="ru-RU"/>
              <a:pPr/>
              <a:t>12</a:t>
            </a:fld>
            <a:endParaRPr lang="ru-RU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AA5544-7D25-40A4-A144-5161EE127567}" type="slidenum">
              <a:rPr lang="ru-RU"/>
              <a:pPr/>
              <a:t>13</a:t>
            </a:fld>
            <a:endParaRPr lang="ru-RU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85986-362E-4C7C-B7E2-5E9E8280393E}" type="slidenum">
              <a:rPr lang="ru-RU"/>
              <a:pPr/>
              <a:t>14</a:t>
            </a:fld>
            <a:endParaRPr lang="ru-RU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41282-E29C-4AE0-BF58-15F3040B78A5}" type="slidenum">
              <a:rPr lang="ru-RU"/>
              <a:pPr/>
              <a:t>15</a:t>
            </a:fld>
            <a:endParaRPr lang="ru-RU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35858-0360-42A3-B268-08E95517E0C4}" type="slidenum">
              <a:rPr lang="ru-RU"/>
              <a:pPr/>
              <a:t>16</a:t>
            </a:fld>
            <a:endParaRPr lang="ru-RU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37515-E3A7-41BC-9E48-2A89049E19A1}" type="slidenum">
              <a:rPr lang="ru-RU"/>
              <a:pPr/>
              <a:t>17</a:t>
            </a:fld>
            <a:endParaRPr lang="ru-RU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589DA-21DB-43D5-9F74-E3C7984A5AEC}" type="slidenum">
              <a:rPr lang="ru-RU"/>
              <a:pPr/>
              <a:t>18</a:t>
            </a:fld>
            <a:endParaRPr lang="ru-RU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6331A-9302-4B2E-999E-1495ABECDFB5}" type="slidenum">
              <a:rPr lang="ru-RU"/>
              <a:pPr/>
              <a:t>19</a:t>
            </a:fld>
            <a:endParaRPr lang="ru-RU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ECEEF-DF6B-4AB7-B068-05B9048E986C}" type="slidenum">
              <a:rPr lang="ru-RU"/>
              <a:pPr/>
              <a:t>2</a:t>
            </a:fld>
            <a:endParaRPr lang="ru-RU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0533F-8728-42B2-83CE-A9567D7251AF}" type="slidenum">
              <a:rPr lang="ru-RU"/>
              <a:pPr/>
              <a:t>20</a:t>
            </a:fld>
            <a:endParaRPr lang="ru-RU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4D24F-503A-4304-894F-9A70800883B4}" type="slidenum">
              <a:rPr lang="ru-RU"/>
              <a:pPr/>
              <a:t>21</a:t>
            </a:fld>
            <a:endParaRPr lang="ru-RU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12CAE-E7B0-4D4D-A487-51236967681B}" type="slidenum">
              <a:rPr lang="ru-RU"/>
              <a:pPr/>
              <a:t>22</a:t>
            </a:fld>
            <a:endParaRPr lang="ru-RU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C187C-FED8-4C5F-90D4-205E76231AF3}" type="slidenum">
              <a:rPr lang="ru-RU"/>
              <a:pPr/>
              <a:t>23</a:t>
            </a:fld>
            <a:endParaRPr lang="ru-RU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9D2CC-DAE6-4B91-AAF7-541B718AEBB3}" type="slidenum">
              <a:rPr lang="ru-RU"/>
              <a:pPr/>
              <a:t>24</a:t>
            </a:fld>
            <a:endParaRPr lang="ru-RU"/>
          </a:p>
        </p:txBody>
      </p:sp>
      <p:sp>
        <p:nvSpPr>
          <p:cNvPr id="55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80516-E79B-4AF7-B723-354D68EF2722}" type="slidenum">
              <a:rPr lang="ru-RU"/>
              <a:pPr/>
              <a:t>25</a:t>
            </a:fld>
            <a:endParaRPr lang="ru-RU"/>
          </a:p>
        </p:txBody>
      </p:sp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9E8FE-DBCF-4436-9D7B-3D2035229DA7}" type="slidenum">
              <a:rPr lang="ru-RU"/>
              <a:pPr/>
              <a:t>26</a:t>
            </a:fld>
            <a:endParaRPr lang="ru-RU"/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5D688-33AF-41F8-9DF3-2E9AB24DA1ED}" type="slidenum">
              <a:rPr lang="ru-RU"/>
              <a:pPr/>
              <a:t>27</a:t>
            </a:fld>
            <a:endParaRPr lang="ru-RU"/>
          </a:p>
        </p:txBody>
      </p:sp>
      <p:sp>
        <p:nvSpPr>
          <p:cNvPr id="66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001E3-0A4D-4E3F-BDAE-52C8F864D78C}" type="slidenum">
              <a:rPr lang="ru-RU"/>
              <a:pPr/>
              <a:t>28</a:t>
            </a:fld>
            <a:endParaRPr lang="ru-RU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9DE42E-C017-4643-9D99-6621A6EB4014}" type="slidenum">
              <a:rPr lang="ru-RU"/>
              <a:pPr/>
              <a:t>29</a:t>
            </a:fld>
            <a:endParaRPr lang="ru-RU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CB13C-EB35-415B-9A9E-4B0288279682}" type="slidenum">
              <a:rPr lang="ru-RU"/>
              <a:pPr/>
              <a:t>3</a:t>
            </a:fld>
            <a:endParaRPr lang="ru-RU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543C1-B8AC-4C28-9945-0F9F5B60558E}" type="slidenum">
              <a:rPr lang="ru-RU"/>
              <a:pPr/>
              <a:t>30</a:t>
            </a:fld>
            <a:endParaRPr lang="ru-RU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0CFAF-34F1-450D-ADA6-AB21919A4313}" type="slidenum">
              <a:rPr lang="ru-RU"/>
              <a:pPr/>
              <a:t>31</a:t>
            </a:fld>
            <a:endParaRPr lang="ru-RU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8F416-2A72-462E-BEA6-B6669CCA4713}" type="slidenum">
              <a:rPr lang="ru-RU"/>
              <a:pPr/>
              <a:t>32</a:t>
            </a:fld>
            <a:endParaRPr lang="ru-RU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E909D-D6F1-452D-97B4-8764271BFDE5}" type="slidenum">
              <a:rPr lang="ru-RU"/>
              <a:pPr/>
              <a:t>33</a:t>
            </a:fld>
            <a:endParaRPr lang="ru-RU"/>
          </a:p>
        </p:txBody>
      </p:sp>
      <p:sp>
        <p:nvSpPr>
          <p:cNvPr id="66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6C8A0-4D37-4472-9511-4F31F96BE196}" type="slidenum">
              <a:rPr lang="ru-RU"/>
              <a:pPr/>
              <a:t>34</a:t>
            </a:fld>
            <a:endParaRPr lang="ru-RU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0A88C-1C64-4255-A7EA-291CF91B5BE9}" type="slidenum">
              <a:rPr lang="ru-RU"/>
              <a:pPr/>
              <a:t>35</a:t>
            </a:fld>
            <a:endParaRPr lang="ru-RU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FB013-D46F-4211-87C5-5D90CBE8FE36}" type="slidenum">
              <a:rPr lang="ru-RU"/>
              <a:pPr/>
              <a:t>36</a:t>
            </a:fld>
            <a:endParaRPr lang="ru-RU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056A1-1DF6-4D81-BB79-47A107368357}" type="slidenum">
              <a:rPr lang="ru-RU"/>
              <a:pPr/>
              <a:t>37</a:t>
            </a:fld>
            <a:endParaRPr lang="ru-RU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AD3DF-ED92-4C37-93C8-D62EC17C8655}" type="slidenum">
              <a:rPr lang="ru-RU"/>
              <a:pPr/>
              <a:t>38</a:t>
            </a:fld>
            <a:endParaRPr lang="ru-RU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D8839-09AD-406A-8038-E17EE3BD91C4}" type="slidenum">
              <a:rPr lang="ru-RU"/>
              <a:pPr/>
              <a:t>39</a:t>
            </a:fld>
            <a:endParaRPr lang="ru-RU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278BB-631F-4531-80A1-88B0595A08F2}" type="slidenum">
              <a:rPr lang="ru-RU"/>
              <a:pPr/>
              <a:t>4</a:t>
            </a:fld>
            <a:endParaRPr lang="ru-RU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EA7CC-4FB9-44A7-88DA-B289E9A80194}" type="slidenum">
              <a:rPr lang="ru-RU"/>
              <a:pPr/>
              <a:t>40</a:t>
            </a:fld>
            <a:endParaRPr lang="ru-RU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996E4-8A75-43AA-9C08-3AC1C3615BCB}" type="slidenum">
              <a:rPr lang="ru-RU"/>
              <a:pPr/>
              <a:t>41</a:t>
            </a:fld>
            <a:endParaRPr lang="ru-RU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91F72-51F3-4BF6-AAE0-5B7912805F42}" type="slidenum">
              <a:rPr lang="ru-RU"/>
              <a:pPr/>
              <a:t>42</a:t>
            </a:fld>
            <a:endParaRPr lang="ru-RU"/>
          </a:p>
        </p:txBody>
      </p:sp>
      <p:sp>
        <p:nvSpPr>
          <p:cNvPr id="634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624CE-C38E-4ED3-9F33-7BCF07C52DB7}" type="slidenum">
              <a:rPr lang="ru-RU"/>
              <a:pPr/>
              <a:t>43</a:t>
            </a:fld>
            <a:endParaRPr lang="ru-RU"/>
          </a:p>
        </p:txBody>
      </p:sp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4DF7A-835E-4503-81F3-1A1759D868EA}" type="slidenum">
              <a:rPr lang="ru-RU"/>
              <a:pPr/>
              <a:t>44</a:t>
            </a:fld>
            <a:endParaRPr lang="ru-RU"/>
          </a:p>
        </p:txBody>
      </p:sp>
      <p:sp>
        <p:nvSpPr>
          <p:cNvPr id="64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32115-E676-437A-9D27-E0538DABA87A}" type="slidenum">
              <a:rPr lang="ru-RU"/>
              <a:pPr/>
              <a:t>45</a:t>
            </a:fld>
            <a:endParaRPr lang="ru-RU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D3DD8-9121-41FE-866D-8FB185DC096A}" type="slidenum">
              <a:rPr lang="ru-RU"/>
              <a:pPr/>
              <a:t>46</a:t>
            </a:fld>
            <a:endParaRPr lang="ru-RU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7106A-8364-4C2A-8AE1-D335EF3AB8F8}" type="slidenum">
              <a:rPr lang="ru-RU"/>
              <a:pPr/>
              <a:t>47</a:t>
            </a:fld>
            <a:endParaRPr lang="ru-RU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1907F-7779-42FC-8EBA-D2B66DE49C16}" type="slidenum">
              <a:rPr lang="ru-RU"/>
              <a:pPr/>
              <a:t>5</a:t>
            </a:fld>
            <a:endParaRPr lang="ru-RU"/>
          </a:p>
        </p:txBody>
      </p:sp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4A360-4635-4340-9759-A7714AC7B0EA}" type="slidenum">
              <a:rPr lang="ru-RU"/>
              <a:pPr/>
              <a:t>6</a:t>
            </a:fld>
            <a:endParaRPr lang="ru-RU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5AAB2-8F10-4BAB-A107-28A9AD0F0CB5}" type="slidenum">
              <a:rPr lang="ru-RU"/>
              <a:pPr/>
              <a:t>7</a:t>
            </a:fld>
            <a:endParaRPr lang="ru-RU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906C9-79C2-40B0-8CFD-AB6C99EAF55F}" type="slidenum">
              <a:rPr lang="ru-RU"/>
              <a:pPr/>
              <a:t>8</a:t>
            </a:fld>
            <a:endParaRPr lang="ru-RU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71FAF-D688-4A23-97F6-3091BA8BD95B}" type="slidenum">
              <a:rPr lang="ru-RU"/>
              <a:pPr/>
              <a:t>9</a:t>
            </a:fld>
            <a:endParaRPr lang="ru-RU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6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</p:spPr>
      </p:pic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9A88A65-F119-4679-8555-2DF6D94C1D14}" type="slidenum">
              <a:rPr lang="ru-RU"/>
              <a:pPr/>
              <a:t>‹#›</a:t>
            </a:fld>
            <a:endParaRPr lang="ru-RU"/>
          </a:p>
        </p:txBody>
      </p:sp>
      <p:graphicFrame>
        <p:nvGraphicFramePr>
          <p:cNvPr id="26317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7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E83C8-AD30-4035-861B-4709684ABA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89403-D934-47F4-8622-4261B20E20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258763"/>
            <a:ext cx="83439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A9E8B8F-ECD5-4BC6-A18A-4F4C854B65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A8D6-3D02-46FF-8129-06D2340A40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7F439-3036-4B45-9014-2064885F77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FF4FF-5FCC-4971-8B57-4C9A5BFD57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321FC-A795-49BC-99FF-AA80DCA112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6E3D8-D0D1-43D1-A1B6-F53128F11A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BFD20-26A9-4F6F-800C-B654FBEDE6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BD364-76BA-4421-8FEE-62D1F899C3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471FC-C78C-4148-8AE3-6E935A607D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5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9CDA4301-C80A-413E-802C-8B6E8A96B4A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«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Глава </a:t>
            </a:r>
            <a:r>
              <a:rPr lang="en-US"/>
              <a:t>3</a:t>
            </a:r>
            <a:r>
              <a:rPr lang="ru-RU"/>
              <a:t>. Дерево процессов </a:t>
            </a:r>
            <a:br>
              <a:rPr lang="ru-RU"/>
            </a:br>
            <a:endParaRPr lang="ru-RU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Определение дерева процессов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Пусть </a:t>
            </a:r>
            <a:r>
              <a:rPr lang="en-US" b="1"/>
              <a:t>p</a:t>
            </a:r>
            <a:r>
              <a:rPr lang="ru-RU"/>
              <a:t> — программа на </a:t>
            </a:r>
            <a:r>
              <a:rPr lang="en-US"/>
              <a:t>TSG</a:t>
            </a:r>
            <a:r>
              <a:rPr lang="ru-RU"/>
              <a:t>;</a:t>
            </a:r>
            <a:r>
              <a:rPr lang="en-US"/>
              <a:t>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/>
              <a:t> </a:t>
            </a:r>
            <a:r>
              <a:rPr lang="ru-RU"/>
              <a:t>— класс, обобщенное данное для </a:t>
            </a:r>
            <a:r>
              <a:rPr lang="en-US" b="1"/>
              <a:t>p</a:t>
            </a:r>
            <a:r>
              <a:rPr lang="en-US"/>
              <a:t>; </a:t>
            </a:r>
            <a:r>
              <a:rPr lang="en-US" b="1"/>
              <a:t>tree</a:t>
            </a:r>
            <a:r>
              <a:rPr lang="en-US"/>
              <a:t> </a:t>
            </a:r>
            <a:r>
              <a:rPr lang="ru-RU"/>
              <a:t>— некоторое дерево конфигураций.  Тогда:</a:t>
            </a:r>
          </a:p>
          <a:p>
            <a:pPr lvl="1">
              <a:lnSpc>
                <a:spcPct val="90000"/>
              </a:lnSpc>
            </a:pPr>
            <a:r>
              <a:rPr lang="en-US" sz="3200" b="1"/>
              <a:t>tree</a:t>
            </a:r>
            <a:r>
              <a:rPr lang="en-US" sz="3200"/>
              <a:t> </a:t>
            </a:r>
            <a:r>
              <a:rPr lang="ru-RU" sz="3200"/>
              <a:t>— </a:t>
            </a:r>
            <a:r>
              <a:rPr lang="ru-RU" i="1"/>
              <a:t>дерево процессов вычисления  </a:t>
            </a:r>
            <a:r>
              <a:rPr lang="ru-RU" b="1"/>
              <a:t>p</a:t>
            </a:r>
            <a:r>
              <a:rPr lang="ru-RU" i="1"/>
              <a:t> на данных 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 i="1"/>
              <a:t>, </a:t>
            </a:r>
            <a:r>
              <a:rPr lang="ru-RU" sz="3200"/>
              <a:t>если </a:t>
            </a:r>
            <a:r>
              <a:rPr lang="ru-RU" sz="3200" b="1">
                <a:solidFill>
                  <a:srgbClr val="800000"/>
                </a:solidFill>
              </a:rPr>
              <a:t>P</a:t>
            </a:r>
            <a:r>
              <a:rPr lang="ru-RU" b="1"/>
              <a:t>(p</a:t>
            </a:r>
            <a:r>
              <a:rPr lang="ru-RU" sz="3200" b="1"/>
              <a:t>, </a:t>
            </a:r>
            <a:r>
              <a:rPr lang="ru-RU" sz="3200" b="1">
                <a:solidFill>
                  <a:srgbClr val="CC0000"/>
                </a:solidFill>
              </a:rPr>
              <a:t>C</a:t>
            </a:r>
            <a:r>
              <a:rPr lang="ru-RU" sz="3200" b="1"/>
              <a:t>) </a:t>
            </a:r>
            <a:r>
              <a:rPr lang="ru-RU" sz="3200" b="1">
                <a:sym typeface="SymbolProp BT" pitchFamily="2" charset="2"/>
              </a:rPr>
              <a:t></a:t>
            </a:r>
            <a:r>
              <a:rPr lang="ru-RU" sz="3200" b="1"/>
              <a:t> &lt;tree&gt;</a:t>
            </a:r>
            <a:r>
              <a:rPr lang="ru-RU" sz="3200"/>
              <a:t>.</a:t>
            </a:r>
          </a:p>
          <a:p>
            <a:pPr lvl="1">
              <a:lnSpc>
                <a:spcPct val="90000"/>
              </a:lnSpc>
            </a:pPr>
            <a:r>
              <a:rPr lang="ru-RU" sz="3200"/>
              <a:t>Если при этом для каждой вершины дерева существует </a:t>
            </a:r>
            <a:r>
              <a:rPr lang="ru-RU" sz="3200" b="1"/>
              <a:t>d</a:t>
            </a:r>
            <a:r>
              <a:rPr lang="ru-RU" sz="3200" b="1">
                <a:sym typeface="SymbolProp BT" pitchFamily="2" charset="2"/>
              </a:rPr>
              <a:t>&lt;</a:t>
            </a:r>
            <a:r>
              <a:rPr lang="ru-RU" sz="3200" b="1">
                <a:solidFill>
                  <a:srgbClr val="CC0000"/>
                </a:solidFill>
              </a:rPr>
              <a:t>C</a:t>
            </a:r>
            <a:r>
              <a:rPr lang="ru-RU" sz="3200" b="1"/>
              <a:t>&gt;</a:t>
            </a:r>
            <a:r>
              <a:rPr lang="ru-RU" sz="3200"/>
              <a:t>, такое,</a:t>
            </a:r>
            <a:r>
              <a:rPr lang="en-US" sz="3200"/>
              <a:t> </a:t>
            </a:r>
            <a:r>
              <a:rPr lang="ru-RU" sz="3200"/>
              <a:t>что эта вершина </a:t>
            </a:r>
            <a:r>
              <a:rPr lang="ru-RU" sz="3200" i="1"/>
              <a:t>используется</a:t>
            </a:r>
            <a:r>
              <a:rPr lang="ru-RU" sz="3200"/>
              <a:t>  в представлении </a:t>
            </a:r>
            <a:r>
              <a:rPr lang="ru-RU" sz="3200" b="1"/>
              <a:t>process(p,d)</a:t>
            </a:r>
            <a:r>
              <a:rPr lang="ru-RU" sz="3200"/>
              <a:t>, то </a:t>
            </a:r>
            <a:r>
              <a:rPr lang="ru-RU" sz="3200" b="1"/>
              <a:t>tree</a:t>
            </a:r>
            <a:r>
              <a:rPr lang="ru-RU" sz="3200"/>
              <a:t>— </a:t>
            </a:r>
            <a:r>
              <a:rPr lang="ru-RU" sz="3200" i="1"/>
              <a:t>перфектное</a:t>
            </a:r>
            <a:r>
              <a:rPr lang="en-US" sz="3200"/>
              <a:t> </a:t>
            </a:r>
            <a:r>
              <a:rPr lang="ru-RU" sz="3200"/>
              <a:t>дерево </a:t>
            </a:r>
            <a:r>
              <a:rPr lang="en-US" sz="3200"/>
              <a:t>(</a:t>
            </a:r>
            <a:r>
              <a:rPr lang="ru-RU" sz="3200"/>
              <a:t>совершенное, нет </a:t>
            </a:r>
            <a:r>
              <a:rPr lang="ru-RU" sz="3200" i="1"/>
              <a:t>лишних</a:t>
            </a:r>
            <a:r>
              <a:rPr lang="ru-RU" sz="3200"/>
              <a:t> вершин)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9" name="Freeform 7"/>
          <p:cNvSpPr>
            <a:spLocks/>
          </p:cNvSpPr>
          <p:nvPr/>
        </p:nvSpPr>
        <p:spPr bwMode="auto">
          <a:xfrm rot="5400000">
            <a:off x="5499100" y="-371474"/>
            <a:ext cx="947737" cy="2125662"/>
          </a:xfrm>
          <a:custGeom>
            <a:avLst/>
            <a:gdLst/>
            <a:ahLst/>
            <a:cxnLst>
              <a:cxn ang="0">
                <a:pos x="389" y="1339"/>
              </a:cxn>
              <a:cxn ang="0">
                <a:pos x="164" y="1293"/>
              </a:cxn>
              <a:cxn ang="0">
                <a:pos x="0" y="818"/>
              </a:cxn>
              <a:cxn ang="0">
                <a:pos x="8" y="274"/>
              </a:cxn>
              <a:cxn ang="0">
                <a:pos x="342" y="0"/>
              </a:cxn>
              <a:cxn ang="0">
                <a:pos x="582" y="264"/>
              </a:cxn>
              <a:cxn ang="0">
                <a:pos x="597" y="1000"/>
              </a:cxn>
              <a:cxn ang="0">
                <a:pos x="389" y="1339"/>
              </a:cxn>
            </a:cxnLst>
            <a:rect l="0" t="0" r="r" b="b"/>
            <a:pathLst>
              <a:path w="597" h="1339">
                <a:moveTo>
                  <a:pt x="389" y="1339"/>
                </a:moveTo>
                <a:lnTo>
                  <a:pt x="164" y="1293"/>
                </a:lnTo>
                <a:lnTo>
                  <a:pt x="0" y="818"/>
                </a:lnTo>
                <a:lnTo>
                  <a:pt x="8" y="274"/>
                </a:lnTo>
                <a:lnTo>
                  <a:pt x="342" y="0"/>
                </a:lnTo>
                <a:lnTo>
                  <a:pt x="582" y="264"/>
                </a:lnTo>
                <a:lnTo>
                  <a:pt x="597" y="1000"/>
                </a:lnTo>
                <a:lnTo>
                  <a:pt x="389" y="1339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43" name="Freeform 11"/>
          <p:cNvSpPr>
            <a:spLocks/>
          </p:cNvSpPr>
          <p:nvPr/>
        </p:nvSpPr>
        <p:spPr bwMode="auto">
          <a:xfrm rot="5400000">
            <a:off x="4955382" y="2461418"/>
            <a:ext cx="698500" cy="1465263"/>
          </a:xfrm>
          <a:custGeom>
            <a:avLst/>
            <a:gdLst/>
            <a:ahLst/>
            <a:cxnLst>
              <a:cxn ang="0">
                <a:pos x="280" y="923"/>
              </a:cxn>
              <a:cxn ang="0">
                <a:pos x="43" y="768"/>
              </a:cxn>
              <a:cxn ang="0">
                <a:pos x="0" y="239"/>
              </a:cxn>
              <a:cxn ang="0">
                <a:pos x="313" y="0"/>
              </a:cxn>
              <a:cxn ang="0">
                <a:pos x="440" y="682"/>
              </a:cxn>
              <a:cxn ang="0">
                <a:pos x="280" y="923"/>
              </a:cxn>
            </a:cxnLst>
            <a:rect l="0" t="0" r="r" b="b"/>
            <a:pathLst>
              <a:path w="440" h="923">
                <a:moveTo>
                  <a:pt x="280" y="923"/>
                </a:moveTo>
                <a:lnTo>
                  <a:pt x="43" y="768"/>
                </a:lnTo>
                <a:lnTo>
                  <a:pt x="0" y="239"/>
                </a:lnTo>
                <a:lnTo>
                  <a:pt x="313" y="0"/>
                </a:lnTo>
                <a:lnTo>
                  <a:pt x="440" y="682"/>
                </a:lnTo>
                <a:lnTo>
                  <a:pt x="280" y="923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44" name="Freeform 12"/>
          <p:cNvSpPr>
            <a:spLocks/>
          </p:cNvSpPr>
          <p:nvPr/>
        </p:nvSpPr>
        <p:spPr bwMode="auto">
          <a:xfrm rot="5400000">
            <a:off x="2452688" y="2511425"/>
            <a:ext cx="692150" cy="1263650"/>
          </a:xfrm>
          <a:custGeom>
            <a:avLst/>
            <a:gdLst/>
            <a:ahLst/>
            <a:cxnLst>
              <a:cxn ang="0">
                <a:pos x="228" y="796"/>
              </a:cxn>
              <a:cxn ang="0">
                <a:pos x="0" y="299"/>
              </a:cxn>
              <a:cxn ang="0">
                <a:pos x="243" y="0"/>
              </a:cxn>
              <a:cxn ang="0">
                <a:pos x="436" y="201"/>
              </a:cxn>
              <a:cxn ang="0">
                <a:pos x="418" y="604"/>
              </a:cxn>
              <a:cxn ang="0">
                <a:pos x="228" y="796"/>
              </a:cxn>
            </a:cxnLst>
            <a:rect l="0" t="0" r="r" b="b"/>
            <a:pathLst>
              <a:path w="436" h="796">
                <a:moveTo>
                  <a:pt x="228" y="796"/>
                </a:moveTo>
                <a:lnTo>
                  <a:pt x="0" y="299"/>
                </a:lnTo>
                <a:lnTo>
                  <a:pt x="243" y="0"/>
                </a:lnTo>
                <a:lnTo>
                  <a:pt x="436" y="201"/>
                </a:lnTo>
                <a:lnTo>
                  <a:pt x="418" y="604"/>
                </a:lnTo>
                <a:lnTo>
                  <a:pt x="228" y="796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45" name="Freeform 13"/>
          <p:cNvSpPr>
            <a:spLocks/>
          </p:cNvSpPr>
          <p:nvPr/>
        </p:nvSpPr>
        <p:spPr bwMode="auto">
          <a:xfrm rot="5400000">
            <a:off x="4924425" y="3663950"/>
            <a:ext cx="903288" cy="1608138"/>
          </a:xfrm>
          <a:custGeom>
            <a:avLst/>
            <a:gdLst/>
            <a:ahLst/>
            <a:cxnLst>
              <a:cxn ang="0">
                <a:pos x="67" y="913"/>
              </a:cxn>
              <a:cxn ang="0">
                <a:pos x="0" y="299"/>
              </a:cxn>
              <a:cxn ang="0">
                <a:pos x="243" y="0"/>
              </a:cxn>
              <a:cxn ang="0">
                <a:pos x="569" y="501"/>
              </a:cxn>
              <a:cxn ang="0">
                <a:pos x="398" y="1013"/>
              </a:cxn>
              <a:cxn ang="0">
                <a:pos x="67" y="913"/>
              </a:cxn>
            </a:cxnLst>
            <a:rect l="0" t="0" r="r" b="b"/>
            <a:pathLst>
              <a:path w="569" h="1013">
                <a:moveTo>
                  <a:pt x="67" y="913"/>
                </a:moveTo>
                <a:lnTo>
                  <a:pt x="0" y="299"/>
                </a:lnTo>
                <a:lnTo>
                  <a:pt x="243" y="0"/>
                </a:lnTo>
                <a:lnTo>
                  <a:pt x="569" y="501"/>
                </a:lnTo>
                <a:lnTo>
                  <a:pt x="398" y="1013"/>
                </a:lnTo>
                <a:lnTo>
                  <a:pt x="67" y="913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46" name="Freeform 14"/>
          <p:cNvSpPr>
            <a:spLocks/>
          </p:cNvSpPr>
          <p:nvPr/>
        </p:nvSpPr>
        <p:spPr bwMode="auto">
          <a:xfrm rot="5400000">
            <a:off x="3854450" y="5075238"/>
            <a:ext cx="993775" cy="1257300"/>
          </a:xfrm>
          <a:custGeom>
            <a:avLst/>
            <a:gdLst/>
            <a:ahLst/>
            <a:cxnLst>
              <a:cxn ang="0">
                <a:pos x="0" y="551"/>
              </a:cxn>
              <a:cxn ang="0">
                <a:pos x="300" y="0"/>
              </a:cxn>
              <a:cxn ang="0">
                <a:pos x="626" y="341"/>
              </a:cxn>
              <a:cxn ang="0">
                <a:pos x="562" y="792"/>
              </a:cxn>
              <a:cxn ang="0">
                <a:pos x="0" y="551"/>
              </a:cxn>
            </a:cxnLst>
            <a:rect l="0" t="0" r="r" b="b"/>
            <a:pathLst>
              <a:path w="626" h="792">
                <a:moveTo>
                  <a:pt x="0" y="551"/>
                </a:moveTo>
                <a:lnTo>
                  <a:pt x="300" y="0"/>
                </a:lnTo>
                <a:lnTo>
                  <a:pt x="626" y="341"/>
                </a:lnTo>
                <a:lnTo>
                  <a:pt x="562" y="792"/>
                </a:lnTo>
                <a:lnTo>
                  <a:pt x="0" y="5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47" name="Freeform 15"/>
          <p:cNvSpPr>
            <a:spLocks/>
          </p:cNvSpPr>
          <p:nvPr/>
        </p:nvSpPr>
        <p:spPr bwMode="auto">
          <a:xfrm rot="5400000">
            <a:off x="5499100" y="5145088"/>
            <a:ext cx="993775" cy="1352550"/>
          </a:xfrm>
          <a:custGeom>
            <a:avLst/>
            <a:gdLst/>
            <a:ahLst/>
            <a:cxnLst>
              <a:cxn ang="0">
                <a:pos x="0" y="651"/>
              </a:cxn>
              <a:cxn ang="0">
                <a:pos x="2" y="82"/>
              </a:cxn>
              <a:cxn ang="0">
                <a:pos x="501" y="0"/>
              </a:cxn>
              <a:cxn ang="0">
                <a:pos x="626" y="441"/>
              </a:cxn>
              <a:cxn ang="0">
                <a:pos x="316" y="852"/>
              </a:cxn>
              <a:cxn ang="0">
                <a:pos x="0" y="651"/>
              </a:cxn>
            </a:cxnLst>
            <a:rect l="0" t="0" r="r" b="b"/>
            <a:pathLst>
              <a:path w="626" h="852">
                <a:moveTo>
                  <a:pt x="0" y="651"/>
                </a:moveTo>
                <a:lnTo>
                  <a:pt x="2" y="82"/>
                </a:lnTo>
                <a:lnTo>
                  <a:pt x="501" y="0"/>
                </a:lnTo>
                <a:lnTo>
                  <a:pt x="626" y="441"/>
                </a:lnTo>
                <a:lnTo>
                  <a:pt x="316" y="852"/>
                </a:lnTo>
                <a:lnTo>
                  <a:pt x="0" y="6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07248" name="Group 16"/>
          <p:cNvGrpSpPr>
            <a:grpSpLocks/>
          </p:cNvGrpSpPr>
          <p:nvPr/>
        </p:nvGrpSpPr>
        <p:grpSpPr bwMode="auto">
          <a:xfrm>
            <a:off x="2541588" y="2981325"/>
            <a:ext cx="469900" cy="758825"/>
            <a:chOff x="1601" y="2010"/>
            <a:chExt cx="296" cy="478"/>
          </a:xfrm>
        </p:grpSpPr>
        <p:sp>
          <p:nvSpPr>
            <p:cNvPr id="607249" name="Freeform 17"/>
            <p:cNvSpPr>
              <a:spLocks/>
            </p:cNvSpPr>
            <p:nvPr/>
          </p:nvSpPr>
          <p:spPr bwMode="auto">
            <a:xfrm rot="5400000">
              <a:off x="1759" y="2350"/>
              <a:ext cx="150" cy="126"/>
            </a:xfrm>
            <a:custGeom>
              <a:avLst/>
              <a:gdLst/>
              <a:ahLst/>
              <a:cxnLst>
                <a:cxn ang="0">
                  <a:pos x="95" y="60"/>
                </a:cxn>
                <a:cxn ang="0">
                  <a:pos x="101" y="60"/>
                </a:cxn>
                <a:cxn ang="0">
                  <a:pos x="107" y="60"/>
                </a:cxn>
                <a:cxn ang="0">
                  <a:pos x="116" y="54"/>
                </a:cxn>
                <a:cxn ang="0">
                  <a:pos x="128" y="48"/>
                </a:cxn>
                <a:cxn ang="0">
                  <a:pos x="138" y="46"/>
                </a:cxn>
                <a:cxn ang="0">
                  <a:pos x="144" y="48"/>
                </a:cxn>
                <a:cxn ang="0">
                  <a:pos x="148" y="52"/>
                </a:cxn>
                <a:cxn ang="0">
                  <a:pos x="150" y="60"/>
                </a:cxn>
                <a:cxn ang="0">
                  <a:pos x="148" y="66"/>
                </a:cxn>
                <a:cxn ang="0">
                  <a:pos x="144" y="72"/>
                </a:cxn>
                <a:cxn ang="0">
                  <a:pos x="139" y="76"/>
                </a:cxn>
                <a:cxn ang="0">
                  <a:pos x="131" y="78"/>
                </a:cxn>
                <a:cxn ang="0">
                  <a:pos x="125" y="78"/>
                </a:cxn>
                <a:cxn ang="0">
                  <a:pos x="121" y="76"/>
                </a:cxn>
                <a:cxn ang="0">
                  <a:pos x="118" y="68"/>
                </a:cxn>
                <a:cxn ang="0">
                  <a:pos x="116" y="60"/>
                </a:cxn>
                <a:cxn ang="0">
                  <a:pos x="108" y="64"/>
                </a:cxn>
                <a:cxn ang="0">
                  <a:pos x="102" y="66"/>
                </a:cxn>
                <a:cxn ang="0">
                  <a:pos x="95" y="68"/>
                </a:cxn>
                <a:cxn ang="0">
                  <a:pos x="85" y="70"/>
                </a:cxn>
                <a:cxn ang="0">
                  <a:pos x="49" y="110"/>
                </a:cxn>
                <a:cxn ang="0">
                  <a:pos x="43" y="116"/>
                </a:cxn>
                <a:cxn ang="0">
                  <a:pos x="38" y="120"/>
                </a:cxn>
                <a:cxn ang="0">
                  <a:pos x="33" y="124"/>
                </a:cxn>
                <a:cxn ang="0">
                  <a:pos x="29" y="126"/>
                </a:cxn>
                <a:cxn ang="0">
                  <a:pos x="23" y="126"/>
                </a:cxn>
                <a:cxn ang="0">
                  <a:pos x="17" y="126"/>
                </a:cxn>
                <a:cxn ang="0">
                  <a:pos x="1" y="84"/>
                </a:cxn>
                <a:cxn ang="0">
                  <a:pos x="7" y="78"/>
                </a:cxn>
                <a:cxn ang="0">
                  <a:pos x="12" y="74"/>
                </a:cxn>
                <a:cxn ang="0">
                  <a:pos x="18" y="72"/>
                </a:cxn>
                <a:cxn ang="0">
                  <a:pos x="26" y="70"/>
                </a:cxn>
                <a:cxn ang="0">
                  <a:pos x="33" y="68"/>
                </a:cxn>
                <a:cxn ang="0">
                  <a:pos x="82" y="54"/>
                </a:cxn>
                <a:cxn ang="0">
                  <a:pos x="89" y="48"/>
                </a:cxn>
                <a:cxn ang="0">
                  <a:pos x="95" y="42"/>
                </a:cxn>
                <a:cxn ang="0">
                  <a:pos x="101" y="38"/>
                </a:cxn>
                <a:cxn ang="0">
                  <a:pos x="102" y="32"/>
                </a:cxn>
                <a:cxn ang="0">
                  <a:pos x="98" y="28"/>
                </a:cxn>
                <a:cxn ang="0">
                  <a:pos x="96" y="20"/>
                </a:cxn>
                <a:cxn ang="0">
                  <a:pos x="98" y="12"/>
                </a:cxn>
                <a:cxn ang="0">
                  <a:pos x="104" y="6"/>
                </a:cxn>
                <a:cxn ang="0">
                  <a:pos x="110" y="2"/>
                </a:cxn>
                <a:cxn ang="0">
                  <a:pos x="116" y="0"/>
                </a:cxn>
                <a:cxn ang="0">
                  <a:pos x="122" y="2"/>
                </a:cxn>
                <a:cxn ang="0">
                  <a:pos x="128" y="8"/>
                </a:cxn>
                <a:cxn ang="0">
                  <a:pos x="130" y="16"/>
                </a:cxn>
                <a:cxn ang="0">
                  <a:pos x="127" y="22"/>
                </a:cxn>
                <a:cxn ang="0">
                  <a:pos x="119" y="30"/>
                </a:cxn>
                <a:cxn ang="0">
                  <a:pos x="108" y="36"/>
                </a:cxn>
                <a:cxn ang="0">
                  <a:pos x="99" y="44"/>
                </a:cxn>
                <a:cxn ang="0">
                  <a:pos x="95" y="48"/>
                </a:cxn>
                <a:cxn ang="0">
                  <a:pos x="93" y="54"/>
                </a:cxn>
              </a:cxnLst>
              <a:rect l="0" t="0" r="r" b="b"/>
              <a:pathLst>
                <a:path w="150" h="126">
                  <a:moveTo>
                    <a:pt x="92" y="58"/>
                  </a:moveTo>
                  <a:lnTo>
                    <a:pt x="93" y="58"/>
                  </a:lnTo>
                  <a:lnTo>
                    <a:pt x="93" y="60"/>
                  </a:lnTo>
                  <a:lnTo>
                    <a:pt x="95" y="60"/>
                  </a:lnTo>
                  <a:lnTo>
                    <a:pt x="96" y="60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101" y="60"/>
                  </a:lnTo>
                  <a:lnTo>
                    <a:pt x="102" y="60"/>
                  </a:lnTo>
                  <a:lnTo>
                    <a:pt x="104" y="60"/>
                  </a:lnTo>
                  <a:lnTo>
                    <a:pt x="105" y="60"/>
                  </a:lnTo>
                  <a:lnTo>
                    <a:pt x="107" y="60"/>
                  </a:lnTo>
                  <a:lnTo>
                    <a:pt x="108" y="58"/>
                  </a:lnTo>
                  <a:lnTo>
                    <a:pt x="111" y="58"/>
                  </a:lnTo>
                  <a:lnTo>
                    <a:pt x="115" y="56"/>
                  </a:lnTo>
                  <a:lnTo>
                    <a:pt x="116" y="54"/>
                  </a:lnTo>
                  <a:lnTo>
                    <a:pt x="119" y="52"/>
                  </a:lnTo>
                  <a:lnTo>
                    <a:pt x="122" y="52"/>
                  </a:lnTo>
                  <a:lnTo>
                    <a:pt x="125" y="50"/>
                  </a:lnTo>
                  <a:lnTo>
                    <a:pt x="128" y="48"/>
                  </a:lnTo>
                  <a:lnTo>
                    <a:pt x="131" y="48"/>
                  </a:lnTo>
                  <a:lnTo>
                    <a:pt x="133" y="46"/>
                  </a:lnTo>
                  <a:lnTo>
                    <a:pt x="134" y="46"/>
                  </a:lnTo>
                  <a:lnTo>
                    <a:pt x="138" y="46"/>
                  </a:lnTo>
                  <a:lnTo>
                    <a:pt x="139" y="46"/>
                  </a:lnTo>
                  <a:lnTo>
                    <a:pt x="141" y="46"/>
                  </a:lnTo>
                  <a:lnTo>
                    <a:pt x="142" y="46"/>
                  </a:lnTo>
                  <a:lnTo>
                    <a:pt x="144" y="48"/>
                  </a:lnTo>
                  <a:lnTo>
                    <a:pt x="145" y="48"/>
                  </a:lnTo>
                  <a:lnTo>
                    <a:pt x="147" y="48"/>
                  </a:lnTo>
                  <a:lnTo>
                    <a:pt x="147" y="50"/>
                  </a:lnTo>
                  <a:lnTo>
                    <a:pt x="148" y="52"/>
                  </a:lnTo>
                  <a:lnTo>
                    <a:pt x="150" y="54"/>
                  </a:lnTo>
                  <a:lnTo>
                    <a:pt x="150" y="56"/>
                  </a:lnTo>
                  <a:lnTo>
                    <a:pt x="150" y="58"/>
                  </a:lnTo>
                  <a:lnTo>
                    <a:pt x="150" y="60"/>
                  </a:lnTo>
                  <a:lnTo>
                    <a:pt x="150" y="62"/>
                  </a:lnTo>
                  <a:lnTo>
                    <a:pt x="150" y="64"/>
                  </a:lnTo>
                  <a:lnTo>
                    <a:pt x="150" y="66"/>
                  </a:lnTo>
                  <a:lnTo>
                    <a:pt x="148" y="66"/>
                  </a:lnTo>
                  <a:lnTo>
                    <a:pt x="148" y="68"/>
                  </a:lnTo>
                  <a:lnTo>
                    <a:pt x="147" y="70"/>
                  </a:lnTo>
                  <a:lnTo>
                    <a:pt x="145" y="72"/>
                  </a:lnTo>
                  <a:lnTo>
                    <a:pt x="144" y="72"/>
                  </a:lnTo>
                  <a:lnTo>
                    <a:pt x="144" y="74"/>
                  </a:lnTo>
                  <a:lnTo>
                    <a:pt x="142" y="74"/>
                  </a:lnTo>
                  <a:lnTo>
                    <a:pt x="141" y="76"/>
                  </a:lnTo>
                  <a:lnTo>
                    <a:pt x="139" y="76"/>
                  </a:lnTo>
                  <a:lnTo>
                    <a:pt x="136" y="78"/>
                  </a:lnTo>
                  <a:lnTo>
                    <a:pt x="134" y="78"/>
                  </a:lnTo>
                  <a:lnTo>
                    <a:pt x="133" y="78"/>
                  </a:lnTo>
                  <a:lnTo>
                    <a:pt x="131" y="78"/>
                  </a:lnTo>
                  <a:lnTo>
                    <a:pt x="130" y="78"/>
                  </a:lnTo>
                  <a:lnTo>
                    <a:pt x="128" y="78"/>
                  </a:lnTo>
                  <a:lnTo>
                    <a:pt x="127" y="78"/>
                  </a:lnTo>
                  <a:lnTo>
                    <a:pt x="125" y="78"/>
                  </a:lnTo>
                  <a:lnTo>
                    <a:pt x="124" y="78"/>
                  </a:lnTo>
                  <a:lnTo>
                    <a:pt x="122" y="78"/>
                  </a:lnTo>
                  <a:lnTo>
                    <a:pt x="122" y="76"/>
                  </a:lnTo>
                  <a:lnTo>
                    <a:pt x="121" y="76"/>
                  </a:lnTo>
                  <a:lnTo>
                    <a:pt x="119" y="74"/>
                  </a:lnTo>
                  <a:lnTo>
                    <a:pt x="118" y="72"/>
                  </a:lnTo>
                  <a:lnTo>
                    <a:pt x="118" y="70"/>
                  </a:lnTo>
                  <a:lnTo>
                    <a:pt x="118" y="68"/>
                  </a:lnTo>
                  <a:lnTo>
                    <a:pt x="118" y="66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6" y="60"/>
                  </a:lnTo>
                  <a:lnTo>
                    <a:pt x="115" y="62"/>
                  </a:lnTo>
                  <a:lnTo>
                    <a:pt x="113" y="62"/>
                  </a:lnTo>
                  <a:lnTo>
                    <a:pt x="111" y="64"/>
                  </a:lnTo>
                  <a:lnTo>
                    <a:pt x="108" y="64"/>
                  </a:lnTo>
                  <a:lnTo>
                    <a:pt x="107" y="64"/>
                  </a:lnTo>
                  <a:lnTo>
                    <a:pt x="105" y="66"/>
                  </a:lnTo>
                  <a:lnTo>
                    <a:pt x="104" y="66"/>
                  </a:lnTo>
                  <a:lnTo>
                    <a:pt x="102" y="66"/>
                  </a:lnTo>
                  <a:lnTo>
                    <a:pt x="101" y="68"/>
                  </a:lnTo>
                  <a:lnTo>
                    <a:pt x="98" y="68"/>
                  </a:lnTo>
                  <a:lnTo>
                    <a:pt x="96" y="68"/>
                  </a:lnTo>
                  <a:lnTo>
                    <a:pt x="95" y="68"/>
                  </a:lnTo>
                  <a:lnTo>
                    <a:pt x="92" y="70"/>
                  </a:lnTo>
                  <a:lnTo>
                    <a:pt x="90" y="70"/>
                  </a:lnTo>
                  <a:lnTo>
                    <a:pt x="87" y="70"/>
                  </a:lnTo>
                  <a:lnTo>
                    <a:pt x="85" y="70"/>
                  </a:lnTo>
                  <a:lnTo>
                    <a:pt x="53" y="104"/>
                  </a:lnTo>
                  <a:lnTo>
                    <a:pt x="52" y="106"/>
                  </a:lnTo>
                  <a:lnTo>
                    <a:pt x="50" y="108"/>
                  </a:lnTo>
                  <a:lnTo>
                    <a:pt x="49" y="110"/>
                  </a:lnTo>
                  <a:lnTo>
                    <a:pt x="47" y="112"/>
                  </a:lnTo>
                  <a:lnTo>
                    <a:pt x="46" y="114"/>
                  </a:lnTo>
                  <a:lnTo>
                    <a:pt x="44" y="114"/>
                  </a:lnTo>
                  <a:lnTo>
                    <a:pt x="43" y="116"/>
                  </a:lnTo>
                  <a:lnTo>
                    <a:pt x="41" y="118"/>
                  </a:lnTo>
                  <a:lnTo>
                    <a:pt x="40" y="118"/>
                  </a:lnTo>
                  <a:lnTo>
                    <a:pt x="40" y="120"/>
                  </a:lnTo>
                  <a:lnTo>
                    <a:pt x="38" y="120"/>
                  </a:lnTo>
                  <a:lnTo>
                    <a:pt x="36" y="120"/>
                  </a:lnTo>
                  <a:lnTo>
                    <a:pt x="36" y="122"/>
                  </a:lnTo>
                  <a:lnTo>
                    <a:pt x="35" y="122"/>
                  </a:lnTo>
                  <a:lnTo>
                    <a:pt x="33" y="124"/>
                  </a:lnTo>
                  <a:lnTo>
                    <a:pt x="32" y="124"/>
                  </a:lnTo>
                  <a:lnTo>
                    <a:pt x="30" y="124"/>
                  </a:lnTo>
                  <a:lnTo>
                    <a:pt x="30" y="126"/>
                  </a:lnTo>
                  <a:lnTo>
                    <a:pt x="29" y="126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4" y="126"/>
                  </a:lnTo>
                  <a:lnTo>
                    <a:pt x="23" y="126"/>
                  </a:lnTo>
                  <a:lnTo>
                    <a:pt x="21" y="126"/>
                  </a:lnTo>
                  <a:lnTo>
                    <a:pt x="20" y="126"/>
                  </a:lnTo>
                  <a:lnTo>
                    <a:pt x="18" y="126"/>
                  </a:lnTo>
                  <a:lnTo>
                    <a:pt x="17" y="126"/>
                  </a:lnTo>
                  <a:lnTo>
                    <a:pt x="64" y="74"/>
                  </a:lnTo>
                  <a:lnTo>
                    <a:pt x="0" y="88"/>
                  </a:lnTo>
                  <a:lnTo>
                    <a:pt x="1" y="86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4" y="80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6"/>
                  </a:lnTo>
                  <a:lnTo>
                    <a:pt x="9" y="76"/>
                  </a:lnTo>
                  <a:lnTo>
                    <a:pt x="10" y="74"/>
                  </a:lnTo>
                  <a:lnTo>
                    <a:pt x="12" y="74"/>
                  </a:lnTo>
                  <a:lnTo>
                    <a:pt x="13" y="74"/>
                  </a:lnTo>
                  <a:lnTo>
                    <a:pt x="15" y="72"/>
                  </a:lnTo>
                  <a:lnTo>
                    <a:pt x="17" y="72"/>
                  </a:lnTo>
                  <a:lnTo>
                    <a:pt x="18" y="72"/>
                  </a:lnTo>
                  <a:lnTo>
                    <a:pt x="20" y="70"/>
                  </a:lnTo>
                  <a:lnTo>
                    <a:pt x="21" y="70"/>
                  </a:lnTo>
                  <a:lnTo>
                    <a:pt x="23" y="70"/>
                  </a:lnTo>
                  <a:lnTo>
                    <a:pt x="26" y="70"/>
                  </a:lnTo>
                  <a:lnTo>
                    <a:pt x="27" y="68"/>
                  </a:lnTo>
                  <a:lnTo>
                    <a:pt x="29" y="68"/>
                  </a:lnTo>
                  <a:lnTo>
                    <a:pt x="32" y="68"/>
                  </a:lnTo>
                  <a:lnTo>
                    <a:pt x="33" y="68"/>
                  </a:lnTo>
                  <a:lnTo>
                    <a:pt x="36" y="66"/>
                  </a:lnTo>
                  <a:lnTo>
                    <a:pt x="79" y="58"/>
                  </a:lnTo>
                  <a:lnTo>
                    <a:pt x="81" y="56"/>
                  </a:lnTo>
                  <a:lnTo>
                    <a:pt x="82" y="54"/>
                  </a:lnTo>
                  <a:lnTo>
                    <a:pt x="84" y="52"/>
                  </a:lnTo>
                  <a:lnTo>
                    <a:pt x="85" y="50"/>
                  </a:lnTo>
                  <a:lnTo>
                    <a:pt x="87" y="48"/>
                  </a:lnTo>
                  <a:lnTo>
                    <a:pt x="89" y="48"/>
                  </a:lnTo>
                  <a:lnTo>
                    <a:pt x="90" y="46"/>
                  </a:lnTo>
                  <a:lnTo>
                    <a:pt x="92" y="44"/>
                  </a:lnTo>
                  <a:lnTo>
                    <a:pt x="93" y="44"/>
                  </a:lnTo>
                  <a:lnTo>
                    <a:pt x="95" y="42"/>
                  </a:lnTo>
                  <a:lnTo>
                    <a:pt x="96" y="40"/>
                  </a:lnTo>
                  <a:lnTo>
                    <a:pt x="98" y="40"/>
                  </a:lnTo>
                  <a:lnTo>
                    <a:pt x="99" y="38"/>
                  </a:lnTo>
                  <a:lnTo>
                    <a:pt x="101" y="38"/>
                  </a:lnTo>
                  <a:lnTo>
                    <a:pt x="102" y="36"/>
                  </a:lnTo>
                  <a:lnTo>
                    <a:pt x="104" y="34"/>
                  </a:lnTo>
                  <a:lnTo>
                    <a:pt x="104" y="32"/>
                  </a:lnTo>
                  <a:lnTo>
                    <a:pt x="102" y="32"/>
                  </a:lnTo>
                  <a:lnTo>
                    <a:pt x="101" y="30"/>
                  </a:lnTo>
                  <a:lnTo>
                    <a:pt x="99" y="30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8" y="26"/>
                  </a:lnTo>
                  <a:lnTo>
                    <a:pt x="96" y="24"/>
                  </a:lnTo>
                  <a:lnTo>
                    <a:pt x="96" y="22"/>
                  </a:lnTo>
                  <a:lnTo>
                    <a:pt x="96" y="20"/>
                  </a:lnTo>
                  <a:lnTo>
                    <a:pt x="96" y="18"/>
                  </a:lnTo>
                  <a:lnTo>
                    <a:pt x="96" y="16"/>
                  </a:lnTo>
                  <a:lnTo>
                    <a:pt x="98" y="14"/>
                  </a:lnTo>
                  <a:lnTo>
                    <a:pt x="98" y="12"/>
                  </a:lnTo>
                  <a:lnTo>
                    <a:pt x="99" y="10"/>
                  </a:lnTo>
                  <a:lnTo>
                    <a:pt x="101" y="8"/>
                  </a:lnTo>
                  <a:lnTo>
                    <a:pt x="102" y="6"/>
                  </a:lnTo>
                  <a:lnTo>
                    <a:pt x="104" y="6"/>
                  </a:lnTo>
                  <a:lnTo>
                    <a:pt x="105" y="4"/>
                  </a:lnTo>
                  <a:lnTo>
                    <a:pt x="107" y="4"/>
                  </a:lnTo>
                  <a:lnTo>
                    <a:pt x="108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21" y="2"/>
                  </a:lnTo>
                  <a:lnTo>
                    <a:pt x="122" y="2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6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30" y="12"/>
                  </a:lnTo>
                  <a:lnTo>
                    <a:pt x="130" y="14"/>
                  </a:lnTo>
                  <a:lnTo>
                    <a:pt x="130" y="16"/>
                  </a:lnTo>
                  <a:lnTo>
                    <a:pt x="130" y="18"/>
                  </a:lnTo>
                  <a:lnTo>
                    <a:pt x="128" y="20"/>
                  </a:lnTo>
                  <a:lnTo>
                    <a:pt x="128" y="22"/>
                  </a:lnTo>
                  <a:lnTo>
                    <a:pt x="127" y="22"/>
                  </a:lnTo>
                  <a:lnTo>
                    <a:pt x="125" y="24"/>
                  </a:lnTo>
                  <a:lnTo>
                    <a:pt x="124" y="26"/>
                  </a:lnTo>
                  <a:lnTo>
                    <a:pt x="122" y="28"/>
                  </a:lnTo>
                  <a:lnTo>
                    <a:pt x="119" y="30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1" y="36"/>
                  </a:lnTo>
                  <a:lnTo>
                    <a:pt x="108" y="36"/>
                  </a:lnTo>
                  <a:lnTo>
                    <a:pt x="107" y="38"/>
                  </a:lnTo>
                  <a:lnTo>
                    <a:pt x="104" y="40"/>
                  </a:lnTo>
                  <a:lnTo>
                    <a:pt x="102" y="42"/>
                  </a:lnTo>
                  <a:lnTo>
                    <a:pt x="99" y="44"/>
                  </a:lnTo>
                  <a:lnTo>
                    <a:pt x="98" y="44"/>
                  </a:lnTo>
                  <a:lnTo>
                    <a:pt x="98" y="46"/>
                  </a:lnTo>
                  <a:lnTo>
                    <a:pt x="96" y="46"/>
                  </a:lnTo>
                  <a:lnTo>
                    <a:pt x="95" y="48"/>
                  </a:lnTo>
                  <a:lnTo>
                    <a:pt x="95" y="50"/>
                  </a:lnTo>
                  <a:lnTo>
                    <a:pt x="93" y="50"/>
                  </a:lnTo>
                  <a:lnTo>
                    <a:pt x="93" y="52"/>
                  </a:lnTo>
                  <a:lnTo>
                    <a:pt x="93" y="54"/>
                  </a:lnTo>
                  <a:lnTo>
                    <a:pt x="92" y="54"/>
                  </a:lnTo>
                  <a:lnTo>
                    <a:pt x="92" y="56"/>
                  </a:lnTo>
                  <a:lnTo>
                    <a:pt x="92" y="58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 rot="5400000" flipV="1">
              <a:off x="1533" y="2078"/>
              <a:ext cx="314" cy="1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7254" name="Group 22"/>
          <p:cNvGrpSpPr>
            <a:grpSpLocks/>
          </p:cNvGrpSpPr>
          <p:nvPr/>
        </p:nvGrpSpPr>
        <p:grpSpPr bwMode="auto">
          <a:xfrm>
            <a:off x="5491163" y="5311775"/>
            <a:ext cx="901700" cy="1038225"/>
            <a:chOff x="3855" y="3616"/>
            <a:chExt cx="568" cy="654"/>
          </a:xfrm>
        </p:grpSpPr>
        <p:sp>
          <p:nvSpPr>
            <p:cNvPr id="607255" name="Freeform 23"/>
            <p:cNvSpPr>
              <a:spLocks/>
            </p:cNvSpPr>
            <p:nvPr/>
          </p:nvSpPr>
          <p:spPr bwMode="auto">
            <a:xfrm rot="5400000">
              <a:off x="3859" y="4127"/>
              <a:ext cx="139" cy="148"/>
            </a:xfrm>
            <a:custGeom>
              <a:avLst/>
              <a:gdLst/>
              <a:ahLst/>
              <a:cxnLst>
                <a:cxn ang="0">
                  <a:pos x="87" y="88"/>
                </a:cxn>
                <a:cxn ang="0">
                  <a:pos x="92" y="96"/>
                </a:cxn>
                <a:cxn ang="0">
                  <a:pos x="98" y="102"/>
                </a:cxn>
                <a:cxn ang="0">
                  <a:pos x="109" y="112"/>
                </a:cxn>
                <a:cxn ang="0">
                  <a:pos x="118" y="120"/>
                </a:cxn>
                <a:cxn ang="0">
                  <a:pos x="122" y="128"/>
                </a:cxn>
                <a:cxn ang="0">
                  <a:pos x="122" y="136"/>
                </a:cxn>
                <a:cxn ang="0">
                  <a:pos x="121" y="144"/>
                </a:cxn>
                <a:cxn ang="0">
                  <a:pos x="115" y="148"/>
                </a:cxn>
                <a:cxn ang="0">
                  <a:pos x="109" y="146"/>
                </a:cxn>
                <a:cxn ang="0">
                  <a:pos x="101" y="142"/>
                </a:cxn>
                <a:cxn ang="0">
                  <a:pos x="95" y="134"/>
                </a:cxn>
                <a:cxn ang="0">
                  <a:pos x="92" y="126"/>
                </a:cxn>
                <a:cxn ang="0">
                  <a:pos x="93" y="118"/>
                </a:cxn>
                <a:cxn ang="0">
                  <a:pos x="96" y="114"/>
                </a:cxn>
                <a:cxn ang="0">
                  <a:pos x="95" y="106"/>
                </a:cxn>
                <a:cxn ang="0">
                  <a:pos x="90" y="102"/>
                </a:cxn>
                <a:cxn ang="0">
                  <a:pos x="84" y="94"/>
                </a:cxn>
                <a:cxn ang="0">
                  <a:pos x="78" y="86"/>
                </a:cxn>
                <a:cxn ang="0">
                  <a:pos x="32" y="68"/>
                </a:cxn>
                <a:cxn ang="0">
                  <a:pos x="24" y="64"/>
                </a:cxn>
                <a:cxn ang="0">
                  <a:pos x="18" y="62"/>
                </a:cxn>
                <a:cxn ang="0">
                  <a:pos x="14" y="58"/>
                </a:cxn>
                <a:cxn ang="0">
                  <a:pos x="9" y="56"/>
                </a:cxn>
                <a:cxn ang="0">
                  <a:pos x="5" y="48"/>
                </a:cxn>
                <a:cxn ang="0">
                  <a:pos x="1" y="44"/>
                </a:cxn>
                <a:cxn ang="0">
                  <a:pos x="15" y="2"/>
                </a:cxn>
                <a:cxn ang="0">
                  <a:pos x="20" y="2"/>
                </a:cxn>
                <a:cxn ang="0">
                  <a:pos x="26" y="2"/>
                </a:cxn>
                <a:cxn ang="0">
                  <a:pos x="31" y="6"/>
                </a:cxn>
                <a:cxn ang="0">
                  <a:pos x="35" y="12"/>
                </a:cxn>
                <a:cxn ang="0">
                  <a:pos x="41" y="18"/>
                </a:cxn>
                <a:cxn ang="0">
                  <a:pos x="47" y="26"/>
                </a:cxn>
                <a:cxn ang="0">
                  <a:pos x="84" y="70"/>
                </a:cxn>
                <a:cxn ang="0">
                  <a:pos x="92" y="72"/>
                </a:cxn>
                <a:cxn ang="0">
                  <a:pos x="98" y="76"/>
                </a:cxn>
                <a:cxn ang="0">
                  <a:pos x="104" y="80"/>
                </a:cxn>
                <a:cxn ang="0">
                  <a:pos x="109" y="78"/>
                </a:cxn>
                <a:cxn ang="0">
                  <a:pos x="109" y="70"/>
                </a:cxn>
                <a:cxn ang="0">
                  <a:pos x="112" y="64"/>
                </a:cxn>
                <a:cxn ang="0">
                  <a:pos x="118" y="62"/>
                </a:cxn>
                <a:cxn ang="0">
                  <a:pos x="124" y="64"/>
                </a:cxn>
                <a:cxn ang="0">
                  <a:pos x="130" y="68"/>
                </a:cxn>
                <a:cxn ang="0">
                  <a:pos x="135" y="74"/>
                </a:cxn>
                <a:cxn ang="0">
                  <a:pos x="139" y="80"/>
                </a:cxn>
                <a:cxn ang="0">
                  <a:pos x="139" y="88"/>
                </a:cxn>
                <a:cxn ang="0">
                  <a:pos x="138" y="96"/>
                </a:cxn>
                <a:cxn ang="0">
                  <a:pos x="132" y="100"/>
                </a:cxn>
                <a:cxn ang="0">
                  <a:pos x="124" y="98"/>
                </a:cxn>
                <a:cxn ang="0">
                  <a:pos x="115" y="92"/>
                </a:cxn>
                <a:cxn ang="0">
                  <a:pos x="104" y="84"/>
                </a:cxn>
                <a:cxn ang="0">
                  <a:pos x="96" y="80"/>
                </a:cxn>
                <a:cxn ang="0">
                  <a:pos x="90" y="80"/>
                </a:cxn>
              </a:cxnLst>
              <a:rect l="0" t="0" r="r" b="b"/>
              <a:pathLst>
                <a:path w="139" h="148">
                  <a:moveTo>
                    <a:pt x="86" y="82"/>
                  </a:moveTo>
                  <a:lnTo>
                    <a:pt x="87" y="84"/>
                  </a:lnTo>
                  <a:lnTo>
                    <a:pt x="87" y="86"/>
                  </a:lnTo>
                  <a:lnTo>
                    <a:pt x="87" y="88"/>
                  </a:lnTo>
                  <a:lnTo>
                    <a:pt x="87" y="90"/>
                  </a:lnTo>
                  <a:lnTo>
                    <a:pt x="89" y="92"/>
                  </a:lnTo>
                  <a:lnTo>
                    <a:pt x="90" y="94"/>
                  </a:lnTo>
                  <a:lnTo>
                    <a:pt x="92" y="96"/>
                  </a:lnTo>
                  <a:lnTo>
                    <a:pt x="93" y="98"/>
                  </a:lnTo>
                  <a:lnTo>
                    <a:pt x="95" y="98"/>
                  </a:lnTo>
                  <a:lnTo>
                    <a:pt x="96" y="100"/>
                  </a:lnTo>
                  <a:lnTo>
                    <a:pt x="98" y="102"/>
                  </a:lnTo>
                  <a:lnTo>
                    <a:pt x="101" y="104"/>
                  </a:lnTo>
                  <a:lnTo>
                    <a:pt x="103" y="106"/>
                  </a:lnTo>
                  <a:lnTo>
                    <a:pt x="106" y="108"/>
                  </a:lnTo>
                  <a:lnTo>
                    <a:pt x="109" y="112"/>
                  </a:lnTo>
                  <a:lnTo>
                    <a:pt x="112" y="114"/>
                  </a:lnTo>
                  <a:lnTo>
                    <a:pt x="113" y="116"/>
                  </a:lnTo>
                  <a:lnTo>
                    <a:pt x="115" y="118"/>
                  </a:lnTo>
                  <a:lnTo>
                    <a:pt x="118" y="120"/>
                  </a:lnTo>
                  <a:lnTo>
                    <a:pt x="119" y="122"/>
                  </a:lnTo>
                  <a:lnTo>
                    <a:pt x="119" y="124"/>
                  </a:lnTo>
                  <a:lnTo>
                    <a:pt x="121" y="126"/>
                  </a:lnTo>
                  <a:lnTo>
                    <a:pt x="122" y="128"/>
                  </a:lnTo>
                  <a:lnTo>
                    <a:pt x="122" y="130"/>
                  </a:lnTo>
                  <a:lnTo>
                    <a:pt x="124" y="132"/>
                  </a:lnTo>
                  <a:lnTo>
                    <a:pt x="124" y="134"/>
                  </a:lnTo>
                  <a:lnTo>
                    <a:pt x="122" y="136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22" y="142"/>
                  </a:lnTo>
                  <a:lnTo>
                    <a:pt x="121" y="144"/>
                  </a:lnTo>
                  <a:lnTo>
                    <a:pt x="119" y="146"/>
                  </a:lnTo>
                  <a:lnTo>
                    <a:pt x="118" y="146"/>
                  </a:lnTo>
                  <a:lnTo>
                    <a:pt x="116" y="148"/>
                  </a:lnTo>
                  <a:lnTo>
                    <a:pt x="115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0" y="148"/>
                  </a:lnTo>
                  <a:lnTo>
                    <a:pt x="109" y="146"/>
                  </a:lnTo>
                  <a:lnTo>
                    <a:pt x="107" y="146"/>
                  </a:lnTo>
                  <a:lnTo>
                    <a:pt x="106" y="146"/>
                  </a:lnTo>
                  <a:lnTo>
                    <a:pt x="104" y="144"/>
                  </a:lnTo>
                  <a:lnTo>
                    <a:pt x="101" y="142"/>
                  </a:lnTo>
                  <a:lnTo>
                    <a:pt x="99" y="140"/>
                  </a:lnTo>
                  <a:lnTo>
                    <a:pt x="98" y="138"/>
                  </a:lnTo>
                  <a:lnTo>
                    <a:pt x="96" y="136"/>
                  </a:lnTo>
                  <a:lnTo>
                    <a:pt x="95" y="134"/>
                  </a:lnTo>
                  <a:lnTo>
                    <a:pt x="93" y="132"/>
                  </a:lnTo>
                  <a:lnTo>
                    <a:pt x="93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2" y="120"/>
                  </a:lnTo>
                  <a:lnTo>
                    <a:pt x="93" y="118"/>
                  </a:lnTo>
                  <a:lnTo>
                    <a:pt x="93" y="116"/>
                  </a:lnTo>
                  <a:lnTo>
                    <a:pt x="95" y="116"/>
                  </a:lnTo>
                  <a:lnTo>
                    <a:pt x="95" y="114"/>
                  </a:lnTo>
                  <a:lnTo>
                    <a:pt x="96" y="114"/>
                  </a:lnTo>
                  <a:lnTo>
                    <a:pt x="98" y="112"/>
                  </a:lnTo>
                  <a:lnTo>
                    <a:pt x="98" y="110"/>
                  </a:lnTo>
                  <a:lnTo>
                    <a:pt x="96" y="108"/>
                  </a:lnTo>
                  <a:lnTo>
                    <a:pt x="95" y="106"/>
                  </a:lnTo>
                  <a:lnTo>
                    <a:pt x="93" y="106"/>
                  </a:lnTo>
                  <a:lnTo>
                    <a:pt x="92" y="104"/>
                  </a:lnTo>
                  <a:lnTo>
                    <a:pt x="92" y="102"/>
                  </a:lnTo>
                  <a:lnTo>
                    <a:pt x="90" y="102"/>
                  </a:lnTo>
                  <a:lnTo>
                    <a:pt x="89" y="100"/>
                  </a:lnTo>
                  <a:lnTo>
                    <a:pt x="87" y="98"/>
                  </a:lnTo>
                  <a:lnTo>
                    <a:pt x="86" y="96"/>
                  </a:lnTo>
                  <a:lnTo>
                    <a:pt x="84" y="94"/>
                  </a:lnTo>
                  <a:lnTo>
                    <a:pt x="83" y="92"/>
                  </a:lnTo>
                  <a:lnTo>
                    <a:pt x="81" y="90"/>
                  </a:lnTo>
                  <a:lnTo>
                    <a:pt x="80" y="88"/>
                  </a:lnTo>
                  <a:lnTo>
                    <a:pt x="78" y="86"/>
                  </a:lnTo>
                  <a:lnTo>
                    <a:pt x="76" y="84"/>
                  </a:lnTo>
                  <a:lnTo>
                    <a:pt x="75" y="82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1" y="64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4" y="60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60" y="6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1" y="18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4" y="24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80" y="68"/>
                  </a:lnTo>
                  <a:lnTo>
                    <a:pt x="81" y="68"/>
                  </a:lnTo>
                  <a:lnTo>
                    <a:pt x="84" y="70"/>
                  </a:lnTo>
                  <a:lnTo>
                    <a:pt x="86" y="70"/>
                  </a:lnTo>
                  <a:lnTo>
                    <a:pt x="87" y="70"/>
                  </a:lnTo>
                  <a:lnTo>
                    <a:pt x="90" y="72"/>
                  </a:lnTo>
                  <a:lnTo>
                    <a:pt x="92" y="72"/>
                  </a:lnTo>
                  <a:lnTo>
                    <a:pt x="93" y="74"/>
                  </a:lnTo>
                  <a:lnTo>
                    <a:pt x="95" y="74"/>
                  </a:lnTo>
                  <a:lnTo>
                    <a:pt x="96" y="74"/>
                  </a:lnTo>
                  <a:lnTo>
                    <a:pt x="98" y="76"/>
                  </a:lnTo>
                  <a:lnTo>
                    <a:pt x="99" y="76"/>
                  </a:lnTo>
                  <a:lnTo>
                    <a:pt x="101" y="78"/>
                  </a:lnTo>
                  <a:lnTo>
                    <a:pt x="103" y="78"/>
                  </a:lnTo>
                  <a:lnTo>
                    <a:pt x="104" y="80"/>
                  </a:lnTo>
                  <a:lnTo>
                    <a:pt x="106" y="80"/>
                  </a:lnTo>
                  <a:lnTo>
                    <a:pt x="107" y="82"/>
                  </a:lnTo>
                  <a:lnTo>
                    <a:pt x="109" y="80"/>
                  </a:lnTo>
                  <a:lnTo>
                    <a:pt x="109" y="78"/>
                  </a:lnTo>
                  <a:lnTo>
                    <a:pt x="109" y="76"/>
                  </a:lnTo>
                  <a:lnTo>
                    <a:pt x="109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0" y="66"/>
                  </a:lnTo>
                  <a:lnTo>
                    <a:pt x="112" y="66"/>
                  </a:lnTo>
                  <a:lnTo>
                    <a:pt x="112" y="64"/>
                  </a:lnTo>
                  <a:lnTo>
                    <a:pt x="113" y="64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8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5" y="64"/>
                  </a:lnTo>
                  <a:lnTo>
                    <a:pt x="127" y="66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2" y="70"/>
                  </a:lnTo>
                  <a:lnTo>
                    <a:pt x="133" y="70"/>
                  </a:lnTo>
                  <a:lnTo>
                    <a:pt x="135" y="72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9" y="80"/>
                  </a:lnTo>
                  <a:lnTo>
                    <a:pt x="139" y="82"/>
                  </a:lnTo>
                  <a:lnTo>
                    <a:pt x="139" y="84"/>
                  </a:lnTo>
                  <a:lnTo>
                    <a:pt x="139" y="86"/>
                  </a:lnTo>
                  <a:lnTo>
                    <a:pt x="139" y="88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8" y="94"/>
                  </a:lnTo>
                  <a:lnTo>
                    <a:pt x="138" y="96"/>
                  </a:lnTo>
                  <a:lnTo>
                    <a:pt x="136" y="96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2" y="100"/>
                  </a:lnTo>
                  <a:lnTo>
                    <a:pt x="130" y="100"/>
                  </a:lnTo>
                  <a:lnTo>
                    <a:pt x="129" y="100"/>
                  </a:lnTo>
                  <a:lnTo>
                    <a:pt x="127" y="98"/>
                  </a:lnTo>
                  <a:lnTo>
                    <a:pt x="124" y="98"/>
                  </a:lnTo>
                  <a:lnTo>
                    <a:pt x="122" y="96"/>
                  </a:lnTo>
                  <a:lnTo>
                    <a:pt x="121" y="96"/>
                  </a:lnTo>
                  <a:lnTo>
                    <a:pt x="118" y="94"/>
                  </a:lnTo>
                  <a:lnTo>
                    <a:pt x="115" y="92"/>
                  </a:lnTo>
                  <a:lnTo>
                    <a:pt x="112" y="90"/>
                  </a:lnTo>
                  <a:lnTo>
                    <a:pt x="109" y="88"/>
                  </a:lnTo>
                  <a:lnTo>
                    <a:pt x="107" y="86"/>
                  </a:lnTo>
                  <a:lnTo>
                    <a:pt x="104" y="84"/>
                  </a:lnTo>
                  <a:lnTo>
                    <a:pt x="103" y="84"/>
                  </a:lnTo>
                  <a:lnTo>
                    <a:pt x="101" y="82"/>
                  </a:lnTo>
                  <a:lnTo>
                    <a:pt x="98" y="82"/>
                  </a:lnTo>
                  <a:lnTo>
                    <a:pt x="96" y="80"/>
                  </a:lnTo>
                  <a:lnTo>
                    <a:pt x="95" y="80"/>
                  </a:lnTo>
                  <a:lnTo>
                    <a:pt x="93" y="80"/>
                  </a:lnTo>
                  <a:lnTo>
                    <a:pt x="92" y="80"/>
                  </a:lnTo>
                  <a:lnTo>
                    <a:pt x="90" y="80"/>
                  </a:lnTo>
                  <a:lnTo>
                    <a:pt x="89" y="80"/>
                  </a:lnTo>
                  <a:lnTo>
                    <a:pt x="87" y="82"/>
                  </a:lnTo>
                  <a:lnTo>
                    <a:pt x="86" y="82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7256" name="Line 24"/>
            <p:cNvSpPr>
              <a:spLocks noChangeShapeType="1"/>
            </p:cNvSpPr>
            <p:nvPr/>
          </p:nvSpPr>
          <p:spPr bwMode="auto">
            <a:xfrm rot="5400000">
              <a:off x="3950" y="3658"/>
              <a:ext cx="516" cy="4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7257" name="Freeform 25"/>
          <p:cNvSpPr>
            <a:spLocks/>
          </p:cNvSpPr>
          <p:nvPr/>
        </p:nvSpPr>
        <p:spPr bwMode="auto">
          <a:xfrm rot="5400000">
            <a:off x="3486945" y="8731"/>
            <a:ext cx="893762" cy="1298575"/>
          </a:xfrm>
          <a:custGeom>
            <a:avLst/>
            <a:gdLst/>
            <a:ahLst/>
            <a:cxnLst>
              <a:cxn ang="0">
                <a:pos x="320" y="818"/>
              </a:cxn>
              <a:cxn ang="0">
                <a:pos x="0" y="369"/>
              </a:cxn>
              <a:cxn ang="0">
                <a:pos x="171" y="0"/>
              </a:cxn>
              <a:cxn ang="0">
                <a:pos x="523" y="0"/>
              </a:cxn>
              <a:cxn ang="0">
                <a:pos x="563" y="712"/>
              </a:cxn>
              <a:cxn ang="0">
                <a:pos x="320" y="818"/>
              </a:cxn>
            </a:cxnLst>
            <a:rect l="0" t="0" r="r" b="b"/>
            <a:pathLst>
              <a:path w="563" h="818">
                <a:moveTo>
                  <a:pt x="320" y="818"/>
                </a:moveTo>
                <a:lnTo>
                  <a:pt x="0" y="369"/>
                </a:lnTo>
                <a:lnTo>
                  <a:pt x="171" y="0"/>
                </a:lnTo>
                <a:lnTo>
                  <a:pt x="523" y="0"/>
                </a:lnTo>
                <a:lnTo>
                  <a:pt x="563" y="712"/>
                </a:lnTo>
                <a:lnTo>
                  <a:pt x="320" y="818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59" name="Line 27"/>
          <p:cNvSpPr>
            <a:spLocks noChangeShapeType="1"/>
          </p:cNvSpPr>
          <p:nvPr/>
        </p:nvSpPr>
        <p:spPr bwMode="auto">
          <a:xfrm>
            <a:off x="3952875" y="1071563"/>
            <a:ext cx="0" cy="6000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60" name="Freeform 28"/>
          <p:cNvSpPr>
            <a:spLocks/>
          </p:cNvSpPr>
          <p:nvPr/>
        </p:nvSpPr>
        <p:spPr bwMode="auto">
          <a:xfrm rot="5400000">
            <a:off x="3723482" y="1019969"/>
            <a:ext cx="874712" cy="2070100"/>
          </a:xfrm>
          <a:custGeom>
            <a:avLst/>
            <a:gdLst/>
            <a:ahLst/>
            <a:cxnLst>
              <a:cxn ang="0">
                <a:pos x="345" y="1304"/>
              </a:cxn>
              <a:cxn ang="0">
                <a:pos x="43" y="991"/>
              </a:cxn>
              <a:cxn ang="0">
                <a:pos x="0" y="461"/>
              </a:cxn>
              <a:cxn ang="0">
                <a:pos x="302" y="0"/>
              </a:cxn>
              <a:cxn ang="0">
                <a:pos x="527" y="383"/>
              </a:cxn>
              <a:cxn ang="0">
                <a:pos x="551" y="1001"/>
              </a:cxn>
              <a:cxn ang="0">
                <a:pos x="345" y="1304"/>
              </a:cxn>
            </a:cxnLst>
            <a:rect l="0" t="0" r="r" b="b"/>
            <a:pathLst>
              <a:path w="551" h="1304">
                <a:moveTo>
                  <a:pt x="345" y="1304"/>
                </a:moveTo>
                <a:lnTo>
                  <a:pt x="43" y="991"/>
                </a:lnTo>
                <a:lnTo>
                  <a:pt x="0" y="461"/>
                </a:lnTo>
                <a:lnTo>
                  <a:pt x="302" y="0"/>
                </a:lnTo>
                <a:lnTo>
                  <a:pt x="527" y="383"/>
                </a:lnTo>
                <a:lnTo>
                  <a:pt x="551" y="1001"/>
                </a:lnTo>
                <a:lnTo>
                  <a:pt x="345" y="1304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7262" name="Text Box 30"/>
          <p:cNvSpPr txBox="1">
            <a:spLocks noChangeArrowheads="1"/>
          </p:cNvSpPr>
          <p:nvPr/>
        </p:nvSpPr>
        <p:spPr bwMode="auto">
          <a:xfrm>
            <a:off x="3465513" y="117951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63" name="Text Box 31"/>
          <p:cNvSpPr txBox="1">
            <a:spLocks noChangeArrowheads="1"/>
          </p:cNvSpPr>
          <p:nvPr/>
        </p:nvSpPr>
        <p:spPr bwMode="auto">
          <a:xfrm>
            <a:off x="2584450" y="22891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7264" name="Group 32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607265" name="Line 33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7266" name="Freeform 34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7267" name="Line 35"/>
          <p:cNvSpPr>
            <a:spLocks noChangeShapeType="1"/>
          </p:cNvSpPr>
          <p:nvPr/>
        </p:nvSpPr>
        <p:spPr bwMode="auto">
          <a:xfrm flipH="1">
            <a:off x="3133725" y="2390775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68" name="Line 36"/>
          <p:cNvSpPr>
            <a:spLocks noChangeShapeType="1"/>
          </p:cNvSpPr>
          <p:nvPr/>
        </p:nvSpPr>
        <p:spPr bwMode="auto">
          <a:xfrm>
            <a:off x="4849813" y="2300288"/>
            <a:ext cx="390525" cy="5810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69" name="Text Box 37"/>
          <p:cNvSpPr txBox="1">
            <a:spLocks noChangeArrowheads="1"/>
          </p:cNvSpPr>
          <p:nvPr/>
        </p:nvSpPr>
        <p:spPr bwMode="auto">
          <a:xfrm>
            <a:off x="5127625" y="2398713"/>
            <a:ext cx="6111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71" name="Text Box 39"/>
          <p:cNvSpPr txBox="1">
            <a:spLocks noChangeArrowheads="1"/>
          </p:cNvSpPr>
          <p:nvPr/>
        </p:nvSpPr>
        <p:spPr bwMode="auto">
          <a:xfrm>
            <a:off x="6894513" y="169863"/>
            <a:ext cx="3492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C0000"/>
                </a:solidFill>
                <a:effectLst/>
              </a:rPr>
              <a:t>C</a:t>
            </a:r>
            <a:endParaRPr lang="ru-RU" sz="1800" baseline="-25000">
              <a:solidFill>
                <a:srgbClr val="CC0000"/>
              </a:solidFill>
              <a:effectLst/>
            </a:endParaRPr>
          </a:p>
        </p:txBody>
      </p:sp>
      <p:sp>
        <p:nvSpPr>
          <p:cNvPr id="607272" name="Oval 40"/>
          <p:cNvSpPr>
            <a:spLocks noChangeArrowheads="1"/>
          </p:cNvSpPr>
          <p:nvPr/>
        </p:nvSpPr>
        <p:spPr bwMode="auto">
          <a:xfrm>
            <a:off x="6091238" y="461963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d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78" name="Line 46"/>
          <p:cNvSpPr>
            <a:spLocks noChangeShapeType="1"/>
          </p:cNvSpPr>
          <p:nvPr/>
        </p:nvSpPr>
        <p:spPr bwMode="auto">
          <a:xfrm flipH="1">
            <a:off x="2019300" y="3371850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79" name="Text Box 47"/>
          <p:cNvSpPr txBox="1">
            <a:spLocks noChangeArrowheads="1"/>
          </p:cNvSpPr>
          <p:nvPr/>
        </p:nvSpPr>
        <p:spPr bwMode="auto">
          <a:xfrm>
            <a:off x="2112963" y="354647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80" name="Text Box 48"/>
          <p:cNvSpPr txBox="1">
            <a:spLocks noChangeArrowheads="1"/>
          </p:cNvSpPr>
          <p:nvPr/>
        </p:nvSpPr>
        <p:spPr bwMode="auto">
          <a:xfrm>
            <a:off x="3436938" y="336232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81" name="Line 49"/>
          <p:cNvSpPr>
            <a:spLocks noChangeShapeType="1"/>
          </p:cNvSpPr>
          <p:nvPr/>
        </p:nvSpPr>
        <p:spPr bwMode="auto">
          <a:xfrm>
            <a:off x="3244850" y="3362325"/>
            <a:ext cx="509588" cy="5286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82" name="Line 50"/>
          <p:cNvSpPr>
            <a:spLocks noChangeShapeType="1"/>
          </p:cNvSpPr>
          <p:nvPr/>
        </p:nvSpPr>
        <p:spPr bwMode="auto">
          <a:xfrm flipH="1">
            <a:off x="5387975" y="3467100"/>
            <a:ext cx="4763" cy="5857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83" name="Text Box 51"/>
          <p:cNvSpPr txBox="1">
            <a:spLocks noChangeArrowheads="1"/>
          </p:cNvSpPr>
          <p:nvPr/>
        </p:nvSpPr>
        <p:spPr bwMode="auto">
          <a:xfrm>
            <a:off x="5391150" y="356076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7285" name="Group 53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607286" name="Freeform 54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7287" name="Line 55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7288" name="Line 56"/>
          <p:cNvSpPr>
            <a:spLocks noChangeShapeType="1"/>
          </p:cNvSpPr>
          <p:nvPr/>
        </p:nvSpPr>
        <p:spPr bwMode="auto">
          <a:xfrm flipH="1">
            <a:off x="4572000" y="4772025"/>
            <a:ext cx="338138" cy="719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89" name="Text Box 57"/>
          <p:cNvSpPr txBox="1">
            <a:spLocks noChangeArrowheads="1"/>
          </p:cNvSpPr>
          <p:nvPr/>
        </p:nvSpPr>
        <p:spPr bwMode="auto">
          <a:xfrm>
            <a:off x="4718050" y="49942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90" name="Text Box 58"/>
          <p:cNvSpPr txBox="1">
            <a:spLocks noChangeArrowheads="1"/>
          </p:cNvSpPr>
          <p:nvPr/>
        </p:nvSpPr>
        <p:spPr bwMode="auto">
          <a:xfrm>
            <a:off x="5694363" y="4822825"/>
            <a:ext cx="6111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91" name="Line 59"/>
          <p:cNvSpPr>
            <a:spLocks noChangeShapeType="1"/>
          </p:cNvSpPr>
          <p:nvPr/>
        </p:nvSpPr>
        <p:spPr bwMode="auto">
          <a:xfrm>
            <a:off x="5624513" y="4743450"/>
            <a:ext cx="300037" cy="5953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94" name="Line 62"/>
          <p:cNvSpPr>
            <a:spLocks noChangeShapeType="1"/>
          </p:cNvSpPr>
          <p:nvPr/>
        </p:nvSpPr>
        <p:spPr bwMode="auto">
          <a:xfrm flipH="1">
            <a:off x="5114925" y="6010275"/>
            <a:ext cx="481013" cy="6619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95" name="Line 63"/>
          <p:cNvSpPr>
            <a:spLocks noChangeShapeType="1"/>
          </p:cNvSpPr>
          <p:nvPr/>
        </p:nvSpPr>
        <p:spPr bwMode="auto">
          <a:xfrm>
            <a:off x="6300788" y="6210300"/>
            <a:ext cx="461962" cy="5572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7296" name="Text Box 64"/>
          <p:cNvSpPr txBox="1">
            <a:spLocks noChangeArrowheads="1"/>
          </p:cNvSpPr>
          <p:nvPr/>
        </p:nvSpPr>
        <p:spPr bwMode="auto">
          <a:xfrm>
            <a:off x="4408488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297" name="Text Box 65"/>
          <p:cNvSpPr txBox="1">
            <a:spLocks noChangeArrowheads="1"/>
          </p:cNvSpPr>
          <p:nvPr/>
        </p:nvSpPr>
        <p:spPr bwMode="auto">
          <a:xfrm>
            <a:off x="6780213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7311" name="Group 79"/>
          <p:cNvGrpSpPr>
            <a:grpSpLocks/>
          </p:cNvGrpSpPr>
          <p:nvPr/>
        </p:nvGrpSpPr>
        <p:grpSpPr bwMode="auto">
          <a:xfrm>
            <a:off x="3776663" y="452438"/>
            <a:ext cx="1652587" cy="5562600"/>
            <a:chOff x="2379" y="285"/>
            <a:chExt cx="1041" cy="3504"/>
          </a:xfrm>
        </p:grpSpPr>
        <p:sp>
          <p:nvSpPr>
            <p:cNvPr id="607258" name="Oval 26"/>
            <p:cNvSpPr>
              <a:spLocks noChangeArrowheads="1"/>
            </p:cNvSpPr>
            <p:nvPr/>
          </p:nvSpPr>
          <p:spPr bwMode="auto">
            <a:xfrm>
              <a:off x="2379" y="28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0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261" name="Oval 29"/>
            <p:cNvSpPr>
              <a:spLocks noChangeArrowheads="1"/>
            </p:cNvSpPr>
            <p:nvPr/>
          </p:nvSpPr>
          <p:spPr bwMode="auto">
            <a:xfrm>
              <a:off x="2712" y="1203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1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270" name="Oval 38"/>
            <p:cNvSpPr>
              <a:spLocks noChangeArrowheads="1"/>
            </p:cNvSpPr>
            <p:nvPr/>
          </p:nvSpPr>
          <p:spPr bwMode="auto">
            <a:xfrm>
              <a:off x="3216" y="190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2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284" name="Oval 52"/>
            <p:cNvSpPr>
              <a:spLocks noChangeArrowheads="1"/>
            </p:cNvSpPr>
            <p:nvPr/>
          </p:nvSpPr>
          <p:spPr bwMode="auto">
            <a:xfrm>
              <a:off x="3018" y="268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292" name="Oval 60"/>
            <p:cNvSpPr>
              <a:spLocks noChangeArrowheads="1"/>
            </p:cNvSpPr>
            <p:nvPr/>
          </p:nvSpPr>
          <p:spPr bwMode="auto">
            <a:xfrm>
              <a:off x="2550" y="358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7299" name="Line 67"/>
            <p:cNvSpPr>
              <a:spLocks noChangeShapeType="1"/>
            </p:cNvSpPr>
            <p:nvPr/>
          </p:nvSpPr>
          <p:spPr bwMode="auto">
            <a:xfrm>
              <a:off x="2880" y="1395"/>
              <a:ext cx="381" cy="53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7300" name="Line 68"/>
            <p:cNvSpPr>
              <a:spLocks noChangeShapeType="1"/>
            </p:cNvSpPr>
            <p:nvPr/>
          </p:nvSpPr>
          <p:spPr bwMode="auto">
            <a:xfrm>
              <a:off x="2538" y="468"/>
              <a:ext cx="234" cy="744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7301" name="Line 69"/>
            <p:cNvSpPr>
              <a:spLocks noChangeShapeType="1"/>
            </p:cNvSpPr>
            <p:nvPr/>
          </p:nvSpPr>
          <p:spPr bwMode="auto">
            <a:xfrm flipH="1">
              <a:off x="3144" y="2109"/>
              <a:ext cx="141" cy="579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7302" name="Line 70"/>
            <p:cNvSpPr>
              <a:spLocks noChangeShapeType="1"/>
            </p:cNvSpPr>
            <p:nvPr/>
          </p:nvSpPr>
          <p:spPr bwMode="auto">
            <a:xfrm flipH="1">
              <a:off x="2697" y="2874"/>
              <a:ext cx="363" cy="729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607303" name="Text Box 71"/>
          <p:cNvSpPr txBox="1">
            <a:spLocks noChangeArrowheads="1"/>
          </p:cNvSpPr>
          <p:nvPr/>
        </p:nvSpPr>
        <p:spPr bwMode="auto">
          <a:xfrm>
            <a:off x="4714875" y="28622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4" name="Text Box 72"/>
          <p:cNvSpPr txBox="1">
            <a:spLocks noChangeArrowheads="1"/>
          </p:cNvSpPr>
          <p:nvPr/>
        </p:nvSpPr>
        <p:spPr bwMode="auto">
          <a:xfrm>
            <a:off x="3511550" y="1609725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5" name="Text Box 73"/>
          <p:cNvSpPr txBox="1">
            <a:spLocks noChangeArrowheads="1"/>
          </p:cNvSpPr>
          <p:nvPr/>
        </p:nvSpPr>
        <p:spPr bwMode="auto">
          <a:xfrm>
            <a:off x="3848100" y="16351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0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6" name="Text Box 74"/>
          <p:cNvSpPr txBox="1">
            <a:spLocks noChangeArrowheads="1"/>
          </p:cNvSpPr>
          <p:nvPr/>
        </p:nvSpPr>
        <p:spPr bwMode="auto">
          <a:xfrm>
            <a:off x="2784475" y="277495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7" name="Text Box 75"/>
          <p:cNvSpPr txBox="1">
            <a:spLocks noChangeArrowheads="1"/>
          </p:cNvSpPr>
          <p:nvPr/>
        </p:nvSpPr>
        <p:spPr bwMode="auto">
          <a:xfrm>
            <a:off x="5527675" y="527050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8" name="Text Box 76"/>
          <p:cNvSpPr txBox="1">
            <a:spLocks noChangeArrowheads="1"/>
          </p:cNvSpPr>
          <p:nvPr/>
        </p:nvSpPr>
        <p:spPr bwMode="auto">
          <a:xfrm>
            <a:off x="5499100" y="39798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09" name="Text Box 77"/>
          <p:cNvSpPr txBox="1">
            <a:spLocks noChangeArrowheads="1"/>
          </p:cNvSpPr>
          <p:nvPr/>
        </p:nvSpPr>
        <p:spPr bwMode="auto">
          <a:xfrm>
            <a:off x="3987800" y="5200650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7310" name="Rectangle 78"/>
          <p:cNvSpPr>
            <a:spLocks noChangeArrowheads="1"/>
          </p:cNvSpPr>
          <p:nvPr/>
        </p:nvSpPr>
        <p:spPr bwMode="auto">
          <a:xfrm>
            <a:off x="0" y="3873500"/>
            <a:ext cx="33289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Дерево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процессов</a:t>
            </a:r>
          </a:p>
        </p:txBody>
      </p:sp>
      <p:grpSp>
        <p:nvGrpSpPr>
          <p:cNvPr id="607316" name="Group 84"/>
          <p:cNvGrpSpPr>
            <a:grpSpLocks/>
          </p:cNvGrpSpPr>
          <p:nvPr/>
        </p:nvGrpSpPr>
        <p:grpSpPr bwMode="auto">
          <a:xfrm>
            <a:off x="5770563" y="765175"/>
            <a:ext cx="2778125" cy="1039813"/>
            <a:chOff x="3635" y="482"/>
            <a:chExt cx="1750" cy="655"/>
          </a:xfrm>
        </p:grpSpPr>
        <p:sp>
          <p:nvSpPr>
            <p:cNvPr id="607312" name="Text Box 80"/>
            <p:cNvSpPr txBox="1">
              <a:spLocks noChangeArrowheads="1"/>
            </p:cNvSpPr>
            <p:nvPr/>
          </p:nvSpPr>
          <p:spPr bwMode="auto">
            <a:xfrm>
              <a:off x="3635" y="900"/>
              <a:ext cx="1750" cy="237"/>
            </a:xfrm>
            <a:prstGeom prst="rect">
              <a:avLst/>
            </a:prstGeom>
            <a:solidFill>
              <a:srgbClr val="FFE5C5"/>
            </a:solidFill>
            <a:ln w="9525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process(p,d)</a:t>
              </a:r>
              <a:r>
                <a:rPr lang="ru-RU" sz="1800">
                  <a:solidFill>
                    <a:schemeClr val="tx1"/>
                  </a:solidFill>
                  <a:effectLst/>
                </a:rPr>
                <a:t>=s0</a:t>
              </a:r>
              <a:r>
                <a:rPr lang="en-US" sz="1800">
                  <a:solidFill>
                    <a:schemeClr val="tx1"/>
                  </a:solidFill>
                  <a:effectLst/>
                  <a:sym typeface="SymbolProp BT" pitchFamily="2" charset="2"/>
                </a:rPr>
                <a:t></a:t>
              </a:r>
              <a:r>
                <a:rPr lang="ru-RU" sz="1800">
                  <a:solidFill>
                    <a:schemeClr val="tx1"/>
                  </a:solidFill>
                  <a:effectLst/>
                  <a:sym typeface="SymbolProp BT" pitchFamily="2" charset="2"/>
                </a:rPr>
                <a:t>...</a:t>
              </a:r>
              <a:r>
                <a:rPr lang="en-US" sz="1800">
                  <a:solidFill>
                    <a:schemeClr val="tx1"/>
                  </a:solidFill>
                  <a:effectLst/>
                  <a:sym typeface="SymbolProp BT" pitchFamily="2" charset="2"/>
                </a:rPr>
                <a:t></a:t>
              </a:r>
              <a:r>
                <a:rPr lang="ru-RU" sz="1800">
                  <a:solidFill>
                    <a:schemeClr val="tx1"/>
                  </a:solidFill>
                  <a:effectLst/>
                </a:rPr>
                <a:t>s4</a:t>
              </a:r>
            </a:p>
          </p:txBody>
        </p:sp>
        <p:sp>
          <p:nvSpPr>
            <p:cNvPr id="607315" name="Line 83"/>
            <p:cNvSpPr>
              <a:spLocks noChangeShapeType="1"/>
            </p:cNvSpPr>
            <p:nvPr/>
          </p:nvSpPr>
          <p:spPr bwMode="auto">
            <a:xfrm>
              <a:off x="3947" y="482"/>
              <a:ext cx="491" cy="481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607317" name="AutoShape 85"/>
          <p:cNvSpPr>
            <a:spLocks noChangeArrowheads="1"/>
          </p:cNvSpPr>
          <p:nvPr/>
        </p:nvSpPr>
        <p:spPr bwMode="auto">
          <a:xfrm>
            <a:off x="6266047" y="2246313"/>
            <a:ext cx="2409642" cy="779462"/>
          </a:xfrm>
          <a:prstGeom prst="wedgeEllipseCallout">
            <a:avLst>
              <a:gd name="adj1" fmla="val -50000"/>
              <a:gd name="adj2" fmla="val -114764"/>
            </a:avLst>
          </a:prstGeom>
          <a:solidFill>
            <a:schemeClr val="bg1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  <a:effectLst/>
              </a:rPr>
              <a:t>может быть бесконечным</a:t>
            </a:r>
          </a:p>
        </p:txBody>
      </p:sp>
      <p:sp>
        <p:nvSpPr>
          <p:cNvPr id="607318" name="Line 86"/>
          <p:cNvSpPr>
            <a:spLocks noChangeShapeType="1"/>
          </p:cNvSpPr>
          <p:nvPr/>
        </p:nvSpPr>
        <p:spPr bwMode="auto">
          <a:xfrm flipH="1" flipV="1">
            <a:off x="4092575" y="688975"/>
            <a:ext cx="1663700" cy="839788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60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2000"/>
                                        <p:tgtEl>
                                          <p:spTgt spid="607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0"/>
                                        <p:tgtEl>
                                          <p:spTgt spid="60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72" grpId="0" animBg="1"/>
      <p:bldP spid="607317" grpId="0" animBg="1"/>
      <p:bldP spid="607318" grpId="0" animBg="1"/>
      <p:bldP spid="60731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Далее в Главе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Stars1" pitchFamily="34" charset="2"/>
              <a:buNone/>
            </a:pPr>
            <a:r>
              <a:rPr lang="ru-RU"/>
              <a:t>Приводятся и обосновываются:</a:t>
            </a:r>
          </a:p>
          <a:p>
            <a:pPr>
              <a:lnSpc>
                <a:spcPct val="90000"/>
              </a:lnSpc>
            </a:pPr>
            <a:r>
              <a:rPr lang="ru-RU"/>
              <a:t>алгоритм </a:t>
            </a:r>
            <a:r>
              <a:rPr lang="ru-RU" b="1"/>
              <a:t>ptr</a:t>
            </a:r>
            <a:r>
              <a:rPr lang="ru-RU"/>
              <a:t> построения дерева процессов вычисления </a:t>
            </a:r>
            <a:r>
              <a:rPr lang="ru-RU" b="1"/>
              <a:t>p</a:t>
            </a:r>
            <a:r>
              <a:rPr lang="ru-RU"/>
              <a:t> на данных</a:t>
            </a:r>
            <a:r>
              <a:rPr lang="en-US"/>
              <a:t> </a:t>
            </a:r>
            <a:r>
              <a:rPr lang="ru-RU"/>
              <a:t>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&gt;:</a:t>
            </a:r>
            <a:br>
              <a:rPr lang="ru-RU" b="1"/>
            </a:br>
            <a:r>
              <a:rPr lang="ru-RU"/>
              <a:t> 					</a:t>
            </a:r>
            <a:r>
              <a:rPr lang="ru-RU" b="1"/>
              <a:t>tree  =   ptr p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/>
              <a:t/>
            </a:r>
            <a:br>
              <a:rPr lang="ru-RU"/>
            </a:b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алгоритм </a:t>
            </a:r>
            <a:r>
              <a:rPr lang="ru-RU" b="1"/>
              <a:t>xptr</a:t>
            </a:r>
            <a:r>
              <a:rPr lang="ru-RU"/>
              <a:t> построения перфектного дерева процессов вычисления </a:t>
            </a:r>
            <a:r>
              <a:rPr lang="ru-RU" b="1"/>
              <a:t>p</a:t>
            </a:r>
            <a:r>
              <a:rPr lang="ru-RU"/>
              <a:t> на данных из </a:t>
            </a:r>
            <a:r>
              <a:rPr lang="ru-RU" b="1"/>
              <a:t>&lt;</a:t>
            </a:r>
            <a:r>
              <a:rPr lang="ru-RU" b="1">
                <a:solidFill>
                  <a:srgbClr val="800000"/>
                </a:solidFill>
              </a:rPr>
              <a:t>C</a:t>
            </a:r>
            <a:r>
              <a:rPr lang="ru-RU" b="1"/>
              <a:t>&gt;</a:t>
            </a:r>
            <a:r>
              <a:rPr lang="ru-RU" sz="2800"/>
              <a:t>: </a:t>
            </a:r>
            <a:br>
              <a:rPr lang="ru-RU" sz="2800"/>
            </a:br>
            <a:r>
              <a:rPr lang="ru-RU" sz="2800"/>
              <a:t>					</a:t>
            </a:r>
            <a:r>
              <a:rPr lang="en-US" b="1"/>
              <a:t>pt</a:t>
            </a:r>
            <a:r>
              <a:rPr lang="ru-RU" b="1"/>
              <a:t>ree= </a:t>
            </a:r>
            <a:r>
              <a:rPr lang="en-US" b="1"/>
              <a:t>x</a:t>
            </a:r>
            <a:r>
              <a:rPr lang="ru-RU" b="1"/>
              <a:t>ptr p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3.1 Синтаксис представления дерева процессов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639888"/>
            <a:ext cx="8950325" cy="2278062"/>
          </a:xfrm>
        </p:spPr>
        <p:txBody>
          <a:bodyPr/>
          <a:lstStyle/>
          <a:p>
            <a:r>
              <a:rPr lang="ru-RU" sz="2800" b="1" i="1"/>
              <a:t>tree	</a:t>
            </a:r>
            <a:r>
              <a:rPr lang="ru-RU" sz="2800" b="1"/>
              <a:t>::= (LEAF </a:t>
            </a:r>
            <a:r>
              <a:rPr lang="ru-RU" sz="2800" b="1" i="1"/>
              <a:t>conf </a:t>
            </a:r>
            <a:r>
              <a:rPr lang="ru-RU" sz="2800" b="1"/>
              <a:t>)</a:t>
            </a:r>
            <a:br>
              <a:rPr lang="ru-RU" sz="2800" b="1"/>
            </a:br>
            <a:r>
              <a:rPr lang="ru-RU" sz="2800" b="1"/>
              <a:t>      </a:t>
            </a:r>
            <a:r>
              <a:rPr lang="en-US" sz="2800" b="1"/>
              <a:t>     </a:t>
            </a:r>
            <a:r>
              <a:rPr lang="ru-RU" sz="2800" b="1"/>
              <a:t>      | (NODE </a:t>
            </a:r>
            <a:r>
              <a:rPr lang="ru-RU" sz="2800" b="1" i="1"/>
              <a:t>conf</a:t>
            </a:r>
            <a:r>
              <a:rPr lang="ru-RU" sz="2800" b="1"/>
              <a:t>  [</a:t>
            </a:r>
            <a:r>
              <a:rPr lang="ru-RU" sz="2800" b="1" i="1"/>
              <a:t>branch</a:t>
            </a:r>
            <a:r>
              <a:rPr lang="ru-RU" sz="2800" b="1" baseline="-25000"/>
              <a:t>1</a:t>
            </a:r>
            <a:r>
              <a:rPr lang="ru-RU" sz="2800" b="1"/>
              <a:t>,... </a:t>
            </a:r>
            <a:r>
              <a:rPr lang="ru-RU" sz="2800" b="1" i="1"/>
              <a:t>branch</a:t>
            </a:r>
            <a:r>
              <a:rPr lang="ru-RU" sz="2800" b="1" baseline="-25000"/>
              <a:t>n</a:t>
            </a:r>
            <a:r>
              <a:rPr lang="ru-RU" sz="2800" b="1"/>
              <a:t>])</a:t>
            </a:r>
            <a:br>
              <a:rPr lang="ru-RU" sz="2800" b="1"/>
            </a:br>
            <a:r>
              <a:rPr lang="ru-RU" sz="2800" b="1"/>
              <a:t>								— </a:t>
            </a:r>
            <a:r>
              <a:rPr lang="ru-RU" sz="2800" b="1">
                <a:solidFill>
                  <a:schemeClr val="accent2"/>
                </a:solidFill>
              </a:rPr>
              <a:t>n </a:t>
            </a:r>
            <a:r>
              <a:rPr lang="en-US" sz="2800" b="1">
                <a:solidFill>
                  <a:schemeClr val="accent2"/>
                </a:solidFill>
              </a:rPr>
              <a:t>&gt;</a:t>
            </a:r>
            <a:r>
              <a:rPr lang="ru-RU" sz="2800" b="1">
                <a:solidFill>
                  <a:schemeClr val="accent2"/>
                </a:solidFill>
              </a:rPr>
              <a:t> 0</a:t>
            </a:r>
          </a:p>
          <a:p>
            <a:r>
              <a:rPr lang="ru-RU" sz="2800" b="1" i="1"/>
              <a:t>branch	</a:t>
            </a:r>
            <a:r>
              <a:rPr lang="ru-RU" sz="2800" b="1"/>
              <a:t>::= (</a:t>
            </a:r>
            <a:r>
              <a:rPr lang="ru-RU" sz="2800" b="1" i="1"/>
              <a:t>contr</a:t>
            </a:r>
            <a:r>
              <a:rPr lang="ru-RU" sz="2800" b="1"/>
              <a:t>, </a:t>
            </a:r>
            <a:r>
              <a:rPr lang="ru-RU" sz="2800" b="1" i="1"/>
              <a:t> tree</a:t>
            </a:r>
            <a:r>
              <a:rPr lang="ru-RU" sz="2800" b="1"/>
              <a:t>)</a:t>
            </a:r>
          </a:p>
          <a:p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3.2 Вспомогательные функции в алгоритме ptr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3125" cy="4889500"/>
          </a:xfrm>
        </p:spPr>
        <p:txBody>
          <a:bodyPr/>
          <a:lstStyle/>
          <a:p>
            <a:r>
              <a:rPr lang="ru-RU" b="1"/>
              <a:t>mkCAVar, mkCEVar :: FreeIndx -&gt; 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                                      </a:t>
            </a:r>
            <a:r>
              <a:rPr lang="ru-RU" b="1"/>
              <a:t>(CVar, FreeIndx)</a:t>
            </a:r>
            <a:br>
              <a:rPr lang="ru-RU" b="1"/>
            </a:br>
            <a:r>
              <a:rPr lang="ru-RU" b="1"/>
              <a:t>mkCEVar i = ((CVE i), i+1 )</a:t>
            </a:r>
            <a:br>
              <a:rPr lang="ru-RU" b="1"/>
            </a:br>
            <a:r>
              <a:rPr lang="ru-RU" b="1"/>
              <a:t>mkCAVar i = ((CVA i), i+1 )</a:t>
            </a:r>
            <a:br>
              <a:rPr lang="ru-RU" b="1"/>
            </a:br>
            <a:endParaRPr lang="ru-RU" b="1"/>
          </a:p>
          <a:p>
            <a:r>
              <a:rPr lang="ru-RU" b="1"/>
              <a:t>splitA :: CVar -&gt; CExp -&gt; Split</a:t>
            </a:r>
            <a:br>
              <a:rPr lang="ru-RU" b="1"/>
            </a:br>
            <a:r>
              <a:rPr lang="ru-RU" b="1"/>
              <a:t>splitA cv@(CVA _) caexp =</a:t>
            </a:r>
            <a:br>
              <a:rPr lang="ru-RU" b="1"/>
            </a:br>
            <a:r>
              <a:rPr lang="ru-RU" b="1"/>
              <a:t> 	(	S [cv:-&gt;caexp], </a:t>
            </a:r>
            <a:r>
              <a:rPr lang="en-US" b="1"/>
              <a:t>                 			</a:t>
            </a:r>
            <a:r>
              <a:rPr lang="ru-RU" b="1"/>
              <a:t>	R (RESTR[cv:=/=:caexp])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3.2 Вспомогательные функции в алгоритме ptr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b="1"/>
              <a:t>splitE :: CVar -&gt; FreeIndx -&gt;</a:t>
            </a:r>
            <a:br>
              <a:rPr lang="ru-RU" b="1"/>
            </a:br>
            <a:r>
              <a:rPr lang="ru-RU" b="1"/>
              <a:t>					         (Split,FreeIndx)</a:t>
            </a:r>
            <a:br>
              <a:rPr lang="ru-RU" b="1"/>
            </a:br>
            <a:r>
              <a:rPr lang="ru-RU" b="1"/>
              <a:t>splitE cv@(CVE _) i =</a:t>
            </a:r>
            <a:br>
              <a:rPr lang="ru-RU" b="1"/>
            </a:br>
            <a:r>
              <a:rPr lang="ru-RU" b="1"/>
              <a:t>		(  (S[cv:-&gt;</a:t>
            </a:r>
            <a:r>
              <a:rPr lang="en-US" b="1"/>
              <a:t> </a:t>
            </a:r>
            <a:r>
              <a:rPr lang="ru-RU" b="1"/>
              <a:t>(CONS cvh cvt)],</a:t>
            </a:r>
            <a:br>
              <a:rPr lang="ru-RU" b="1"/>
            </a:br>
            <a:r>
              <a:rPr lang="ru-RU" b="1"/>
              <a:t>		     S[cv:-&gt; cva]),  i’)</a:t>
            </a:r>
            <a:br>
              <a:rPr lang="ru-RU" b="1"/>
            </a:br>
            <a:r>
              <a:rPr lang="ru-RU" b="1"/>
              <a:t>		where	(cvh, i1)	=mkCEVar i</a:t>
            </a:r>
            <a:br>
              <a:rPr lang="ru-RU" b="1"/>
            </a:br>
            <a:r>
              <a:rPr lang="ru-RU" b="1"/>
              <a:t>				(cvt, i2)	=mkCEVar i1 </a:t>
            </a:r>
            <a:br>
              <a:rPr lang="ru-RU" b="1"/>
            </a:br>
            <a:r>
              <a:rPr lang="ru-RU" b="1"/>
              <a:t>				(cva, i’)	=mkCAVar i2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3.2 Вспомогательные функции в алгоритме ptr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89088"/>
            <a:ext cx="9144000" cy="4397375"/>
          </a:xfrm>
        </p:spPr>
        <p:txBody>
          <a:bodyPr/>
          <a:lstStyle/>
          <a:p>
            <a:r>
              <a:rPr lang="ru-RU" b="1"/>
              <a:t>freeindx :: FreeIndx -&gt; Class -&gt; FreeIndx</a:t>
            </a:r>
            <a:br>
              <a:rPr lang="ru-RU" b="1"/>
            </a:br>
            <a:r>
              <a:rPr lang="ru-RU" b="1"/>
              <a:t>freeindx i c =</a:t>
            </a:r>
            <a:br>
              <a:rPr lang="ru-RU" b="1"/>
            </a:br>
            <a:r>
              <a:rPr lang="ru-RU" b="1"/>
              <a:t>      1 + maximum(i:(map index (cvars c)))</a:t>
            </a:r>
            <a:br>
              <a:rPr lang="ru-RU" b="1"/>
            </a:br>
            <a:r>
              <a:rPr lang="ru-RU" b="1"/>
              <a:t>       where	index (CVA i) = i</a:t>
            </a:r>
            <a:br>
              <a:rPr lang="ru-RU" b="1"/>
            </a:br>
            <a:r>
              <a:rPr lang="ru-RU" b="1"/>
              <a:t>                   	index (CVE i) =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Идея алгоритма </a:t>
            </a:r>
            <a:r>
              <a:rPr lang="en-US"/>
              <a:t>ptr</a:t>
            </a:r>
            <a:endParaRPr lang="ru-RU"/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Мы имеем программу </a:t>
            </a:r>
            <a:r>
              <a:rPr lang="en-US" sz="2800" b="1"/>
              <a:t>p</a:t>
            </a:r>
            <a:r>
              <a:rPr lang="en-US" sz="2800"/>
              <a:t> </a:t>
            </a:r>
            <a:r>
              <a:rPr lang="ru-RU" sz="2800"/>
              <a:t>и класс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/>
              <a:t> — «обобщенные данные» для </a:t>
            </a:r>
            <a:r>
              <a:rPr lang="en-US" sz="2800" b="1"/>
              <a:t>p</a:t>
            </a:r>
            <a:r>
              <a:rPr lang="ru-RU" sz="2800"/>
              <a:t>.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ru-RU" sz="2800"/>
              <a:t>Нам надо «отследить» </a:t>
            </a:r>
            <a:r>
              <a:rPr lang="en-US" sz="2800" b="1"/>
              <a:t>process(p, d)</a:t>
            </a:r>
            <a:r>
              <a:rPr lang="en-US" sz="2800"/>
              <a:t> </a:t>
            </a:r>
            <a:r>
              <a:rPr lang="ru-RU" sz="2800"/>
              <a:t>для всех </a:t>
            </a:r>
            <a:r>
              <a:rPr lang="en-US" sz="2800" b="1"/>
              <a:t>d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&gt;</a:t>
            </a:r>
            <a:r>
              <a:rPr lang="ru-RU" sz="2800">
                <a:sym typeface="SymbolProp BT" pitchFamily="2" charset="2"/>
              </a:rPr>
              <a:t>, понятие </a:t>
            </a:r>
            <a:r>
              <a:rPr lang="en-US" sz="2800" b="1"/>
              <a:t>process(p, d) </a:t>
            </a:r>
            <a:r>
              <a:rPr lang="ru-RU" sz="2800"/>
              <a:t>определено через </a:t>
            </a:r>
            <a:r>
              <a:rPr lang="en-US" sz="2800" b="1"/>
              <a:t>int p d</a:t>
            </a:r>
            <a:endParaRPr lang="en-US" sz="2800">
              <a:sym typeface="SymbolProp BT" pitchFamily="2" charset="2"/>
            </a:endParaRPr>
          </a:p>
          <a:p>
            <a:pPr>
              <a:lnSpc>
                <a:spcPct val="90000"/>
              </a:lnSpc>
            </a:pPr>
            <a:r>
              <a:rPr lang="ru-RU" sz="2800">
                <a:sym typeface="SymbolProp BT" pitchFamily="2" charset="2"/>
              </a:rPr>
              <a:t>В некотором смысле требуется выполнить программу </a:t>
            </a:r>
            <a:r>
              <a:rPr lang="en-US" sz="2800" b="1">
                <a:sym typeface="SymbolProp BT" pitchFamily="2" charset="2"/>
              </a:rPr>
              <a:t>p</a:t>
            </a:r>
            <a:r>
              <a:rPr lang="en-US" sz="2800">
                <a:sym typeface="SymbolProp BT" pitchFamily="2" charset="2"/>
              </a:rPr>
              <a:t> </a:t>
            </a:r>
            <a:r>
              <a:rPr lang="ru-RU" sz="2800">
                <a:sym typeface="SymbolProp BT" pitchFamily="2" charset="2"/>
              </a:rPr>
              <a:t>на множестве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&gt;</a:t>
            </a:r>
            <a:r>
              <a:rPr lang="en-US" sz="2800">
                <a:sym typeface="SymbolProp BT" pitchFamily="2" charset="2"/>
              </a:rPr>
              <a:t>: </a:t>
            </a:r>
            <a:r>
              <a:rPr lang="ru-RU" sz="2800">
                <a:sym typeface="SymbolProp BT" pitchFamily="2" charset="2"/>
              </a:rPr>
              <a:t> </a:t>
            </a:r>
            <a:r>
              <a:rPr lang="en-US" sz="2800" b="1"/>
              <a:t>process(p,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&gt;</a:t>
            </a:r>
            <a:r>
              <a:rPr lang="en-US" sz="2800" b="1"/>
              <a:t>)</a:t>
            </a:r>
            <a:r>
              <a:rPr lang="en-US" sz="2800"/>
              <a:t> </a:t>
            </a:r>
            <a:r>
              <a:rPr lang="ru-RU" sz="2800"/>
              <a:t>или </a:t>
            </a:r>
            <a:r>
              <a:rPr lang="en-US" sz="2800" b="1"/>
              <a:t>int p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&gt;</a:t>
            </a:r>
            <a:endParaRPr lang="en-US" sz="2800">
              <a:sym typeface="SymbolProp BT" pitchFamily="2" charset="2"/>
            </a:endParaRPr>
          </a:p>
          <a:p>
            <a:pPr>
              <a:lnSpc>
                <a:spcPct val="90000"/>
              </a:lnSpc>
            </a:pPr>
            <a:r>
              <a:rPr lang="ru-RU" sz="2800">
                <a:sym typeface="SymbolProp BT" pitchFamily="2" charset="2"/>
              </a:rPr>
              <a:t>Это и делается в </a:t>
            </a:r>
            <a:r>
              <a:rPr lang="en-US" sz="2800" b="1">
                <a:sym typeface="SymbolProp BT" pitchFamily="2" charset="2"/>
              </a:rPr>
              <a:t>ptr </a:t>
            </a:r>
            <a:r>
              <a:rPr lang="en-US" sz="2800" b="1"/>
              <a:t>p 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 sz="2800">
                <a:sym typeface="SymbolProp BT" pitchFamily="2" charset="2"/>
              </a:rPr>
              <a:t> </a:t>
            </a:r>
            <a:r>
              <a:rPr lang="ru-RU" sz="2800">
                <a:sym typeface="SymbolProp BT" pitchFamily="2" charset="2"/>
              </a:rPr>
              <a:t>— для обобщенных данных </a:t>
            </a:r>
            <a:r>
              <a:rPr lang="en-US" sz="2800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 sz="2800">
                <a:sym typeface="SymbolProp BT" pitchFamily="2" charset="2"/>
              </a:rPr>
              <a:t> </a:t>
            </a:r>
            <a:r>
              <a:rPr lang="ru-RU" sz="2800">
                <a:sym typeface="SymbolProp BT" pitchFamily="2" charset="2"/>
              </a:rPr>
              <a:t>для </a:t>
            </a:r>
            <a:r>
              <a:rPr lang="en-US" sz="2800" b="1">
                <a:sym typeface="SymbolProp BT" pitchFamily="2" charset="2"/>
              </a:rPr>
              <a:t>p</a:t>
            </a:r>
            <a:r>
              <a:rPr lang="en-US" sz="2800">
                <a:sym typeface="SymbolProp BT" pitchFamily="2" charset="2"/>
              </a:rPr>
              <a:t> </a:t>
            </a:r>
            <a:r>
              <a:rPr lang="ru-RU" sz="2800">
                <a:sym typeface="SymbolProp BT" pitchFamily="2" charset="2"/>
              </a:rPr>
              <a:t>мы пытаемся делать те же преобразования, что и для обычных данных для </a:t>
            </a:r>
            <a:r>
              <a:rPr lang="en-US" sz="2800" b="1">
                <a:sym typeface="SymbolProp BT" pitchFamily="2" charset="2"/>
              </a:rPr>
              <a:t>p</a:t>
            </a:r>
            <a:r>
              <a:rPr lang="ru-RU" sz="2800">
                <a:sym typeface="SymbolProp BT" pitchFamily="2" charset="2"/>
              </a:rPr>
              <a:t> делают в </a:t>
            </a:r>
            <a:r>
              <a:rPr lang="en-US" sz="2800" b="1">
                <a:sym typeface="SymbolProp BT" pitchFamily="2" charset="2"/>
              </a:rPr>
              <a:t>int</a:t>
            </a:r>
            <a:endParaRPr lang="ru-RU" sz="2800">
              <a:sym typeface="SymbolProp BT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Идея алгоритма </a:t>
            </a:r>
            <a:r>
              <a:rPr lang="en-US"/>
              <a:t>ptr</a:t>
            </a:r>
            <a:endParaRPr lang="ru-RU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начале для </a:t>
            </a:r>
            <a:r>
              <a:rPr lang="en-US" b="1"/>
              <a:t>p</a:t>
            </a:r>
            <a:r>
              <a:rPr lang="ru-RU"/>
              <a:t> и</a:t>
            </a:r>
            <a:r>
              <a:rPr lang="en-US"/>
              <a:t>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строится начальная конфигурация </a:t>
            </a:r>
            <a:r>
              <a:rPr lang="en-US" b="1">
                <a:sym typeface="SymbolProp BT" pitchFamily="2" charset="2"/>
              </a:rPr>
              <a:t>c</a:t>
            </a:r>
            <a:r>
              <a:rPr lang="en-US" b="1" baseline="-25000">
                <a:sym typeface="SymbolProp BT" pitchFamily="2" charset="2"/>
              </a:rPr>
              <a:t>0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—</a:t>
            </a:r>
            <a:r>
              <a:rPr lang="en-US">
                <a:sym typeface="SymbolProp BT" pitchFamily="2" charset="2"/>
              </a:rPr>
              <a:t> </a:t>
            </a:r>
            <a:r>
              <a:rPr lang="ru-RU" u="sng">
                <a:sym typeface="SymbolProp BT" pitchFamily="2" charset="2"/>
              </a:rPr>
              <a:t>так же</a:t>
            </a:r>
            <a:r>
              <a:rPr lang="ru-RU">
                <a:sym typeface="SymbolProp BT" pitchFamily="2" charset="2"/>
              </a:rPr>
              <a:t>, как строится начальное состояние 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0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в </a:t>
            </a:r>
            <a:r>
              <a:rPr lang="en-US" b="1">
                <a:sym typeface="SymbolProp BT" pitchFamily="2" charset="2"/>
              </a:rPr>
              <a:t>int p d</a:t>
            </a:r>
          </a:p>
          <a:p>
            <a:r>
              <a:rPr lang="ru-RU">
                <a:sym typeface="SymbolProp BT" pitchFamily="2" charset="2"/>
              </a:rPr>
              <a:t>Начальная конфигурация </a:t>
            </a:r>
            <a:r>
              <a:rPr lang="en-US" b="1">
                <a:sym typeface="SymbolProp BT" pitchFamily="2" charset="2"/>
              </a:rPr>
              <a:t>c</a:t>
            </a:r>
            <a:r>
              <a:rPr lang="en-US" b="1" baseline="-25000">
                <a:sym typeface="SymbolProp BT" pitchFamily="2" charset="2"/>
              </a:rPr>
              <a:t>0</a:t>
            </a:r>
            <a:r>
              <a:rPr lang="ru-RU">
                <a:sym typeface="SymbolProp BT" pitchFamily="2" charset="2"/>
              </a:rPr>
              <a:t> записывается в корень дерева</a:t>
            </a:r>
          </a:p>
          <a:p>
            <a:r>
              <a:rPr lang="ru-RU">
                <a:sym typeface="SymbolProp BT" pitchFamily="2" charset="2"/>
              </a:rPr>
              <a:t>Далее для любой граничной и нетерминальной конфигурации делается попытка выполнить «следующий шаг вычисления программы </a:t>
            </a:r>
            <a:r>
              <a:rPr lang="en-US" b="1">
                <a:sym typeface="SymbolProp BT" pitchFamily="2" charset="2"/>
              </a:rPr>
              <a:t>p</a:t>
            </a:r>
            <a:r>
              <a:rPr lang="ru-RU">
                <a:sym typeface="SymbolProp BT" pitchFamily="2" charset="2"/>
              </a:rPr>
              <a:t>»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—</a:t>
            </a:r>
            <a:r>
              <a:rPr lang="en-US">
                <a:sym typeface="SymbolProp BT" pitchFamily="2" charset="2"/>
              </a:rPr>
              <a:t> </a:t>
            </a:r>
            <a:r>
              <a:rPr lang="ru-RU" u="sng">
                <a:sym typeface="SymbolProp BT" pitchFamily="2" charset="2"/>
              </a:rPr>
              <a:t>так же</a:t>
            </a:r>
            <a:r>
              <a:rPr lang="ru-RU">
                <a:sym typeface="SymbolProp BT" pitchFamily="2" charset="2"/>
              </a:rPr>
              <a:t>, как это сделал бы </a:t>
            </a:r>
            <a:r>
              <a:rPr lang="en-US" b="1">
                <a:sym typeface="SymbolProp BT" pitchFamily="2" charset="2"/>
              </a:rPr>
              <a:t>int</a:t>
            </a:r>
            <a:endParaRPr lang="ru-RU" b="1">
              <a:sym typeface="SymbolProp BT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Идея алгоритма </a:t>
            </a:r>
            <a:r>
              <a:rPr lang="en-US"/>
              <a:t>ptr</a:t>
            </a:r>
            <a:endParaRPr lang="ru-RU"/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Для некоторых конфигураций</a:t>
            </a:r>
            <a:r>
              <a:rPr lang="en-US"/>
              <a:t> </a:t>
            </a:r>
            <a:r>
              <a:rPr lang="en-US" b="1"/>
              <a:t>c</a:t>
            </a:r>
            <a:r>
              <a:rPr lang="ru-RU"/>
              <a:t> наличие </a:t>
            </a:r>
            <a:r>
              <a:rPr lang="en-US"/>
              <a:t>c-</a:t>
            </a:r>
            <a:r>
              <a:rPr lang="ru-RU"/>
              <a:t>переменных в с-состоянии не мешают однозначно выполнить шаг </a:t>
            </a:r>
            <a:r>
              <a:rPr lang="ru-RU">
                <a:sym typeface="SymbolProp BT" pitchFamily="2" charset="2"/>
              </a:rPr>
              <a:t>вычисления программы </a:t>
            </a:r>
            <a:r>
              <a:rPr lang="en-US" b="1">
                <a:sym typeface="SymbolProp BT" pitchFamily="2" charset="2"/>
              </a:rPr>
              <a:t>p</a:t>
            </a:r>
            <a:r>
              <a:rPr lang="ru-RU">
                <a:sym typeface="SymbolProp BT" pitchFamily="2" charset="2"/>
              </a:rPr>
              <a:t> (</a:t>
            </a:r>
            <a:r>
              <a:rPr lang="ru-RU" u="sng">
                <a:sym typeface="SymbolProp BT" pitchFamily="2" charset="2"/>
              </a:rPr>
              <a:t>так же</a:t>
            </a:r>
            <a:r>
              <a:rPr lang="ru-RU">
                <a:sym typeface="SymbolProp BT" pitchFamily="2" charset="2"/>
              </a:rPr>
              <a:t>, как это сделал бы </a:t>
            </a:r>
            <a:r>
              <a:rPr lang="en-US" b="1">
                <a:sym typeface="SymbolProp BT" pitchFamily="2" charset="2"/>
              </a:rPr>
              <a:t>int</a:t>
            </a:r>
            <a:r>
              <a:rPr lang="en-US">
                <a:sym typeface="SymbolProp BT" pitchFamily="2" charset="2"/>
              </a:rPr>
              <a:t>), </a:t>
            </a:r>
            <a:r>
              <a:rPr lang="ru-RU">
                <a:sym typeface="SymbolProp BT" pitchFamily="2" charset="2"/>
              </a:rPr>
              <a:t>построить следующее с-состояние и следующую конфигурацию </a:t>
            </a:r>
            <a:r>
              <a:rPr lang="en-US" b="1"/>
              <a:t>c’</a:t>
            </a:r>
            <a:r>
              <a:rPr lang="en-US"/>
              <a:t>.  </a:t>
            </a:r>
            <a:r>
              <a:rPr lang="ru-RU"/>
              <a:t>В этом случае мы делаем шаг вычисления</a:t>
            </a:r>
            <a:r>
              <a:rPr lang="en-US"/>
              <a:t> </a:t>
            </a:r>
            <a:r>
              <a:rPr lang="en-US" b="1"/>
              <a:t>c</a:t>
            </a:r>
            <a:r>
              <a:rPr lang="ru-RU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ru-RU"/>
              <a:t> </a:t>
            </a:r>
            <a:r>
              <a:rPr lang="en-US" b="1"/>
              <a:t>c’</a:t>
            </a:r>
            <a:r>
              <a:rPr lang="ru-RU"/>
              <a:t> и в дереве проводим ребро </a:t>
            </a:r>
            <a:r>
              <a:rPr lang="en-US" b="1"/>
              <a:t>c </a:t>
            </a:r>
            <a:r>
              <a:rPr lang="ru-RU"/>
              <a:t>—</a:t>
            </a:r>
            <a:r>
              <a:rPr lang="en-US" sz="3600" b="1" baseline="30000"/>
              <a:t>idC</a:t>
            </a:r>
            <a:r>
              <a:rPr lang="en-US" sz="3600" b="1"/>
              <a:t>→</a:t>
            </a:r>
            <a:r>
              <a:rPr lang="ru-RU"/>
              <a:t> </a:t>
            </a:r>
            <a:r>
              <a:rPr lang="en-US" b="1"/>
              <a:t>c’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760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37603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</p:spPr>
        </p:pic>
        <p:sp>
          <p:nvSpPr>
            <p:cNvPr id="537604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scp</a:t>
              </a:r>
            </a:p>
          </p:txBody>
        </p:sp>
        <p:sp>
          <p:nvSpPr>
            <p:cNvPr id="537605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</a:t>
              </a:r>
            </a:p>
          </p:txBody>
        </p:sp>
        <p:sp>
          <p:nvSpPr>
            <p:cNvPr id="537606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 том числе</a:t>
              </a:r>
            </a:p>
          </p:txBody>
        </p:sp>
        <p:sp>
          <p:nvSpPr>
            <p:cNvPr id="537607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int, SR, ptr</a:t>
              </a:r>
            </a:p>
          </p:txBody>
        </p:sp>
        <p:sp>
          <p:nvSpPr>
            <p:cNvPr id="537608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ura</a:t>
              </a:r>
            </a:p>
          </p:txBody>
        </p:sp>
        <p:sp>
          <p:nvSpPr>
            <p:cNvPr id="537609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nan</a:t>
              </a:r>
            </a:p>
          </p:txBody>
        </p:sp>
        <p:sp>
          <p:nvSpPr>
            <p:cNvPr id="537610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  <p:sp>
          <p:nvSpPr>
            <p:cNvPr id="537611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 методы</a:t>
              </a:r>
            </a:p>
          </p:txBody>
        </p:sp>
        <p:sp>
          <p:nvSpPr>
            <p:cNvPr id="537612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</p:txBody>
        </p:sp>
        <p:sp>
          <p:nvSpPr>
            <p:cNvPr id="537613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37614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37615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новых исследований</a:t>
              </a:r>
            </a:p>
          </p:txBody>
        </p:sp>
        <p:sp>
          <p:nvSpPr>
            <p:cNvPr id="537616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тестирование</a:t>
              </a:r>
            </a:p>
          </p:txBody>
        </p:sp>
        <p:sp>
          <p:nvSpPr>
            <p:cNvPr id="537617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семантик</a:t>
              </a:r>
            </a:p>
          </p:txBody>
        </p:sp>
        <p:sp>
          <p:nvSpPr>
            <p:cNvPr id="537618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программиро-вание</a:t>
              </a:r>
            </a:p>
          </p:txBody>
        </p:sp>
        <p:sp>
          <p:nvSpPr>
            <p:cNvPr id="537619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</p:grpSp>
      <p:sp>
        <p:nvSpPr>
          <p:cNvPr id="537620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537621" name="AutoShape 21"/>
          <p:cNvSpPr>
            <a:spLocks noChangeArrowheads="1"/>
          </p:cNvSpPr>
          <p:nvPr/>
        </p:nvSpPr>
        <p:spPr bwMode="auto">
          <a:xfrm>
            <a:off x="4495800" y="2098675"/>
            <a:ext cx="887413" cy="2962275"/>
          </a:xfrm>
          <a:prstGeom prst="upArrow">
            <a:avLst>
              <a:gd name="adj1" fmla="val 50000"/>
              <a:gd name="adj2" fmla="val 83453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Идея алгоритма </a:t>
            </a:r>
            <a:r>
              <a:rPr lang="en-US"/>
              <a:t>ptr</a:t>
            </a:r>
            <a:endParaRPr lang="ru-RU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Для других конфигураций</a:t>
            </a:r>
            <a:r>
              <a:rPr lang="en-US" sz="2800"/>
              <a:t> </a:t>
            </a:r>
            <a:r>
              <a:rPr lang="en-US" sz="2800" b="1"/>
              <a:t>c</a:t>
            </a:r>
            <a:r>
              <a:rPr lang="ru-RU" sz="2800"/>
              <a:t> наличие </a:t>
            </a:r>
            <a:r>
              <a:rPr lang="en-US" sz="2800"/>
              <a:t>c-</a:t>
            </a:r>
            <a:r>
              <a:rPr lang="ru-RU" sz="2800"/>
              <a:t>переменных в с-состоянии мешают однозначно выполнить шаг </a:t>
            </a:r>
            <a:r>
              <a:rPr lang="ru-RU" sz="2800">
                <a:sym typeface="SymbolProp BT" pitchFamily="2" charset="2"/>
              </a:rPr>
              <a:t>вычисления программы </a:t>
            </a:r>
            <a:r>
              <a:rPr lang="en-US" sz="2800" b="1">
                <a:sym typeface="SymbolProp BT" pitchFamily="2" charset="2"/>
              </a:rPr>
              <a:t>p</a:t>
            </a:r>
            <a:r>
              <a:rPr lang="ru-RU" sz="2800">
                <a:sym typeface="SymbolProp BT" pitchFamily="2" charset="2"/>
              </a:rPr>
              <a:t> (</a:t>
            </a:r>
            <a:r>
              <a:rPr lang="ru-RU" sz="2800" b="1" u="sng">
                <a:sym typeface="SymbolProp BT" pitchFamily="2" charset="2"/>
              </a:rPr>
              <a:t>так же</a:t>
            </a:r>
            <a:r>
              <a:rPr lang="ru-RU" sz="2800">
                <a:sym typeface="SymbolProp BT" pitchFamily="2" charset="2"/>
              </a:rPr>
              <a:t>, как это сделал бы </a:t>
            </a:r>
            <a:r>
              <a:rPr lang="en-US" sz="2800" b="1">
                <a:sym typeface="SymbolProp BT" pitchFamily="2" charset="2"/>
              </a:rPr>
              <a:t>int</a:t>
            </a:r>
            <a:r>
              <a:rPr lang="en-US" sz="2800">
                <a:sym typeface="SymbolProp BT" pitchFamily="2" charset="2"/>
              </a:rPr>
              <a:t>):</a:t>
            </a:r>
          </a:p>
          <a:p>
            <a:pPr>
              <a:lnSpc>
                <a:spcPct val="80000"/>
              </a:lnSpc>
            </a:pPr>
            <a:r>
              <a:rPr lang="ru-RU" sz="2800">
                <a:sym typeface="SymbolProp BT" pitchFamily="2" charset="2"/>
              </a:rPr>
              <a:t>Некоторые состояния из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&gt; </a:t>
            </a:r>
            <a:r>
              <a:rPr lang="ru-RU" sz="2800">
                <a:sym typeface="SymbolProp BT" pitchFamily="2" charset="2"/>
              </a:rPr>
              <a:t>«выбирает один вариант» продолжения вычислений, а другие— другой вариант.</a:t>
            </a:r>
            <a:endParaRPr lang="en-US" sz="2800">
              <a:sym typeface="SymbolProp BT" pitchFamily="2" charset="2"/>
            </a:endParaRPr>
          </a:p>
          <a:p>
            <a:pPr>
              <a:lnSpc>
                <a:spcPct val="80000"/>
              </a:lnSpc>
            </a:pPr>
            <a:r>
              <a:rPr lang="ru-RU" sz="2800"/>
              <a:t>В этом случае </a:t>
            </a:r>
            <a:r>
              <a:rPr lang="ru-RU" sz="2800" b="1" u="sng"/>
              <a:t>удается</a:t>
            </a:r>
            <a:r>
              <a:rPr lang="ru-RU" sz="2800"/>
              <a:t> построить разбиение </a:t>
            </a:r>
            <a:r>
              <a:rPr lang="en-US" sz="2800" b="1"/>
              <a:t>sp=(cnt’, cnt’’)</a:t>
            </a:r>
            <a:r>
              <a:rPr lang="en-US" sz="2800"/>
              <a:t> </a:t>
            </a:r>
            <a:r>
              <a:rPr lang="ru-RU" sz="2800"/>
              <a:t>такое, что для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/.</a:t>
            </a:r>
            <a:r>
              <a:rPr lang="en-US" sz="2800" b="1">
                <a:sym typeface="SymbolProp BT" pitchFamily="2" charset="2"/>
              </a:rPr>
              <a:t>cnt’</a:t>
            </a:r>
            <a:r>
              <a:rPr lang="ru-RU" sz="2800" b="1">
                <a:sym typeface="SymbolProp BT" pitchFamily="2" charset="2"/>
              </a:rPr>
              <a:t>&gt;</a:t>
            </a:r>
            <a:r>
              <a:rPr lang="ru-RU" sz="2800"/>
              <a:t> и </a:t>
            </a:r>
            <a:r>
              <a:rPr lang="ru-RU" sz="2800" b="1">
                <a:sym typeface="SymbolProp BT" pitchFamily="2" charset="2"/>
              </a:rPr>
              <a:t>&lt;</a:t>
            </a:r>
            <a:r>
              <a:rPr lang="en-US" sz="2800" b="1">
                <a:sym typeface="SymbolProp BT" pitchFamily="2" charset="2"/>
              </a:rPr>
              <a:t>c</a:t>
            </a:r>
            <a:r>
              <a:rPr lang="ru-RU" sz="2800" b="1">
                <a:sym typeface="SymbolProp BT" pitchFamily="2" charset="2"/>
              </a:rPr>
              <a:t>/.</a:t>
            </a:r>
            <a:r>
              <a:rPr lang="en-US" sz="2800" b="1">
                <a:sym typeface="SymbolProp BT" pitchFamily="2" charset="2"/>
              </a:rPr>
              <a:t>cnt’’</a:t>
            </a:r>
            <a:r>
              <a:rPr lang="ru-RU" sz="2800" b="1">
                <a:sym typeface="SymbolProp BT" pitchFamily="2" charset="2"/>
              </a:rPr>
              <a:t>&gt;</a:t>
            </a:r>
            <a:r>
              <a:rPr lang="ru-RU" sz="2800"/>
              <a:t> шаг уже можно сделать однозначно, перейдя к </a:t>
            </a:r>
            <a:r>
              <a:rPr lang="en-US" sz="2800" b="1"/>
              <a:t>c’</a:t>
            </a:r>
            <a:r>
              <a:rPr lang="en-US" sz="2800"/>
              <a:t> </a:t>
            </a:r>
            <a:r>
              <a:rPr lang="ru-RU" sz="2800"/>
              <a:t>и</a:t>
            </a:r>
            <a:r>
              <a:rPr lang="en-US" sz="2800"/>
              <a:t> </a:t>
            </a:r>
            <a:r>
              <a:rPr lang="en-US" sz="2800" b="1"/>
              <a:t>c’’</a:t>
            </a:r>
            <a:r>
              <a:rPr lang="ru-RU" sz="2800"/>
              <a:t>, соответственно</a:t>
            </a:r>
            <a:r>
              <a:rPr lang="en-US" sz="2800"/>
              <a:t>.</a:t>
            </a:r>
          </a:p>
          <a:p>
            <a:pPr>
              <a:lnSpc>
                <a:spcPct val="80000"/>
              </a:lnSpc>
            </a:pPr>
            <a:r>
              <a:rPr lang="ru-RU" sz="2800"/>
              <a:t>В дереве проводим два ребра</a:t>
            </a:r>
            <a:br>
              <a:rPr lang="ru-RU" sz="2800"/>
            </a:br>
            <a:r>
              <a:rPr lang="en-US" sz="2800" b="1"/>
              <a:t>c </a:t>
            </a:r>
            <a:r>
              <a:rPr lang="ru-RU" sz="2800"/>
              <a:t>—</a:t>
            </a:r>
            <a:r>
              <a:rPr lang="en-US" b="1" baseline="30000"/>
              <a:t>cnt’</a:t>
            </a:r>
            <a:r>
              <a:rPr lang="en-US" b="1"/>
              <a:t>→</a:t>
            </a:r>
            <a:r>
              <a:rPr lang="ru-RU" sz="2800"/>
              <a:t> </a:t>
            </a:r>
            <a:r>
              <a:rPr lang="en-US" sz="2800" b="1"/>
              <a:t>c’</a:t>
            </a:r>
            <a:r>
              <a:rPr lang="ru-RU" sz="2800" b="1"/>
              <a:t> </a:t>
            </a:r>
            <a:r>
              <a:rPr lang="ru-RU" sz="2800"/>
              <a:t>и</a:t>
            </a:r>
            <a:r>
              <a:rPr lang="en-US" sz="2800"/>
              <a:t> </a:t>
            </a:r>
            <a:r>
              <a:rPr lang="en-US" sz="2800" b="1"/>
              <a:t>c </a:t>
            </a:r>
            <a:r>
              <a:rPr lang="ru-RU" sz="2800"/>
              <a:t>—</a:t>
            </a:r>
            <a:r>
              <a:rPr lang="en-US" b="1" baseline="30000"/>
              <a:t>cnt’’</a:t>
            </a:r>
            <a:r>
              <a:rPr lang="en-US" b="1"/>
              <a:t>→</a:t>
            </a:r>
            <a:r>
              <a:rPr lang="ru-RU" sz="2800"/>
              <a:t> </a:t>
            </a:r>
            <a:r>
              <a:rPr lang="en-US" sz="2800" b="1"/>
              <a:t>c’’</a:t>
            </a:r>
            <a:r>
              <a:rPr lang="en-US" sz="2800"/>
              <a:t>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362" name="AutoShape 82"/>
          <p:cNvSpPr>
            <a:spLocks noChangeArrowheads="1"/>
          </p:cNvSpPr>
          <p:nvPr/>
        </p:nvSpPr>
        <p:spPr bwMode="auto">
          <a:xfrm>
            <a:off x="5576888" y="217488"/>
            <a:ext cx="3387725" cy="4394200"/>
          </a:xfrm>
          <a:prstGeom prst="wedgeRectCallout">
            <a:avLst>
              <a:gd name="adj1" fmla="val -84866"/>
              <a:gd name="adj2" fmla="val -30963"/>
            </a:avLst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2400" b="0">
                <a:solidFill>
                  <a:schemeClr val="tx1"/>
                </a:solidFill>
                <a:effectLst/>
              </a:rPr>
              <a:t>Если наличие </a:t>
            </a:r>
            <a:r>
              <a:rPr lang="en-US" sz="2400" b="0">
                <a:solidFill>
                  <a:schemeClr val="tx1"/>
                </a:solidFill>
                <a:effectLst/>
              </a:rPr>
              <a:t>c-</a:t>
            </a:r>
            <a:r>
              <a:rPr lang="ru-RU" sz="2400" b="0">
                <a:solidFill>
                  <a:schemeClr val="tx1"/>
                </a:solidFill>
                <a:effectLst/>
              </a:rPr>
              <a:t>переменных в с-состоянии не мешают однозначно выполнить шаг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программы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p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(как это сделал бы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int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)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и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построить следующее с-состояние и следующую конфигурацию </a:t>
            </a:r>
            <a:r>
              <a:rPr lang="en-US" sz="2400">
                <a:solidFill>
                  <a:schemeClr val="tx1"/>
                </a:solidFill>
                <a:effectLst/>
              </a:rPr>
              <a:t>c’</a:t>
            </a:r>
            <a:r>
              <a:rPr lang="ru-RU" sz="2400" b="0">
                <a:solidFill>
                  <a:schemeClr val="tx1"/>
                </a:solidFill>
                <a:effectLst/>
              </a:rPr>
              <a:t>—делаем шаг.</a:t>
            </a:r>
          </a:p>
        </p:txBody>
      </p:sp>
      <p:grpSp>
        <p:nvGrpSpPr>
          <p:cNvPr id="609365" name="Group 85"/>
          <p:cNvGrpSpPr>
            <a:grpSpLocks/>
          </p:cNvGrpSpPr>
          <p:nvPr/>
        </p:nvGrpSpPr>
        <p:grpSpPr bwMode="auto">
          <a:xfrm>
            <a:off x="2166938" y="2289175"/>
            <a:ext cx="3870325" cy="1254125"/>
            <a:chOff x="1365" y="1442"/>
            <a:chExt cx="2438" cy="790"/>
          </a:xfrm>
        </p:grpSpPr>
        <p:sp>
          <p:nvSpPr>
            <p:cNvPr id="609291" name="Freeform 11"/>
            <p:cNvSpPr>
              <a:spLocks/>
            </p:cNvSpPr>
            <p:nvPr/>
          </p:nvSpPr>
          <p:spPr bwMode="auto">
            <a:xfrm rot="5400000">
              <a:off x="3122" y="1550"/>
              <a:ext cx="440" cy="923"/>
            </a:xfrm>
            <a:custGeom>
              <a:avLst/>
              <a:gdLst/>
              <a:ahLst/>
              <a:cxnLst>
                <a:cxn ang="0">
                  <a:pos x="280" y="923"/>
                </a:cxn>
                <a:cxn ang="0">
                  <a:pos x="43" y="768"/>
                </a:cxn>
                <a:cxn ang="0">
                  <a:pos x="0" y="239"/>
                </a:cxn>
                <a:cxn ang="0">
                  <a:pos x="313" y="0"/>
                </a:cxn>
                <a:cxn ang="0">
                  <a:pos x="440" y="682"/>
                </a:cxn>
                <a:cxn ang="0">
                  <a:pos x="280" y="923"/>
                </a:cxn>
              </a:cxnLst>
              <a:rect l="0" t="0" r="r" b="b"/>
              <a:pathLst>
                <a:path w="440" h="923">
                  <a:moveTo>
                    <a:pt x="280" y="923"/>
                  </a:moveTo>
                  <a:lnTo>
                    <a:pt x="43" y="768"/>
                  </a:lnTo>
                  <a:lnTo>
                    <a:pt x="0" y="239"/>
                  </a:lnTo>
                  <a:lnTo>
                    <a:pt x="313" y="0"/>
                  </a:lnTo>
                  <a:lnTo>
                    <a:pt x="440" y="682"/>
                  </a:lnTo>
                  <a:lnTo>
                    <a:pt x="280" y="923"/>
                  </a:lnTo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292" name="Freeform 12"/>
            <p:cNvSpPr>
              <a:spLocks/>
            </p:cNvSpPr>
            <p:nvPr/>
          </p:nvSpPr>
          <p:spPr bwMode="auto">
            <a:xfrm rot="5400000">
              <a:off x="1545" y="1582"/>
              <a:ext cx="436" cy="796"/>
            </a:xfrm>
            <a:custGeom>
              <a:avLst/>
              <a:gdLst/>
              <a:ahLst/>
              <a:cxnLst>
                <a:cxn ang="0">
                  <a:pos x="228" y="796"/>
                </a:cxn>
                <a:cxn ang="0">
                  <a:pos x="0" y="299"/>
                </a:cxn>
                <a:cxn ang="0">
                  <a:pos x="243" y="0"/>
                </a:cxn>
                <a:cxn ang="0">
                  <a:pos x="436" y="201"/>
                </a:cxn>
                <a:cxn ang="0">
                  <a:pos x="418" y="604"/>
                </a:cxn>
                <a:cxn ang="0">
                  <a:pos x="228" y="796"/>
                </a:cxn>
              </a:cxnLst>
              <a:rect l="0" t="0" r="r" b="b"/>
              <a:pathLst>
                <a:path w="436" h="796">
                  <a:moveTo>
                    <a:pt x="228" y="796"/>
                  </a:moveTo>
                  <a:lnTo>
                    <a:pt x="0" y="299"/>
                  </a:lnTo>
                  <a:lnTo>
                    <a:pt x="243" y="0"/>
                  </a:lnTo>
                  <a:lnTo>
                    <a:pt x="436" y="201"/>
                  </a:lnTo>
                  <a:lnTo>
                    <a:pt x="418" y="604"/>
                  </a:lnTo>
                  <a:lnTo>
                    <a:pt x="228" y="796"/>
                  </a:lnTo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11" name="Text Box 31"/>
            <p:cNvSpPr txBox="1">
              <a:spLocks noChangeArrowheads="1"/>
            </p:cNvSpPr>
            <p:nvPr/>
          </p:nvSpPr>
          <p:spPr bwMode="auto">
            <a:xfrm>
              <a:off x="1628" y="1442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1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15" name="Line 35"/>
            <p:cNvSpPr>
              <a:spLocks noChangeShapeType="1"/>
            </p:cNvSpPr>
            <p:nvPr/>
          </p:nvSpPr>
          <p:spPr bwMode="auto">
            <a:xfrm flipH="1">
              <a:off x="1974" y="1506"/>
              <a:ext cx="213" cy="36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16" name="Line 36"/>
            <p:cNvSpPr>
              <a:spLocks noChangeShapeType="1"/>
            </p:cNvSpPr>
            <p:nvPr/>
          </p:nvSpPr>
          <p:spPr bwMode="auto">
            <a:xfrm>
              <a:off x="3055" y="1449"/>
              <a:ext cx="246" cy="36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17" name="Text Box 37"/>
            <p:cNvSpPr txBox="1">
              <a:spLocks noChangeArrowheads="1"/>
            </p:cNvSpPr>
            <p:nvPr/>
          </p:nvSpPr>
          <p:spPr bwMode="auto">
            <a:xfrm>
              <a:off x="3230" y="1511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2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51" name="Text Box 71"/>
            <p:cNvSpPr txBox="1">
              <a:spLocks noChangeArrowheads="1"/>
            </p:cNvSpPr>
            <p:nvPr/>
          </p:nvSpPr>
          <p:spPr bwMode="auto">
            <a:xfrm>
              <a:off x="2970" y="1803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2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54" name="Text Box 74"/>
            <p:cNvSpPr txBox="1">
              <a:spLocks noChangeArrowheads="1"/>
            </p:cNvSpPr>
            <p:nvPr/>
          </p:nvSpPr>
          <p:spPr bwMode="auto">
            <a:xfrm>
              <a:off x="1754" y="1748"/>
              <a:ext cx="29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09359" name="AutoShape 79"/>
          <p:cNvSpPr>
            <a:spLocks noChangeArrowheads="1"/>
          </p:cNvSpPr>
          <p:nvPr/>
        </p:nvSpPr>
        <p:spPr bwMode="auto">
          <a:xfrm>
            <a:off x="5562600" y="239713"/>
            <a:ext cx="3387725" cy="2682875"/>
          </a:xfrm>
          <a:prstGeom prst="wedgeRectCallout">
            <a:avLst>
              <a:gd name="adj1" fmla="val -62745"/>
              <a:gd name="adj2" fmla="val -32782"/>
            </a:avLst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2400" b="0">
                <a:solidFill>
                  <a:schemeClr val="tx1"/>
                </a:solidFill>
                <a:effectLst/>
              </a:rPr>
              <a:t>Для </a:t>
            </a:r>
            <a:r>
              <a:rPr lang="en-US" sz="2400">
                <a:solidFill>
                  <a:schemeClr val="tx1"/>
                </a:solidFill>
                <a:effectLst/>
              </a:rPr>
              <a:t>p</a:t>
            </a:r>
            <a:r>
              <a:rPr lang="ru-RU" sz="2400" b="0">
                <a:solidFill>
                  <a:schemeClr val="tx1"/>
                </a:solidFill>
                <a:effectLst/>
              </a:rPr>
              <a:t> и</a:t>
            </a:r>
            <a:r>
              <a:rPr lang="en-US" sz="2400" b="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rgbClr val="CC0000"/>
                </a:solidFill>
                <a:effectLst/>
                <a:sym typeface="SymbolProp BT" pitchFamily="2" charset="2"/>
              </a:rPr>
              <a:t>C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строим начальную конфигурацию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  <a:sym typeface="SymbolProp BT" pitchFamily="2" charset="2"/>
              </a:rPr>
              <a:t>0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—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так же, как строится начальное состояние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s</a:t>
            </a:r>
            <a:r>
              <a:rPr lang="en-US" sz="2400" baseline="-25000">
                <a:solidFill>
                  <a:schemeClr val="tx1"/>
                </a:solidFill>
                <a:effectLst/>
                <a:sym typeface="SymbolProp BT" pitchFamily="2" charset="2"/>
              </a:rPr>
              <a:t>0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в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int p d</a:t>
            </a:r>
            <a:endParaRPr lang="ru-RU" sz="2400">
              <a:solidFill>
                <a:schemeClr val="tx1"/>
              </a:solidFill>
              <a:effectLst/>
              <a:sym typeface="SymbolProp BT" pitchFamily="2" charset="2"/>
            </a:endParaRPr>
          </a:p>
        </p:txBody>
      </p:sp>
      <p:sp>
        <p:nvSpPr>
          <p:cNvPr id="609361" name="AutoShape 81"/>
          <p:cNvSpPr>
            <a:spLocks noChangeArrowheads="1"/>
          </p:cNvSpPr>
          <p:nvPr/>
        </p:nvSpPr>
        <p:spPr bwMode="auto">
          <a:xfrm>
            <a:off x="5526088" y="712788"/>
            <a:ext cx="3387725" cy="3073400"/>
          </a:xfrm>
          <a:prstGeom prst="wedgeRectCallout">
            <a:avLst>
              <a:gd name="adj1" fmla="val -78630"/>
              <a:gd name="adj2" fmla="val -42306"/>
            </a:avLst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  <a:sym typeface="SymbolProp BT" pitchFamily="2" charset="2"/>
              </a:rPr>
              <a:t>0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записывается в корень дерева, для граничных и нетерминальных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  <a:sym typeface="SymbolProp BT" pitchFamily="2" charset="2"/>
              </a:rPr>
              <a:t>k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выполняем шаг вычисления программы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p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—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как это сделал бы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int</a:t>
            </a:r>
            <a:endParaRPr lang="ru-RU" sz="2400">
              <a:solidFill>
                <a:schemeClr val="tx1"/>
              </a:solidFill>
              <a:effectLst/>
              <a:sym typeface="SymbolProp BT" pitchFamily="2" charset="2"/>
            </a:endParaRPr>
          </a:p>
        </p:txBody>
      </p:sp>
      <p:sp>
        <p:nvSpPr>
          <p:cNvPr id="609319" name="Text Box 39"/>
          <p:cNvSpPr txBox="1">
            <a:spLocks noChangeArrowheads="1"/>
          </p:cNvSpPr>
          <p:nvPr/>
        </p:nvSpPr>
        <p:spPr bwMode="auto">
          <a:xfrm>
            <a:off x="4859338" y="457200"/>
            <a:ext cx="4048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  <a:effectLst/>
              </a:rPr>
              <a:t>C</a:t>
            </a:r>
            <a:endParaRPr lang="ru-RU" sz="2400" baseline="-25000">
              <a:solidFill>
                <a:srgbClr val="CC0000"/>
              </a:solidFill>
              <a:effectLst/>
            </a:endParaRPr>
          </a:p>
        </p:txBody>
      </p:sp>
      <p:grpSp>
        <p:nvGrpSpPr>
          <p:cNvPr id="609366" name="Group 86"/>
          <p:cNvGrpSpPr>
            <a:grpSpLocks/>
          </p:cNvGrpSpPr>
          <p:nvPr/>
        </p:nvGrpSpPr>
        <p:grpSpPr bwMode="auto">
          <a:xfrm>
            <a:off x="2019300" y="2981325"/>
            <a:ext cx="2097088" cy="966788"/>
            <a:chOff x="1272" y="1878"/>
            <a:chExt cx="1321" cy="609"/>
          </a:xfrm>
        </p:grpSpPr>
        <p:grpSp>
          <p:nvGrpSpPr>
            <p:cNvPr id="609296" name="Group 16"/>
            <p:cNvGrpSpPr>
              <a:grpSpLocks/>
            </p:cNvGrpSpPr>
            <p:nvPr/>
          </p:nvGrpSpPr>
          <p:grpSpPr bwMode="auto">
            <a:xfrm>
              <a:off x="1601" y="1878"/>
              <a:ext cx="296" cy="478"/>
              <a:chOff x="1601" y="2010"/>
              <a:chExt cx="296" cy="478"/>
            </a:xfrm>
          </p:grpSpPr>
          <p:sp>
            <p:nvSpPr>
              <p:cNvPr id="609297" name="Freeform 17"/>
              <p:cNvSpPr>
                <a:spLocks/>
              </p:cNvSpPr>
              <p:nvPr/>
            </p:nvSpPr>
            <p:spPr bwMode="auto">
              <a:xfrm rot="5400000">
                <a:off x="1759" y="2350"/>
                <a:ext cx="150" cy="126"/>
              </a:xfrm>
              <a:custGeom>
                <a:avLst/>
                <a:gdLst/>
                <a:ahLst/>
                <a:cxnLst>
                  <a:cxn ang="0">
                    <a:pos x="95" y="60"/>
                  </a:cxn>
                  <a:cxn ang="0">
                    <a:pos x="101" y="60"/>
                  </a:cxn>
                  <a:cxn ang="0">
                    <a:pos x="107" y="60"/>
                  </a:cxn>
                  <a:cxn ang="0">
                    <a:pos x="116" y="54"/>
                  </a:cxn>
                  <a:cxn ang="0">
                    <a:pos x="128" y="48"/>
                  </a:cxn>
                  <a:cxn ang="0">
                    <a:pos x="138" y="46"/>
                  </a:cxn>
                  <a:cxn ang="0">
                    <a:pos x="144" y="48"/>
                  </a:cxn>
                  <a:cxn ang="0">
                    <a:pos x="148" y="52"/>
                  </a:cxn>
                  <a:cxn ang="0">
                    <a:pos x="150" y="60"/>
                  </a:cxn>
                  <a:cxn ang="0">
                    <a:pos x="148" y="66"/>
                  </a:cxn>
                  <a:cxn ang="0">
                    <a:pos x="144" y="72"/>
                  </a:cxn>
                  <a:cxn ang="0">
                    <a:pos x="139" y="76"/>
                  </a:cxn>
                  <a:cxn ang="0">
                    <a:pos x="131" y="78"/>
                  </a:cxn>
                  <a:cxn ang="0">
                    <a:pos x="125" y="78"/>
                  </a:cxn>
                  <a:cxn ang="0">
                    <a:pos x="121" y="76"/>
                  </a:cxn>
                  <a:cxn ang="0">
                    <a:pos x="118" y="68"/>
                  </a:cxn>
                  <a:cxn ang="0">
                    <a:pos x="116" y="60"/>
                  </a:cxn>
                  <a:cxn ang="0">
                    <a:pos x="108" y="64"/>
                  </a:cxn>
                  <a:cxn ang="0">
                    <a:pos x="102" y="66"/>
                  </a:cxn>
                  <a:cxn ang="0">
                    <a:pos x="95" y="68"/>
                  </a:cxn>
                  <a:cxn ang="0">
                    <a:pos x="85" y="70"/>
                  </a:cxn>
                  <a:cxn ang="0">
                    <a:pos x="49" y="110"/>
                  </a:cxn>
                  <a:cxn ang="0">
                    <a:pos x="43" y="116"/>
                  </a:cxn>
                  <a:cxn ang="0">
                    <a:pos x="38" y="120"/>
                  </a:cxn>
                  <a:cxn ang="0">
                    <a:pos x="33" y="124"/>
                  </a:cxn>
                  <a:cxn ang="0">
                    <a:pos x="29" y="126"/>
                  </a:cxn>
                  <a:cxn ang="0">
                    <a:pos x="23" y="126"/>
                  </a:cxn>
                  <a:cxn ang="0">
                    <a:pos x="17" y="126"/>
                  </a:cxn>
                  <a:cxn ang="0">
                    <a:pos x="1" y="84"/>
                  </a:cxn>
                  <a:cxn ang="0">
                    <a:pos x="7" y="78"/>
                  </a:cxn>
                  <a:cxn ang="0">
                    <a:pos x="12" y="74"/>
                  </a:cxn>
                  <a:cxn ang="0">
                    <a:pos x="18" y="72"/>
                  </a:cxn>
                  <a:cxn ang="0">
                    <a:pos x="26" y="70"/>
                  </a:cxn>
                  <a:cxn ang="0">
                    <a:pos x="33" y="68"/>
                  </a:cxn>
                  <a:cxn ang="0">
                    <a:pos x="82" y="54"/>
                  </a:cxn>
                  <a:cxn ang="0">
                    <a:pos x="89" y="48"/>
                  </a:cxn>
                  <a:cxn ang="0">
                    <a:pos x="95" y="42"/>
                  </a:cxn>
                  <a:cxn ang="0">
                    <a:pos x="101" y="38"/>
                  </a:cxn>
                  <a:cxn ang="0">
                    <a:pos x="102" y="32"/>
                  </a:cxn>
                  <a:cxn ang="0">
                    <a:pos x="98" y="28"/>
                  </a:cxn>
                  <a:cxn ang="0">
                    <a:pos x="96" y="20"/>
                  </a:cxn>
                  <a:cxn ang="0">
                    <a:pos x="98" y="12"/>
                  </a:cxn>
                  <a:cxn ang="0">
                    <a:pos x="104" y="6"/>
                  </a:cxn>
                  <a:cxn ang="0">
                    <a:pos x="110" y="2"/>
                  </a:cxn>
                  <a:cxn ang="0">
                    <a:pos x="116" y="0"/>
                  </a:cxn>
                  <a:cxn ang="0">
                    <a:pos x="122" y="2"/>
                  </a:cxn>
                  <a:cxn ang="0">
                    <a:pos x="128" y="8"/>
                  </a:cxn>
                  <a:cxn ang="0">
                    <a:pos x="130" y="16"/>
                  </a:cxn>
                  <a:cxn ang="0">
                    <a:pos x="127" y="22"/>
                  </a:cxn>
                  <a:cxn ang="0">
                    <a:pos x="119" y="30"/>
                  </a:cxn>
                  <a:cxn ang="0">
                    <a:pos x="108" y="36"/>
                  </a:cxn>
                  <a:cxn ang="0">
                    <a:pos x="99" y="44"/>
                  </a:cxn>
                  <a:cxn ang="0">
                    <a:pos x="95" y="48"/>
                  </a:cxn>
                  <a:cxn ang="0">
                    <a:pos x="93" y="54"/>
                  </a:cxn>
                </a:cxnLst>
                <a:rect l="0" t="0" r="r" b="b"/>
                <a:pathLst>
                  <a:path w="150" h="126">
                    <a:moveTo>
                      <a:pt x="92" y="58"/>
                    </a:moveTo>
                    <a:lnTo>
                      <a:pt x="93" y="58"/>
                    </a:lnTo>
                    <a:lnTo>
                      <a:pt x="93" y="60"/>
                    </a:lnTo>
                    <a:lnTo>
                      <a:pt x="95" y="60"/>
                    </a:lnTo>
                    <a:lnTo>
                      <a:pt x="96" y="60"/>
                    </a:lnTo>
                    <a:lnTo>
                      <a:pt x="98" y="60"/>
                    </a:lnTo>
                    <a:lnTo>
                      <a:pt x="99" y="60"/>
                    </a:lnTo>
                    <a:lnTo>
                      <a:pt x="101" y="60"/>
                    </a:lnTo>
                    <a:lnTo>
                      <a:pt x="102" y="60"/>
                    </a:lnTo>
                    <a:lnTo>
                      <a:pt x="104" y="60"/>
                    </a:lnTo>
                    <a:lnTo>
                      <a:pt x="105" y="60"/>
                    </a:lnTo>
                    <a:lnTo>
                      <a:pt x="107" y="60"/>
                    </a:lnTo>
                    <a:lnTo>
                      <a:pt x="108" y="58"/>
                    </a:lnTo>
                    <a:lnTo>
                      <a:pt x="111" y="58"/>
                    </a:lnTo>
                    <a:lnTo>
                      <a:pt x="115" y="56"/>
                    </a:lnTo>
                    <a:lnTo>
                      <a:pt x="116" y="54"/>
                    </a:lnTo>
                    <a:lnTo>
                      <a:pt x="119" y="52"/>
                    </a:lnTo>
                    <a:lnTo>
                      <a:pt x="122" y="52"/>
                    </a:lnTo>
                    <a:lnTo>
                      <a:pt x="125" y="50"/>
                    </a:lnTo>
                    <a:lnTo>
                      <a:pt x="128" y="48"/>
                    </a:lnTo>
                    <a:lnTo>
                      <a:pt x="131" y="48"/>
                    </a:lnTo>
                    <a:lnTo>
                      <a:pt x="133" y="46"/>
                    </a:lnTo>
                    <a:lnTo>
                      <a:pt x="134" y="46"/>
                    </a:lnTo>
                    <a:lnTo>
                      <a:pt x="138" y="46"/>
                    </a:lnTo>
                    <a:lnTo>
                      <a:pt x="139" y="46"/>
                    </a:lnTo>
                    <a:lnTo>
                      <a:pt x="141" y="46"/>
                    </a:lnTo>
                    <a:lnTo>
                      <a:pt x="142" y="46"/>
                    </a:lnTo>
                    <a:lnTo>
                      <a:pt x="144" y="48"/>
                    </a:lnTo>
                    <a:lnTo>
                      <a:pt x="145" y="48"/>
                    </a:lnTo>
                    <a:lnTo>
                      <a:pt x="147" y="48"/>
                    </a:lnTo>
                    <a:lnTo>
                      <a:pt x="147" y="50"/>
                    </a:lnTo>
                    <a:lnTo>
                      <a:pt x="148" y="52"/>
                    </a:lnTo>
                    <a:lnTo>
                      <a:pt x="150" y="54"/>
                    </a:lnTo>
                    <a:lnTo>
                      <a:pt x="150" y="56"/>
                    </a:lnTo>
                    <a:lnTo>
                      <a:pt x="150" y="58"/>
                    </a:lnTo>
                    <a:lnTo>
                      <a:pt x="150" y="60"/>
                    </a:lnTo>
                    <a:lnTo>
                      <a:pt x="150" y="62"/>
                    </a:lnTo>
                    <a:lnTo>
                      <a:pt x="150" y="64"/>
                    </a:lnTo>
                    <a:lnTo>
                      <a:pt x="150" y="66"/>
                    </a:lnTo>
                    <a:lnTo>
                      <a:pt x="148" y="66"/>
                    </a:lnTo>
                    <a:lnTo>
                      <a:pt x="148" y="68"/>
                    </a:lnTo>
                    <a:lnTo>
                      <a:pt x="147" y="70"/>
                    </a:lnTo>
                    <a:lnTo>
                      <a:pt x="145" y="72"/>
                    </a:lnTo>
                    <a:lnTo>
                      <a:pt x="144" y="72"/>
                    </a:lnTo>
                    <a:lnTo>
                      <a:pt x="144" y="74"/>
                    </a:lnTo>
                    <a:lnTo>
                      <a:pt x="142" y="74"/>
                    </a:lnTo>
                    <a:lnTo>
                      <a:pt x="141" y="76"/>
                    </a:lnTo>
                    <a:lnTo>
                      <a:pt x="139" y="76"/>
                    </a:lnTo>
                    <a:lnTo>
                      <a:pt x="136" y="78"/>
                    </a:lnTo>
                    <a:lnTo>
                      <a:pt x="134" y="78"/>
                    </a:lnTo>
                    <a:lnTo>
                      <a:pt x="133" y="78"/>
                    </a:lnTo>
                    <a:lnTo>
                      <a:pt x="131" y="78"/>
                    </a:lnTo>
                    <a:lnTo>
                      <a:pt x="130" y="78"/>
                    </a:lnTo>
                    <a:lnTo>
                      <a:pt x="128" y="78"/>
                    </a:lnTo>
                    <a:lnTo>
                      <a:pt x="127" y="78"/>
                    </a:lnTo>
                    <a:lnTo>
                      <a:pt x="125" y="78"/>
                    </a:lnTo>
                    <a:lnTo>
                      <a:pt x="124" y="78"/>
                    </a:lnTo>
                    <a:lnTo>
                      <a:pt x="122" y="78"/>
                    </a:lnTo>
                    <a:lnTo>
                      <a:pt x="122" y="76"/>
                    </a:lnTo>
                    <a:lnTo>
                      <a:pt x="121" y="76"/>
                    </a:lnTo>
                    <a:lnTo>
                      <a:pt x="119" y="74"/>
                    </a:lnTo>
                    <a:lnTo>
                      <a:pt x="118" y="72"/>
                    </a:lnTo>
                    <a:lnTo>
                      <a:pt x="118" y="70"/>
                    </a:lnTo>
                    <a:lnTo>
                      <a:pt x="118" y="68"/>
                    </a:lnTo>
                    <a:lnTo>
                      <a:pt x="118" y="66"/>
                    </a:lnTo>
                    <a:lnTo>
                      <a:pt x="118" y="64"/>
                    </a:lnTo>
                    <a:lnTo>
                      <a:pt x="118" y="62"/>
                    </a:lnTo>
                    <a:lnTo>
                      <a:pt x="116" y="60"/>
                    </a:lnTo>
                    <a:lnTo>
                      <a:pt x="115" y="62"/>
                    </a:lnTo>
                    <a:lnTo>
                      <a:pt x="113" y="62"/>
                    </a:lnTo>
                    <a:lnTo>
                      <a:pt x="111" y="64"/>
                    </a:lnTo>
                    <a:lnTo>
                      <a:pt x="108" y="64"/>
                    </a:lnTo>
                    <a:lnTo>
                      <a:pt x="107" y="64"/>
                    </a:lnTo>
                    <a:lnTo>
                      <a:pt x="105" y="66"/>
                    </a:lnTo>
                    <a:lnTo>
                      <a:pt x="104" y="66"/>
                    </a:lnTo>
                    <a:lnTo>
                      <a:pt x="102" y="66"/>
                    </a:lnTo>
                    <a:lnTo>
                      <a:pt x="101" y="68"/>
                    </a:lnTo>
                    <a:lnTo>
                      <a:pt x="98" y="68"/>
                    </a:lnTo>
                    <a:lnTo>
                      <a:pt x="96" y="68"/>
                    </a:lnTo>
                    <a:lnTo>
                      <a:pt x="95" y="68"/>
                    </a:lnTo>
                    <a:lnTo>
                      <a:pt x="92" y="70"/>
                    </a:lnTo>
                    <a:lnTo>
                      <a:pt x="90" y="70"/>
                    </a:lnTo>
                    <a:lnTo>
                      <a:pt x="87" y="70"/>
                    </a:lnTo>
                    <a:lnTo>
                      <a:pt x="85" y="70"/>
                    </a:lnTo>
                    <a:lnTo>
                      <a:pt x="53" y="104"/>
                    </a:lnTo>
                    <a:lnTo>
                      <a:pt x="52" y="106"/>
                    </a:lnTo>
                    <a:lnTo>
                      <a:pt x="50" y="108"/>
                    </a:lnTo>
                    <a:lnTo>
                      <a:pt x="49" y="110"/>
                    </a:lnTo>
                    <a:lnTo>
                      <a:pt x="47" y="112"/>
                    </a:lnTo>
                    <a:lnTo>
                      <a:pt x="46" y="114"/>
                    </a:lnTo>
                    <a:lnTo>
                      <a:pt x="44" y="114"/>
                    </a:lnTo>
                    <a:lnTo>
                      <a:pt x="43" y="116"/>
                    </a:lnTo>
                    <a:lnTo>
                      <a:pt x="41" y="118"/>
                    </a:lnTo>
                    <a:lnTo>
                      <a:pt x="40" y="118"/>
                    </a:lnTo>
                    <a:lnTo>
                      <a:pt x="40" y="120"/>
                    </a:lnTo>
                    <a:lnTo>
                      <a:pt x="38" y="120"/>
                    </a:lnTo>
                    <a:lnTo>
                      <a:pt x="36" y="120"/>
                    </a:lnTo>
                    <a:lnTo>
                      <a:pt x="36" y="122"/>
                    </a:lnTo>
                    <a:lnTo>
                      <a:pt x="35" y="122"/>
                    </a:lnTo>
                    <a:lnTo>
                      <a:pt x="33" y="124"/>
                    </a:lnTo>
                    <a:lnTo>
                      <a:pt x="32" y="124"/>
                    </a:lnTo>
                    <a:lnTo>
                      <a:pt x="30" y="124"/>
                    </a:lnTo>
                    <a:lnTo>
                      <a:pt x="30" y="126"/>
                    </a:lnTo>
                    <a:lnTo>
                      <a:pt x="29" y="126"/>
                    </a:lnTo>
                    <a:lnTo>
                      <a:pt x="27" y="126"/>
                    </a:lnTo>
                    <a:lnTo>
                      <a:pt x="26" y="126"/>
                    </a:lnTo>
                    <a:lnTo>
                      <a:pt x="24" y="126"/>
                    </a:lnTo>
                    <a:lnTo>
                      <a:pt x="23" y="126"/>
                    </a:lnTo>
                    <a:lnTo>
                      <a:pt x="21" y="126"/>
                    </a:lnTo>
                    <a:lnTo>
                      <a:pt x="20" y="126"/>
                    </a:lnTo>
                    <a:lnTo>
                      <a:pt x="18" y="126"/>
                    </a:lnTo>
                    <a:lnTo>
                      <a:pt x="17" y="126"/>
                    </a:lnTo>
                    <a:lnTo>
                      <a:pt x="64" y="74"/>
                    </a:lnTo>
                    <a:lnTo>
                      <a:pt x="0" y="88"/>
                    </a:lnTo>
                    <a:lnTo>
                      <a:pt x="1" y="86"/>
                    </a:lnTo>
                    <a:lnTo>
                      <a:pt x="1" y="84"/>
                    </a:lnTo>
                    <a:lnTo>
                      <a:pt x="3" y="82"/>
                    </a:lnTo>
                    <a:lnTo>
                      <a:pt x="4" y="80"/>
                    </a:lnTo>
                    <a:lnTo>
                      <a:pt x="6" y="78"/>
                    </a:lnTo>
                    <a:lnTo>
                      <a:pt x="7" y="78"/>
                    </a:lnTo>
                    <a:lnTo>
                      <a:pt x="7" y="76"/>
                    </a:lnTo>
                    <a:lnTo>
                      <a:pt x="9" y="76"/>
                    </a:lnTo>
                    <a:lnTo>
                      <a:pt x="10" y="74"/>
                    </a:lnTo>
                    <a:lnTo>
                      <a:pt x="12" y="74"/>
                    </a:lnTo>
                    <a:lnTo>
                      <a:pt x="13" y="74"/>
                    </a:lnTo>
                    <a:lnTo>
                      <a:pt x="15" y="72"/>
                    </a:lnTo>
                    <a:lnTo>
                      <a:pt x="17" y="72"/>
                    </a:lnTo>
                    <a:lnTo>
                      <a:pt x="18" y="72"/>
                    </a:lnTo>
                    <a:lnTo>
                      <a:pt x="20" y="70"/>
                    </a:lnTo>
                    <a:lnTo>
                      <a:pt x="21" y="70"/>
                    </a:lnTo>
                    <a:lnTo>
                      <a:pt x="23" y="70"/>
                    </a:lnTo>
                    <a:lnTo>
                      <a:pt x="26" y="70"/>
                    </a:lnTo>
                    <a:lnTo>
                      <a:pt x="27" y="68"/>
                    </a:lnTo>
                    <a:lnTo>
                      <a:pt x="29" y="68"/>
                    </a:lnTo>
                    <a:lnTo>
                      <a:pt x="32" y="68"/>
                    </a:lnTo>
                    <a:lnTo>
                      <a:pt x="33" y="68"/>
                    </a:lnTo>
                    <a:lnTo>
                      <a:pt x="36" y="66"/>
                    </a:lnTo>
                    <a:lnTo>
                      <a:pt x="79" y="58"/>
                    </a:lnTo>
                    <a:lnTo>
                      <a:pt x="81" y="56"/>
                    </a:lnTo>
                    <a:lnTo>
                      <a:pt x="82" y="54"/>
                    </a:lnTo>
                    <a:lnTo>
                      <a:pt x="84" y="52"/>
                    </a:lnTo>
                    <a:lnTo>
                      <a:pt x="85" y="50"/>
                    </a:lnTo>
                    <a:lnTo>
                      <a:pt x="87" y="48"/>
                    </a:lnTo>
                    <a:lnTo>
                      <a:pt x="89" y="48"/>
                    </a:lnTo>
                    <a:lnTo>
                      <a:pt x="90" y="46"/>
                    </a:lnTo>
                    <a:lnTo>
                      <a:pt x="92" y="44"/>
                    </a:lnTo>
                    <a:lnTo>
                      <a:pt x="93" y="44"/>
                    </a:lnTo>
                    <a:lnTo>
                      <a:pt x="95" y="42"/>
                    </a:lnTo>
                    <a:lnTo>
                      <a:pt x="96" y="40"/>
                    </a:lnTo>
                    <a:lnTo>
                      <a:pt x="98" y="40"/>
                    </a:lnTo>
                    <a:lnTo>
                      <a:pt x="99" y="38"/>
                    </a:lnTo>
                    <a:lnTo>
                      <a:pt x="101" y="38"/>
                    </a:lnTo>
                    <a:lnTo>
                      <a:pt x="102" y="36"/>
                    </a:lnTo>
                    <a:lnTo>
                      <a:pt x="104" y="34"/>
                    </a:lnTo>
                    <a:lnTo>
                      <a:pt x="104" y="32"/>
                    </a:lnTo>
                    <a:lnTo>
                      <a:pt x="102" y="32"/>
                    </a:lnTo>
                    <a:lnTo>
                      <a:pt x="101" y="30"/>
                    </a:lnTo>
                    <a:lnTo>
                      <a:pt x="99" y="30"/>
                    </a:lnTo>
                    <a:lnTo>
                      <a:pt x="99" y="28"/>
                    </a:lnTo>
                    <a:lnTo>
                      <a:pt x="98" y="28"/>
                    </a:lnTo>
                    <a:lnTo>
                      <a:pt x="98" y="26"/>
                    </a:lnTo>
                    <a:lnTo>
                      <a:pt x="96" y="24"/>
                    </a:lnTo>
                    <a:lnTo>
                      <a:pt x="96" y="22"/>
                    </a:lnTo>
                    <a:lnTo>
                      <a:pt x="96" y="20"/>
                    </a:lnTo>
                    <a:lnTo>
                      <a:pt x="96" y="18"/>
                    </a:lnTo>
                    <a:lnTo>
                      <a:pt x="96" y="16"/>
                    </a:lnTo>
                    <a:lnTo>
                      <a:pt x="98" y="14"/>
                    </a:lnTo>
                    <a:lnTo>
                      <a:pt x="98" y="12"/>
                    </a:lnTo>
                    <a:lnTo>
                      <a:pt x="99" y="10"/>
                    </a:lnTo>
                    <a:lnTo>
                      <a:pt x="101" y="8"/>
                    </a:lnTo>
                    <a:lnTo>
                      <a:pt x="102" y="6"/>
                    </a:lnTo>
                    <a:lnTo>
                      <a:pt x="104" y="6"/>
                    </a:lnTo>
                    <a:lnTo>
                      <a:pt x="105" y="4"/>
                    </a:lnTo>
                    <a:lnTo>
                      <a:pt x="107" y="4"/>
                    </a:lnTo>
                    <a:lnTo>
                      <a:pt x="108" y="2"/>
                    </a:lnTo>
                    <a:lnTo>
                      <a:pt x="110" y="2"/>
                    </a:lnTo>
                    <a:lnTo>
                      <a:pt x="111" y="2"/>
                    </a:lnTo>
                    <a:lnTo>
                      <a:pt x="113" y="0"/>
                    </a:lnTo>
                    <a:lnTo>
                      <a:pt x="115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19" y="0"/>
                    </a:lnTo>
                    <a:lnTo>
                      <a:pt x="121" y="2"/>
                    </a:lnTo>
                    <a:lnTo>
                      <a:pt x="122" y="2"/>
                    </a:lnTo>
                    <a:lnTo>
                      <a:pt x="124" y="2"/>
                    </a:lnTo>
                    <a:lnTo>
                      <a:pt x="125" y="4"/>
                    </a:lnTo>
                    <a:lnTo>
                      <a:pt x="127" y="6"/>
                    </a:lnTo>
                    <a:lnTo>
                      <a:pt x="128" y="8"/>
                    </a:lnTo>
                    <a:lnTo>
                      <a:pt x="128" y="10"/>
                    </a:lnTo>
                    <a:lnTo>
                      <a:pt x="130" y="12"/>
                    </a:lnTo>
                    <a:lnTo>
                      <a:pt x="130" y="14"/>
                    </a:lnTo>
                    <a:lnTo>
                      <a:pt x="130" y="16"/>
                    </a:lnTo>
                    <a:lnTo>
                      <a:pt x="130" y="18"/>
                    </a:lnTo>
                    <a:lnTo>
                      <a:pt x="128" y="20"/>
                    </a:lnTo>
                    <a:lnTo>
                      <a:pt x="128" y="22"/>
                    </a:lnTo>
                    <a:lnTo>
                      <a:pt x="127" y="22"/>
                    </a:lnTo>
                    <a:lnTo>
                      <a:pt x="125" y="24"/>
                    </a:lnTo>
                    <a:lnTo>
                      <a:pt x="124" y="26"/>
                    </a:lnTo>
                    <a:lnTo>
                      <a:pt x="122" y="28"/>
                    </a:lnTo>
                    <a:lnTo>
                      <a:pt x="119" y="30"/>
                    </a:lnTo>
                    <a:lnTo>
                      <a:pt x="118" y="32"/>
                    </a:lnTo>
                    <a:lnTo>
                      <a:pt x="115" y="34"/>
                    </a:lnTo>
                    <a:lnTo>
                      <a:pt x="111" y="36"/>
                    </a:lnTo>
                    <a:lnTo>
                      <a:pt x="108" y="36"/>
                    </a:lnTo>
                    <a:lnTo>
                      <a:pt x="107" y="38"/>
                    </a:lnTo>
                    <a:lnTo>
                      <a:pt x="104" y="40"/>
                    </a:lnTo>
                    <a:lnTo>
                      <a:pt x="102" y="42"/>
                    </a:lnTo>
                    <a:lnTo>
                      <a:pt x="99" y="44"/>
                    </a:lnTo>
                    <a:lnTo>
                      <a:pt x="98" y="44"/>
                    </a:lnTo>
                    <a:lnTo>
                      <a:pt x="98" y="46"/>
                    </a:lnTo>
                    <a:lnTo>
                      <a:pt x="96" y="46"/>
                    </a:lnTo>
                    <a:lnTo>
                      <a:pt x="95" y="48"/>
                    </a:lnTo>
                    <a:lnTo>
                      <a:pt x="95" y="50"/>
                    </a:lnTo>
                    <a:lnTo>
                      <a:pt x="93" y="50"/>
                    </a:lnTo>
                    <a:lnTo>
                      <a:pt x="93" y="52"/>
                    </a:lnTo>
                    <a:lnTo>
                      <a:pt x="93" y="54"/>
                    </a:lnTo>
                    <a:lnTo>
                      <a:pt x="92" y="54"/>
                    </a:lnTo>
                    <a:lnTo>
                      <a:pt x="92" y="56"/>
                    </a:lnTo>
                    <a:lnTo>
                      <a:pt x="92" y="58"/>
                    </a:lnTo>
                  </a:path>
                </a:pathLst>
              </a:custGeom>
              <a:solidFill>
                <a:schemeClr val="bg1"/>
              </a:solidFill>
              <a:ln w="12700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298" name="Line 18"/>
              <p:cNvSpPr>
                <a:spLocks noChangeShapeType="1"/>
              </p:cNvSpPr>
              <p:nvPr/>
            </p:nvSpPr>
            <p:spPr bwMode="auto">
              <a:xfrm rot="5400000" flipV="1">
                <a:off x="1533" y="2078"/>
                <a:ext cx="314" cy="17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09326" name="Line 46"/>
            <p:cNvSpPr>
              <a:spLocks noChangeShapeType="1"/>
            </p:cNvSpPr>
            <p:nvPr/>
          </p:nvSpPr>
          <p:spPr bwMode="auto">
            <a:xfrm flipH="1">
              <a:off x="1272" y="2124"/>
              <a:ext cx="213" cy="36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27" name="Text Box 47"/>
            <p:cNvSpPr txBox="1">
              <a:spLocks noChangeArrowheads="1"/>
            </p:cNvSpPr>
            <p:nvPr/>
          </p:nvSpPr>
          <p:spPr bwMode="auto">
            <a:xfrm>
              <a:off x="1331" y="2234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28" name="Text Box 48"/>
            <p:cNvSpPr txBox="1">
              <a:spLocks noChangeArrowheads="1"/>
            </p:cNvSpPr>
            <p:nvPr/>
          </p:nvSpPr>
          <p:spPr bwMode="auto">
            <a:xfrm>
              <a:off x="2165" y="2118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29" name="Line 49"/>
            <p:cNvSpPr>
              <a:spLocks noChangeShapeType="1"/>
            </p:cNvSpPr>
            <p:nvPr/>
          </p:nvSpPr>
          <p:spPr bwMode="auto">
            <a:xfrm>
              <a:off x="2044" y="2118"/>
              <a:ext cx="321" cy="33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609369" name="Group 89"/>
          <p:cNvGrpSpPr>
            <a:grpSpLocks/>
          </p:cNvGrpSpPr>
          <p:nvPr/>
        </p:nvGrpSpPr>
        <p:grpSpPr bwMode="auto">
          <a:xfrm>
            <a:off x="4408488" y="6010275"/>
            <a:ext cx="3051175" cy="847725"/>
            <a:chOff x="2777" y="3786"/>
            <a:chExt cx="1922" cy="534"/>
          </a:xfrm>
        </p:grpSpPr>
        <p:sp>
          <p:nvSpPr>
            <p:cNvPr id="609342" name="Line 62"/>
            <p:cNvSpPr>
              <a:spLocks noChangeShapeType="1"/>
            </p:cNvSpPr>
            <p:nvPr/>
          </p:nvSpPr>
          <p:spPr bwMode="auto">
            <a:xfrm flipH="1">
              <a:off x="3222" y="3786"/>
              <a:ext cx="303" cy="417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43" name="Line 63"/>
            <p:cNvSpPr>
              <a:spLocks noChangeShapeType="1"/>
            </p:cNvSpPr>
            <p:nvPr/>
          </p:nvSpPr>
          <p:spPr bwMode="auto">
            <a:xfrm>
              <a:off x="3969" y="3912"/>
              <a:ext cx="291" cy="35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44" name="Text Box 64"/>
            <p:cNvSpPr txBox="1">
              <a:spLocks noChangeArrowheads="1"/>
            </p:cNvSpPr>
            <p:nvPr/>
          </p:nvSpPr>
          <p:spPr bwMode="auto">
            <a:xfrm>
              <a:off x="2777" y="4089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45" name="Text Box 65"/>
            <p:cNvSpPr txBox="1">
              <a:spLocks noChangeArrowheads="1"/>
            </p:cNvSpPr>
            <p:nvPr/>
          </p:nvSpPr>
          <p:spPr bwMode="auto">
            <a:xfrm>
              <a:off x="4271" y="4089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09363" name="Group 83"/>
          <p:cNvGrpSpPr>
            <a:grpSpLocks/>
          </p:cNvGrpSpPr>
          <p:nvPr/>
        </p:nvGrpSpPr>
        <p:grpSpPr bwMode="auto">
          <a:xfrm>
            <a:off x="3125788" y="1071563"/>
            <a:ext cx="2070100" cy="1420812"/>
            <a:chOff x="1969" y="675"/>
            <a:chExt cx="1304" cy="895"/>
          </a:xfrm>
        </p:grpSpPr>
        <p:sp>
          <p:nvSpPr>
            <p:cNvPr id="609307" name="Line 27"/>
            <p:cNvSpPr>
              <a:spLocks noChangeShapeType="1"/>
            </p:cNvSpPr>
            <p:nvPr/>
          </p:nvSpPr>
          <p:spPr bwMode="auto">
            <a:xfrm>
              <a:off x="2490" y="675"/>
              <a:ext cx="0" cy="37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08" name="Freeform 28"/>
            <p:cNvSpPr>
              <a:spLocks/>
            </p:cNvSpPr>
            <p:nvPr/>
          </p:nvSpPr>
          <p:spPr bwMode="auto">
            <a:xfrm rot="5400000">
              <a:off x="2345" y="643"/>
              <a:ext cx="551" cy="1304"/>
            </a:xfrm>
            <a:custGeom>
              <a:avLst/>
              <a:gdLst/>
              <a:ahLst/>
              <a:cxnLst>
                <a:cxn ang="0">
                  <a:pos x="345" y="1304"/>
                </a:cxn>
                <a:cxn ang="0">
                  <a:pos x="43" y="991"/>
                </a:cxn>
                <a:cxn ang="0">
                  <a:pos x="0" y="461"/>
                </a:cxn>
                <a:cxn ang="0">
                  <a:pos x="302" y="0"/>
                </a:cxn>
                <a:cxn ang="0">
                  <a:pos x="527" y="383"/>
                </a:cxn>
                <a:cxn ang="0">
                  <a:pos x="551" y="1001"/>
                </a:cxn>
                <a:cxn ang="0">
                  <a:pos x="345" y="1304"/>
                </a:cxn>
              </a:cxnLst>
              <a:rect l="0" t="0" r="r" b="b"/>
              <a:pathLst>
                <a:path w="551" h="1304">
                  <a:moveTo>
                    <a:pt x="345" y="1304"/>
                  </a:moveTo>
                  <a:lnTo>
                    <a:pt x="43" y="991"/>
                  </a:lnTo>
                  <a:lnTo>
                    <a:pt x="0" y="461"/>
                  </a:lnTo>
                  <a:lnTo>
                    <a:pt x="302" y="0"/>
                  </a:lnTo>
                  <a:lnTo>
                    <a:pt x="527" y="383"/>
                  </a:lnTo>
                  <a:lnTo>
                    <a:pt x="551" y="1001"/>
                  </a:lnTo>
                  <a:lnTo>
                    <a:pt x="345" y="1304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10" name="Text Box 30"/>
            <p:cNvSpPr txBox="1">
              <a:spLocks noChangeArrowheads="1"/>
            </p:cNvSpPr>
            <p:nvPr/>
          </p:nvSpPr>
          <p:spPr bwMode="auto">
            <a:xfrm>
              <a:off x="2183" y="743"/>
              <a:ext cx="34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idC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52" name="Text Box 72"/>
            <p:cNvSpPr txBox="1">
              <a:spLocks noChangeArrowheads="1"/>
            </p:cNvSpPr>
            <p:nvPr/>
          </p:nvSpPr>
          <p:spPr bwMode="auto">
            <a:xfrm>
              <a:off x="2212" y="1014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1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09360" name="Group 80"/>
          <p:cNvGrpSpPr>
            <a:grpSpLocks/>
          </p:cNvGrpSpPr>
          <p:nvPr/>
        </p:nvGrpSpPr>
        <p:grpSpPr bwMode="auto">
          <a:xfrm>
            <a:off x="3284538" y="163513"/>
            <a:ext cx="1738312" cy="941387"/>
            <a:chOff x="2069" y="103"/>
            <a:chExt cx="1095" cy="593"/>
          </a:xfrm>
        </p:grpSpPr>
        <p:sp>
          <p:nvSpPr>
            <p:cNvPr id="609305" name="Freeform 25"/>
            <p:cNvSpPr>
              <a:spLocks/>
            </p:cNvSpPr>
            <p:nvPr/>
          </p:nvSpPr>
          <p:spPr bwMode="auto">
            <a:xfrm rot="5400000">
              <a:off x="2196" y="6"/>
              <a:ext cx="563" cy="818"/>
            </a:xfrm>
            <a:custGeom>
              <a:avLst/>
              <a:gdLst/>
              <a:ahLst/>
              <a:cxnLst>
                <a:cxn ang="0">
                  <a:pos x="320" y="818"/>
                </a:cxn>
                <a:cxn ang="0">
                  <a:pos x="0" y="369"/>
                </a:cxn>
                <a:cxn ang="0">
                  <a:pos x="171" y="0"/>
                </a:cxn>
                <a:cxn ang="0">
                  <a:pos x="523" y="0"/>
                </a:cxn>
                <a:cxn ang="0">
                  <a:pos x="563" y="712"/>
                </a:cxn>
                <a:cxn ang="0">
                  <a:pos x="320" y="818"/>
                </a:cxn>
              </a:cxnLst>
              <a:rect l="0" t="0" r="r" b="b"/>
              <a:pathLst>
                <a:path w="563" h="818">
                  <a:moveTo>
                    <a:pt x="320" y="818"/>
                  </a:moveTo>
                  <a:lnTo>
                    <a:pt x="0" y="369"/>
                  </a:lnTo>
                  <a:lnTo>
                    <a:pt x="171" y="0"/>
                  </a:lnTo>
                  <a:lnTo>
                    <a:pt x="523" y="0"/>
                  </a:lnTo>
                  <a:lnTo>
                    <a:pt x="563" y="712"/>
                  </a:lnTo>
                  <a:lnTo>
                    <a:pt x="320" y="818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46" name="Text Box 66"/>
            <p:cNvSpPr txBox="1">
              <a:spLocks noChangeArrowheads="1"/>
            </p:cNvSpPr>
            <p:nvPr/>
          </p:nvSpPr>
          <p:spPr bwMode="auto">
            <a:xfrm>
              <a:off x="2835" y="277"/>
              <a:ext cx="329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chemeClr val="tx1"/>
                  </a:solidFill>
                  <a:effectLst/>
                  <a:sym typeface="SymbolProp BT" pitchFamily="2" charset="2"/>
                </a:rPr>
                <a:t></a:t>
              </a:r>
            </a:p>
          </p:txBody>
        </p:sp>
        <p:sp>
          <p:nvSpPr>
            <p:cNvPr id="609353" name="Text Box 73"/>
            <p:cNvSpPr txBox="1">
              <a:spLocks noChangeArrowheads="1"/>
            </p:cNvSpPr>
            <p:nvPr/>
          </p:nvSpPr>
          <p:spPr bwMode="auto">
            <a:xfrm>
              <a:off x="2424" y="103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0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09367" name="Group 87"/>
          <p:cNvGrpSpPr>
            <a:grpSpLocks/>
          </p:cNvGrpSpPr>
          <p:nvPr/>
        </p:nvGrpSpPr>
        <p:grpSpPr bwMode="auto">
          <a:xfrm>
            <a:off x="4572000" y="3467100"/>
            <a:ext cx="1608138" cy="1452563"/>
            <a:chOff x="2880" y="2184"/>
            <a:chExt cx="1013" cy="915"/>
          </a:xfrm>
        </p:grpSpPr>
        <p:sp>
          <p:nvSpPr>
            <p:cNvPr id="609293" name="Freeform 13"/>
            <p:cNvSpPr>
              <a:spLocks/>
            </p:cNvSpPr>
            <p:nvPr/>
          </p:nvSpPr>
          <p:spPr bwMode="auto">
            <a:xfrm rot="5400000">
              <a:off x="3102" y="2308"/>
              <a:ext cx="569" cy="1013"/>
            </a:xfrm>
            <a:custGeom>
              <a:avLst/>
              <a:gdLst/>
              <a:ahLst/>
              <a:cxnLst>
                <a:cxn ang="0">
                  <a:pos x="67" y="913"/>
                </a:cxn>
                <a:cxn ang="0">
                  <a:pos x="0" y="299"/>
                </a:cxn>
                <a:cxn ang="0">
                  <a:pos x="243" y="0"/>
                </a:cxn>
                <a:cxn ang="0">
                  <a:pos x="569" y="501"/>
                </a:cxn>
                <a:cxn ang="0">
                  <a:pos x="398" y="1013"/>
                </a:cxn>
                <a:cxn ang="0">
                  <a:pos x="67" y="913"/>
                </a:cxn>
              </a:cxnLst>
              <a:rect l="0" t="0" r="r" b="b"/>
              <a:pathLst>
                <a:path w="569" h="1013">
                  <a:moveTo>
                    <a:pt x="67" y="913"/>
                  </a:moveTo>
                  <a:lnTo>
                    <a:pt x="0" y="299"/>
                  </a:lnTo>
                  <a:lnTo>
                    <a:pt x="243" y="0"/>
                  </a:lnTo>
                  <a:lnTo>
                    <a:pt x="569" y="501"/>
                  </a:lnTo>
                  <a:lnTo>
                    <a:pt x="398" y="1013"/>
                  </a:lnTo>
                  <a:lnTo>
                    <a:pt x="67" y="913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30" name="Line 50"/>
            <p:cNvSpPr>
              <a:spLocks noChangeShapeType="1"/>
            </p:cNvSpPr>
            <p:nvPr/>
          </p:nvSpPr>
          <p:spPr bwMode="auto">
            <a:xfrm flipH="1">
              <a:off x="3394" y="2184"/>
              <a:ext cx="3" cy="36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31" name="Text Box 51"/>
            <p:cNvSpPr txBox="1">
              <a:spLocks noChangeArrowheads="1"/>
            </p:cNvSpPr>
            <p:nvPr/>
          </p:nvSpPr>
          <p:spPr bwMode="auto">
            <a:xfrm>
              <a:off x="3396" y="2243"/>
              <a:ext cx="34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idC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56" name="Text Box 76"/>
            <p:cNvSpPr txBox="1">
              <a:spLocks noChangeArrowheads="1"/>
            </p:cNvSpPr>
            <p:nvPr/>
          </p:nvSpPr>
          <p:spPr bwMode="auto">
            <a:xfrm>
              <a:off x="3464" y="2507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09368" name="Group 88"/>
          <p:cNvGrpSpPr>
            <a:grpSpLocks/>
          </p:cNvGrpSpPr>
          <p:nvPr/>
        </p:nvGrpSpPr>
        <p:grpSpPr bwMode="auto">
          <a:xfrm>
            <a:off x="3722688" y="4743450"/>
            <a:ext cx="2949575" cy="1574800"/>
            <a:chOff x="2345" y="2988"/>
            <a:chExt cx="1858" cy="992"/>
          </a:xfrm>
        </p:grpSpPr>
        <p:sp>
          <p:nvSpPr>
            <p:cNvPr id="609294" name="Freeform 14"/>
            <p:cNvSpPr>
              <a:spLocks/>
            </p:cNvSpPr>
            <p:nvPr/>
          </p:nvSpPr>
          <p:spPr bwMode="auto">
            <a:xfrm rot="5400000">
              <a:off x="2428" y="3197"/>
              <a:ext cx="626" cy="792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00" y="0"/>
                </a:cxn>
                <a:cxn ang="0">
                  <a:pos x="626" y="341"/>
                </a:cxn>
                <a:cxn ang="0">
                  <a:pos x="562" y="792"/>
                </a:cxn>
                <a:cxn ang="0">
                  <a:pos x="0" y="551"/>
                </a:cxn>
              </a:cxnLst>
              <a:rect l="0" t="0" r="r" b="b"/>
              <a:pathLst>
                <a:path w="626" h="792">
                  <a:moveTo>
                    <a:pt x="0" y="551"/>
                  </a:moveTo>
                  <a:lnTo>
                    <a:pt x="300" y="0"/>
                  </a:lnTo>
                  <a:lnTo>
                    <a:pt x="626" y="341"/>
                  </a:lnTo>
                  <a:lnTo>
                    <a:pt x="562" y="792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295" name="Freeform 15"/>
            <p:cNvSpPr>
              <a:spLocks/>
            </p:cNvSpPr>
            <p:nvPr/>
          </p:nvSpPr>
          <p:spPr bwMode="auto">
            <a:xfrm rot="5400000">
              <a:off x="3464" y="3241"/>
              <a:ext cx="626" cy="852"/>
            </a:xfrm>
            <a:custGeom>
              <a:avLst/>
              <a:gdLst/>
              <a:ahLst/>
              <a:cxnLst>
                <a:cxn ang="0">
                  <a:pos x="0" y="651"/>
                </a:cxn>
                <a:cxn ang="0">
                  <a:pos x="2" y="82"/>
                </a:cxn>
                <a:cxn ang="0">
                  <a:pos x="501" y="0"/>
                </a:cxn>
                <a:cxn ang="0">
                  <a:pos x="626" y="441"/>
                </a:cxn>
                <a:cxn ang="0">
                  <a:pos x="316" y="852"/>
                </a:cxn>
                <a:cxn ang="0">
                  <a:pos x="0" y="651"/>
                </a:cxn>
              </a:cxnLst>
              <a:rect l="0" t="0" r="r" b="b"/>
              <a:pathLst>
                <a:path w="626" h="852">
                  <a:moveTo>
                    <a:pt x="0" y="651"/>
                  </a:moveTo>
                  <a:lnTo>
                    <a:pt x="2" y="82"/>
                  </a:lnTo>
                  <a:lnTo>
                    <a:pt x="501" y="0"/>
                  </a:lnTo>
                  <a:lnTo>
                    <a:pt x="626" y="441"/>
                  </a:lnTo>
                  <a:lnTo>
                    <a:pt x="316" y="852"/>
                  </a:lnTo>
                  <a:lnTo>
                    <a:pt x="0" y="651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36" name="Line 56"/>
            <p:cNvSpPr>
              <a:spLocks noChangeShapeType="1"/>
            </p:cNvSpPr>
            <p:nvPr/>
          </p:nvSpPr>
          <p:spPr bwMode="auto">
            <a:xfrm flipH="1">
              <a:off x="2880" y="3006"/>
              <a:ext cx="213" cy="45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37" name="Text Box 57"/>
            <p:cNvSpPr txBox="1">
              <a:spLocks noChangeArrowheads="1"/>
            </p:cNvSpPr>
            <p:nvPr/>
          </p:nvSpPr>
          <p:spPr bwMode="auto">
            <a:xfrm>
              <a:off x="2972" y="3146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38" name="Text Box 58"/>
            <p:cNvSpPr txBox="1">
              <a:spLocks noChangeArrowheads="1"/>
            </p:cNvSpPr>
            <p:nvPr/>
          </p:nvSpPr>
          <p:spPr bwMode="auto">
            <a:xfrm>
              <a:off x="3587" y="3038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39" name="Line 59"/>
            <p:cNvSpPr>
              <a:spLocks noChangeShapeType="1"/>
            </p:cNvSpPr>
            <p:nvPr/>
          </p:nvSpPr>
          <p:spPr bwMode="auto">
            <a:xfrm>
              <a:off x="3543" y="2988"/>
              <a:ext cx="189" cy="37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9355" name="Text Box 75"/>
            <p:cNvSpPr txBox="1">
              <a:spLocks noChangeArrowheads="1"/>
            </p:cNvSpPr>
            <p:nvPr/>
          </p:nvSpPr>
          <p:spPr bwMode="auto">
            <a:xfrm>
              <a:off x="3482" y="3320"/>
              <a:ext cx="29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9357" name="Text Box 77"/>
            <p:cNvSpPr txBox="1">
              <a:spLocks noChangeArrowheads="1"/>
            </p:cNvSpPr>
            <p:nvPr/>
          </p:nvSpPr>
          <p:spPr bwMode="auto">
            <a:xfrm>
              <a:off x="2512" y="3276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09358" name="Rectangle 78"/>
          <p:cNvSpPr>
            <a:spLocks noChangeArrowheads="1"/>
          </p:cNvSpPr>
          <p:nvPr/>
        </p:nvSpPr>
        <p:spPr bwMode="auto">
          <a:xfrm>
            <a:off x="0" y="3816350"/>
            <a:ext cx="33528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Идея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алгоритма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ptr</a:t>
            </a:r>
          </a:p>
        </p:txBody>
      </p:sp>
      <p:grpSp>
        <p:nvGrpSpPr>
          <p:cNvPr id="609312" name="Group 32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609313" name="Line 33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14" name="Freeform 34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9333" name="Group 53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609334" name="Freeform 54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35" name="Line 55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9302" name="Group 22"/>
          <p:cNvGrpSpPr>
            <a:grpSpLocks/>
          </p:cNvGrpSpPr>
          <p:nvPr/>
        </p:nvGrpSpPr>
        <p:grpSpPr bwMode="auto">
          <a:xfrm>
            <a:off x="5491163" y="5311775"/>
            <a:ext cx="901700" cy="1038225"/>
            <a:chOff x="3855" y="3616"/>
            <a:chExt cx="568" cy="654"/>
          </a:xfrm>
        </p:grpSpPr>
        <p:sp>
          <p:nvSpPr>
            <p:cNvPr id="609303" name="Freeform 23"/>
            <p:cNvSpPr>
              <a:spLocks/>
            </p:cNvSpPr>
            <p:nvPr/>
          </p:nvSpPr>
          <p:spPr bwMode="auto">
            <a:xfrm rot="5400000">
              <a:off x="3859" y="4127"/>
              <a:ext cx="139" cy="148"/>
            </a:xfrm>
            <a:custGeom>
              <a:avLst/>
              <a:gdLst/>
              <a:ahLst/>
              <a:cxnLst>
                <a:cxn ang="0">
                  <a:pos x="87" y="88"/>
                </a:cxn>
                <a:cxn ang="0">
                  <a:pos x="92" y="96"/>
                </a:cxn>
                <a:cxn ang="0">
                  <a:pos x="98" y="102"/>
                </a:cxn>
                <a:cxn ang="0">
                  <a:pos x="109" y="112"/>
                </a:cxn>
                <a:cxn ang="0">
                  <a:pos x="118" y="120"/>
                </a:cxn>
                <a:cxn ang="0">
                  <a:pos x="122" y="128"/>
                </a:cxn>
                <a:cxn ang="0">
                  <a:pos x="122" y="136"/>
                </a:cxn>
                <a:cxn ang="0">
                  <a:pos x="121" y="144"/>
                </a:cxn>
                <a:cxn ang="0">
                  <a:pos x="115" y="148"/>
                </a:cxn>
                <a:cxn ang="0">
                  <a:pos x="109" y="146"/>
                </a:cxn>
                <a:cxn ang="0">
                  <a:pos x="101" y="142"/>
                </a:cxn>
                <a:cxn ang="0">
                  <a:pos x="95" y="134"/>
                </a:cxn>
                <a:cxn ang="0">
                  <a:pos x="92" y="126"/>
                </a:cxn>
                <a:cxn ang="0">
                  <a:pos x="93" y="118"/>
                </a:cxn>
                <a:cxn ang="0">
                  <a:pos x="96" y="114"/>
                </a:cxn>
                <a:cxn ang="0">
                  <a:pos x="95" y="106"/>
                </a:cxn>
                <a:cxn ang="0">
                  <a:pos x="90" y="102"/>
                </a:cxn>
                <a:cxn ang="0">
                  <a:pos x="84" y="94"/>
                </a:cxn>
                <a:cxn ang="0">
                  <a:pos x="78" y="86"/>
                </a:cxn>
                <a:cxn ang="0">
                  <a:pos x="32" y="68"/>
                </a:cxn>
                <a:cxn ang="0">
                  <a:pos x="24" y="64"/>
                </a:cxn>
                <a:cxn ang="0">
                  <a:pos x="18" y="62"/>
                </a:cxn>
                <a:cxn ang="0">
                  <a:pos x="14" y="58"/>
                </a:cxn>
                <a:cxn ang="0">
                  <a:pos x="9" y="56"/>
                </a:cxn>
                <a:cxn ang="0">
                  <a:pos x="5" y="48"/>
                </a:cxn>
                <a:cxn ang="0">
                  <a:pos x="1" y="44"/>
                </a:cxn>
                <a:cxn ang="0">
                  <a:pos x="15" y="2"/>
                </a:cxn>
                <a:cxn ang="0">
                  <a:pos x="20" y="2"/>
                </a:cxn>
                <a:cxn ang="0">
                  <a:pos x="26" y="2"/>
                </a:cxn>
                <a:cxn ang="0">
                  <a:pos x="31" y="6"/>
                </a:cxn>
                <a:cxn ang="0">
                  <a:pos x="35" y="12"/>
                </a:cxn>
                <a:cxn ang="0">
                  <a:pos x="41" y="18"/>
                </a:cxn>
                <a:cxn ang="0">
                  <a:pos x="47" y="26"/>
                </a:cxn>
                <a:cxn ang="0">
                  <a:pos x="84" y="70"/>
                </a:cxn>
                <a:cxn ang="0">
                  <a:pos x="92" y="72"/>
                </a:cxn>
                <a:cxn ang="0">
                  <a:pos x="98" y="76"/>
                </a:cxn>
                <a:cxn ang="0">
                  <a:pos x="104" y="80"/>
                </a:cxn>
                <a:cxn ang="0">
                  <a:pos x="109" y="78"/>
                </a:cxn>
                <a:cxn ang="0">
                  <a:pos x="109" y="70"/>
                </a:cxn>
                <a:cxn ang="0">
                  <a:pos x="112" y="64"/>
                </a:cxn>
                <a:cxn ang="0">
                  <a:pos x="118" y="62"/>
                </a:cxn>
                <a:cxn ang="0">
                  <a:pos x="124" y="64"/>
                </a:cxn>
                <a:cxn ang="0">
                  <a:pos x="130" y="68"/>
                </a:cxn>
                <a:cxn ang="0">
                  <a:pos x="135" y="74"/>
                </a:cxn>
                <a:cxn ang="0">
                  <a:pos x="139" y="80"/>
                </a:cxn>
                <a:cxn ang="0">
                  <a:pos x="139" y="88"/>
                </a:cxn>
                <a:cxn ang="0">
                  <a:pos x="138" y="96"/>
                </a:cxn>
                <a:cxn ang="0">
                  <a:pos x="132" y="100"/>
                </a:cxn>
                <a:cxn ang="0">
                  <a:pos x="124" y="98"/>
                </a:cxn>
                <a:cxn ang="0">
                  <a:pos x="115" y="92"/>
                </a:cxn>
                <a:cxn ang="0">
                  <a:pos x="104" y="84"/>
                </a:cxn>
                <a:cxn ang="0">
                  <a:pos x="96" y="80"/>
                </a:cxn>
                <a:cxn ang="0">
                  <a:pos x="90" y="80"/>
                </a:cxn>
              </a:cxnLst>
              <a:rect l="0" t="0" r="r" b="b"/>
              <a:pathLst>
                <a:path w="139" h="148">
                  <a:moveTo>
                    <a:pt x="86" y="82"/>
                  </a:moveTo>
                  <a:lnTo>
                    <a:pt x="87" y="84"/>
                  </a:lnTo>
                  <a:lnTo>
                    <a:pt x="87" y="86"/>
                  </a:lnTo>
                  <a:lnTo>
                    <a:pt x="87" y="88"/>
                  </a:lnTo>
                  <a:lnTo>
                    <a:pt x="87" y="90"/>
                  </a:lnTo>
                  <a:lnTo>
                    <a:pt x="89" y="92"/>
                  </a:lnTo>
                  <a:lnTo>
                    <a:pt x="90" y="94"/>
                  </a:lnTo>
                  <a:lnTo>
                    <a:pt x="92" y="96"/>
                  </a:lnTo>
                  <a:lnTo>
                    <a:pt x="93" y="98"/>
                  </a:lnTo>
                  <a:lnTo>
                    <a:pt x="95" y="98"/>
                  </a:lnTo>
                  <a:lnTo>
                    <a:pt x="96" y="100"/>
                  </a:lnTo>
                  <a:lnTo>
                    <a:pt x="98" y="102"/>
                  </a:lnTo>
                  <a:lnTo>
                    <a:pt x="101" y="104"/>
                  </a:lnTo>
                  <a:lnTo>
                    <a:pt x="103" y="106"/>
                  </a:lnTo>
                  <a:lnTo>
                    <a:pt x="106" y="108"/>
                  </a:lnTo>
                  <a:lnTo>
                    <a:pt x="109" y="112"/>
                  </a:lnTo>
                  <a:lnTo>
                    <a:pt x="112" y="114"/>
                  </a:lnTo>
                  <a:lnTo>
                    <a:pt x="113" y="116"/>
                  </a:lnTo>
                  <a:lnTo>
                    <a:pt x="115" y="118"/>
                  </a:lnTo>
                  <a:lnTo>
                    <a:pt x="118" y="120"/>
                  </a:lnTo>
                  <a:lnTo>
                    <a:pt x="119" y="122"/>
                  </a:lnTo>
                  <a:lnTo>
                    <a:pt x="119" y="124"/>
                  </a:lnTo>
                  <a:lnTo>
                    <a:pt x="121" y="126"/>
                  </a:lnTo>
                  <a:lnTo>
                    <a:pt x="122" y="128"/>
                  </a:lnTo>
                  <a:lnTo>
                    <a:pt x="122" y="130"/>
                  </a:lnTo>
                  <a:lnTo>
                    <a:pt x="124" y="132"/>
                  </a:lnTo>
                  <a:lnTo>
                    <a:pt x="124" y="134"/>
                  </a:lnTo>
                  <a:lnTo>
                    <a:pt x="122" y="136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22" y="142"/>
                  </a:lnTo>
                  <a:lnTo>
                    <a:pt x="121" y="144"/>
                  </a:lnTo>
                  <a:lnTo>
                    <a:pt x="119" y="146"/>
                  </a:lnTo>
                  <a:lnTo>
                    <a:pt x="118" y="146"/>
                  </a:lnTo>
                  <a:lnTo>
                    <a:pt x="116" y="148"/>
                  </a:lnTo>
                  <a:lnTo>
                    <a:pt x="115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0" y="148"/>
                  </a:lnTo>
                  <a:lnTo>
                    <a:pt x="109" y="146"/>
                  </a:lnTo>
                  <a:lnTo>
                    <a:pt x="107" y="146"/>
                  </a:lnTo>
                  <a:lnTo>
                    <a:pt x="106" y="146"/>
                  </a:lnTo>
                  <a:lnTo>
                    <a:pt x="104" y="144"/>
                  </a:lnTo>
                  <a:lnTo>
                    <a:pt x="101" y="142"/>
                  </a:lnTo>
                  <a:lnTo>
                    <a:pt x="99" y="140"/>
                  </a:lnTo>
                  <a:lnTo>
                    <a:pt x="98" y="138"/>
                  </a:lnTo>
                  <a:lnTo>
                    <a:pt x="96" y="136"/>
                  </a:lnTo>
                  <a:lnTo>
                    <a:pt x="95" y="134"/>
                  </a:lnTo>
                  <a:lnTo>
                    <a:pt x="93" y="132"/>
                  </a:lnTo>
                  <a:lnTo>
                    <a:pt x="93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2" y="120"/>
                  </a:lnTo>
                  <a:lnTo>
                    <a:pt x="93" y="118"/>
                  </a:lnTo>
                  <a:lnTo>
                    <a:pt x="93" y="116"/>
                  </a:lnTo>
                  <a:lnTo>
                    <a:pt x="95" y="116"/>
                  </a:lnTo>
                  <a:lnTo>
                    <a:pt x="95" y="114"/>
                  </a:lnTo>
                  <a:lnTo>
                    <a:pt x="96" y="114"/>
                  </a:lnTo>
                  <a:lnTo>
                    <a:pt x="98" y="112"/>
                  </a:lnTo>
                  <a:lnTo>
                    <a:pt x="98" y="110"/>
                  </a:lnTo>
                  <a:lnTo>
                    <a:pt x="96" y="108"/>
                  </a:lnTo>
                  <a:lnTo>
                    <a:pt x="95" y="106"/>
                  </a:lnTo>
                  <a:lnTo>
                    <a:pt x="93" y="106"/>
                  </a:lnTo>
                  <a:lnTo>
                    <a:pt x="92" y="104"/>
                  </a:lnTo>
                  <a:lnTo>
                    <a:pt x="92" y="102"/>
                  </a:lnTo>
                  <a:lnTo>
                    <a:pt x="90" y="102"/>
                  </a:lnTo>
                  <a:lnTo>
                    <a:pt x="89" y="100"/>
                  </a:lnTo>
                  <a:lnTo>
                    <a:pt x="87" y="98"/>
                  </a:lnTo>
                  <a:lnTo>
                    <a:pt x="86" y="96"/>
                  </a:lnTo>
                  <a:lnTo>
                    <a:pt x="84" y="94"/>
                  </a:lnTo>
                  <a:lnTo>
                    <a:pt x="83" y="92"/>
                  </a:lnTo>
                  <a:lnTo>
                    <a:pt x="81" y="90"/>
                  </a:lnTo>
                  <a:lnTo>
                    <a:pt x="80" y="88"/>
                  </a:lnTo>
                  <a:lnTo>
                    <a:pt x="78" y="86"/>
                  </a:lnTo>
                  <a:lnTo>
                    <a:pt x="76" y="84"/>
                  </a:lnTo>
                  <a:lnTo>
                    <a:pt x="75" y="82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1" y="64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4" y="60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60" y="6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1" y="18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4" y="24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80" y="68"/>
                  </a:lnTo>
                  <a:lnTo>
                    <a:pt x="81" y="68"/>
                  </a:lnTo>
                  <a:lnTo>
                    <a:pt x="84" y="70"/>
                  </a:lnTo>
                  <a:lnTo>
                    <a:pt x="86" y="70"/>
                  </a:lnTo>
                  <a:lnTo>
                    <a:pt x="87" y="70"/>
                  </a:lnTo>
                  <a:lnTo>
                    <a:pt x="90" y="72"/>
                  </a:lnTo>
                  <a:lnTo>
                    <a:pt x="92" y="72"/>
                  </a:lnTo>
                  <a:lnTo>
                    <a:pt x="93" y="74"/>
                  </a:lnTo>
                  <a:lnTo>
                    <a:pt x="95" y="74"/>
                  </a:lnTo>
                  <a:lnTo>
                    <a:pt x="96" y="74"/>
                  </a:lnTo>
                  <a:lnTo>
                    <a:pt x="98" y="76"/>
                  </a:lnTo>
                  <a:lnTo>
                    <a:pt x="99" y="76"/>
                  </a:lnTo>
                  <a:lnTo>
                    <a:pt x="101" y="78"/>
                  </a:lnTo>
                  <a:lnTo>
                    <a:pt x="103" y="78"/>
                  </a:lnTo>
                  <a:lnTo>
                    <a:pt x="104" y="80"/>
                  </a:lnTo>
                  <a:lnTo>
                    <a:pt x="106" y="80"/>
                  </a:lnTo>
                  <a:lnTo>
                    <a:pt x="107" y="82"/>
                  </a:lnTo>
                  <a:lnTo>
                    <a:pt x="109" y="80"/>
                  </a:lnTo>
                  <a:lnTo>
                    <a:pt x="109" y="78"/>
                  </a:lnTo>
                  <a:lnTo>
                    <a:pt x="109" y="76"/>
                  </a:lnTo>
                  <a:lnTo>
                    <a:pt x="109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0" y="66"/>
                  </a:lnTo>
                  <a:lnTo>
                    <a:pt x="112" y="66"/>
                  </a:lnTo>
                  <a:lnTo>
                    <a:pt x="112" y="64"/>
                  </a:lnTo>
                  <a:lnTo>
                    <a:pt x="113" y="64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8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5" y="64"/>
                  </a:lnTo>
                  <a:lnTo>
                    <a:pt x="127" y="66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2" y="70"/>
                  </a:lnTo>
                  <a:lnTo>
                    <a:pt x="133" y="70"/>
                  </a:lnTo>
                  <a:lnTo>
                    <a:pt x="135" y="72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9" y="80"/>
                  </a:lnTo>
                  <a:lnTo>
                    <a:pt x="139" y="82"/>
                  </a:lnTo>
                  <a:lnTo>
                    <a:pt x="139" y="84"/>
                  </a:lnTo>
                  <a:lnTo>
                    <a:pt x="139" y="86"/>
                  </a:lnTo>
                  <a:lnTo>
                    <a:pt x="139" y="88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8" y="94"/>
                  </a:lnTo>
                  <a:lnTo>
                    <a:pt x="138" y="96"/>
                  </a:lnTo>
                  <a:lnTo>
                    <a:pt x="136" y="96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2" y="100"/>
                  </a:lnTo>
                  <a:lnTo>
                    <a:pt x="130" y="100"/>
                  </a:lnTo>
                  <a:lnTo>
                    <a:pt x="129" y="100"/>
                  </a:lnTo>
                  <a:lnTo>
                    <a:pt x="127" y="98"/>
                  </a:lnTo>
                  <a:lnTo>
                    <a:pt x="124" y="98"/>
                  </a:lnTo>
                  <a:lnTo>
                    <a:pt x="122" y="96"/>
                  </a:lnTo>
                  <a:lnTo>
                    <a:pt x="121" y="96"/>
                  </a:lnTo>
                  <a:lnTo>
                    <a:pt x="118" y="94"/>
                  </a:lnTo>
                  <a:lnTo>
                    <a:pt x="115" y="92"/>
                  </a:lnTo>
                  <a:lnTo>
                    <a:pt x="112" y="90"/>
                  </a:lnTo>
                  <a:lnTo>
                    <a:pt x="109" y="88"/>
                  </a:lnTo>
                  <a:lnTo>
                    <a:pt x="107" y="86"/>
                  </a:lnTo>
                  <a:lnTo>
                    <a:pt x="104" y="84"/>
                  </a:lnTo>
                  <a:lnTo>
                    <a:pt x="103" y="84"/>
                  </a:lnTo>
                  <a:lnTo>
                    <a:pt x="101" y="82"/>
                  </a:lnTo>
                  <a:lnTo>
                    <a:pt x="98" y="82"/>
                  </a:lnTo>
                  <a:lnTo>
                    <a:pt x="96" y="80"/>
                  </a:lnTo>
                  <a:lnTo>
                    <a:pt x="95" y="80"/>
                  </a:lnTo>
                  <a:lnTo>
                    <a:pt x="93" y="80"/>
                  </a:lnTo>
                  <a:lnTo>
                    <a:pt x="92" y="80"/>
                  </a:lnTo>
                  <a:lnTo>
                    <a:pt x="90" y="80"/>
                  </a:lnTo>
                  <a:lnTo>
                    <a:pt x="89" y="80"/>
                  </a:lnTo>
                  <a:lnTo>
                    <a:pt x="87" y="82"/>
                  </a:lnTo>
                  <a:lnTo>
                    <a:pt x="86" y="82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9304" name="Line 24"/>
            <p:cNvSpPr>
              <a:spLocks noChangeShapeType="1"/>
            </p:cNvSpPr>
            <p:nvPr/>
          </p:nvSpPr>
          <p:spPr bwMode="auto">
            <a:xfrm rot="5400000">
              <a:off x="3950" y="3658"/>
              <a:ext cx="516" cy="4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9364" name="AutoShape 84"/>
          <p:cNvSpPr>
            <a:spLocks noChangeArrowheads="1"/>
          </p:cNvSpPr>
          <p:nvPr/>
        </p:nvSpPr>
        <p:spPr bwMode="auto">
          <a:xfrm>
            <a:off x="71438" y="3765550"/>
            <a:ext cx="8950325" cy="3021013"/>
          </a:xfrm>
          <a:prstGeom prst="wedgeRectCallout">
            <a:avLst>
              <a:gd name="adj1" fmla="val 1792"/>
              <a:gd name="adj2" fmla="val -98028"/>
            </a:avLst>
          </a:prstGeom>
          <a:solidFill>
            <a:schemeClr val="bg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2400" b="0">
                <a:solidFill>
                  <a:schemeClr val="tx1"/>
                </a:solidFill>
                <a:effectLst/>
              </a:rPr>
              <a:t>Для других</a:t>
            </a:r>
            <a:r>
              <a:rPr lang="en-US" sz="2400" b="0">
                <a:solidFill>
                  <a:schemeClr val="tx1"/>
                </a:solidFill>
                <a:effectLst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</a:rPr>
              <a:t>конфигураций </a:t>
            </a:r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ru-RU" sz="2400" b="0">
                <a:solidFill>
                  <a:schemeClr val="tx1"/>
                </a:solidFill>
                <a:effectLst/>
              </a:rPr>
              <a:t> наличие </a:t>
            </a:r>
            <a:r>
              <a:rPr lang="en-US" sz="2400" b="0">
                <a:solidFill>
                  <a:schemeClr val="tx1"/>
                </a:solidFill>
                <a:effectLst/>
              </a:rPr>
              <a:t>c-</a:t>
            </a:r>
            <a:r>
              <a:rPr lang="ru-RU" sz="2400" b="0">
                <a:solidFill>
                  <a:schemeClr val="tx1"/>
                </a:solidFill>
                <a:effectLst/>
              </a:rPr>
              <a:t>переменных в с-состоянии мешают однозначно выполнить шаг 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программы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p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(как это сделал бы 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int</a:t>
            </a:r>
            <a:r>
              <a:rPr lang="en-US" sz="2400" b="0">
                <a:solidFill>
                  <a:schemeClr val="tx1"/>
                </a:solidFill>
                <a:effectLst/>
                <a:sym typeface="SymbolProp BT" pitchFamily="2" charset="2"/>
              </a:rPr>
              <a:t>)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: некоторые состояния из 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&lt;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&gt;</a:t>
            </a:r>
            <a:r>
              <a:rPr lang="ru-RU" sz="2400" b="0">
                <a:solidFill>
                  <a:schemeClr val="tx1"/>
                </a:solidFill>
                <a:effectLst/>
                <a:sym typeface="SymbolProp BT" pitchFamily="2" charset="2"/>
              </a:rPr>
              <a:t> «выбирает один вариант» продолжения вычислений, а другие— другой вариант. </a:t>
            </a:r>
            <a:r>
              <a:rPr lang="ru-RU" sz="2400" b="0">
                <a:solidFill>
                  <a:schemeClr val="tx1"/>
                </a:solidFill>
                <a:effectLst/>
              </a:rPr>
              <a:t>В этом случае </a:t>
            </a:r>
            <a:r>
              <a:rPr lang="ru-RU" sz="2400" u="sng">
                <a:solidFill>
                  <a:schemeClr val="tx1"/>
                </a:solidFill>
                <a:effectLst/>
              </a:rPr>
              <a:t>удается</a:t>
            </a:r>
            <a:r>
              <a:rPr lang="ru-RU" sz="2400" b="0">
                <a:solidFill>
                  <a:schemeClr val="tx1"/>
                </a:solidFill>
                <a:effectLst/>
              </a:rPr>
              <a:t> построить разбиение </a:t>
            </a:r>
            <a:r>
              <a:rPr lang="en-US" sz="2400">
                <a:solidFill>
                  <a:schemeClr val="tx1"/>
                </a:solidFill>
                <a:effectLst/>
              </a:rPr>
              <a:t>sp=(cnt’, cnt’’)</a:t>
            </a:r>
            <a:r>
              <a:rPr lang="en-US" sz="2400" b="0">
                <a:solidFill>
                  <a:schemeClr val="tx1"/>
                </a:solidFill>
                <a:effectLst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</a:rPr>
              <a:t>такое, что для 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&lt;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/.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cnt’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&gt;</a:t>
            </a:r>
            <a:r>
              <a:rPr lang="ru-RU" sz="2400" b="0">
                <a:solidFill>
                  <a:schemeClr val="tx1"/>
                </a:solidFill>
                <a:effectLst/>
              </a:rPr>
              <a:t> и 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&lt;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/.</a:t>
            </a:r>
            <a:r>
              <a:rPr lang="en-US" sz="2400">
                <a:solidFill>
                  <a:schemeClr val="tx1"/>
                </a:solidFill>
                <a:effectLst/>
                <a:sym typeface="SymbolProp BT" pitchFamily="2" charset="2"/>
              </a:rPr>
              <a:t>cnt’’</a:t>
            </a:r>
            <a:r>
              <a:rPr lang="ru-RU" sz="2400">
                <a:solidFill>
                  <a:schemeClr val="tx1"/>
                </a:solidFill>
                <a:effectLst/>
                <a:sym typeface="SymbolProp BT" pitchFamily="2" charset="2"/>
              </a:rPr>
              <a:t>&gt;</a:t>
            </a:r>
            <a:r>
              <a:rPr lang="ru-RU" sz="2400" b="0">
                <a:solidFill>
                  <a:schemeClr val="tx1"/>
                </a:solidFill>
                <a:effectLst/>
              </a:rPr>
              <a:t> шаг уже можно сделать однозначно, перейдя к </a:t>
            </a:r>
            <a:r>
              <a:rPr lang="en-US" sz="2400">
                <a:solidFill>
                  <a:schemeClr val="tx1"/>
                </a:solidFill>
                <a:effectLst/>
              </a:rPr>
              <a:t>c’</a:t>
            </a:r>
            <a:r>
              <a:rPr lang="en-US" sz="2400" b="0">
                <a:solidFill>
                  <a:schemeClr val="tx1"/>
                </a:solidFill>
                <a:effectLst/>
              </a:rPr>
              <a:t> </a:t>
            </a:r>
            <a:r>
              <a:rPr lang="ru-RU" sz="2400" b="0">
                <a:solidFill>
                  <a:schemeClr val="tx1"/>
                </a:solidFill>
                <a:effectLst/>
              </a:rPr>
              <a:t>и</a:t>
            </a:r>
            <a:r>
              <a:rPr lang="en-US" sz="2400" b="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c’’</a:t>
            </a:r>
            <a:r>
              <a:rPr lang="ru-RU" sz="2400" b="0">
                <a:solidFill>
                  <a:schemeClr val="tx1"/>
                </a:solidFill>
                <a:effectLst/>
              </a:rPr>
              <a:t>, соответственно</a:t>
            </a:r>
            <a:r>
              <a:rPr lang="en-US" sz="2400" b="0">
                <a:solidFill>
                  <a:schemeClr val="tx1"/>
                </a:solidFill>
                <a:effectLst/>
              </a:rPr>
              <a:t>.</a:t>
            </a:r>
            <a:endParaRPr lang="ru-RU" sz="2400" b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60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60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60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60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60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60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60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60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60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60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362" grpId="0" animBg="1"/>
      <p:bldP spid="609362" grpId="1" animBg="1"/>
      <p:bldP spid="609359" grpId="0" animBg="1"/>
      <p:bldP spid="609359" grpId="1" animBg="1"/>
      <p:bldP spid="609361" grpId="0" animBg="1"/>
      <p:bldP spid="609361" grpId="1" animBg="1"/>
      <p:bldP spid="609364" grpId="0" animBg="1"/>
      <p:bldP spid="60936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1570" name="Group 2"/>
          <p:cNvGrpSpPr>
            <a:grpSpLocks/>
          </p:cNvGrpSpPr>
          <p:nvPr/>
        </p:nvGrpSpPr>
        <p:grpSpPr bwMode="auto">
          <a:xfrm>
            <a:off x="2166938" y="2289175"/>
            <a:ext cx="3870325" cy="1254125"/>
            <a:chOff x="1365" y="1442"/>
            <a:chExt cx="2438" cy="790"/>
          </a:xfrm>
        </p:grpSpPr>
        <p:sp>
          <p:nvSpPr>
            <p:cNvPr id="621571" name="Freeform 3"/>
            <p:cNvSpPr>
              <a:spLocks/>
            </p:cNvSpPr>
            <p:nvPr/>
          </p:nvSpPr>
          <p:spPr bwMode="auto">
            <a:xfrm rot="5400000">
              <a:off x="3122" y="1550"/>
              <a:ext cx="440" cy="923"/>
            </a:xfrm>
            <a:custGeom>
              <a:avLst/>
              <a:gdLst/>
              <a:ahLst/>
              <a:cxnLst>
                <a:cxn ang="0">
                  <a:pos x="280" y="923"/>
                </a:cxn>
                <a:cxn ang="0">
                  <a:pos x="43" y="768"/>
                </a:cxn>
                <a:cxn ang="0">
                  <a:pos x="0" y="239"/>
                </a:cxn>
                <a:cxn ang="0">
                  <a:pos x="313" y="0"/>
                </a:cxn>
                <a:cxn ang="0">
                  <a:pos x="440" y="682"/>
                </a:cxn>
                <a:cxn ang="0">
                  <a:pos x="280" y="923"/>
                </a:cxn>
              </a:cxnLst>
              <a:rect l="0" t="0" r="r" b="b"/>
              <a:pathLst>
                <a:path w="440" h="923">
                  <a:moveTo>
                    <a:pt x="280" y="923"/>
                  </a:moveTo>
                  <a:lnTo>
                    <a:pt x="43" y="768"/>
                  </a:lnTo>
                  <a:lnTo>
                    <a:pt x="0" y="239"/>
                  </a:lnTo>
                  <a:lnTo>
                    <a:pt x="313" y="0"/>
                  </a:lnTo>
                  <a:lnTo>
                    <a:pt x="440" y="682"/>
                  </a:lnTo>
                  <a:lnTo>
                    <a:pt x="280" y="923"/>
                  </a:lnTo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572" name="Freeform 4"/>
            <p:cNvSpPr>
              <a:spLocks/>
            </p:cNvSpPr>
            <p:nvPr/>
          </p:nvSpPr>
          <p:spPr bwMode="auto">
            <a:xfrm rot="5400000">
              <a:off x="1545" y="1582"/>
              <a:ext cx="436" cy="796"/>
            </a:xfrm>
            <a:custGeom>
              <a:avLst/>
              <a:gdLst/>
              <a:ahLst/>
              <a:cxnLst>
                <a:cxn ang="0">
                  <a:pos x="228" y="796"/>
                </a:cxn>
                <a:cxn ang="0">
                  <a:pos x="0" y="299"/>
                </a:cxn>
                <a:cxn ang="0">
                  <a:pos x="243" y="0"/>
                </a:cxn>
                <a:cxn ang="0">
                  <a:pos x="436" y="201"/>
                </a:cxn>
                <a:cxn ang="0">
                  <a:pos x="418" y="604"/>
                </a:cxn>
                <a:cxn ang="0">
                  <a:pos x="228" y="796"/>
                </a:cxn>
              </a:cxnLst>
              <a:rect l="0" t="0" r="r" b="b"/>
              <a:pathLst>
                <a:path w="436" h="796">
                  <a:moveTo>
                    <a:pt x="228" y="796"/>
                  </a:moveTo>
                  <a:lnTo>
                    <a:pt x="0" y="299"/>
                  </a:lnTo>
                  <a:lnTo>
                    <a:pt x="243" y="0"/>
                  </a:lnTo>
                  <a:lnTo>
                    <a:pt x="436" y="201"/>
                  </a:lnTo>
                  <a:lnTo>
                    <a:pt x="418" y="604"/>
                  </a:lnTo>
                  <a:lnTo>
                    <a:pt x="228" y="796"/>
                  </a:lnTo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573" name="Text Box 5"/>
            <p:cNvSpPr txBox="1">
              <a:spLocks noChangeArrowheads="1"/>
            </p:cNvSpPr>
            <p:nvPr/>
          </p:nvSpPr>
          <p:spPr bwMode="auto">
            <a:xfrm>
              <a:off x="1628" y="1442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1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74" name="Line 6"/>
            <p:cNvSpPr>
              <a:spLocks noChangeShapeType="1"/>
            </p:cNvSpPr>
            <p:nvPr/>
          </p:nvSpPr>
          <p:spPr bwMode="auto">
            <a:xfrm flipH="1">
              <a:off x="1974" y="1506"/>
              <a:ext cx="213" cy="36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75" name="Line 7"/>
            <p:cNvSpPr>
              <a:spLocks noChangeShapeType="1"/>
            </p:cNvSpPr>
            <p:nvPr/>
          </p:nvSpPr>
          <p:spPr bwMode="auto">
            <a:xfrm>
              <a:off x="3055" y="1449"/>
              <a:ext cx="246" cy="36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76" name="Text Box 8"/>
            <p:cNvSpPr txBox="1">
              <a:spLocks noChangeArrowheads="1"/>
            </p:cNvSpPr>
            <p:nvPr/>
          </p:nvSpPr>
          <p:spPr bwMode="auto">
            <a:xfrm>
              <a:off x="3230" y="1511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2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77" name="Text Box 9"/>
            <p:cNvSpPr txBox="1">
              <a:spLocks noChangeArrowheads="1"/>
            </p:cNvSpPr>
            <p:nvPr/>
          </p:nvSpPr>
          <p:spPr bwMode="auto">
            <a:xfrm>
              <a:off x="2970" y="1803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2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78" name="Text Box 10"/>
            <p:cNvSpPr txBox="1">
              <a:spLocks noChangeArrowheads="1"/>
            </p:cNvSpPr>
            <p:nvPr/>
          </p:nvSpPr>
          <p:spPr bwMode="auto">
            <a:xfrm>
              <a:off x="1754" y="1748"/>
              <a:ext cx="29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21582" name="Text Box 14"/>
          <p:cNvSpPr txBox="1">
            <a:spLocks noChangeArrowheads="1"/>
          </p:cNvSpPr>
          <p:nvPr/>
        </p:nvSpPr>
        <p:spPr bwMode="auto">
          <a:xfrm>
            <a:off x="4859338" y="457200"/>
            <a:ext cx="4048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  <a:effectLst/>
              </a:rPr>
              <a:t>C</a:t>
            </a:r>
            <a:endParaRPr lang="ru-RU" sz="2400" baseline="-25000">
              <a:solidFill>
                <a:srgbClr val="CC0000"/>
              </a:solidFill>
              <a:effectLst/>
            </a:endParaRPr>
          </a:p>
        </p:txBody>
      </p:sp>
      <p:grpSp>
        <p:nvGrpSpPr>
          <p:cNvPr id="621583" name="Group 15"/>
          <p:cNvGrpSpPr>
            <a:grpSpLocks/>
          </p:cNvGrpSpPr>
          <p:nvPr/>
        </p:nvGrpSpPr>
        <p:grpSpPr bwMode="auto">
          <a:xfrm>
            <a:off x="2019300" y="2981325"/>
            <a:ext cx="2097088" cy="966788"/>
            <a:chOff x="1272" y="1878"/>
            <a:chExt cx="1321" cy="609"/>
          </a:xfrm>
        </p:grpSpPr>
        <p:grpSp>
          <p:nvGrpSpPr>
            <p:cNvPr id="621584" name="Group 16"/>
            <p:cNvGrpSpPr>
              <a:grpSpLocks/>
            </p:cNvGrpSpPr>
            <p:nvPr/>
          </p:nvGrpSpPr>
          <p:grpSpPr bwMode="auto">
            <a:xfrm>
              <a:off x="1601" y="1878"/>
              <a:ext cx="296" cy="478"/>
              <a:chOff x="1601" y="2010"/>
              <a:chExt cx="296" cy="478"/>
            </a:xfrm>
          </p:grpSpPr>
          <p:sp>
            <p:nvSpPr>
              <p:cNvPr id="621585" name="Freeform 17"/>
              <p:cNvSpPr>
                <a:spLocks/>
              </p:cNvSpPr>
              <p:nvPr/>
            </p:nvSpPr>
            <p:spPr bwMode="auto">
              <a:xfrm rot="5400000">
                <a:off x="1759" y="2350"/>
                <a:ext cx="150" cy="126"/>
              </a:xfrm>
              <a:custGeom>
                <a:avLst/>
                <a:gdLst/>
                <a:ahLst/>
                <a:cxnLst>
                  <a:cxn ang="0">
                    <a:pos x="95" y="60"/>
                  </a:cxn>
                  <a:cxn ang="0">
                    <a:pos x="101" y="60"/>
                  </a:cxn>
                  <a:cxn ang="0">
                    <a:pos x="107" y="60"/>
                  </a:cxn>
                  <a:cxn ang="0">
                    <a:pos x="116" y="54"/>
                  </a:cxn>
                  <a:cxn ang="0">
                    <a:pos x="128" y="48"/>
                  </a:cxn>
                  <a:cxn ang="0">
                    <a:pos x="138" y="46"/>
                  </a:cxn>
                  <a:cxn ang="0">
                    <a:pos x="144" y="48"/>
                  </a:cxn>
                  <a:cxn ang="0">
                    <a:pos x="148" y="52"/>
                  </a:cxn>
                  <a:cxn ang="0">
                    <a:pos x="150" y="60"/>
                  </a:cxn>
                  <a:cxn ang="0">
                    <a:pos x="148" y="66"/>
                  </a:cxn>
                  <a:cxn ang="0">
                    <a:pos x="144" y="72"/>
                  </a:cxn>
                  <a:cxn ang="0">
                    <a:pos x="139" y="76"/>
                  </a:cxn>
                  <a:cxn ang="0">
                    <a:pos x="131" y="78"/>
                  </a:cxn>
                  <a:cxn ang="0">
                    <a:pos x="125" y="78"/>
                  </a:cxn>
                  <a:cxn ang="0">
                    <a:pos x="121" y="76"/>
                  </a:cxn>
                  <a:cxn ang="0">
                    <a:pos x="118" y="68"/>
                  </a:cxn>
                  <a:cxn ang="0">
                    <a:pos x="116" y="60"/>
                  </a:cxn>
                  <a:cxn ang="0">
                    <a:pos x="108" y="64"/>
                  </a:cxn>
                  <a:cxn ang="0">
                    <a:pos x="102" y="66"/>
                  </a:cxn>
                  <a:cxn ang="0">
                    <a:pos x="95" y="68"/>
                  </a:cxn>
                  <a:cxn ang="0">
                    <a:pos x="85" y="70"/>
                  </a:cxn>
                  <a:cxn ang="0">
                    <a:pos x="49" y="110"/>
                  </a:cxn>
                  <a:cxn ang="0">
                    <a:pos x="43" y="116"/>
                  </a:cxn>
                  <a:cxn ang="0">
                    <a:pos x="38" y="120"/>
                  </a:cxn>
                  <a:cxn ang="0">
                    <a:pos x="33" y="124"/>
                  </a:cxn>
                  <a:cxn ang="0">
                    <a:pos x="29" y="126"/>
                  </a:cxn>
                  <a:cxn ang="0">
                    <a:pos x="23" y="126"/>
                  </a:cxn>
                  <a:cxn ang="0">
                    <a:pos x="17" y="126"/>
                  </a:cxn>
                  <a:cxn ang="0">
                    <a:pos x="1" y="84"/>
                  </a:cxn>
                  <a:cxn ang="0">
                    <a:pos x="7" y="78"/>
                  </a:cxn>
                  <a:cxn ang="0">
                    <a:pos x="12" y="74"/>
                  </a:cxn>
                  <a:cxn ang="0">
                    <a:pos x="18" y="72"/>
                  </a:cxn>
                  <a:cxn ang="0">
                    <a:pos x="26" y="70"/>
                  </a:cxn>
                  <a:cxn ang="0">
                    <a:pos x="33" y="68"/>
                  </a:cxn>
                  <a:cxn ang="0">
                    <a:pos x="82" y="54"/>
                  </a:cxn>
                  <a:cxn ang="0">
                    <a:pos x="89" y="48"/>
                  </a:cxn>
                  <a:cxn ang="0">
                    <a:pos x="95" y="42"/>
                  </a:cxn>
                  <a:cxn ang="0">
                    <a:pos x="101" y="38"/>
                  </a:cxn>
                  <a:cxn ang="0">
                    <a:pos x="102" y="32"/>
                  </a:cxn>
                  <a:cxn ang="0">
                    <a:pos x="98" y="28"/>
                  </a:cxn>
                  <a:cxn ang="0">
                    <a:pos x="96" y="20"/>
                  </a:cxn>
                  <a:cxn ang="0">
                    <a:pos x="98" y="12"/>
                  </a:cxn>
                  <a:cxn ang="0">
                    <a:pos x="104" y="6"/>
                  </a:cxn>
                  <a:cxn ang="0">
                    <a:pos x="110" y="2"/>
                  </a:cxn>
                  <a:cxn ang="0">
                    <a:pos x="116" y="0"/>
                  </a:cxn>
                  <a:cxn ang="0">
                    <a:pos x="122" y="2"/>
                  </a:cxn>
                  <a:cxn ang="0">
                    <a:pos x="128" y="8"/>
                  </a:cxn>
                  <a:cxn ang="0">
                    <a:pos x="130" y="16"/>
                  </a:cxn>
                  <a:cxn ang="0">
                    <a:pos x="127" y="22"/>
                  </a:cxn>
                  <a:cxn ang="0">
                    <a:pos x="119" y="30"/>
                  </a:cxn>
                  <a:cxn ang="0">
                    <a:pos x="108" y="36"/>
                  </a:cxn>
                  <a:cxn ang="0">
                    <a:pos x="99" y="44"/>
                  </a:cxn>
                  <a:cxn ang="0">
                    <a:pos x="95" y="48"/>
                  </a:cxn>
                  <a:cxn ang="0">
                    <a:pos x="93" y="54"/>
                  </a:cxn>
                </a:cxnLst>
                <a:rect l="0" t="0" r="r" b="b"/>
                <a:pathLst>
                  <a:path w="150" h="126">
                    <a:moveTo>
                      <a:pt x="92" y="58"/>
                    </a:moveTo>
                    <a:lnTo>
                      <a:pt x="93" y="58"/>
                    </a:lnTo>
                    <a:lnTo>
                      <a:pt x="93" y="60"/>
                    </a:lnTo>
                    <a:lnTo>
                      <a:pt x="95" y="60"/>
                    </a:lnTo>
                    <a:lnTo>
                      <a:pt x="96" y="60"/>
                    </a:lnTo>
                    <a:lnTo>
                      <a:pt x="98" y="60"/>
                    </a:lnTo>
                    <a:lnTo>
                      <a:pt x="99" y="60"/>
                    </a:lnTo>
                    <a:lnTo>
                      <a:pt x="101" y="60"/>
                    </a:lnTo>
                    <a:lnTo>
                      <a:pt x="102" y="60"/>
                    </a:lnTo>
                    <a:lnTo>
                      <a:pt x="104" y="60"/>
                    </a:lnTo>
                    <a:lnTo>
                      <a:pt x="105" y="60"/>
                    </a:lnTo>
                    <a:lnTo>
                      <a:pt x="107" y="60"/>
                    </a:lnTo>
                    <a:lnTo>
                      <a:pt x="108" y="58"/>
                    </a:lnTo>
                    <a:lnTo>
                      <a:pt x="111" y="58"/>
                    </a:lnTo>
                    <a:lnTo>
                      <a:pt x="115" y="56"/>
                    </a:lnTo>
                    <a:lnTo>
                      <a:pt x="116" y="54"/>
                    </a:lnTo>
                    <a:lnTo>
                      <a:pt x="119" y="52"/>
                    </a:lnTo>
                    <a:lnTo>
                      <a:pt x="122" y="52"/>
                    </a:lnTo>
                    <a:lnTo>
                      <a:pt x="125" y="50"/>
                    </a:lnTo>
                    <a:lnTo>
                      <a:pt x="128" y="48"/>
                    </a:lnTo>
                    <a:lnTo>
                      <a:pt x="131" y="48"/>
                    </a:lnTo>
                    <a:lnTo>
                      <a:pt x="133" y="46"/>
                    </a:lnTo>
                    <a:lnTo>
                      <a:pt x="134" y="46"/>
                    </a:lnTo>
                    <a:lnTo>
                      <a:pt x="138" y="46"/>
                    </a:lnTo>
                    <a:lnTo>
                      <a:pt x="139" y="46"/>
                    </a:lnTo>
                    <a:lnTo>
                      <a:pt x="141" y="46"/>
                    </a:lnTo>
                    <a:lnTo>
                      <a:pt x="142" y="46"/>
                    </a:lnTo>
                    <a:lnTo>
                      <a:pt x="144" y="48"/>
                    </a:lnTo>
                    <a:lnTo>
                      <a:pt x="145" y="48"/>
                    </a:lnTo>
                    <a:lnTo>
                      <a:pt x="147" y="48"/>
                    </a:lnTo>
                    <a:lnTo>
                      <a:pt x="147" y="50"/>
                    </a:lnTo>
                    <a:lnTo>
                      <a:pt x="148" y="52"/>
                    </a:lnTo>
                    <a:lnTo>
                      <a:pt x="150" y="54"/>
                    </a:lnTo>
                    <a:lnTo>
                      <a:pt x="150" y="56"/>
                    </a:lnTo>
                    <a:lnTo>
                      <a:pt x="150" y="58"/>
                    </a:lnTo>
                    <a:lnTo>
                      <a:pt x="150" y="60"/>
                    </a:lnTo>
                    <a:lnTo>
                      <a:pt x="150" y="62"/>
                    </a:lnTo>
                    <a:lnTo>
                      <a:pt x="150" y="64"/>
                    </a:lnTo>
                    <a:lnTo>
                      <a:pt x="150" y="66"/>
                    </a:lnTo>
                    <a:lnTo>
                      <a:pt x="148" y="66"/>
                    </a:lnTo>
                    <a:lnTo>
                      <a:pt x="148" y="68"/>
                    </a:lnTo>
                    <a:lnTo>
                      <a:pt x="147" y="70"/>
                    </a:lnTo>
                    <a:lnTo>
                      <a:pt x="145" y="72"/>
                    </a:lnTo>
                    <a:lnTo>
                      <a:pt x="144" y="72"/>
                    </a:lnTo>
                    <a:lnTo>
                      <a:pt x="144" y="74"/>
                    </a:lnTo>
                    <a:lnTo>
                      <a:pt x="142" y="74"/>
                    </a:lnTo>
                    <a:lnTo>
                      <a:pt x="141" y="76"/>
                    </a:lnTo>
                    <a:lnTo>
                      <a:pt x="139" y="76"/>
                    </a:lnTo>
                    <a:lnTo>
                      <a:pt x="136" y="78"/>
                    </a:lnTo>
                    <a:lnTo>
                      <a:pt x="134" y="78"/>
                    </a:lnTo>
                    <a:lnTo>
                      <a:pt x="133" y="78"/>
                    </a:lnTo>
                    <a:lnTo>
                      <a:pt x="131" y="78"/>
                    </a:lnTo>
                    <a:lnTo>
                      <a:pt x="130" y="78"/>
                    </a:lnTo>
                    <a:lnTo>
                      <a:pt x="128" y="78"/>
                    </a:lnTo>
                    <a:lnTo>
                      <a:pt x="127" y="78"/>
                    </a:lnTo>
                    <a:lnTo>
                      <a:pt x="125" y="78"/>
                    </a:lnTo>
                    <a:lnTo>
                      <a:pt x="124" y="78"/>
                    </a:lnTo>
                    <a:lnTo>
                      <a:pt x="122" y="78"/>
                    </a:lnTo>
                    <a:lnTo>
                      <a:pt x="122" y="76"/>
                    </a:lnTo>
                    <a:lnTo>
                      <a:pt x="121" y="76"/>
                    </a:lnTo>
                    <a:lnTo>
                      <a:pt x="119" y="74"/>
                    </a:lnTo>
                    <a:lnTo>
                      <a:pt x="118" y="72"/>
                    </a:lnTo>
                    <a:lnTo>
                      <a:pt x="118" y="70"/>
                    </a:lnTo>
                    <a:lnTo>
                      <a:pt x="118" y="68"/>
                    </a:lnTo>
                    <a:lnTo>
                      <a:pt x="118" y="66"/>
                    </a:lnTo>
                    <a:lnTo>
                      <a:pt x="118" y="64"/>
                    </a:lnTo>
                    <a:lnTo>
                      <a:pt x="118" y="62"/>
                    </a:lnTo>
                    <a:lnTo>
                      <a:pt x="116" y="60"/>
                    </a:lnTo>
                    <a:lnTo>
                      <a:pt x="115" y="62"/>
                    </a:lnTo>
                    <a:lnTo>
                      <a:pt x="113" y="62"/>
                    </a:lnTo>
                    <a:lnTo>
                      <a:pt x="111" y="64"/>
                    </a:lnTo>
                    <a:lnTo>
                      <a:pt x="108" y="64"/>
                    </a:lnTo>
                    <a:lnTo>
                      <a:pt x="107" y="64"/>
                    </a:lnTo>
                    <a:lnTo>
                      <a:pt x="105" y="66"/>
                    </a:lnTo>
                    <a:lnTo>
                      <a:pt x="104" y="66"/>
                    </a:lnTo>
                    <a:lnTo>
                      <a:pt x="102" y="66"/>
                    </a:lnTo>
                    <a:lnTo>
                      <a:pt x="101" y="68"/>
                    </a:lnTo>
                    <a:lnTo>
                      <a:pt x="98" y="68"/>
                    </a:lnTo>
                    <a:lnTo>
                      <a:pt x="96" y="68"/>
                    </a:lnTo>
                    <a:lnTo>
                      <a:pt x="95" y="68"/>
                    </a:lnTo>
                    <a:lnTo>
                      <a:pt x="92" y="70"/>
                    </a:lnTo>
                    <a:lnTo>
                      <a:pt x="90" y="70"/>
                    </a:lnTo>
                    <a:lnTo>
                      <a:pt x="87" y="70"/>
                    </a:lnTo>
                    <a:lnTo>
                      <a:pt x="85" y="70"/>
                    </a:lnTo>
                    <a:lnTo>
                      <a:pt x="53" y="104"/>
                    </a:lnTo>
                    <a:lnTo>
                      <a:pt x="52" y="106"/>
                    </a:lnTo>
                    <a:lnTo>
                      <a:pt x="50" y="108"/>
                    </a:lnTo>
                    <a:lnTo>
                      <a:pt x="49" y="110"/>
                    </a:lnTo>
                    <a:lnTo>
                      <a:pt x="47" y="112"/>
                    </a:lnTo>
                    <a:lnTo>
                      <a:pt x="46" y="114"/>
                    </a:lnTo>
                    <a:lnTo>
                      <a:pt x="44" y="114"/>
                    </a:lnTo>
                    <a:lnTo>
                      <a:pt x="43" y="116"/>
                    </a:lnTo>
                    <a:lnTo>
                      <a:pt x="41" y="118"/>
                    </a:lnTo>
                    <a:lnTo>
                      <a:pt x="40" y="118"/>
                    </a:lnTo>
                    <a:lnTo>
                      <a:pt x="40" y="120"/>
                    </a:lnTo>
                    <a:lnTo>
                      <a:pt x="38" y="120"/>
                    </a:lnTo>
                    <a:lnTo>
                      <a:pt x="36" y="120"/>
                    </a:lnTo>
                    <a:lnTo>
                      <a:pt x="36" y="122"/>
                    </a:lnTo>
                    <a:lnTo>
                      <a:pt x="35" y="122"/>
                    </a:lnTo>
                    <a:lnTo>
                      <a:pt x="33" y="124"/>
                    </a:lnTo>
                    <a:lnTo>
                      <a:pt x="32" y="124"/>
                    </a:lnTo>
                    <a:lnTo>
                      <a:pt x="30" y="124"/>
                    </a:lnTo>
                    <a:lnTo>
                      <a:pt x="30" y="126"/>
                    </a:lnTo>
                    <a:lnTo>
                      <a:pt x="29" y="126"/>
                    </a:lnTo>
                    <a:lnTo>
                      <a:pt x="27" y="126"/>
                    </a:lnTo>
                    <a:lnTo>
                      <a:pt x="26" y="126"/>
                    </a:lnTo>
                    <a:lnTo>
                      <a:pt x="24" y="126"/>
                    </a:lnTo>
                    <a:lnTo>
                      <a:pt x="23" y="126"/>
                    </a:lnTo>
                    <a:lnTo>
                      <a:pt x="21" y="126"/>
                    </a:lnTo>
                    <a:lnTo>
                      <a:pt x="20" y="126"/>
                    </a:lnTo>
                    <a:lnTo>
                      <a:pt x="18" y="126"/>
                    </a:lnTo>
                    <a:lnTo>
                      <a:pt x="17" y="126"/>
                    </a:lnTo>
                    <a:lnTo>
                      <a:pt x="64" y="74"/>
                    </a:lnTo>
                    <a:lnTo>
                      <a:pt x="0" y="88"/>
                    </a:lnTo>
                    <a:lnTo>
                      <a:pt x="1" y="86"/>
                    </a:lnTo>
                    <a:lnTo>
                      <a:pt x="1" y="84"/>
                    </a:lnTo>
                    <a:lnTo>
                      <a:pt x="3" y="82"/>
                    </a:lnTo>
                    <a:lnTo>
                      <a:pt x="4" y="80"/>
                    </a:lnTo>
                    <a:lnTo>
                      <a:pt x="6" y="78"/>
                    </a:lnTo>
                    <a:lnTo>
                      <a:pt x="7" y="78"/>
                    </a:lnTo>
                    <a:lnTo>
                      <a:pt x="7" y="76"/>
                    </a:lnTo>
                    <a:lnTo>
                      <a:pt x="9" y="76"/>
                    </a:lnTo>
                    <a:lnTo>
                      <a:pt x="10" y="74"/>
                    </a:lnTo>
                    <a:lnTo>
                      <a:pt x="12" y="74"/>
                    </a:lnTo>
                    <a:lnTo>
                      <a:pt x="13" y="74"/>
                    </a:lnTo>
                    <a:lnTo>
                      <a:pt x="15" y="72"/>
                    </a:lnTo>
                    <a:lnTo>
                      <a:pt x="17" y="72"/>
                    </a:lnTo>
                    <a:lnTo>
                      <a:pt x="18" y="72"/>
                    </a:lnTo>
                    <a:lnTo>
                      <a:pt x="20" y="70"/>
                    </a:lnTo>
                    <a:lnTo>
                      <a:pt x="21" y="70"/>
                    </a:lnTo>
                    <a:lnTo>
                      <a:pt x="23" y="70"/>
                    </a:lnTo>
                    <a:lnTo>
                      <a:pt x="26" y="70"/>
                    </a:lnTo>
                    <a:lnTo>
                      <a:pt x="27" y="68"/>
                    </a:lnTo>
                    <a:lnTo>
                      <a:pt x="29" y="68"/>
                    </a:lnTo>
                    <a:lnTo>
                      <a:pt x="32" y="68"/>
                    </a:lnTo>
                    <a:lnTo>
                      <a:pt x="33" y="68"/>
                    </a:lnTo>
                    <a:lnTo>
                      <a:pt x="36" y="66"/>
                    </a:lnTo>
                    <a:lnTo>
                      <a:pt x="79" y="58"/>
                    </a:lnTo>
                    <a:lnTo>
                      <a:pt x="81" y="56"/>
                    </a:lnTo>
                    <a:lnTo>
                      <a:pt x="82" y="54"/>
                    </a:lnTo>
                    <a:lnTo>
                      <a:pt x="84" y="52"/>
                    </a:lnTo>
                    <a:lnTo>
                      <a:pt x="85" y="50"/>
                    </a:lnTo>
                    <a:lnTo>
                      <a:pt x="87" y="48"/>
                    </a:lnTo>
                    <a:lnTo>
                      <a:pt x="89" y="48"/>
                    </a:lnTo>
                    <a:lnTo>
                      <a:pt x="90" y="46"/>
                    </a:lnTo>
                    <a:lnTo>
                      <a:pt x="92" y="44"/>
                    </a:lnTo>
                    <a:lnTo>
                      <a:pt x="93" y="44"/>
                    </a:lnTo>
                    <a:lnTo>
                      <a:pt x="95" y="42"/>
                    </a:lnTo>
                    <a:lnTo>
                      <a:pt x="96" y="40"/>
                    </a:lnTo>
                    <a:lnTo>
                      <a:pt x="98" y="40"/>
                    </a:lnTo>
                    <a:lnTo>
                      <a:pt x="99" y="38"/>
                    </a:lnTo>
                    <a:lnTo>
                      <a:pt x="101" y="38"/>
                    </a:lnTo>
                    <a:lnTo>
                      <a:pt x="102" y="36"/>
                    </a:lnTo>
                    <a:lnTo>
                      <a:pt x="104" y="34"/>
                    </a:lnTo>
                    <a:lnTo>
                      <a:pt x="104" y="32"/>
                    </a:lnTo>
                    <a:lnTo>
                      <a:pt x="102" y="32"/>
                    </a:lnTo>
                    <a:lnTo>
                      <a:pt x="101" y="30"/>
                    </a:lnTo>
                    <a:lnTo>
                      <a:pt x="99" y="30"/>
                    </a:lnTo>
                    <a:lnTo>
                      <a:pt x="99" y="28"/>
                    </a:lnTo>
                    <a:lnTo>
                      <a:pt x="98" y="28"/>
                    </a:lnTo>
                    <a:lnTo>
                      <a:pt x="98" y="26"/>
                    </a:lnTo>
                    <a:lnTo>
                      <a:pt x="96" y="24"/>
                    </a:lnTo>
                    <a:lnTo>
                      <a:pt x="96" y="22"/>
                    </a:lnTo>
                    <a:lnTo>
                      <a:pt x="96" y="20"/>
                    </a:lnTo>
                    <a:lnTo>
                      <a:pt x="96" y="18"/>
                    </a:lnTo>
                    <a:lnTo>
                      <a:pt x="96" y="16"/>
                    </a:lnTo>
                    <a:lnTo>
                      <a:pt x="98" y="14"/>
                    </a:lnTo>
                    <a:lnTo>
                      <a:pt x="98" y="12"/>
                    </a:lnTo>
                    <a:lnTo>
                      <a:pt x="99" y="10"/>
                    </a:lnTo>
                    <a:lnTo>
                      <a:pt x="101" y="8"/>
                    </a:lnTo>
                    <a:lnTo>
                      <a:pt x="102" y="6"/>
                    </a:lnTo>
                    <a:lnTo>
                      <a:pt x="104" y="6"/>
                    </a:lnTo>
                    <a:lnTo>
                      <a:pt x="105" y="4"/>
                    </a:lnTo>
                    <a:lnTo>
                      <a:pt x="107" y="4"/>
                    </a:lnTo>
                    <a:lnTo>
                      <a:pt x="108" y="2"/>
                    </a:lnTo>
                    <a:lnTo>
                      <a:pt x="110" y="2"/>
                    </a:lnTo>
                    <a:lnTo>
                      <a:pt x="111" y="2"/>
                    </a:lnTo>
                    <a:lnTo>
                      <a:pt x="113" y="0"/>
                    </a:lnTo>
                    <a:lnTo>
                      <a:pt x="115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19" y="0"/>
                    </a:lnTo>
                    <a:lnTo>
                      <a:pt x="121" y="2"/>
                    </a:lnTo>
                    <a:lnTo>
                      <a:pt x="122" y="2"/>
                    </a:lnTo>
                    <a:lnTo>
                      <a:pt x="124" y="2"/>
                    </a:lnTo>
                    <a:lnTo>
                      <a:pt x="125" y="4"/>
                    </a:lnTo>
                    <a:lnTo>
                      <a:pt x="127" y="6"/>
                    </a:lnTo>
                    <a:lnTo>
                      <a:pt x="128" y="8"/>
                    </a:lnTo>
                    <a:lnTo>
                      <a:pt x="128" y="10"/>
                    </a:lnTo>
                    <a:lnTo>
                      <a:pt x="130" y="12"/>
                    </a:lnTo>
                    <a:lnTo>
                      <a:pt x="130" y="14"/>
                    </a:lnTo>
                    <a:lnTo>
                      <a:pt x="130" y="16"/>
                    </a:lnTo>
                    <a:lnTo>
                      <a:pt x="130" y="18"/>
                    </a:lnTo>
                    <a:lnTo>
                      <a:pt x="128" y="20"/>
                    </a:lnTo>
                    <a:lnTo>
                      <a:pt x="128" y="22"/>
                    </a:lnTo>
                    <a:lnTo>
                      <a:pt x="127" y="22"/>
                    </a:lnTo>
                    <a:lnTo>
                      <a:pt x="125" y="24"/>
                    </a:lnTo>
                    <a:lnTo>
                      <a:pt x="124" y="26"/>
                    </a:lnTo>
                    <a:lnTo>
                      <a:pt x="122" y="28"/>
                    </a:lnTo>
                    <a:lnTo>
                      <a:pt x="119" y="30"/>
                    </a:lnTo>
                    <a:lnTo>
                      <a:pt x="118" y="32"/>
                    </a:lnTo>
                    <a:lnTo>
                      <a:pt x="115" y="34"/>
                    </a:lnTo>
                    <a:lnTo>
                      <a:pt x="111" y="36"/>
                    </a:lnTo>
                    <a:lnTo>
                      <a:pt x="108" y="36"/>
                    </a:lnTo>
                    <a:lnTo>
                      <a:pt x="107" y="38"/>
                    </a:lnTo>
                    <a:lnTo>
                      <a:pt x="104" y="40"/>
                    </a:lnTo>
                    <a:lnTo>
                      <a:pt x="102" y="42"/>
                    </a:lnTo>
                    <a:lnTo>
                      <a:pt x="99" y="44"/>
                    </a:lnTo>
                    <a:lnTo>
                      <a:pt x="98" y="44"/>
                    </a:lnTo>
                    <a:lnTo>
                      <a:pt x="98" y="46"/>
                    </a:lnTo>
                    <a:lnTo>
                      <a:pt x="96" y="46"/>
                    </a:lnTo>
                    <a:lnTo>
                      <a:pt x="95" y="48"/>
                    </a:lnTo>
                    <a:lnTo>
                      <a:pt x="95" y="50"/>
                    </a:lnTo>
                    <a:lnTo>
                      <a:pt x="93" y="50"/>
                    </a:lnTo>
                    <a:lnTo>
                      <a:pt x="93" y="52"/>
                    </a:lnTo>
                    <a:lnTo>
                      <a:pt x="93" y="54"/>
                    </a:lnTo>
                    <a:lnTo>
                      <a:pt x="92" y="54"/>
                    </a:lnTo>
                    <a:lnTo>
                      <a:pt x="92" y="56"/>
                    </a:lnTo>
                    <a:lnTo>
                      <a:pt x="92" y="58"/>
                    </a:lnTo>
                  </a:path>
                </a:pathLst>
              </a:custGeom>
              <a:solidFill>
                <a:schemeClr val="bg1"/>
              </a:solidFill>
              <a:ln w="12700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586" name="Line 18"/>
              <p:cNvSpPr>
                <a:spLocks noChangeShapeType="1"/>
              </p:cNvSpPr>
              <p:nvPr/>
            </p:nvSpPr>
            <p:spPr bwMode="auto">
              <a:xfrm rot="5400000" flipV="1">
                <a:off x="1533" y="2078"/>
                <a:ext cx="314" cy="17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21587" name="Line 19"/>
            <p:cNvSpPr>
              <a:spLocks noChangeShapeType="1"/>
            </p:cNvSpPr>
            <p:nvPr/>
          </p:nvSpPr>
          <p:spPr bwMode="auto">
            <a:xfrm flipH="1">
              <a:off x="1272" y="2124"/>
              <a:ext cx="213" cy="36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88" name="Text Box 20"/>
            <p:cNvSpPr txBox="1">
              <a:spLocks noChangeArrowheads="1"/>
            </p:cNvSpPr>
            <p:nvPr/>
          </p:nvSpPr>
          <p:spPr bwMode="auto">
            <a:xfrm>
              <a:off x="1331" y="2234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89" name="Text Box 21"/>
            <p:cNvSpPr txBox="1">
              <a:spLocks noChangeArrowheads="1"/>
            </p:cNvSpPr>
            <p:nvPr/>
          </p:nvSpPr>
          <p:spPr bwMode="auto">
            <a:xfrm>
              <a:off x="2165" y="2118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90" name="Line 22"/>
            <p:cNvSpPr>
              <a:spLocks noChangeShapeType="1"/>
            </p:cNvSpPr>
            <p:nvPr/>
          </p:nvSpPr>
          <p:spPr bwMode="auto">
            <a:xfrm>
              <a:off x="2044" y="2118"/>
              <a:ext cx="321" cy="33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621591" name="Group 23"/>
          <p:cNvGrpSpPr>
            <a:grpSpLocks/>
          </p:cNvGrpSpPr>
          <p:nvPr/>
        </p:nvGrpSpPr>
        <p:grpSpPr bwMode="auto">
          <a:xfrm>
            <a:off x="4408488" y="6010275"/>
            <a:ext cx="3051175" cy="847725"/>
            <a:chOff x="2777" y="3786"/>
            <a:chExt cx="1922" cy="534"/>
          </a:xfrm>
        </p:grpSpPr>
        <p:sp>
          <p:nvSpPr>
            <p:cNvPr id="621592" name="Line 24"/>
            <p:cNvSpPr>
              <a:spLocks noChangeShapeType="1"/>
            </p:cNvSpPr>
            <p:nvPr/>
          </p:nvSpPr>
          <p:spPr bwMode="auto">
            <a:xfrm flipH="1">
              <a:off x="3222" y="3786"/>
              <a:ext cx="303" cy="417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93" name="Line 25"/>
            <p:cNvSpPr>
              <a:spLocks noChangeShapeType="1"/>
            </p:cNvSpPr>
            <p:nvPr/>
          </p:nvSpPr>
          <p:spPr bwMode="auto">
            <a:xfrm>
              <a:off x="3969" y="3912"/>
              <a:ext cx="291" cy="35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94" name="Text Box 26"/>
            <p:cNvSpPr txBox="1">
              <a:spLocks noChangeArrowheads="1"/>
            </p:cNvSpPr>
            <p:nvPr/>
          </p:nvSpPr>
          <p:spPr bwMode="auto">
            <a:xfrm>
              <a:off x="2777" y="4089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595" name="Text Box 27"/>
            <p:cNvSpPr txBox="1">
              <a:spLocks noChangeArrowheads="1"/>
            </p:cNvSpPr>
            <p:nvPr/>
          </p:nvSpPr>
          <p:spPr bwMode="auto">
            <a:xfrm>
              <a:off x="4271" y="4089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21596" name="Group 28"/>
          <p:cNvGrpSpPr>
            <a:grpSpLocks/>
          </p:cNvGrpSpPr>
          <p:nvPr/>
        </p:nvGrpSpPr>
        <p:grpSpPr bwMode="auto">
          <a:xfrm>
            <a:off x="3125788" y="1071563"/>
            <a:ext cx="2070100" cy="1420812"/>
            <a:chOff x="1969" y="675"/>
            <a:chExt cx="1304" cy="895"/>
          </a:xfrm>
        </p:grpSpPr>
        <p:sp>
          <p:nvSpPr>
            <p:cNvPr id="621597" name="Line 29"/>
            <p:cNvSpPr>
              <a:spLocks noChangeShapeType="1"/>
            </p:cNvSpPr>
            <p:nvPr/>
          </p:nvSpPr>
          <p:spPr bwMode="auto">
            <a:xfrm>
              <a:off x="2490" y="675"/>
              <a:ext cx="0" cy="37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598" name="Freeform 30"/>
            <p:cNvSpPr>
              <a:spLocks/>
            </p:cNvSpPr>
            <p:nvPr/>
          </p:nvSpPr>
          <p:spPr bwMode="auto">
            <a:xfrm rot="5400000">
              <a:off x="2345" y="643"/>
              <a:ext cx="551" cy="1304"/>
            </a:xfrm>
            <a:custGeom>
              <a:avLst/>
              <a:gdLst/>
              <a:ahLst/>
              <a:cxnLst>
                <a:cxn ang="0">
                  <a:pos x="345" y="1304"/>
                </a:cxn>
                <a:cxn ang="0">
                  <a:pos x="43" y="991"/>
                </a:cxn>
                <a:cxn ang="0">
                  <a:pos x="0" y="461"/>
                </a:cxn>
                <a:cxn ang="0">
                  <a:pos x="302" y="0"/>
                </a:cxn>
                <a:cxn ang="0">
                  <a:pos x="527" y="383"/>
                </a:cxn>
                <a:cxn ang="0">
                  <a:pos x="551" y="1001"/>
                </a:cxn>
                <a:cxn ang="0">
                  <a:pos x="345" y="1304"/>
                </a:cxn>
              </a:cxnLst>
              <a:rect l="0" t="0" r="r" b="b"/>
              <a:pathLst>
                <a:path w="551" h="1304">
                  <a:moveTo>
                    <a:pt x="345" y="1304"/>
                  </a:moveTo>
                  <a:lnTo>
                    <a:pt x="43" y="991"/>
                  </a:lnTo>
                  <a:lnTo>
                    <a:pt x="0" y="461"/>
                  </a:lnTo>
                  <a:lnTo>
                    <a:pt x="302" y="0"/>
                  </a:lnTo>
                  <a:lnTo>
                    <a:pt x="527" y="383"/>
                  </a:lnTo>
                  <a:lnTo>
                    <a:pt x="551" y="1001"/>
                  </a:lnTo>
                  <a:lnTo>
                    <a:pt x="345" y="1304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599" name="Text Box 31"/>
            <p:cNvSpPr txBox="1">
              <a:spLocks noChangeArrowheads="1"/>
            </p:cNvSpPr>
            <p:nvPr/>
          </p:nvSpPr>
          <p:spPr bwMode="auto">
            <a:xfrm>
              <a:off x="2183" y="743"/>
              <a:ext cx="34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idC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600" name="Text Box 32"/>
            <p:cNvSpPr txBox="1">
              <a:spLocks noChangeArrowheads="1"/>
            </p:cNvSpPr>
            <p:nvPr/>
          </p:nvSpPr>
          <p:spPr bwMode="auto">
            <a:xfrm>
              <a:off x="2212" y="1014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1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21601" name="Group 33"/>
          <p:cNvGrpSpPr>
            <a:grpSpLocks/>
          </p:cNvGrpSpPr>
          <p:nvPr/>
        </p:nvGrpSpPr>
        <p:grpSpPr bwMode="auto">
          <a:xfrm>
            <a:off x="3284538" y="163513"/>
            <a:ext cx="1738312" cy="941387"/>
            <a:chOff x="2069" y="103"/>
            <a:chExt cx="1095" cy="593"/>
          </a:xfrm>
        </p:grpSpPr>
        <p:sp>
          <p:nvSpPr>
            <p:cNvPr id="621602" name="Freeform 34"/>
            <p:cNvSpPr>
              <a:spLocks/>
            </p:cNvSpPr>
            <p:nvPr/>
          </p:nvSpPr>
          <p:spPr bwMode="auto">
            <a:xfrm rot="5400000">
              <a:off x="2196" y="6"/>
              <a:ext cx="563" cy="818"/>
            </a:xfrm>
            <a:custGeom>
              <a:avLst/>
              <a:gdLst/>
              <a:ahLst/>
              <a:cxnLst>
                <a:cxn ang="0">
                  <a:pos x="320" y="818"/>
                </a:cxn>
                <a:cxn ang="0">
                  <a:pos x="0" y="369"/>
                </a:cxn>
                <a:cxn ang="0">
                  <a:pos x="171" y="0"/>
                </a:cxn>
                <a:cxn ang="0">
                  <a:pos x="523" y="0"/>
                </a:cxn>
                <a:cxn ang="0">
                  <a:pos x="563" y="712"/>
                </a:cxn>
                <a:cxn ang="0">
                  <a:pos x="320" y="818"/>
                </a:cxn>
              </a:cxnLst>
              <a:rect l="0" t="0" r="r" b="b"/>
              <a:pathLst>
                <a:path w="563" h="818">
                  <a:moveTo>
                    <a:pt x="320" y="818"/>
                  </a:moveTo>
                  <a:lnTo>
                    <a:pt x="0" y="369"/>
                  </a:lnTo>
                  <a:lnTo>
                    <a:pt x="171" y="0"/>
                  </a:lnTo>
                  <a:lnTo>
                    <a:pt x="523" y="0"/>
                  </a:lnTo>
                  <a:lnTo>
                    <a:pt x="563" y="712"/>
                  </a:lnTo>
                  <a:lnTo>
                    <a:pt x="320" y="818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03" name="Text Box 35"/>
            <p:cNvSpPr txBox="1">
              <a:spLocks noChangeArrowheads="1"/>
            </p:cNvSpPr>
            <p:nvPr/>
          </p:nvSpPr>
          <p:spPr bwMode="auto">
            <a:xfrm>
              <a:off x="2835" y="277"/>
              <a:ext cx="329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chemeClr val="tx1"/>
                  </a:solidFill>
                  <a:effectLst/>
                  <a:sym typeface="SymbolProp BT" pitchFamily="2" charset="2"/>
                </a:rPr>
                <a:t></a:t>
              </a:r>
            </a:p>
          </p:txBody>
        </p:sp>
        <p:sp>
          <p:nvSpPr>
            <p:cNvPr id="621604" name="Text Box 36"/>
            <p:cNvSpPr txBox="1">
              <a:spLocks noChangeArrowheads="1"/>
            </p:cNvSpPr>
            <p:nvPr/>
          </p:nvSpPr>
          <p:spPr bwMode="auto">
            <a:xfrm>
              <a:off x="2424" y="103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0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21605" name="Group 37"/>
          <p:cNvGrpSpPr>
            <a:grpSpLocks/>
          </p:cNvGrpSpPr>
          <p:nvPr/>
        </p:nvGrpSpPr>
        <p:grpSpPr bwMode="auto">
          <a:xfrm>
            <a:off x="4572000" y="3467100"/>
            <a:ext cx="1608138" cy="1452563"/>
            <a:chOff x="2880" y="2184"/>
            <a:chExt cx="1013" cy="915"/>
          </a:xfrm>
        </p:grpSpPr>
        <p:sp>
          <p:nvSpPr>
            <p:cNvPr id="621606" name="Freeform 38"/>
            <p:cNvSpPr>
              <a:spLocks/>
            </p:cNvSpPr>
            <p:nvPr/>
          </p:nvSpPr>
          <p:spPr bwMode="auto">
            <a:xfrm rot="5400000">
              <a:off x="3102" y="2308"/>
              <a:ext cx="569" cy="1013"/>
            </a:xfrm>
            <a:custGeom>
              <a:avLst/>
              <a:gdLst/>
              <a:ahLst/>
              <a:cxnLst>
                <a:cxn ang="0">
                  <a:pos x="67" y="913"/>
                </a:cxn>
                <a:cxn ang="0">
                  <a:pos x="0" y="299"/>
                </a:cxn>
                <a:cxn ang="0">
                  <a:pos x="243" y="0"/>
                </a:cxn>
                <a:cxn ang="0">
                  <a:pos x="569" y="501"/>
                </a:cxn>
                <a:cxn ang="0">
                  <a:pos x="398" y="1013"/>
                </a:cxn>
                <a:cxn ang="0">
                  <a:pos x="67" y="913"/>
                </a:cxn>
              </a:cxnLst>
              <a:rect l="0" t="0" r="r" b="b"/>
              <a:pathLst>
                <a:path w="569" h="1013">
                  <a:moveTo>
                    <a:pt x="67" y="913"/>
                  </a:moveTo>
                  <a:lnTo>
                    <a:pt x="0" y="299"/>
                  </a:lnTo>
                  <a:lnTo>
                    <a:pt x="243" y="0"/>
                  </a:lnTo>
                  <a:lnTo>
                    <a:pt x="569" y="501"/>
                  </a:lnTo>
                  <a:lnTo>
                    <a:pt x="398" y="1013"/>
                  </a:lnTo>
                  <a:lnTo>
                    <a:pt x="67" y="913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07" name="Line 39"/>
            <p:cNvSpPr>
              <a:spLocks noChangeShapeType="1"/>
            </p:cNvSpPr>
            <p:nvPr/>
          </p:nvSpPr>
          <p:spPr bwMode="auto">
            <a:xfrm flipH="1">
              <a:off x="3394" y="2184"/>
              <a:ext cx="3" cy="36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608" name="Text Box 40"/>
            <p:cNvSpPr txBox="1">
              <a:spLocks noChangeArrowheads="1"/>
            </p:cNvSpPr>
            <p:nvPr/>
          </p:nvSpPr>
          <p:spPr bwMode="auto">
            <a:xfrm>
              <a:off x="3396" y="2243"/>
              <a:ext cx="34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idC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609" name="Text Box 41"/>
            <p:cNvSpPr txBox="1">
              <a:spLocks noChangeArrowheads="1"/>
            </p:cNvSpPr>
            <p:nvPr/>
          </p:nvSpPr>
          <p:spPr bwMode="auto">
            <a:xfrm>
              <a:off x="3464" y="2507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21610" name="Group 42"/>
          <p:cNvGrpSpPr>
            <a:grpSpLocks/>
          </p:cNvGrpSpPr>
          <p:nvPr/>
        </p:nvGrpSpPr>
        <p:grpSpPr bwMode="auto">
          <a:xfrm>
            <a:off x="3722688" y="4743450"/>
            <a:ext cx="2949575" cy="1574800"/>
            <a:chOff x="2345" y="2988"/>
            <a:chExt cx="1858" cy="992"/>
          </a:xfrm>
        </p:grpSpPr>
        <p:sp>
          <p:nvSpPr>
            <p:cNvPr id="621611" name="Freeform 43"/>
            <p:cNvSpPr>
              <a:spLocks/>
            </p:cNvSpPr>
            <p:nvPr/>
          </p:nvSpPr>
          <p:spPr bwMode="auto">
            <a:xfrm rot="5400000">
              <a:off x="2428" y="3197"/>
              <a:ext cx="626" cy="792"/>
            </a:xfrm>
            <a:custGeom>
              <a:avLst/>
              <a:gdLst/>
              <a:ahLst/>
              <a:cxnLst>
                <a:cxn ang="0">
                  <a:pos x="0" y="551"/>
                </a:cxn>
                <a:cxn ang="0">
                  <a:pos x="300" y="0"/>
                </a:cxn>
                <a:cxn ang="0">
                  <a:pos x="626" y="341"/>
                </a:cxn>
                <a:cxn ang="0">
                  <a:pos x="562" y="792"/>
                </a:cxn>
                <a:cxn ang="0">
                  <a:pos x="0" y="551"/>
                </a:cxn>
              </a:cxnLst>
              <a:rect l="0" t="0" r="r" b="b"/>
              <a:pathLst>
                <a:path w="626" h="792">
                  <a:moveTo>
                    <a:pt x="0" y="551"/>
                  </a:moveTo>
                  <a:lnTo>
                    <a:pt x="300" y="0"/>
                  </a:lnTo>
                  <a:lnTo>
                    <a:pt x="626" y="341"/>
                  </a:lnTo>
                  <a:lnTo>
                    <a:pt x="562" y="792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12" name="Freeform 44"/>
            <p:cNvSpPr>
              <a:spLocks/>
            </p:cNvSpPr>
            <p:nvPr/>
          </p:nvSpPr>
          <p:spPr bwMode="auto">
            <a:xfrm rot="5400000">
              <a:off x="3464" y="3241"/>
              <a:ext cx="626" cy="852"/>
            </a:xfrm>
            <a:custGeom>
              <a:avLst/>
              <a:gdLst/>
              <a:ahLst/>
              <a:cxnLst>
                <a:cxn ang="0">
                  <a:pos x="0" y="651"/>
                </a:cxn>
                <a:cxn ang="0">
                  <a:pos x="2" y="82"/>
                </a:cxn>
                <a:cxn ang="0">
                  <a:pos x="501" y="0"/>
                </a:cxn>
                <a:cxn ang="0">
                  <a:pos x="626" y="441"/>
                </a:cxn>
                <a:cxn ang="0">
                  <a:pos x="316" y="852"/>
                </a:cxn>
                <a:cxn ang="0">
                  <a:pos x="0" y="651"/>
                </a:cxn>
              </a:cxnLst>
              <a:rect l="0" t="0" r="r" b="b"/>
              <a:pathLst>
                <a:path w="626" h="852">
                  <a:moveTo>
                    <a:pt x="0" y="651"/>
                  </a:moveTo>
                  <a:lnTo>
                    <a:pt x="2" y="82"/>
                  </a:lnTo>
                  <a:lnTo>
                    <a:pt x="501" y="0"/>
                  </a:lnTo>
                  <a:lnTo>
                    <a:pt x="626" y="441"/>
                  </a:lnTo>
                  <a:lnTo>
                    <a:pt x="316" y="852"/>
                  </a:lnTo>
                  <a:lnTo>
                    <a:pt x="0" y="651"/>
                  </a:lnTo>
                  <a:close/>
                </a:path>
              </a:pathLst>
            </a:custGeom>
            <a:solidFill>
              <a:schemeClr val="folHlink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13" name="Line 45"/>
            <p:cNvSpPr>
              <a:spLocks noChangeShapeType="1"/>
            </p:cNvSpPr>
            <p:nvPr/>
          </p:nvSpPr>
          <p:spPr bwMode="auto">
            <a:xfrm flipH="1">
              <a:off x="2880" y="3006"/>
              <a:ext cx="213" cy="45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614" name="Text Box 46"/>
            <p:cNvSpPr txBox="1">
              <a:spLocks noChangeArrowheads="1"/>
            </p:cNvSpPr>
            <p:nvPr/>
          </p:nvSpPr>
          <p:spPr bwMode="auto">
            <a:xfrm>
              <a:off x="2972" y="3146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615" name="Text Box 47"/>
            <p:cNvSpPr txBox="1">
              <a:spLocks noChangeArrowheads="1"/>
            </p:cNvSpPr>
            <p:nvPr/>
          </p:nvSpPr>
          <p:spPr bwMode="auto">
            <a:xfrm>
              <a:off x="3587" y="3038"/>
              <a:ext cx="38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616" name="Line 48"/>
            <p:cNvSpPr>
              <a:spLocks noChangeShapeType="1"/>
            </p:cNvSpPr>
            <p:nvPr/>
          </p:nvSpPr>
          <p:spPr bwMode="auto">
            <a:xfrm>
              <a:off x="3543" y="2988"/>
              <a:ext cx="189" cy="37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21617" name="Text Box 49"/>
            <p:cNvSpPr txBox="1">
              <a:spLocks noChangeArrowheads="1"/>
            </p:cNvSpPr>
            <p:nvPr/>
          </p:nvSpPr>
          <p:spPr bwMode="auto">
            <a:xfrm>
              <a:off x="3482" y="3320"/>
              <a:ext cx="29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1618" name="Text Box 50"/>
            <p:cNvSpPr txBox="1">
              <a:spLocks noChangeArrowheads="1"/>
            </p:cNvSpPr>
            <p:nvPr/>
          </p:nvSpPr>
          <p:spPr bwMode="auto">
            <a:xfrm>
              <a:off x="2512" y="3276"/>
              <a:ext cx="24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21619" name="Rectangle 51"/>
          <p:cNvSpPr>
            <a:spLocks noChangeArrowheads="1"/>
          </p:cNvSpPr>
          <p:nvPr/>
        </p:nvSpPr>
        <p:spPr bwMode="auto">
          <a:xfrm>
            <a:off x="0" y="2468563"/>
            <a:ext cx="3352800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Еще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раз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Идея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алгоритма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ptr</a:t>
            </a:r>
          </a:p>
        </p:txBody>
      </p:sp>
      <p:grpSp>
        <p:nvGrpSpPr>
          <p:cNvPr id="621620" name="Group 52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621621" name="Line 53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22" name="Freeform 54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1623" name="Group 55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621624" name="Freeform 56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25" name="Line 57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1626" name="Group 58"/>
          <p:cNvGrpSpPr>
            <a:grpSpLocks/>
          </p:cNvGrpSpPr>
          <p:nvPr/>
        </p:nvGrpSpPr>
        <p:grpSpPr bwMode="auto">
          <a:xfrm>
            <a:off x="5491163" y="5311775"/>
            <a:ext cx="901700" cy="1038225"/>
            <a:chOff x="3855" y="3616"/>
            <a:chExt cx="568" cy="654"/>
          </a:xfrm>
        </p:grpSpPr>
        <p:sp>
          <p:nvSpPr>
            <p:cNvPr id="621627" name="Freeform 59"/>
            <p:cNvSpPr>
              <a:spLocks/>
            </p:cNvSpPr>
            <p:nvPr/>
          </p:nvSpPr>
          <p:spPr bwMode="auto">
            <a:xfrm rot="5400000">
              <a:off x="3859" y="4127"/>
              <a:ext cx="139" cy="148"/>
            </a:xfrm>
            <a:custGeom>
              <a:avLst/>
              <a:gdLst/>
              <a:ahLst/>
              <a:cxnLst>
                <a:cxn ang="0">
                  <a:pos x="87" y="88"/>
                </a:cxn>
                <a:cxn ang="0">
                  <a:pos x="92" y="96"/>
                </a:cxn>
                <a:cxn ang="0">
                  <a:pos x="98" y="102"/>
                </a:cxn>
                <a:cxn ang="0">
                  <a:pos x="109" y="112"/>
                </a:cxn>
                <a:cxn ang="0">
                  <a:pos x="118" y="120"/>
                </a:cxn>
                <a:cxn ang="0">
                  <a:pos x="122" y="128"/>
                </a:cxn>
                <a:cxn ang="0">
                  <a:pos x="122" y="136"/>
                </a:cxn>
                <a:cxn ang="0">
                  <a:pos x="121" y="144"/>
                </a:cxn>
                <a:cxn ang="0">
                  <a:pos x="115" y="148"/>
                </a:cxn>
                <a:cxn ang="0">
                  <a:pos x="109" y="146"/>
                </a:cxn>
                <a:cxn ang="0">
                  <a:pos x="101" y="142"/>
                </a:cxn>
                <a:cxn ang="0">
                  <a:pos x="95" y="134"/>
                </a:cxn>
                <a:cxn ang="0">
                  <a:pos x="92" y="126"/>
                </a:cxn>
                <a:cxn ang="0">
                  <a:pos x="93" y="118"/>
                </a:cxn>
                <a:cxn ang="0">
                  <a:pos x="96" y="114"/>
                </a:cxn>
                <a:cxn ang="0">
                  <a:pos x="95" y="106"/>
                </a:cxn>
                <a:cxn ang="0">
                  <a:pos x="90" y="102"/>
                </a:cxn>
                <a:cxn ang="0">
                  <a:pos x="84" y="94"/>
                </a:cxn>
                <a:cxn ang="0">
                  <a:pos x="78" y="86"/>
                </a:cxn>
                <a:cxn ang="0">
                  <a:pos x="32" y="68"/>
                </a:cxn>
                <a:cxn ang="0">
                  <a:pos x="24" y="64"/>
                </a:cxn>
                <a:cxn ang="0">
                  <a:pos x="18" y="62"/>
                </a:cxn>
                <a:cxn ang="0">
                  <a:pos x="14" y="58"/>
                </a:cxn>
                <a:cxn ang="0">
                  <a:pos x="9" y="56"/>
                </a:cxn>
                <a:cxn ang="0">
                  <a:pos x="5" y="48"/>
                </a:cxn>
                <a:cxn ang="0">
                  <a:pos x="1" y="44"/>
                </a:cxn>
                <a:cxn ang="0">
                  <a:pos x="15" y="2"/>
                </a:cxn>
                <a:cxn ang="0">
                  <a:pos x="20" y="2"/>
                </a:cxn>
                <a:cxn ang="0">
                  <a:pos x="26" y="2"/>
                </a:cxn>
                <a:cxn ang="0">
                  <a:pos x="31" y="6"/>
                </a:cxn>
                <a:cxn ang="0">
                  <a:pos x="35" y="12"/>
                </a:cxn>
                <a:cxn ang="0">
                  <a:pos x="41" y="18"/>
                </a:cxn>
                <a:cxn ang="0">
                  <a:pos x="47" y="26"/>
                </a:cxn>
                <a:cxn ang="0">
                  <a:pos x="84" y="70"/>
                </a:cxn>
                <a:cxn ang="0">
                  <a:pos x="92" y="72"/>
                </a:cxn>
                <a:cxn ang="0">
                  <a:pos x="98" y="76"/>
                </a:cxn>
                <a:cxn ang="0">
                  <a:pos x="104" y="80"/>
                </a:cxn>
                <a:cxn ang="0">
                  <a:pos x="109" y="78"/>
                </a:cxn>
                <a:cxn ang="0">
                  <a:pos x="109" y="70"/>
                </a:cxn>
                <a:cxn ang="0">
                  <a:pos x="112" y="64"/>
                </a:cxn>
                <a:cxn ang="0">
                  <a:pos x="118" y="62"/>
                </a:cxn>
                <a:cxn ang="0">
                  <a:pos x="124" y="64"/>
                </a:cxn>
                <a:cxn ang="0">
                  <a:pos x="130" y="68"/>
                </a:cxn>
                <a:cxn ang="0">
                  <a:pos x="135" y="74"/>
                </a:cxn>
                <a:cxn ang="0">
                  <a:pos x="139" y="80"/>
                </a:cxn>
                <a:cxn ang="0">
                  <a:pos x="139" y="88"/>
                </a:cxn>
                <a:cxn ang="0">
                  <a:pos x="138" y="96"/>
                </a:cxn>
                <a:cxn ang="0">
                  <a:pos x="132" y="100"/>
                </a:cxn>
                <a:cxn ang="0">
                  <a:pos x="124" y="98"/>
                </a:cxn>
                <a:cxn ang="0">
                  <a:pos x="115" y="92"/>
                </a:cxn>
                <a:cxn ang="0">
                  <a:pos x="104" y="84"/>
                </a:cxn>
                <a:cxn ang="0">
                  <a:pos x="96" y="80"/>
                </a:cxn>
                <a:cxn ang="0">
                  <a:pos x="90" y="80"/>
                </a:cxn>
              </a:cxnLst>
              <a:rect l="0" t="0" r="r" b="b"/>
              <a:pathLst>
                <a:path w="139" h="148">
                  <a:moveTo>
                    <a:pt x="86" y="82"/>
                  </a:moveTo>
                  <a:lnTo>
                    <a:pt x="87" y="84"/>
                  </a:lnTo>
                  <a:lnTo>
                    <a:pt x="87" y="86"/>
                  </a:lnTo>
                  <a:lnTo>
                    <a:pt x="87" y="88"/>
                  </a:lnTo>
                  <a:lnTo>
                    <a:pt x="87" y="90"/>
                  </a:lnTo>
                  <a:lnTo>
                    <a:pt x="89" y="92"/>
                  </a:lnTo>
                  <a:lnTo>
                    <a:pt x="90" y="94"/>
                  </a:lnTo>
                  <a:lnTo>
                    <a:pt x="92" y="96"/>
                  </a:lnTo>
                  <a:lnTo>
                    <a:pt x="93" y="98"/>
                  </a:lnTo>
                  <a:lnTo>
                    <a:pt x="95" y="98"/>
                  </a:lnTo>
                  <a:lnTo>
                    <a:pt x="96" y="100"/>
                  </a:lnTo>
                  <a:lnTo>
                    <a:pt x="98" y="102"/>
                  </a:lnTo>
                  <a:lnTo>
                    <a:pt x="101" y="104"/>
                  </a:lnTo>
                  <a:lnTo>
                    <a:pt x="103" y="106"/>
                  </a:lnTo>
                  <a:lnTo>
                    <a:pt x="106" y="108"/>
                  </a:lnTo>
                  <a:lnTo>
                    <a:pt x="109" y="112"/>
                  </a:lnTo>
                  <a:lnTo>
                    <a:pt x="112" y="114"/>
                  </a:lnTo>
                  <a:lnTo>
                    <a:pt x="113" y="116"/>
                  </a:lnTo>
                  <a:lnTo>
                    <a:pt x="115" y="118"/>
                  </a:lnTo>
                  <a:lnTo>
                    <a:pt x="118" y="120"/>
                  </a:lnTo>
                  <a:lnTo>
                    <a:pt x="119" y="122"/>
                  </a:lnTo>
                  <a:lnTo>
                    <a:pt x="119" y="124"/>
                  </a:lnTo>
                  <a:lnTo>
                    <a:pt x="121" y="126"/>
                  </a:lnTo>
                  <a:lnTo>
                    <a:pt x="122" y="128"/>
                  </a:lnTo>
                  <a:lnTo>
                    <a:pt x="122" y="130"/>
                  </a:lnTo>
                  <a:lnTo>
                    <a:pt x="124" y="132"/>
                  </a:lnTo>
                  <a:lnTo>
                    <a:pt x="124" y="134"/>
                  </a:lnTo>
                  <a:lnTo>
                    <a:pt x="122" y="136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22" y="142"/>
                  </a:lnTo>
                  <a:lnTo>
                    <a:pt x="121" y="144"/>
                  </a:lnTo>
                  <a:lnTo>
                    <a:pt x="119" y="146"/>
                  </a:lnTo>
                  <a:lnTo>
                    <a:pt x="118" y="146"/>
                  </a:lnTo>
                  <a:lnTo>
                    <a:pt x="116" y="148"/>
                  </a:lnTo>
                  <a:lnTo>
                    <a:pt x="115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0" y="148"/>
                  </a:lnTo>
                  <a:lnTo>
                    <a:pt x="109" y="146"/>
                  </a:lnTo>
                  <a:lnTo>
                    <a:pt x="107" y="146"/>
                  </a:lnTo>
                  <a:lnTo>
                    <a:pt x="106" y="146"/>
                  </a:lnTo>
                  <a:lnTo>
                    <a:pt x="104" y="144"/>
                  </a:lnTo>
                  <a:lnTo>
                    <a:pt x="101" y="142"/>
                  </a:lnTo>
                  <a:lnTo>
                    <a:pt x="99" y="140"/>
                  </a:lnTo>
                  <a:lnTo>
                    <a:pt x="98" y="138"/>
                  </a:lnTo>
                  <a:lnTo>
                    <a:pt x="96" y="136"/>
                  </a:lnTo>
                  <a:lnTo>
                    <a:pt x="95" y="134"/>
                  </a:lnTo>
                  <a:lnTo>
                    <a:pt x="93" y="132"/>
                  </a:lnTo>
                  <a:lnTo>
                    <a:pt x="93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2" y="120"/>
                  </a:lnTo>
                  <a:lnTo>
                    <a:pt x="93" y="118"/>
                  </a:lnTo>
                  <a:lnTo>
                    <a:pt x="93" y="116"/>
                  </a:lnTo>
                  <a:lnTo>
                    <a:pt x="95" y="116"/>
                  </a:lnTo>
                  <a:lnTo>
                    <a:pt x="95" y="114"/>
                  </a:lnTo>
                  <a:lnTo>
                    <a:pt x="96" y="114"/>
                  </a:lnTo>
                  <a:lnTo>
                    <a:pt x="98" y="112"/>
                  </a:lnTo>
                  <a:lnTo>
                    <a:pt x="98" y="110"/>
                  </a:lnTo>
                  <a:lnTo>
                    <a:pt x="96" y="108"/>
                  </a:lnTo>
                  <a:lnTo>
                    <a:pt x="95" y="106"/>
                  </a:lnTo>
                  <a:lnTo>
                    <a:pt x="93" y="106"/>
                  </a:lnTo>
                  <a:lnTo>
                    <a:pt x="92" y="104"/>
                  </a:lnTo>
                  <a:lnTo>
                    <a:pt x="92" y="102"/>
                  </a:lnTo>
                  <a:lnTo>
                    <a:pt x="90" y="102"/>
                  </a:lnTo>
                  <a:lnTo>
                    <a:pt x="89" y="100"/>
                  </a:lnTo>
                  <a:lnTo>
                    <a:pt x="87" y="98"/>
                  </a:lnTo>
                  <a:lnTo>
                    <a:pt x="86" y="96"/>
                  </a:lnTo>
                  <a:lnTo>
                    <a:pt x="84" y="94"/>
                  </a:lnTo>
                  <a:lnTo>
                    <a:pt x="83" y="92"/>
                  </a:lnTo>
                  <a:lnTo>
                    <a:pt x="81" y="90"/>
                  </a:lnTo>
                  <a:lnTo>
                    <a:pt x="80" y="88"/>
                  </a:lnTo>
                  <a:lnTo>
                    <a:pt x="78" y="86"/>
                  </a:lnTo>
                  <a:lnTo>
                    <a:pt x="76" y="84"/>
                  </a:lnTo>
                  <a:lnTo>
                    <a:pt x="75" y="82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1" y="64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4" y="60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60" y="6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1" y="18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4" y="24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80" y="68"/>
                  </a:lnTo>
                  <a:lnTo>
                    <a:pt x="81" y="68"/>
                  </a:lnTo>
                  <a:lnTo>
                    <a:pt x="84" y="70"/>
                  </a:lnTo>
                  <a:lnTo>
                    <a:pt x="86" y="70"/>
                  </a:lnTo>
                  <a:lnTo>
                    <a:pt x="87" y="70"/>
                  </a:lnTo>
                  <a:lnTo>
                    <a:pt x="90" y="72"/>
                  </a:lnTo>
                  <a:lnTo>
                    <a:pt x="92" y="72"/>
                  </a:lnTo>
                  <a:lnTo>
                    <a:pt x="93" y="74"/>
                  </a:lnTo>
                  <a:lnTo>
                    <a:pt x="95" y="74"/>
                  </a:lnTo>
                  <a:lnTo>
                    <a:pt x="96" y="74"/>
                  </a:lnTo>
                  <a:lnTo>
                    <a:pt x="98" y="76"/>
                  </a:lnTo>
                  <a:lnTo>
                    <a:pt x="99" y="76"/>
                  </a:lnTo>
                  <a:lnTo>
                    <a:pt x="101" y="78"/>
                  </a:lnTo>
                  <a:lnTo>
                    <a:pt x="103" y="78"/>
                  </a:lnTo>
                  <a:lnTo>
                    <a:pt x="104" y="80"/>
                  </a:lnTo>
                  <a:lnTo>
                    <a:pt x="106" y="80"/>
                  </a:lnTo>
                  <a:lnTo>
                    <a:pt x="107" y="82"/>
                  </a:lnTo>
                  <a:lnTo>
                    <a:pt x="109" y="80"/>
                  </a:lnTo>
                  <a:lnTo>
                    <a:pt x="109" y="78"/>
                  </a:lnTo>
                  <a:lnTo>
                    <a:pt x="109" y="76"/>
                  </a:lnTo>
                  <a:lnTo>
                    <a:pt x="109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0" y="66"/>
                  </a:lnTo>
                  <a:lnTo>
                    <a:pt x="112" y="66"/>
                  </a:lnTo>
                  <a:lnTo>
                    <a:pt x="112" y="64"/>
                  </a:lnTo>
                  <a:lnTo>
                    <a:pt x="113" y="64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8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5" y="64"/>
                  </a:lnTo>
                  <a:lnTo>
                    <a:pt x="127" y="66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2" y="70"/>
                  </a:lnTo>
                  <a:lnTo>
                    <a:pt x="133" y="70"/>
                  </a:lnTo>
                  <a:lnTo>
                    <a:pt x="135" y="72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9" y="80"/>
                  </a:lnTo>
                  <a:lnTo>
                    <a:pt x="139" y="82"/>
                  </a:lnTo>
                  <a:lnTo>
                    <a:pt x="139" y="84"/>
                  </a:lnTo>
                  <a:lnTo>
                    <a:pt x="139" y="86"/>
                  </a:lnTo>
                  <a:lnTo>
                    <a:pt x="139" y="88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8" y="94"/>
                  </a:lnTo>
                  <a:lnTo>
                    <a:pt x="138" y="96"/>
                  </a:lnTo>
                  <a:lnTo>
                    <a:pt x="136" y="96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2" y="100"/>
                  </a:lnTo>
                  <a:lnTo>
                    <a:pt x="130" y="100"/>
                  </a:lnTo>
                  <a:lnTo>
                    <a:pt x="129" y="100"/>
                  </a:lnTo>
                  <a:lnTo>
                    <a:pt x="127" y="98"/>
                  </a:lnTo>
                  <a:lnTo>
                    <a:pt x="124" y="98"/>
                  </a:lnTo>
                  <a:lnTo>
                    <a:pt x="122" y="96"/>
                  </a:lnTo>
                  <a:lnTo>
                    <a:pt x="121" y="96"/>
                  </a:lnTo>
                  <a:lnTo>
                    <a:pt x="118" y="94"/>
                  </a:lnTo>
                  <a:lnTo>
                    <a:pt x="115" y="92"/>
                  </a:lnTo>
                  <a:lnTo>
                    <a:pt x="112" y="90"/>
                  </a:lnTo>
                  <a:lnTo>
                    <a:pt x="109" y="88"/>
                  </a:lnTo>
                  <a:lnTo>
                    <a:pt x="107" y="86"/>
                  </a:lnTo>
                  <a:lnTo>
                    <a:pt x="104" y="84"/>
                  </a:lnTo>
                  <a:lnTo>
                    <a:pt x="103" y="84"/>
                  </a:lnTo>
                  <a:lnTo>
                    <a:pt x="101" y="82"/>
                  </a:lnTo>
                  <a:lnTo>
                    <a:pt x="98" y="82"/>
                  </a:lnTo>
                  <a:lnTo>
                    <a:pt x="96" y="80"/>
                  </a:lnTo>
                  <a:lnTo>
                    <a:pt x="95" y="80"/>
                  </a:lnTo>
                  <a:lnTo>
                    <a:pt x="93" y="80"/>
                  </a:lnTo>
                  <a:lnTo>
                    <a:pt x="92" y="80"/>
                  </a:lnTo>
                  <a:lnTo>
                    <a:pt x="90" y="80"/>
                  </a:lnTo>
                  <a:lnTo>
                    <a:pt x="89" y="80"/>
                  </a:lnTo>
                  <a:lnTo>
                    <a:pt x="87" y="82"/>
                  </a:lnTo>
                  <a:lnTo>
                    <a:pt x="86" y="82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1628" name="Line 60"/>
            <p:cNvSpPr>
              <a:spLocks noChangeShapeType="1"/>
            </p:cNvSpPr>
            <p:nvPr/>
          </p:nvSpPr>
          <p:spPr bwMode="auto">
            <a:xfrm rot="5400000">
              <a:off x="3950" y="3658"/>
              <a:ext cx="516" cy="4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216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216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216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216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3000"/>
                                        <p:tgtEl>
                                          <p:spTgt spid="62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62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3000"/>
                                        <p:tgtEl>
                                          <p:spTgt spid="62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0"/>
                                        <p:tgtEl>
                                          <p:spTgt spid="6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62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0"/>
                                        <p:tgtEl>
                                          <p:spTgt spid="6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62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3000"/>
                                        <p:tgtEl>
                                          <p:spTgt spid="62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4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3000"/>
                                        <p:tgtEl>
                                          <p:spTgt spid="62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3000"/>
                                        <p:tgtEl>
                                          <p:spTgt spid="62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82" grpId="0"/>
      <p:bldP spid="621619" grpId="1"/>
      <p:bldP spid="621619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57350"/>
            <a:ext cx="9144000" cy="4949825"/>
          </a:xfrm>
        </p:spPr>
        <p:txBody>
          <a:bodyPr/>
          <a:lstStyle/>
          <a:p>
            <a:r>
              <a:rPr lang="ru-RU" b="1">
                <a:solidFill>
                  <a:srgbClr val="0000CC"/>
                </a:solidFill>
              </a:rPr>
              <a:t>int :: ProgR -&gt; [EVal] -&gt; EVal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int   p d</a:t>
            </a:r>
            <a:r>
              <a:rPr lang="en-US" b="1">
                <a:solidFill>
                  <a:srgbClr val="0000CC"/>
                </a:solidFill>
              </a:rPr>
              <a:t>s</a:t>
            </a:r>
            <a:r>
              <a:rPr lang="ru-RU" b="1">
                <a:solidFill>
                  <a:srgbClr val="0000CC"/>
                </a:solidFill>
              </a:rPr>
              <a:t> = eval s p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where	(DEFINE f prms _) : p' = p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	e   = mkEnv prms d</a:t>
            </a:r>
            <a:r>
              <a:rPr lang="en-US" b="1">
                <a:solidFill>
                  <a:srgbClr val="0000CC"/>
                </a:solidFill>
              </a:rPr>
              <a:t>s</a:t>
            </a:r>
            <a:r>
              <a:rPr lang="ru-RU" b="1">
                <a:solidFill>
                  <a:srgbClr val="0000CC"/>
                </a:solidFill>
              </a:rPr>
              <a:t/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	s   = ((CALL f prms), 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3.3 Алгоритм ptr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979988"/>
          </a:xfrm>
        </p:spPr>
        <p:txBody>
          <a:bodyPr/>
          <a:lstStyle/>
          <a:p>
            <a:r>
              <a:rPr lang="ru-RU" b="1"/>
              <a:t>ptr :: ProgR -&gt; Class -&gt; Tree</a:t>
            </a:r>
            <a:br>
              <a:rPr lang="ru-RU" b="1"/>
            </a:br>
            <a:r>
              <a:rPr lang="ru-RU" b="1"/>
              <a:t>ptr p cl@(ces, r) = evalT c p i</a:t>
            </a:r>
            <a:br>
              <a:rPr lang="ru-RU" b="1"/>
            </a:br>
            <a:r>
              <a:rPr lang="ru-RU" b="1"/>
              <a:t>	where 	(DEFINE f prms _) : p’ = p</a:t>
            </a:r>
            <a:br>
              <a:rPr lang="ru-RU" b="1"/>
            </a:br>
            <a:r>
              <a:rPr lang="ru-RU" b="1"/>
              <a:t>			ce = mkEnv prms ces</a:t>
            </a:r>
            <a:br>
              <a:rPr lang="ru-RU" b="1"/>
            </a:br>
            <a:r>
              <a:rPr lang="ru-RU" b="1"/>
              <a:t>			c   = ((CALL f prms, ce), r)</a:t>
            </a:r>
            <a:br>
              <a:rPr lang="ru-RU" b="1"/>
            </a:br>
            <a:r>
              <a:rPr lang="ru-RU" b="1"/>
              <a:t>			i    = freeindx 0 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14925"/>
          </a:xfrm>
        </p:spPr>
        <p:txBody>
          <a:bodyPr/>
          <a:lstStyle/>
          <a:p>
            <a:r>
              <a:rPr lang="ru-RU" b="1">
                <a:solidFill>
                  <a:srgbClr val="0000CC"/>
                </a:solidFill>
              </a:rPr>
              <a:t>eval :: State -&gt; ProgR -&gt; EVal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eval  s@((CALL f args), e) p =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eval s' p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where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DEFINE _ prms t' = getDef f p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e'   = mkEnv prms (args/.e)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s'   = (t',e')</a:t>
            </a:r>
            <a:br>
              <a:rPr lang="ru-RU" b="1">
                <a:solidFill>
                  <a:srgbClr val="0000CC"/>
                </a:solidFill>
              </a:rPr>
            </a:br>
            <a:endParaRPr lang="ru-RU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3.4 Алгоритм ptr 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(функция evalT)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b="1"/>
              <a:t>evalT ::Conf-&gt;ProgR-&gt;FreeIndx -&gt; Tree</a:t>
            </a:r>
            <a:br>
              <a:rPr lang="ru-RU" b="1"/>
            </a:br>
            <a:r>
              <a:rPr lang="ru-RU" b="1"/>
              <a:t>evalT c@(( CALL f args , ce), r) p i =</a:t>
            </a:r>
            <a:br>
              <a:rPr lang="ru-RU" b="1"/>
            </a:br>
            <a:r>
              <a:rPr lang="ru-RU" b="1"/>
              <a:t>	NODE c [ (idC, evalT c’ p i) ]</a:t>
            </a:r>
            <a:br>
              <a:rPr lang="ru-RU" b="1"/>
            </a:br>
            <a:r>
              <a:rPr lang="ru-RU" b="1"/>
              <a:t>	where </a:t>
            </a:r>
            <a:br>
              <a:rPr lang="ru-RU" b="1"/>
            </a:br>
            <a:r>
              <a:rPr lang="ru-RU" b="1"/>
              <a:t>		DEFINE _ prms t’ = getDef f p</a:t>
            </a:r>
            <a:br>
              <a:rPr lang="ru-RU" b="1"/>
            </a:br>
            <a:r>
              <a:rPr lang="ru-RU" b="1"/>
              <a:t>		ce’ = mkEnv prms (args/.ce)</a:t>
            </a:r>
            <a:br>
              <a:rPr lang="ru-RU" b="1"/>
            </a:br>
            <a:r>
              <a:rPr lang="ru-RU" b="1"/>
              <a:t>		c’   = ((t’,ce’),r)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98613"/>
            <a:ext cx="8378825" cy="4740275"/>
          </a:xfrm>
        </p:spPr>
        <p:txBody>
          <a:bodyPr/>
          <a:lstStyle/>
          <a:p>
            <a:r>
              <a:rPr lang="ru-RU" b="1">
                <a:solidFill>
                  <a:srgbClr val="0000CC"/>
                </a:solidFill>
              </a:rPr>
              <a:t>eval  s@((ALT c t1 t2), e) p =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case cond c e of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     	TRUE   ue -&gt; eval (t1,e+.ue) p</a:t>
            </a:r>
            <a:br>
              <a:rPr lang="ru-RU" b="1">
                <a:solidFill>
                  <a:srgbClr val="0000CC"/>
                </a:solidFill>
              </a:rPr>
            </a:br>
            <a:r>
              <a:rPr lang="ru-RU" b="1">
                <a:solidFill>
                  <a:srgbClr val="0000CC"/>
                </a:solidFill>
              </a:rPr>
              <a:t>		FALSE  ue -&gt; eval (t2,e+.ue)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3.4 Алгоритм ptr 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(функция evalT)</a:t>
            </a:r>
          </a:p>
        </p:txBody>
      </p:sp>
      <p:sp>
        <p:nvSpPr>
          <p:cNvPr id="562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evalT c@(( ALT cnd t1 t2 , ce), r) p i =</a:t>
            </a:r>
            <a:br>
              <a:rPr lang="ru-RU" b="1"/>
            </a:br>
            <a:r>
              <a:rPr lang="ru-RU" b="1"/>
              <a:t>     NODE c [ (cnt1,evalT c1’ p i’),</a:t>
            </a:r>
            <a:br>
              <a:rPr lang="ru-RU" b="1"/>
            </a:br>
            <a:r>
              <a:rPr lang="ru-RU" b="1"/>
              <a:t>		 	 (cnt2,evalT c2’ p i’) ]</a:t>
            </a:r>
            <a:br>
              <a:rPr lang="ru-RU" b="1"/>
            </a:br>
            <a:r>
              <a:rPr lang="ru-RU" b="1"/>
              <a:t>	where</a:t>
            </a:r>
            <a:br>
              <a:rPr lang="ru-RU" b="1"/>
            </a:br>
            <a:r>
              <a:rPr lang="ru-RU" b="1"/>
              <a:t> 		((cnt1,cnt2), uce1, uce2, i’) = </a:t>
            </a:r>
            <a:br>
              <a:rPr lang="ru-RU" b="1"/>
            </a:br>
            <a:r>
              <a:rPr lang="ru-RU" b="1"/>
              <a:t>					   ccond cnd ce i</a:t>
            </a:r>
            <a:br>
              <a:rPr lang="ru-RU" b="1"/>
            </a:br>
            <a:r>
              <a:rPr lang="ru-RU" b="1"/>
              <a:t> 		((_,ce1),r1) = c/.cnt1</a:t>
            </a:r>
            <a:br>
              <a:rPr lang="ru-RU" b="1"/>
            </a:br>
            <a:r>
              <a:rPr lang="ru-RU" b="1"/>
              <a:t>		c1’ = ((t1, ce1+.uce1), r1) </a:t>
            </a:r>
            <a:br>
              <a:rPr lang="ru-RU" b="1"/>
            </a:br>
            <a:r>
              <a:rPr lang="ru-RU" b="1"/>
              <a:t>		((_,ce2),r2) = c/.cnt2</a:t>
            </a:r>
            <a:br>
              <a:rPr lang="ru-RU" b="1"/>
            </a:br>
            <a:r>
              <a:rPr lang="ru-RU" b="1"/>
              <a:t>		c2’ = ((t2, ce2+.uce2), r2)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98613"/>
            <a:ext cx="8378825" cy="4740275"/>
          </a:xfrm>
        </p:spPr>
        <p:txBody>
          <a:bodyPr/>
          <a:lstStyle/>
          <a:p>
            <a:r>
              <a:rPr lang="ru-RU" b="1">
                <a:solidFill>
                  <a:srgbClr val="0000CC"/>
                </a:solidFill>
              </a:rPr>
              <a:t>eval  s@(exp,e)  p = exp/.e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Обзор главы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1600200"/>
            <a:ext cx="8396288" cy="5257800"/>
          </a:xfrm>
        </p:spPr>
        <p:txBody>
          <a:bodyPr/>
          <a:lstStyle/>
          <a:p>
            <a:r>
              <a:rPr lang="ru-RU" sz="3200"/>
              <a:t>Вводятся понятие дерева процессов и алгоритм построения дерева процессов— базовое понятие и базовый алгоритм метавычислений.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3.4 Алгоритм ptr 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(функция evalT)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evalT c@((exp,ce),r) p i = LEAF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 (функция </a:t>
            </a:r>
            <a:r>
              <a:rPr lang="en-US"/>
              <a:t>cond)</a:t>
            </a:r>
            <a:endParaRPr lang="ru-RU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5750"/>
            <a:ext cx="8686800" cy="4713288"/>
          </a:xfrm>
        </p:spPr>
        <p:txBody>
          <a:bodyPr/>
          <a:lstStyle/>
          <a:p>
            <a:r>
              <a:rPr lang="ru-RU" sz="2800" b="1">
                <a:solidFill>
                  <a:srgbClr val="0000CC"/>
                </a:solidFill>
              </a:rPr>
              <a:t>cond :: Cond -&gt; Env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			-&gt; CondRes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cond (EQA? x y)  e =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let x' = x/.e; y' = y/.e in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case (x', y') of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   (ATOM a, ATOM b) | a==b -&gt; TRUE [ ]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   (ATOM a, ATOM b)             </a:t>
            </a:r>
            <a:r>
              <a:rPr lang="en-US" sz="2800" b="1">
                <a:solidFill>
                  <a:srgbClr val="0000CC"/>
                </a:solidFill>
              </a:rPr>
              <a:t>  </a:t>
            </a:r>
            <a:r>
              <a:rPr lang="ru-RU" sz="2800" b="1">
                <a:solidFill>
                  <a:srgbClr val="0000CC"/>
                </a:solidFill>
              </a:rPr>
              <a:t>-&gt; FALSE[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3.5 Алгоритм ptr 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(функция ccond)</a:t>
            </a:r>
          </a:p>
        </p:txBody>
      </p:sp>
      <p:sp>
        <p:nvSpPr>
          <p:cNvPr id="564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50325" cy="5257800"/>
          </a:xfrm>
        </p:spPr>
        <p:txBody>
          <a:bodyPr/>
          <a:lstStyle/>
          <a:p>
            <a:r>
              <a:rPr lang="ru-RU" sz="2800" b="1"/>
              <a:t>ccond :: Cond-&gt;CEnv-&gt;FreeIndx</a:t>
            </a:r>
            <a:br>
              <a:rPr lang="ru-RU" sz="2800" b="1"/>
            </a:br>
            <a:r>
              <a:rPr lang="ru-RU" sz="2800" b="1"/>
              <a:t>			-&gt;(Split,CEnv,CEnv,FreeIndx)</a:t>
            </a:r>
            <a:br>
              <a:rPr lang="ru-RU" sz="2800" b="1"/>
            </a:br>
            <a:r>
              <a:rPr lang="ru-RU" sz="2800" b="1"/>
              <a:t>ccond (EQA’ x y) ce i =</a:t>
            </a:r>
            <a:br>
              <a:rPr lang="ru-RU" sz="2800" b="1"/>
            </a:br>
            <a:r>
              <a:rPr lang="ru-RU" sz="2800" b="1"/>
              <a:t>  let x’ = x/.ce; y’ = y/.ce in</a:t>
            </a:r>
            <a:br>
              <a:rPr lang="ru-RU" sz="2800" b="1"/>
            </a:br>
            <a:r>
              <a:rPr lang="ru-RU" sz="2800" b="1"/>
              <a:t>  case (x’, y’) of</a:t>
            </a:r>
            <a:br>
              <a:rPr lang="ru-RU" sz="2800" b="1"/>
            </a:br>
            <a:r>
              <a:rPr lang="ru-RU" sz="2800" b="1"/>
              <a:t>      (a, b )|a==b         -&gt;((idC ,emptC), [],[],i)</a:t>
            </a:r>
            <a:br>
              <a:rPr lang="ru-RU" sz="2800" b="1"/>
            </a:br>
            <a:r>
              <a:rPr lang="ru-RU" sz="2800" b="1"/>
              <a:t>      (ATOM a, ATOM b)-&gt;((emptC, idC), [],[],i)</a:t>
            </a:r>
            <a:br>
              <a:rPr lang="ru-RU" sz="2800" b="1"/>
            </a:br>
            <a:r>
              <a:rPr lang="ru-RU" sz="2800" b="1"/>
              <a:t>      (CVA _, a )             -&gt;( splitA x’ a , [],[],i)</a:t>
            </a:r>
            <a:br>
              <a:rPr lang="ru-RU" sz="2800" b="1"/>
            </a:br>
            <a:r>
              <a:rPr lang="ru-RU" sz="2800" b="1"/>
              <a:t>      (a, CVA _ )             -&gt;( splitA y’ a , [],[],i)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Интерпретатор языка TSG (функция </a:t>
            </a:r>
            <a:r>
              <a:rPr lang="en-US"/>
              <a:t>cond)</a:t>
            </a:r>
            <a:endParaRPr lang="ru-RU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4488"/>
            <a:ext cx="8221663" cy="4713287"/>
          </a:xfrm>
        </p:spPr>
        <p:txBody>
          <a:bodyPr/>
          <a:lstStyle/>
          <a:p>
            <a:r>
              <a:rPr lang="ru-RU" sz="2800" b="1">
                <a:solidFill>
                  <a:srgbClr val="0000CC"/>
                </a:solidFill>
              </a:rPr>
              <a:t>cond (CONS? x vh vt va) e =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let x' = x/.e in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case x' of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    CONS h t		-&gt;TRUE [vh:=h,vt:=t]</a:t>
            </a:r>
            <a:br>
              <a:rPr lang="ru-RU" sz="2800" b="1">
                <a:solidFill>
                  <a:srgbClr val="0000CC"/>
                </a:solidFill>
              </a:rPr>
            </a:br>
            <a:r>
              <a:rPr lang="ru-RU" sz="2800" b="1">
                <a:solidFill>
                  <a:srgbClr val="0000CC"/>
                </a:solidFill>
              </a:rPr>
              <a:t>       ATOM a		-&gt;FALSE[va:=x']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3.5 Алгоритм ptr 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(функция ccond)</a:t>
            </a:r>
          </a:p>
        </p:txBody>
      </p:sp>
      <p:sp>
        <p:nvSpPr>
          <p:cNvPr id="5662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/>
              <a:t>ccond (CONS’ x vh vt va) ce i =</a:t>
            </a:r>
            <a:br>
              <a:rPr lang="ru-RU" sz="2800" b="1"/>
            </a:br>
            <a:r>
              <a:rPr lang="ru-RU" sz="2800" b="1"/>
              <a:t>   let x’ = x/.ce in</a:t>
            </a:r>
            <a:br>
              <a:rPr lang="ru-RU" sz="2800" b="1"/>
            </a:br>
            <a:r>
              <a:rPr lang="ru-RU" sz="2800" b="1"/>
              <a:t>   case x’ of</a:t>
            </a:r>
            <a:br>
              <a:rPr lang="ru-RU" sz="2800" b="1"/>
            </a:br>
            <a:r>
              <a:rPr lang="ru-RU" sz="2800" b="1"/>
              <a:t>      CONS h t -&gt;((idC,emptC), [vh:=h,vt:=t],</a:t>
            </a:r>
            <a:br>
              <a:rPr lang="ru-RU" sz="2800" b="1"/>
            </a:br>
            <a:r>
              <a:rPr lang="ru-RU" sz="2800" b="1"/>
              <a:t>                                                   [], i )</a:t>
            </a:r>
            <a:br>
              <a:rPr lang="ru-RU" sz="2800" b="1"/>
            </a:br>
            <a:r>
              <a:rPr lang="ru-RU" sz="2800" b="1"/>
              <a:t>      ATOM a   -&gt;((emptC,idC), [], [va:=x’], i )</a:t>
            </a:r>
            <a:br>
              <a:rPr lang="ru-RU" sz="2800" b="1"/>
            </a:br>
            <a:r>
              <a:rPr lang="ru-RU" sz="2800" b="1"/>
              <a:t>      CVA _      -&gt;((emptC,idC), [], [va:=x’], i )</a:t>
            </a:r>
            <a:br>
              <a:rPr lang="ru-RU" sz="2800" b="1"/>
            </a:br>
            <a:r>
              <a:rPr lang="ru-RU" sz="2800" b="1"/>
              <a:t>      CVE _      -&gt;( split,    [vh:=ch,vt:=ct],</a:t>
            </a:r>
            <a:br>
              <a:rPr lang="ru-RU" sz="2800" b="1"/>
            </a:br>
            <a:r>
              <a:rPr lang="ru-RU" sz="2800" b="1"/>
              <a:t>                                         [va:=ca], i’)</a:t>
            </a:r>
            <a:br>
              <a:rPr lang="ru-RU" sz="2800" b="1"/>
            </a:br>
            <a:r>
              <a:rPr lang="ru-RU" sz="2800" b="1"/>
              <a:t>   where </a:t>
            </a:r>
            <a:br>
              <a:rPr lang="ru-RU" sz="2800" b="1"/>
            </a:br>
            <a:r>
              <a:rPr lang="ru-RU" sz="2800" b="1"/>
              <a:t>       (split, i’) = splitE x’ i</a:t>
            </a:r>
            <a:br>
              <a:rPr lang="ru-RU" sz="2800" b="1"/>
            </a:br>
            <a:r>
              <a:rPr lang="ru-RU" sz="2800" b="1"/>
              <a:t>       (S[_:-&gt;(CONS ch ct)], S[_:-&gt;ca]) = split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Свойства </a:t>
            </a:r>
            <a:r>
              <a:rPr lang="en-US"/>
              <a:t>ptr</a:t>
            </a:r>
            <a:endParaRPr lang="ru-RU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Теорема 30.</a:t>
            </a:r>
            <a:r>
              <a:rPr lang="ru-RU"/>
              <a:t> Пусть </a:t>
            </a:r>
            <a:r>
              <a:rPr lang="en-US" b="1"/>
              <a:t>p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—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программа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на языке </a:t>
            </a:r>
            <a:r>
              <a:rPr lang="en-US">
                <a:sym typeface="SymbolProp BT" pitchFamily="2" charset="2"/>
              </a:rPr>
              <a:t>TSG</a:t>
            </a:r>
            <a:r>
              <a:rPr lang="ru-RU">
                <a:sym typeface="SymbolProp BT" pitchFamily="2" charset="2"/>
              </a:rPr>
              <a:t>;</a:t>
            </a:r>
            <a:r>
              <a:rPr lang="en-US">
                <a:sym typeface="SymbolProp BT" pitchFamily="2" charset="2"/>
              </a:rPr>
              <a:t>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 b="1">
                <a:sym typeface="SymbolProp BT" pitchFamily="2" charset="2"/>
              </a:rPr>
              <a:t> = (ces, r)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— класс, обобщенное данное для </a:t>
            </a:r>
            <a:r>
              <a:rPr lang="en-US" b="1">
                <a:sym typeface="SymbolProp BT" pitchFamily="2" charset="2"/>
              </a:rPr>
              <a:t>p</a:t>
            </a:r>
            <a:r>
              <a:rPr lang="en-US">
                <a:sym typeface="SymbolProp BT" pitchFamily="2" charset="2"/>
              </a:rPr>
              <a:t>.  </a:t>
            </a:r>
            <a:r>
              <a:rPr lang="ru-RU">
                <a:sym typeface="SymbolProp BT" pitchFamily="2" charset="2"/>
              </a:rPr>
              <a:t>Тогда, определенное алгоритмом </a:t>
            </a:r>
            <a:r>
              <a:rPr lang="en-US" b="1">
                <a:sym typeface="SymbolProp BT" pitchFamily="2" charset="2"/>
              </a:rPr>
              <a:t>ptr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дерево </a:t>
            </a:r>
            <a:r>
              <a:rPr lang="en-US">
                <a:sym typeface="SymbolProp BT" pitchFamily="2" charset="2"/>
              </a:rPr>
              <a:t> </a:t>
            </a:r>
            <a:r>
              <a:rPr lang="en-US" b="1">
                <a:sym typeface="SymbolProp BT" pitchFamily="2" charset="2"/>
              </a:rPr>
              <a:t>tree = ptr p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является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деревом  процессов программы </a:t>
            </a:r>
            <a:r>
              <a:rPr lang="en-US" b="1">
                <a:sym typeface="SymbolProp BT" pitchFamily="2" charset="2"/>
              </a:rPr>
              <a:t>p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для класса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>
                <a:sym typeface="SymbolProp BT" pitchFamily="2" charset="2"/>
              </a:rPr>
              <a:t>.</a:t>
            </a:r>
          </a:p>
          <a:p>
            <a:r>
              <a:rPr lang="ru-RU" b="1">
                <a:sym typeface="SymbolProp BT" pitchFamily="2" charset="2"/>
              </a:rPr>
              <a:t>Доказательство:</a:t>
            </a:r>
            <a:r>
              <a:rPr lang="ru-RU">
                <a:sym typeface="SymbolProp BT" pitchFamily="2" charset="2"/>
              </a:rPr>
              <a:t> разобрать самостоятельно (стр. 48–52).</a:t>
            </a:r>
            <a:endParaRPr lang="en-US">
              <a:sym typeface="SymbolProp BT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Наша цель — совершенство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Множество достижимости некоторой вершины в дереве: множество данных из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/>
              <a:t>, </a:t>
            </a:r>
            <a:r>
              <a:rPr lang="ru-RU"/>
              <a:t>которые «проходят» через данную вершину</a:t>
            </a:r>
          </a:p>
          <a:p>
            <a:r>
              <a:rPr lang="ru-RU"/>
              <a:t>Перфектное дерево — все множества достижимости непустые</a:t>
            </a:r>
          </a:p>
          <a:p>
            <a:r>
              <a:rPr lang="ru-RU"/>
              <a:t>Можно ли построить множества достижимости?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89" name="Rectangle 81"/>
          <p:cNvSpPr>
            <a:spLocks noGrp="1" noChangeArrowheads="1"/>
          </p:cNvSpPr>
          <p:nvPr>
            <p:ph type="title"/>
          </p:nvPr>
        </p:nvSpPr>
        <p:spPr>
          <a:xfrm>
            <a:off x="0" y="3962400"/>
            <a:ext cx="4206240" cy="1143000"/>
          </a:xfrm>
        </p:spPr>
        <p:txBody>
          <a:bodyPr/>
          <a:lstStyle/>
          <a:p>
            <a:r>
              <a:rPr lang="ru-RU" sz="4000" dirty="0"/>
              <a:t>Множества</a:t>
            </a:r>
            <a:br>
              <a:rPr lang="ru-RU" sz="4000" dirty="0"/>
            </a:br>
            <a:r>
              <a:rPr lang="ru-RU" sz="4000" dirty="0"/>
              <a:t>достижимости</a:t>
            </a:r>
          </a:p>
        </p:txBody>
      </p:sp>
      <p:sp>
        <p:nvSpPr>
          <p:cNvPr id="631815" name="Freeform 7"/>
          <p:cNvSpPr>
            <a:spLocks/>
          </p:cNvSpPr>
          <p:nvPr/>
        </p:nvSpPr>
        <p:spPr bwMode="auto">
          <a:xfrm rot="5400000">
            <a:off x="6054725" y="-395287"/>
            <a:ext cx="947738" cy="2125662"/>
          </a:xfrm>
          <a:custGeom>
            <a:avLst/>
            <a:gdLst/>
            <a:ahLst/>
            <a:cxnLst>
              <a:cxn ang="0">
                <a:pos x="389" y="1339"/>
              </a:cxn>
              <a:cxn ang="0">
                <a:pos x="164" y="1293"/>
              </a:cxn>
              <a:cxn ang="0">
                <a:pos x="0" y="818"/>
              </a:cxn>
              <a:cxn ang="0">
                <a:pos x="8" y="274"/>
              </a:cxn>
              <a:cxn ang="0">
                <a:pos x="342" y="0"/>
              </a:cxn>
              <a:cxn ang="0">
                <a:pos x="582" y="264"/>
              </a:cxn>
              <a:cxn ang="0">
                <a:pos x="597" y="1000"/>
              </a:cxn>
              <a:cxn ang="0">
                <a:pos x="389" y="1339"/>
              </a:cxn>
            </a:cxnLst>
            <a:rect l="0" t="0" r="r" b="b"/>
            <a:pathLst>
              <a:path w="597" h="1339">
                <a:moveTo>
                  <a:pt x="389" y="1339"/>
                </a:moveTo>
                <a:lnTo>
                  <a:pt x="164" y="1293"/>
                </a:lnTo>
                <a:lnTo>
                  <a:pt x="0" y="818"/>
                </a:lnTo>
                <a:lnTo>
                  <a:pt x="8" y="274"/>
                </a:lnTo>
                <a:lnTo>
                  <a:pt x="342" y="0"/>
                </a:lnTo>
                <a:lnTo>
                  <a:pt x="582" y="264"/>
                </a:lnTo>
                <a:lnTo>
                  <a:pt x="597" y="1000"/>
                </a:lnTo>
                <a:lnTo>
                  <a:pt x="389" y="1339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31893" name="Group 85"/>
          <p:cNvGrpSpPr>
            <a:grpSpLocks/>
          </p:cNvGrpSpPr>
          <p:nvPr/>
        </p:nvGrpSpPr>
        <p:grpSpPr bwMode="auto">
          <a:xfrm>
            <a:off x="2019300" y="163513"/>
            <a:ext cx="5440363" cy="6694487"/>
            <a:chOff x="1272" y="103"/>
            <a:chExt cx="3427" cy="4217"/>
          </a:xfrm>
        </p:grpSpPr>
        <p:grpSp>
          <p:nvGrpSpPr>
            <p:cNvPr id="631892" name="Group 84"/>
            <p:cNvGrpSpPr>
              <a:grpSpLocks/>
            </p:cNvGrpSpPr>
            <p:nvPr/>
          </p:nvGrpSpPr>
          <p:grpSpPr bwMode="auto">
            <a:xfrm>
              <a:off x="1272" y="103"/>
              <a:ext cx="2988" cy="4217"/>
              <a:chOff x="1272" y="103"/>
              <a:chExt cx="2988" cy="4217"/>
            </a:xfrm>
          </p:grpSpPr>
          <p:sp>
            <p:nvSpPr>
              <p:cNvPr id="631845" name="Text Box 37"/>
              <p:cNvSpPr txBox="1">
                <a:spLocks noChangeArrowheads="1"/>
              </p:cNvSpPr>
              <p:nvPr/>
            </p:nvSpPr>
            <p:spPr bwMode="auto">
              <a:xfrm>
                <a:off x="3230" y="1511"/>
                <a:ext cx="385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chemeClr val="tx1"/>
                    </a:solidFill>
                    <a:effectLst/>
                  </a:rPr>
                  <a:t>cnt</a:t>
                </a:r>
                <a:r>
                  <a:rPr lang="en-US" sz="1800" baseline="-25000">
                    <a:solidFill>
                      <a:schemeClr val="tx1"/>
                    </a:solidFill>
                    <a:effectLst/>
                  </a:rPr>
                  <a:t>2</a:t>
                </a:r>
                <a:endParaRPr lang="ru-RU" sz="1800" baseline="-25000">
                  <a:solidFill>
                    <a:schemeClr val="tx1"/>
                  </a:solidFill>
                  <a:effectLst/>
                </a:endParaRPr>
              </a:p>
            </p:txBody>
          </p:sp>
          <p:grpSp>
            <p:nvGrpSpPr>
              <p:cNvPr id="631888" name="Group 80"/>
              <p:cNvGrpSpPr>
                <a:grpSpLocks/>
              </p:cNvGrpSpPr>
              <p:nvPr/>
            </p:nvGrpSpPr>
            <p:grpSpPr bwMode="auto">
              <a:xfrm>
                <a:off x="1272" y="103"/>
                <a:ext cx="2988" cy="4217"/>
                <a:chOff x="1272" y="103"/>
                <a:chExt cx="2988" cy="4217"/>
              </a:xfrm>
            </p:grpSpPr>
            <p:grpSp>
              <p:nvGrpSpPr>
                <p:cNvPr id="631886" name="Group 78"/>
                <p:cNvGrpSpPr>
                  <a:grpSpLocks/>
                </p:cNvGrpSpPr>
                <p:nvPr/>
              </p:nvGrpSpPr>
              <p:grpSpPr bwMode="auto">
                <a:xfrm>
                  <a:off x="1272" y="103"/>
                  <a:ext cx="2531" cy="2450"/>
                  <a:chOff x="1272" y="103"/>
                  <a:chExt cx="2531" cy="2450"/>
                </a:xfrm>
              </p:grpSpPr>
              <p:sp>
                <p:nvSpPr>
                  <p:cNvPr id="631819" name="Freeform 11"/>
                  <p:cNvSpPr>
                    <a:spLocks/>
                  </p:cNvSpPr>
                  <p:nvPr/>
                </p:nvSpPr>
                <p:spPr bwMode="auto">
                  <a:xfrm rot="5400000">
                    <a:off x="3122" y="1550"/>
                    <a:ext cx="440" cy="923"/>
                  </a:xfrm>
                  <a:custGeom>
                    <a:avLst/>
                    <a:gdLst/>
                    <a:ahLst/>
                    <a:cxnLst>
                      <a:cxn ang="0">
                        <a:pos x="280" y="923"/>
                      </a:cxn>
                      <a:cxn ang="0">
                        <a:pos x="43" y="768"/>
                      </a:cxn>
                      <a:cxn ang="0">
                        <a:pos x="0" y="239"/>
                      </a:cxn>
                      <a:cxn ang="0">
                        <a:pos x="313" y="0"/>
                      </a:cxn>
                      <a:cxn ang="0">
                        <a:pos x="440" y="682"/>
                      </a:cxn>
                      <a:cxn ang="0">
                        <a:pos x="280" y="923"/>
                      </a:cxn>
                    </a:cxnLst>
                    <a:rect l="0" t="0" r="r" b="b"/>
                    <a:pathLst>
                      <a:path w="440" h="923">
                        <a:moveTo>
                          <a:pt x="280" y="923"/>
                        </a:moveTo>
                        <a:lnTo>
                          <a:pt x="43" y="768"/>
                        </a:lnTo>
                        <a:lnTo>
                          <a:pt x="0" y="239"/>
                        </a:lnTo>
                        <a:lnTo>
                          <a:pt x="313" y="0"/>
                        </a:lnTo>
                        <a:lnTo>
                          <a:pt x="440" y="682"/>
                        </a:lnTo>
                        <a:lnTo>
                          <a:pt x="280" y="923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20" name="Freeform 12"/>
                  <p:cNvSpPr>
                    <a:spLocks/>
                  </p:cNvSpPr>
                  <p:nvPr/>
                </p:nvSpPr>
                <p:spPr bwMode="auto">
                  <a:xfrm rot="5400000">
                    <a:off x="1545" y="1582"/>
                    <a:ext cx="436" cy="796"/>
                  </a:xfrm>
                  <a:custGeom>
                    <a:avLst/>
                    <a:gdLst/>
                    <a:ahLst/>
                    <a:cxnLst>
                      <a:cxn ang="0">
                        <a:pos x="228" y="796"/>
                      </a:cxn>
                      <a:cxn ang="0">
                        <a:pos x="0" y="299"/>
                      </a:cxn>
                      <a:cxn ang="0">
                        <a:pos x="243" y="0"/>
                      </a:cxn>
                      <a:cxn ang="0">
                        <a:pos x="436" y="201"/>
                      </a:cxn>
                      <a:cxn ang="0">
                        <a:pos x="418" y="604"/>
                      </a:cxn>
                      <a:cxn ang="0">
                        <a:pos x="228" y="796"/>
                      </a:cxn>
                    </a:cxnLst>
                    <a:rect l="0" t="0" r="r" b="b"/>
                    <a:pathLst>
                      <a:path w="436" h="796">
                        <a:moveTo>
                          <a:pt x="228" y="796"/>
                        </a:moveTo>
                        <a:lnTo>
                          <a:pt x="0" y="299"/>
                        </a:lnTo>
                        <a:lnTo>
                          <a:pt x="243" y="0"/>
                        </a:lnTo>
                        <a:lnTo>
                          <a:pt x="436" y="201"/>
                        </a:lnTo>
                        <a:lnTo>
                          <a:pt x="418" y="604"/>
                        </a:lnTo>
                        <a:lnTo>
                          <a:pt x="228" y="796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3182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1601" y="1878"/>
                    <a:ext cx="296" cy="478"/>
                    <a:chOff x="1601" y="2010"/>
                    <a:chExt cx="296" cy="478"/>
                  </a:xfrm>
                </p:grpSpPr>
                <p:sp>
                  <p:nvSpPr>
                    <p:cNvPr id="631825" name="Freeform 17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1759" y="2350"/>
                      <a:ext cx="15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60"/>
                        </a:cxn>
                        <a:cxn ang="0">
                          <a:pos x="101" y="60"/>
                        </a:cxn>
                        <a:cxn ang="0">
                          <a:pos x="107" y="60"/>
                        </a:cxn>
                        <a:cxn ang="0">
                          <a:pos x="116" y="54"/>
                        </a:cxn>
                        <a:cxn ang="0">
                          <a:pos x="128" y="48"/>
                        </a:cxn>
                        <a:cxn ang="0">
                          <a:pos x="138" y="46"/>
                        </a:cxn>
                        <a:cxn ang="0">
                          <a:pos x="144" y="48"/>
                        </a:cxn>
                        <a:cxn ang="0">
                          <a:pos x="148" y="52"/>
                        </a:cxn>
                        <a:cxn ang="0">
                          <a:pos x="150" y="60"/>
                        </a:cxn>
                        <a:cxn ang="0">
                          <a:pos x="148" y="66"/>
                        </a:cxn>
                        <a:cxn ang="0">
                          <a:pos x="144" y="72"/>
                        </a:cxn>
                        <a:cxn ang="0">
                          <a:pos x="139" y="76"/>
                        </a:cxn>
                        <a:cxn ang="0">
                          <a:pos x="131" y="78"/>
                        </a:cxn>
                        <a:cxn ang="0">
                          <a:pos x="125" y="78"/>
                        </a:cxn>
                        <a:cxn ang="0">
                          <a:pos x="121" y="76"/>
                        </a:cxn>
                        <a:cxn ang="0">
                          <a:pos x="118" y="68"/>
                        </a:cxn>
                        <a:cxn ang="0">
                          <a:pos x="116" y="60"/>
                        </a:cxn>
                        <a:cxn ang="0">
                          <a:pos x="108" y="64"/>
                        </a:cxn>
                        <a:cxn ang="0">
                          <a:pos x="102" y="66"/>
                        </a:cxn>
                        <a:cxn ang="0">
                          <a:pos x="95" y="68"/>
                        </a:cxn>
                        <a:cxn ang="0">
                          <a:pos x="85" y="70"/>
                        </a:cxn>
                        <a:cxn ang="0">
                          <a:pos x="49" y="110"/>
                        </a:cxn>
                        <a:cxn ang="0">
                          <a:pos x="43" y="116"/>
                        </a:cxn>
                        <a:cxn ang="0">
                          <a:pos x="38" y="120"/>
                        </a:cxn>
                        <a:cxn ang="0">
                          <a:pos x="33" y="124"/>
                        </a:cxn>
                        <a:cxn ang="0">
                          <a:pos x="29" y="126"/>
                        </a:cxn>
                        <a:cxn ang="0">
                          <a:pos x="23" y="126"/>
                        </a:cxn>
                        <a:cxn ang="0">
                          <a:pos x="17" y="126"/>
                        </a:cxn>
                        <a:cxn ang="0">
                          <a:pos x="1" y="84"/>
                        </a:cxn>
                        <a:cxn ang="0">
                          <a:pos x="7" y="78"/>
                        </a:cxn>
                        <a:cxn ang="0">
                          <a:pos x="12" y="74"/>
                        </a:cxn>
                        <a:cxn ang="0">
                          <a:pos x="18" y="72"/>
                        </a:cxn>
                        <a:cxn ang="0">
                          <a:pos x="26" y="70"/>
                        </a:cxn>
                        <a:cxn ang="0">
                          <a:pos x="33" y="68"/>
                        </a:cxn>
                        <a:cxn ang="0">
                          <a:pos x="82" y="54"/>
                        </a:cxn>
                        <a:cxn ang="0">
                          <a:pos x="89" y="48"/>
                        </a:cxn>
                        <a:cxn ang="0">
                          <a:pos x="95" y="42"/>
                        </a:cxn>
                        <a:cxn ang="0">
                          <a:pos x="101" y="38"/>
                        </a:cxn>
                        <a:cxn ang="0">
                          <a:pos x="102" y="32"/>
                        </a:cxn>
                        <a:cxn ang="0">
                          <a:pos x="98" y="28"/>
                        </a:cxn>
                        <a:cxn ang="0">
                          <a:pos x="96" y="20"/>
                        </a:cxn>
                        <a:cxn ang="0">
                          <a:pos x="98" y="12"/>
                        </a:cxn>
                        <a:cxn ang="0">
                          <a:pos x="104" y="6"/>
                        </a:cxn>
                        <a:cxn ang="0">
                          <a:pos x="110" y="2"/>
                        </a:cxn>
                        <a:cxn ang="0">
                          <a:pos x="116" y="0"/>
                        </a:cxn>
                        <a:cxn ang="0">
                          <a:pos x="122" y="2"/>
                        </a:cxn>
                        <a:cxn ang="0">
                          <a:pos x="128" y="8"/>
                        </a:cxn>
                        <a:cxn ang="0">
                          <a:pos x="130" y="16"/>
                        </a:cxn>
                        <a:cxn ang="0">
                          <a:pos x="127" y="22"/>
                        </a:cxn>
                        <a:cxn ang="0">
                          <a:pos x="119" y="30"/>
                        </a:cxn>
                        <a:cxn ang="0">
                          <a:pos x="108" y="36"/>
                        </a:cxn>
                        <a:cxn ang="0">
                          <a:pos x="99" y="44"/>
                        </a:cxn>
                        <a:cxn ang="0">
                          <a:pos x="95" y="48"/>
                        </a:cxn>
                        <a:cxn ang="0">
                          <a:pos x="93" y="54"/>
                        </a:cxn>
                      </a:cxnLst>
                      <a:rect l="0" t="0" r="r" b="b"/>
                      <a:pathLst>
                        <a:path w="150" h="126">
                          <a:moveTo>
                            <a:pt x="92" y="58"/>
                          </a:moveTo>
                          <a:lnTo>
                            <a:pt x="93" y="58"/>
                          </a:lnTo>
                          <a:lnTo>
                            <a:pt x="93" y="60"/>
                          </a:lnTo>
                          <a:lnTo>
                            <a:pt x="95" y="60"/>
                          </a:lnTo>
                          <a:lnTo>
                            <a:pt x="96" y="60"/>
                          </a:lnTo>
                          <a:lnTo>
                            <a:pt x="98" y="60"/>
                          </a:lnTo>
                          <a:lnTo>
                            <a:pt x="99" y="60"/>
                          </a:lnTo>
                          <a:lnTo>
                            <a:pt x="101" y="60"/>
                          </a:lnTo>
                          <a:lnTo>
                            <a:pt x="102" y="60"/>
                          </a:lnTo>
                          <a:lnTo>
                            <a:pt x="104" y="60"/>
                          </a:lnTo>
                          <a:lnTo>
                            <a:pt x="105" y="60"/>
                          </a:lnTo>
                          <a:lnTo>
                            <a:pt x="107" y="60"/>
                          </a:lnTo>
                          <a:lnTo>
                            <a:pt x="108" y="58"/>
                          </a:lnTo>
                          <a:lnTo>
                            <a:pt x="111" y="58"/>
                          </a:lnTo>
                          <a:lnTo>
                            <a:pt x="115" y="56"/>
                          </a:lnTo>
                          <a:lnTo>
                            <a:pt x="116" y="54"/>
                          </a:lnTo>
                          <a:lnTo>
                            <a:pt x="119" y="52"/>
                          </a:lnTo>
                          <a:lnTo>
                            <a:pt x="122" y="52"/>
                          </a:lnTo>
                          <a:lnTo>
                            <a:pt x="125" y="50"/>
                          </a:lnTo>
                          <a:lnTo>
                            <a:pt x="128" y="48"/>
                          </a:lnTo>
                          <a:lnTo>
                            <a:pt x="131" y="48"/>
                          </a:lnTo>
                          <a:lnTo>
                            <a:pt x="133" y="46"/>
                          </a:lnTo>
                          <a:lnTo>
                            <a:pt x="134" y="46"/>
                          </a:lnTo>
                          <a:lnTo>
                            <a:pt x="138" y="46"/>
                          </a:lnTo>
                          <a:lnTo>
                            <a:pt x="139" y="46"/>
                          </a:lnTo>
                          <a:lnTo>
                            <a:pt x="141" y="46"/>
                          </a:lnTo>
                          <a:lnTo>
                            <a:pt x="142" y="46"/>
                          </a:lnTo>
                          <a:lnTo>
                            <a:pt x="144" y="48"/>
                          </a:lnTo>
                          <a:lnTo>
                            <a:pt x="145" y="48"/>
                          </a:lnTo>
                          <a:lnTo>
                            <a:pt x="147" y="48"/>
                          </a:lnTo>
                          <a:lnTo>
                            <a:pt x="147" y="50"/>
                          </a:lnTo>
                          <a:lnTo>
                            <a:pt x="148" y="52"/>
                          </a:lnTo>
                          <a:lnTo>
                            <a:pt x="150" y="54"/>
                          </a:lnTo>
                          <a:lnTo>
                            <a:pt x="150" y="56"/>
                          </a:lnTo>
                          <a:lnTo>
                            <a:pt x="150" y="58"/>
                          </a:lnTo>
                          <a:lnTo>
                            <a:pt x="150" y="60"/>
                          </a:lnTo>
                          <a:lnTo>
                            <a:pt x="150" y="62"/>
                          </a:lnTo>
                          <a:lnTo>
                            <a:pt x="150" y="64"/>
                          </a:lnTo>
                          <a:lnTo>
                            <a:pt x="150" y="66"/>
                          </a:lnTo>
                          <a:lnTo>
                            <a:pt x="148" y="66"/>
                          </a:lnTo>
                          <a:lnTo>
                            <a:pt x="148" y="68"/>
                          </a:lnTo>
                          <a:lnTo>
                            <a:pt x="147" y="70"/>
                          </a:lnTo>
                          <a:lnTo>
                            <a:pt x="145" y="72"/>
                          </a:lnTo>
                          <a:lnTo>
                            <a:pt x="144" y="72"/>
                          </a:lnTo>
                          <a:lnTo>
                            <a:pt x="144" y="74"/>
                          </a:lnTo>
                          <a:lnTo>
                            <a:pt x="142" y="74"/>
                          </a:lnTo>
                          <a:lnTo>
                            <a:pt x="141" y="76"/>
                          </a:lnTo>
                          <a:lnTo>
                            <a:pt x="139" y="76"/>
                          </a:lnTo>
                          <a:lnTo>
                            <a:pt x="136" y="78"/>
                          </a:lnTo>
                          <a:lnTo>
                            <a:pt x="134" y="78"/>
                          </a:lnTo>
                          <a:lnTo>
                            <a:pt x="133" y="78"/>
                          </a:lnTo>
                          <a:lnTo>
                            <a:pt x="131" y="78"/>
                          </a:lnTo>
                          <a:lnTo>
                            <a:pt x="130" y="78"/>
                          </a:lnTo>
                          <a:lnTo>
                            <a:pt x="128" y="78"/>
                          </a:lnTo>
                          <a:lnTo>
                            <a:pt x="127" y="78"/>
                          </a:lnTo>
                          <a:lnTo>
                            <a:pt x="125" y="78"/>
                          </a:lnTo>
                          <a:lnTo>
                            <a:pt x="124" y="78"/>
                          </a:lnTo>
                          <a:lnTo>
                            <a:pt x="122" y="78"/>
                          </a:lnTo>
                          <a:lnTo>
                            <a:pt x="122" y="76"/>
                          </a:lnTo>
                          <a:lnTo>
                            <a:pt x="121" y="76"/>
                          </a:lnTo>
                          <a:lnTo>
                            <a:pt x="119" y="74"/>
                          </a:lnTo>
                          <a:lnTo>
                            <a:pt x="118" y="72"/>
                          </a:lnTo>
                          <a:lnTo>
                            <a:pt x="118" y="70"/>
                          </a:lnTo>
                          <a:lnTo>
                            <a:pt x="118" y="68"/>
                          </a:lnTo>
                          <a:lnTo>
                            <a:pt x="118" y="66"/>
                          </a:lnTo>
                          <a:lnTo>
                            <a:pt x="118" y="64"/>
                          </a:lnTo>
                          <a:lnTo>
                            <a:pt x="118" y="62"/>
                          </a:lnTo>
                          <a:lnTo>
                            <a:pt x="116" y="60"/>
                          </a:lnTo>
                          <a:lnTo>
                            <a:pt x="115" y="62"/>
                          </a:lnTo>
                          <a:lnTo>
                            <a:pt x="113" y="62"/>
                          </a:lnTo>
                          <a:lnTo>
                            <a:pt x="111" y="64"/>
                          </a:lnTo>
                          <a:lnTo>
                            <a:pt x="108" y="64"/>
                          </a:lnTo>
                          <a:lnTo>
                            <a:pt x="107" y="64"/>
                          </a:lnTo>
                          <a:lnTo>
                            <a:pt x="105" y="66"/>
                          </a:lnTo>
                          <a:lnTo>
                            <a:pt x="104" y="66"/>
                          </a:lnTo>
                          <a:lnTo>
                            <a:pt x="102" y="66"/>
                          </a:lnTo>
                          <a:lnTo>
                            <a:pt x="101" y="68"/>
                          </a:lnTo>
                          <a:lnTo>
                            <a:pt x="98" y="68"/>
                          </a:lnTo>
                          <a:lnTo>
                            <a:pt x="96" y="68"/>
                          </a:lnTo>
                          <a:lnTo>
                            <a:pt x="95" y="68"/>
                          </a:lnTo>
                          <a:lnTo>
                            <a:pt x="92" y="70"/>
                          </a:lnTo>
                          <a:lnTo>
                            <a:pt x="90" y="70"/>
                          </a:lnTo>
                          <a:lnTo>
                            <a:pt x="87" y="70"/>
                          </a:lnTo>
                          <a:lnTo>
                            <a:pt x="85" y="70"/>
                          </a:lnTo>
                          <a:lnTo>
                            <a:pt x="53" y="104"/>
                          </a:lnTo>
                          <a:lnTo>
                            <a:pt x="52" y="106"/>
                          </a:lnTo>
                          <a:lnTo>
                            <a:pt x="50" y="108"/>
                          </a:lnTo>
                          <a:lnTo>
                            <a:pt x="49" y="110"/>
                          </a:lnTo>
                          <a:lnTo>
                            <a:pt x="47" y="112"/>
                          </a:lnTo>
                          <a:lnTo>
                            <a:pt x="46" y="114"/>
                          </a:lnTo>
                          <a:lnTo>
                            <a:pt x="44" y="114"/>
                          </a:lnTo>
                          <a:lnTo>
                            <a:pt x="43" y="116"/>
                          </a:lnTo>
                          <a:lnTo>
                            <a:pt x="41" y="118"/>
                          </a:lnTo>
                          <a:lnTo>
                            <a:pt x="40" y="118"/>
                          </a:lnTo>
                          <a:lnTo>
                            <a:pt x="40" y="120"/>
                          </a:lnTo>
                          <a:lnTo>
                            <a:pt x="38" y="120"/>
                          </a:lnTo>
                          <a:lnTo>
                            <a:pt x="36" y="120"/>
                          </a:lnTo>
                          <a:lnTo>
                            <a:pt x="36" y="122"/>
                          </a:lnTo>
                          <a:lnTo>
                            <a:pt x="35" y="122"/>
                          </a:lnTo>
                          <a:lnTo>
                            <a:pt x="33" y="124"/>
                          </a:lnTo>
                          <a:lnTo>
                            <a:pt x="32" y="124"/>
                          </a:lnTo>
                          <a:lnTo>
                            <a:pt x="30" y="124"/>
                          </a:lnTo>
                          <a:lnTo>
                            <a:pt x="30" y="126"/>
                          </a:lnTo>
                          <a:lnTo>
                            <a:pt x="29" y="126"/>
                          </a:lnTo>
                          <a:lnTo>
                            <a:pt x="27" y="126"/>
                          </a:lnTo>
                          <a:lnTo>
                            <a:pt x="26" y="126"/>
                          </a:lnTo>
                          <a:lnTo>
                            <a:pt x="24" y="126"/>
                          </a:lnTo>
                          <a:lnTo>
                            <a:pt x="23" y="126"/>
                          </a:lnTo>
                          <a:lnTo>
                            <a:pt x="21" y="126"/>
                          </a:lnTo>
                          <a:lnTo>
                            <a:pt x="20" y="126"/>
                          </a:lnTo>
                          <a:lnTo>
                            <a:pt x="18" y="126"/>
                          </a:lnTo>
                          <a:lnTo>
                            <a:pt x="17" y="126"/>
                          </a:lnTo>
                          <a:lnTo>
                            <a:pt x="64" y="74"/>
                          </a:lnTo>
                          <a:lnTo>
                            <a:pt x="0" y="88"/>
                          </a:lnTo>
                          <a:lnTo>
                            <a:pt x="1" y="86"/>
                          </a:lnTo>
                          <a:lnTo>
                            <a:pt x="1" y="84"/>
                          </a:lnTo>
                          <a:lnTo>
                            <a:pt x="3" y="82"/>
                          </a:lnTo>
                          <a:lnTo>
                            <a:pt x="4" y="80"/>
                          </a:lnTo>
                          <a:lnTo>
                            <a:pt x="6" y="78"/>
                          </a:lnTo>
                          <a:lnTo>
                            <a:pt x="7" y="78"/>
                          </a:lnTo>
                          <a:lnTo>
                            <a:pt x="7" y="76"/>
                          </a:lnTo>
                          <a:lnTo>
                            <a:pt x="9" y="76"/>
                          </a:lnTo>
                          <a:lnTo>
                            <a:pt x="10" y="74"/>
                          </a:lnTo>
                          <a:lnTo>
                            <a:pt x="12" y="74"/>
                          </a:lnTo>
                          <a:lnTo>
                            <a:pt x="13" y="74"/>
                          </a:lnTo>
                          <a:lnTo>
                            <a:pt x="15" y="72"/>
                          </a:lnTo>
                          <a:lnTo>
                            <a:pt x="17" y="72"/>
                          </a:lnTo>
                          <a:lnTo>
                            <a:pt x="18" y="72"/>
                          </a:lnTo>
                          <a:lnTo>
                            <a:pt x="20" y="70"/>
                          </a:lnTo>
                          <a:lnTo>
                            <a:pt x="21" y="70"/>
                          </a:lnTo>
                          <a:lnTo>
                            <a:pt x="23" y="70"/>
                          </a:lnTo>
                          <a:lnTo>
                            <a:pt x="26" y="70"/>
                          </a:lnTo>
                          <a:lnTo>
                            <a:pt x="27" y="68"/>
                          </a:lnTo>
                          <a:lnTo>
                            <a:pt x="29" y="68"/>
                          </a:lnTo>
                          <a:lnTo>
                            <a:pt x="32" y="68"/>
                          </a:lnTo>
                          <a:lnTo>
                            <a:pt x="33" y="68"/>
                          </a:lnTo>
                          <a:lnTo>
                            <a:pt x="36" y="66"/>
                          </a:lnTo>
                          <a:lnTo>
                            <a:pt x="79" y="58"/>
                          </a:lnTo>
                          <a:lnTo>
                            <a:pt x="81" y="56"/>
                          </a:lnTo>
                          <a:lnTo>
                            <a:pt x="82" y="54"/>
                          </a:lnTo>
                          <a:lnTo>
                            <a:pt x="84" y="52"/>
                          </a:lnTo>
                          <a:lnTo>
                            <a:pt x="85" y="50"/>
                          </a:lnTo>
                          <a:lnTo>
                            <a:pt x="87" y="48"/>
                          </a:lnTo>
                          <a:lnTo>
                            <a:pt x="89" y="48"/>
                          </a:lnTo>
                          <a:lnTo>
                            <a:pt x="90" y="46"/>
                          </a:lnTo>
                          <a:lnTo>
                            <a:pt x="92" y="44"/>
                          </a:lnTo>
                          <a:lnTo>
                            <a:pt x="93" y="44"/>
                          </a:lnTo>
                          <a:lnTo>
                            <a:pt x="95" y="42"/>
                          </a:lnTo>
                          <a:lnTo>
                            <a:pt x="96" y="40"/>
                          </a:lnTo>
                          <a:lnTo>
                            <a:pt x="98" y="40"/>
                          </a:lnTo>
                          <a:lnTo>
                            <a:pt x="99" y="38"/>
                          </a:lnTo>
                          <a:lnTo>
                            <a:pt x="101" y="38"/>
                          </a:lnTo>
                          <a:lnTo>
                            <a:pt x="102" y="36"/>
                          </a:lnTo>
                          <a:lnTo>
                            <a:pt x="104" y="34"/>
                          </a:lnTo>
                          <a:lnTo>
                            <a:pt x="104" y="32"/>
                          </a:lnTo>
                          <a:lnTo>
                            <a:pt x="102" y="32"/>
                          </a:lnTo>
                          <a:lnTo>
                            <a:pt x="101" y="30"/>
                          </a:lnTo>
                          <a:lnTo>
                            <a:pt x="99" y="30"/>
                          </a:lnTo>
                          <a:lnTo>
                            <a:pt x="99" y="28"/>
                          </a:lnTo>
                          <a:lnTo>
                            <a:pt x="98" y="28"/>
                          </a:lnTo>
                          <a:lnTo>
                            <a:pt x="98" y="26"/>
                          </a:lnTo>
                          <a:lnTo>
                            <a:pt x="96" y="24"/>
                          </a:lnTo>
                          <a:lnTo>
                            <a:pt x="96" y="22"/>
                          </a:lnTo>
                          <a:lnTo>
                            <a:pt x="96" y="20"/>
                          </a:lnTo>
                          <a:lnTo>
                            <a:pt x="96" y="18"/>
                          </a:lnTo>
                          <a:lnTo>
                            <a:pt x="96" y="16"/>
                          </a:lnTo>
                          <a:lnTo>
                            <a:pt x="98" y="14"/>
                          </a:lnTo>
                          <a:lnTo>
                            <a:pt x="98" y="12"/>
                          </a:lnTo>
                          <a:lnTo>
                            <a:pt x="99" y="10"/>
                          </a:lnTo>
                          <a:lnTo>
                            <a:pt x="101" y="8"/>
                          </a:lnTo>
                          <a:lnTo>
                            <a:pt x="102" y="6"/>
                          </a:lnTo>
                          <a:lnTo>
                            <a:pt x="104" y="6"/>
                          </a:lnTo>
                          <a:lnTo>
                            <a:pt x="105" y="4"/>
                          </a:lnTo>
                          <a:lnTo>
                            <a:pt x="107" y="4"/>
                          </a:lnTo>
                          <a:lnTo>
                            <a:pt x="108" y="2"/>
                          </a:lnTo>
                          <a:lnTo>
                            <a:pt x="110" y="2"/>
                          </a:lnTo>
                          <a:lnTo>
                            <a:pt x="111" y="2"/>
                          </a:lnTo>
                          <a:lnTo>
                            <a:pt x="113" y="0"/>
                          </a:lnTo>
                          <a:lnTo>
                            <a:pt x="115" y="0"/>
                          </a:lnTo>
                          <a:lnTo>
                            <a:pt x="116" y="0"/>
                          </a:lnTo>
                          <a:lnTo>
                            <a:pt x="118" y="0"/>
                          </a:lnTo>
                          <a:lnTo>
                            <a:pt x="119" y="0"/>
                          </a:lnTo>
                          <a:lnTo>
                            <a:pt x="121" y="2"/>
                          </a:lnTo>
                          <a:lnTo>
                            <a:pt x="122" y="2"/>
                          </a:lnTo>
                          <a:lnTo>
                            <a:pt x="124" y="2"/>
                          </a:lnTo>
                          <a:lnTo>
                            <a:pt x="125" y="4"/>
                          </a:lnTo>
                          <a:lnTo>
                            <a:pt x="127" y="6"/>
                          </a:lnTo>
                          <a:lnTo>
                            <a:pt x="128" y="8"/>
                          </a:lnTo>
                          <a:lnTo>
                            <a:pt x="128" y="10"/>
                          </a:lnTo>
                          <a:lnTo>
                            <a:pt x="130" y="12"/>
                          </a:lnTo>
                          <a:lnTo>
                            <a:pt x="130" y="14"/>
                          </a:lnTo>
                          <a:lnTo>
                            <a:pt x="130" y="16"/>
                          </a:lnTo>
                          <a:lnTo>
                            <a:pt x="130" y="18"/>
                          </a:lnTo>
                          <a:lnTo>
                            <a:pt x="128" y="20"/>
                          </a:lnTo>
                          <a:lnTo>
                            <a:pt x="128" y="22"/>
                          </a:lnTo>
                          <a:lnTo>
                            <a:pt x="127" y="22"/>
                          </a:lnTo>
                          <a:lnTo>
                            <a:pt x="125" y="24"/>
                          </a:lnTo>
                          <a:lnTo>
                            <a:pt x="124" y="26"/>
                          </a:lnTo>
                          <a:lnTo>
                            <a:pt x="122" y="28"/>
                          </a:lnTo>
                          <a:lnTo>
                            <a:pt x="119" y="30"/>
                          </a:lnTo>
                          <a:lnTo>
                            <a:pt x="118" y="32"/>
                          </a:lnTo>
                          <a:lnTo>
                            <a:pt x="115" y="34"/>
                          </a:lnTo>
                          <a:lnTo>
                            <a:pt x="111" y="36"/>
                          </a:lnTo>
                          <a:lnTo>
                            <a:pt x="108" y="36"/>
                          </a:lnTo>
                          <a:lnTo>
                            <a:pt x="107" y="38"/>
                          </a:lnTo>
                          <a:lnTo>
                            <a:pt x="104" y="40"/>
                          </a:lnTo>
                          <a:lnTo>
                            <a:pt x="102" y="42"/>
                          </a:lnTo>
                          <a:lnTo>
                            <a:pt x="99" y="44"/>
                          </a:lnTo>
                          <a:lnTo>
                            <a:pt x="98" y="44"/>
                          </a:lnTo>
                          <a:lnTo>
                            <a:pt x="98" y="46"/>
                          </a:lnTo>
                          <a:lnTo>
                            <a:pt x="96" y="46"/>
                          </a:lnTo>
                          <a:lnTo>
                            <a:pt x="95" y="48"/>
                          </a:lnTo>
                          <a:lnTo>
                            <a:pt x="95" y="50"/>
                          </a:lnTo>
                          <a:lnTo>
                            <a:pt x="93" y="50"/>
                          </a:lnTo>
                          <a:lnTo>
                            <a:pt x="93" y="52"/>
                          </a:lnTo>
                          <a:lnTo>
                            <a:pt x="93" y="54"/>
                          </a:lnTo>
                          <a:lnTo>
                            <a:pt x="92" y="54"/>
                          </a:lnTo>
                          <a:lnTo>
                            <a:pt x="92" y="56"/>
                          </a:lnTo>
                          <a:lnTo>
                            <a:pt x="92" y="58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1826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1533" y="2078"/>
                      <a:ext cx="314" cy="17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31833" name="Freeform 25"/>
                  <p:cNvSpPr>
                    <a:spLocks/>
                  </p:cNvSpPr>
                  <p:nvPr/>
                </p:nvSpPr>
                <p:spPr bwMode="auto">
                  <a:xfrm rot="5400000">
                    <a:off x="2196" y="6"/>
                    <a:ext cx="563" cy="818"/>
                  </a:xfrm>
                  <a:custGeom>
                    <a:avLst/>
                    <a:gdLst/>
                    <a:ahLst/>
                    <a:cxnLst>
                      <a:cxn ang="0">
                        <a:pos x="320" y="818"/>
                      </a:cxn>
                      <a:cxn ang="0">
                        <a:pos x="0" y="369"/>
                      </a:cxn>
                      <a:cxn ang="0">
                        <a:pos x="171" y="0"/>
                      </a:cxn>
                      <a:cxn ang="0">
                        <a:pos x="523" y="0"/>
                      </a:cxn>
                      <a:cxn ang="0">
                        <a:pos x="563" y="712"/>
                      </a:cxn>
                      <a:cxn ang="0">
                        <a:pos x="320" y="818"/>
                      </a:cxn>
                    </a:cxnLst>
                    <a:rect l="0" t="0" r="r" b="b"/>
                    <a:pathLst>
                      <a:path w="563" h="818">
                        <a:moveTo>
                          <a:pt x="320" y="818"/>
                        </a:moveTo>
                        <a:lnTo>
                          <a:pt x="0" y="369"/>
                        </a:lnTo>
                        <a:lnTo>
                          <a:pt x="171" y="0"/>
                        </a:lnTo>
                        <a:lnTo>
                          <a:pt x="523" y="0"/>
                        </a:lnTo>
                        <a:lnTo>
                          <a:pt x="563" y="712"/>
                        </a:lnTo>
                        <a:lnTo>
                          <a:pt x="320" y="818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3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490" y="675"/>
                    <a:ext cx="0" cy="37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36" name="Freeform 28"/>
                  <p:cNvSpPr>
                    <a:spLocks/>
                  </p:cNvSpPr>
                  <p:nvPr/>
                </p:nvSpPr>
                <p:spPr bwMode="auto">
                  <a:xfrm rot="5400000">
                    <a:off x="2345" y="643"/>
                    <a:ext cx="551" cy="1304"/>
                  </a:xfrm>
                  <a:custGeom>
                    <a:avLst/>
                    <a:gdLst/>
                    <a:ahLst/>
                    <a:cxnLst>
                      <a:cxn ang="0">
                        <a:pos x="345" y="1304"/>
                      </a:cxn>
                      <a:cxn ang="0">
                        <a:pos x="43" y="991"/>
                      </a:cxn>
                      <a:cxn ang="0">
                        <a:pos x="0" y="461"/>
                      </a:cxn>
                      <a:cxn ang="0">
                        <a:pos x="302" y="0"/>
                      </a:cxn>
                      <a:cxn ang="0">
                        <a:pos x="527" y="383"/>
                      </a:cxn>
                      <a:cxn ang="0">
                        <a:pos x="551" y="1001"/>
                      </a:cxn>
                      <a:cxn ang="0">
                        <a:pos x="345" y="1304"/>
                      </a:cxn>
                    </a:cxnLst>
                    <a:rect l="0" t="0" r="r" b="b"/>
                    <a:pathLst>
                      <a:path w="551" h="1304">
                        <a:moveTo>
                          <a:pt x="345" y="1304"/>
                        </a:moveTo>
                        <a:lnTo>
                          <a:pt x="43" y="991"/>
                        </a:lnTo>
                        <a:lnTo>
                          <a:pt x="0" y="461"/>
                        </a:lnTo>
                        <a:lnTo>
                          <a:pt x="302" y="0"/>
                        </a:lnTo>
                        <a:lnTo>
                          <a:pt x="527" y="383"/>
                        </a:lnTo>
                        <a:lnTo>
                          <a:pt x="551" y="1001"/>
                        </a:lnTo>
                        <a:lnTo>
                          <a:pt x="345" y="130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3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83" y="743"/>
                    <a:ext cx="348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idC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3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28" y="1442"/>
                    <a:ext cx="385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1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grpSp>
                <p:nvGrpSpPr>
                  <p:cNvPr id="63184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2457" y="1048"/>
                    <a:ext cx="84" cy="668"/>
                    <a:chOff x="2493" y="1042"/>
                    <a:chExt cx="84" cy="668"/>
                  </a:xfrm>
                </p:grpSpPr>
                <p:sp>
                  <p:nvSpPr>
                    <p:cNvPr id="631841" name="Line 3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72" y="1291"/>
                      <a:ext cx="519" cy="2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1842" name="Freeform 34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2460" y="1594"/>
                      <a:ext cx="149" cy="84"/>
                    </a:xfrm>
                    <a:custGeom>
                      <a:avLst/>
                      <a:gdLst/>
                      <a:ahLst/>
                      <a:cxnLst>
                        <a:cxn ang="0">
                          <a:pos x="97" y="48"/>
                        </a:cxn>
                        <a:cxn ang="0">
                          <a:pos x="103" y="52"/>
                        </a:cxn>
                        <a:cxn ang="0">
                          <a:pos x="111" y="54"/>
                        </a:cxn>
                        <a:cxn ang="0">
                          <a:pos x="121" y="52"/>
                        </a:cxn>
                        <a:cxn ang="0">
                          <a:pos x="134" y="54"/>
                        </a:cxn>
                        <a:cxn ang="0">
                          <a:pos x="141" y="56"/>
                        </a:cxn>
                        <a:cxn ang="0">
                          <a:pos x="147" y="60"/>
                        </a:cxn>
                        <a:cxn ang="0">
                          <a:pos x="149" y="68"/>
                        </a:cxn>
                        <a:cxn ang="0">
                          <a:pos x="147" y="76"/>
                        </a:cxn>
                        <a:cxn ang="0">
                          <a:pos x="143" y="82"/>
                        </a:cxn>
                        <a:cxn ang="0">
                          <a:pos x="137" y="84"/>
                        </a:cxn>
                        <a:cxn ang="0">
                          <a:pos x="129" y="84"/>
                        </a:cxn>
                        <a:cxn ang="0">
                          <a:pos x="123" y="82"/>
                        </a:cxn>
                        <a:cxn ang="0">
                          <a:pos x="118" y="78"/>
                        </a:cxn>
                        <a:cxn ang="0">
                          <a:pos x="115" y="70"/>
                        </a:cxn>
                        <a:cxn ang="0">
                          <a:pos x="117" y="64"/>
                        </a:cxn>
                        <a:cxn ang="0">
                          <a:pos x="112" y="58"/>
                        </a:cxn>
                        <a:cxn ang="0">
                          <a:pos x="104" y="58"/>
                        </a:cxn>
                        <a:cxn ang="0">
                          <a:pos x="98" y="58"/>
                        </a:cxn>
                        <a:cxn ang="0">
                          <a:pos x="89" y="54"/>
                        </a:cxn>
                        <a:cxn ang="0">
                          <a:pos x="43" y="72"/>
                        </a:cxn>
                        <a:cxn ang="0">
                          <a:pos x="36" y="76"/>
                        </a:cxn>
                        <a:cxn ang="0">
                          <a:pos x="29" y="78"/>
                        </a:cxn>
                        <a:cxn ang="0">
                          <a:pos x="23" y="78"/>
                        </a:cxn>
                        <a:cxn ang="0">
                          <a:pos x="17" y="80"/>
                        </a:cxn>
                        <a:cxn ang="0">
                          <a:pos x="11" y="78"/>
                        </a:cxn>
                        <a:cxn ang="0">
                          <a:pos x="6" y="74"/>
                        </a:cxn>
                        <a:cxn ang="0">
                          <a:pos x="2" y="28"/>
                        </a:cxn>
                        <a:cxn ang="0">
                          <a:pos x="6" y="26"/>
                        </a:cxn>
                        <a:cxn ang="0">
                          <a:pos x="11" y="24"/>
                        </a:cxn>
                        <a:cxn ang="0">
                          <a:pos x="17" y="24"/>
                        </a:cxn>
                        <a:cxn ang="0">
                          <a:pos x="23" y="24"/>
                        </a:cxn>
                        <a:cxn ang="0">
                          <a:pos x="31" y="26"/>
                        </a:cxn>
                        <a:cxn ang="0">
                          <a:pos x="40" y="28"/>
                        </a:cxn>
                        <a:cxn ang="0">
                          <a:pos x="89" y="36"/>
                        </a:cxn>
                        <a:cxn ang="0">
                          <a:pos x="97" y="32"/>
                        </a:cxn>
                        <a:cxn ang="0">
                          <a:pos x="103" y="30"/>
                        </a:cxn>
                        <a:cxn ang="0">
                          <a:pos x="111" y="30"/>
                        </a:cxn>
                        <a:cxn ang="0">
                          <a:pos x="111" y="24"/>
                        </a:cxn>
                        <a:cxn ang="0">
                          <a:pos x="107" y="18"/>
                        </a:cxn>
                        <a:cxn ang="0">
                          <a:pos x="109" y="10"/>
                        </a:cxn>
                        <a:cxn ang="0">
                          <a:pos x="112" y="4"/>
                        </a:cxn>
                        <a:cxn ang="0">
                          <a:pos x="118" y="2"/>
                        </a:cxn>
                        <a:cxn ang="0">
                          <a:pos x="124" y="0"/>
                        </a:cxn>
                        <a:cxn ang="0">
                          <a:pos x="132" y="2"/>
                        </a:cxn>
                        <a:cxn ang="0">
                          <a:pos x="138" y="6"/>
                        </a:cxn>
                        <a:cxn ang="0">
                          <a:pos x="141" y="14"/>
                        </a:cxn>
                        <a:cxn ang="0">
                          <a:pos x="141" y="22"/>
                        </a:cxn>
                        <a:cxn ang="0">
                          <a:pos x="138" y="28"/>
                        </a:cxn>
                        <a:cxn ang="0">
                          <a:pos x="130" y="30"/>
                        </a:cxn>
                        <a:cxn ang="0">
                          <a:pos x="118" y="32"/>
                        </a:cxn>
                        <a:cxn ang="0">
                          <a:pos x="107" y="34"/>
                        </a:cxn>
                        <a:cxn ang="0">
                          <a:pos x="101" y="36"/>
                        </a:cxn>
                        <a:cxn ang="0">
                          <a:pos x="95" y="42"/>
                        </a:cxn>
                      </a:cxnLst>
                      <a:rect l="0" t="0" r="r" b="b"/>
                      <a:pathLst>
                        <a:path w="149" h="84">
                          <a:moveTo>
                            <a:pt x="94" y="44"/>
                          </a:moveTo>
                          <a:lnTo>
                            <a:pt x="95" y="46"/>
                          </a:lnTo>
                          <a:lnTo>
                            <a:pt x="95" y="48"/>
                          </a:lnTo>
                          <a:lnTo>
                            <a:pt x="97" y="48"/>
                          </a:lnTo>
                          <a:lnTo>
                            <a:pt x="98" y="50"/>
                          </a:lnTo>
                          <a:lnTo>
                            <a:pt x="100" y="50"/>
                          </a:lnTo>
                          <a:lnTo>
                            <a:pt x="101" y="52"/>
                          </a:lnTo>
                          <a:lnTo>
                            <a:pt x="103" y="52"/>
                          </a:lnTo>
                          <a:lnTo>
                            <a:pt x="104" y="52"/>
                          </a:lnTo>
                          <a:lnTo>
                            <a:pt x="106" y="52"/>
                          </a:lnTo>
                          <a:lnTo>
                            <a:pt x="107" y="52"/>
                          </a:lnTo>
                          <a:lnTo>
                            <a:pt x="111" y="54"/>
                          </a:lnTo>
                          <a:lnTo>
                            <a:pt x="114" y="54"/>
                          </a:lnTo>
                          <a:lnTo>
                            <a:pt x="115" y="54"/>
                          </a:lnTo>
                          <a:lnTo>
                            <a:pt x="118" y="54"/>
                          </a:lnTo>
                          <a:lnTo>
                            <a:pt x="121" y="52"/>
                          </a:lnTo>
                          <a:lnTo>
                            <a:pt x="124" y="52"/>
                          </a:lnTo>
                          <a:lnTo>
                            <a:pt x="127" y="52"/>
                          </a:lnTo>
                          <a:lnTo>
                            <a:pt x="130" y="52"/>
                          </a:lnTo>
                          <a:lnTo>
                            <a:pt x="134" y="54"/>
                          </a:lnTo>
                          <a:lnTo>
                            <a:pt x="137" y="54"/>
                          </a:lnTo>
                          <a:lnTo>
                            <a:pt x="138" y="54"/>
                          </a:lnTo>
                          <a:lnTo>
                            <a:pt x="140" y="54"/>
                          </a:lnTo>
                          <a:lnTo>
                            <a:pt x="141" y="56"/>
                          </a:lnTo>
                          <a:lnTo>
                            <a:pt x="143" y="56"/>
                          </a:lnTo>
                          <a:lnTo>
                            <a:pt x="144" y="58"/>
                          </a:lnTo>
                          <a:lnTo>
                            <a:pt x="146" y="58"/>
                          </a:lnTo>
                          <a:lnTo>
                            <a:pt x="147" y="60"/>
                          </a:lnTo>
                          <a:lnTo>
                            <a:pt x="147" y="62"/>
                          </a:lnTo>
                          <a:lnTo>
                            <a:pt x="149" y="64"/>
                          </a:lnTo>
                          <a:lnTo>
                            <a:pt x="149" y="66"/>
                          </a:lnTo>
                          <a:lnTo>
                            <a:pt x="149" y="68"/>
                          </a:lnTo>
                          <a:lnTo>
                            <a:pt x="149" y="70"/>
                          </a:lnTo>
                          <a:lnTo>
                            <a:pt x="149" y="72"/>
                          </a:lnTo>
                          <a:lnTo>
                            <a:pt x="149" y="74"/>
                          </a:lnTo>
                          <a:lnTo>
                            <a:pt x="147" y="76"/>
                          </a:lnTo>
                          <a:lnTo>
                            <a:pt x="147" y="78"/>
                          </a:lnTo>
                          <a:lnTo>
                            <a:pt x="146" y="78"/>
                          </a:lnTo>
                          <a:lnTo>
                            <a:pt x="144" y="80"/>
                          </a:lnTo>
                          <a:lnTo>
                            <a:pt x="143" y="82"/>
                          </a:lnTo>
                          <a:lnTo>
                            <a:pt x="141" y="82"/>
                          </a:lnTo>
                          <a:lnTo>
                            <a:pt x="140" y="82"/>
                          </a:lnTo>
                          <a:lnTo>
                            <a:pt x="138" y="84"/>
                          </a:lnTo>
                          <a:lnTo>
                            <a:pt x="137" y="84"/>
                          </a:lnTo>
                          <a:lnTo>
                            <a:pt x="135" y="84"/>
                          </a:lnTo>
                          <a:lnTo>
                            <a:pt x="134" y="84"/>
                          </a:lnTo>
                          <a:lnTo>
                            <a:pt x="130" y="84"/>
                          </a:lnTo>
                          <a:lnTo>
                            <a:pt x="129" y="84"/>
                          </a:lnTo>
                          <a:lnTo>
                            <a:pt x="127" y="84"/>
                          </a:lnTo>
                          <a:lnTo>
                            <a:pt x="126" y="82"/>
                          </a:lnTo>
                          <a:lnTo>
                            <a:pt x="124" y="82"/>
                          </a:lnTo>
                          <a:lnTo>
                            <a:pt x="123" y="82"/>
                          </a:lnTo>
                          <a:lnTo>
                            <a:pt x="121" y="80"/>
                          </a:lnTo>
                          <a:lnTo>
                            <a:pt x="120" y="80"/>
                          </a:lnTo>
                          <a:lnTo>
                            <a:pt x="120" y="78"/>
                          </a:lnTo>
                          <a:lnTo>
                            <a:pt x="118" y="78"/>
                          </a:lnTo>
                          <a:lnTo>
                            <a:pt x="117" y="76"/>
                          </a:lnTo>
                          <a:lnTo>
                            <a:pt x="117" y="74"/>
                          </a:lnTo>
                          <a:lnTo>
                            <a:pt x="115" y="72"/>
                          </a:lnTo>
                          <a:lnTo>
                            <a:pt x="115" y="70"/>
                          </a:lnTo>
                          <a:lnTo>
                            <a:pt x="115" y="68"/>
                          </a:lnTo>
                          <a:lnTo>
                            <a:pt x="115" y="66"/>
                          </a:lnTo>
                          <a:lnTo>
                            <a:pt x="115" y="64"/>
                          </a:lnTo>
                          <a:lnTo>
                            <a:pt x="117" y="64"/>
                          </a:lnTo>
                          <a:lnTo>
                            <a:pt x="117" y="62"/>
                          </a:lnTo>
                          <a:lnTo>
                            <a:pt x="117" y="58"/>
                          </a:lnTo>
                          <a:lnTo>
                            <a:pt x="114" y="58"/>
                          </a:lnTo>
                          <a:lnTo>
                            <a:pt x="112" y="58"/>
                          </a:lnTo>
                          <a:lnTo>
                            <a:pt x="111" y="58"/>
                          </a:lnTo>
                          <a:lnTo>
                            <a:pt x="109" y="58"/>
                          </a:lnTo>
                          <a:lnTo>
                            <a:pt x="107" y="58"/>
                          </a:lnTo>
                          <a:lnTo>
                            <a:pt x="104" y="58"/>
                          </a:lnTo>
                          <a:lnTo>
                            <a:pt x="103" y="58"/>
                          </a:lnTo>
                          <a:lnTo>
                            <a:pt x="101" y="58"/>
                          </a:lnTo>
                          <a:lnTo>
                            <a:pt x="100" y="58"/>
                          </a:lnTo>
                          <a:lnTo>
                            <a:pt x="98" y="58"/>
                          </a:lnTo>
                          <a:lnTo>
                            <a:pt x="95" y="56"/>
                          </a:lnTo>
                          <a:lnTo>
                            <a:pt x="94" y="56"/>
                          </a:lnTo>
                          <a:lnTo>
                            <a:pt x="92" y="56"/>
                          </a:lnTo>
                          <a:lnTo>
                            <a:pt x="89" y="54"/>
                          </a:lnTo>
                          <a:lnTo>
                            <a:pt x="88" y="54"/>
                          </a:lnTo>
                          <a:lnTo>
                            <a:pt x="85" y="54"/>
                          </a:lnTo>
                          <a:lnTo>
                            <a:pt x="46" y="72"/>
                          </a:lnTo>
                          <a:lnTo>
                            <a:pt x="43" y="72"/>
                          </a:lnTo>
                          <a:lnTo>
                            <a:pt x="42" y="74"/>
                          </a:lnTo>
                          <a:lnTo>
                            <a:pt x="40" y="74"/>
                          </a:lnTo>
                          <a:lnTo>
                            <a:pt x="37" y="74"/>
                          </a:lnTo>
                          <a:lnTo>
                            <a:pt x="36" y="76"/>
                          </a:lnTo>
                          <a:lnTo>
                            <a:pt x="34" y="76"/>
                          </a:lnTo>
                          <a:lnTo>
                            <a:pt x="32" y="76"/>
                          </a:lnTo>
                          <a:lnTo>
                            <a:pt x="31" y="76"/>
                          </a:lnTo>
                          <a:lnTo>
                            <a:pt x="29" y="78"/>
                          </a:lnTo>
                          <a:lnTo>
                            <a:pt x="28" y="78"/>
                          </a:lnTo>
                          <a:lnTo>
                            <a:pt x="26" y="78"/>
                          </a:lnTo>
                          <a:lnTo>
                            <a:pt x="25" y="78"/>
                          </a:lnTo>
                          <a:lnTo>
                            <a:pt x="23" y="78"/>
                          </a:lnTo>
                          <a:lnTo>
                            <a:pt x="22" y="80"/>
                          </a:lnTo>
                          <a:lnTo>
                            <a:pt x="20" y="80"/>
                          </a:lnTo>
                          <a:lnTo>
                            <a:pt x="19" y="80"/>
                          </a:lnTo>
                          <a:lnTo>
                            <a:pt x="17" y="80"/>
                          </a:lnTo>
                          <a:lnTo>
                            <a:pt x="16" y="78"/>
                          </a:lnTo>
                          <a:lnTo>
                            <a:pt x="14" y="78"/>
                          </a:lnTo>
                          <a:lnTo>
                            <a:pt x="13" y="78"/>
                          </a:lnTo>
                          <a:lnTo>
                            <a:pt x="11" y="78"/>
                          </a:lnTo>
                          <a:lnTo>
                            <a:pt x="9" y="76"/>
                          </a:lnTo>
                          <a:lnTo>
                            <a:pt x="8" y="76"/>
                          </a:lnTo>
                          <a:lnTo>
                            <a:pt x="6" y="76"/>
                          </a:lnTo>
                          <a:lnTo>
                            <a:pt x="6" y="74"/>
                          </a:lnTo>
                          <a:lnTo>
                            <a:pt x="65" y="48"/>
                          </a:lnTo>
                          <a:lnTo>
                            <a:pt x="0" y="30"/>
                          </a:lnTo>
                          <a:lnTo>
                            <a:pt x="2" y="30"/>
                          </a:lnTo>
                          <a:lnTo>
                            <a:pt x="2" y="28"/>
                          </a:lnTo>
                          <a:lnTo>
                            <a:pt x="3" y="28"/>
                          </a:lnTo>
                          <a:lnTo>
                            <a:pt x="3" y="26"/>
                          </a:lnTo>
                          <a:lnTo>
                            <a:pt x="5" y="26"/>
                          </a:lnTo>
                          <a:lnTo>
                            <a:pt x="6" y="26"/>
                          </a:lnTo>
                          <a:lnTo>
                            <a:pt x="6" y="24"/>
                          </a:lnTo>
                          <a:lnTo>
                            <a:pt x="8" y="24"/>
                          </a:lnTo>
                          <a:lnTo>
                            <a:pt x="9" y="24"/>
                          </a:lnTo>
                          <a:lnTo>
                            <a:pt x="11" y="24"/>
                          </a:lnTo>
                          <a:lnTo>
                            <a:pt x="13" y="24"/>
                          </a:lnTo>
                          <a:lnTo>
                            <a:pt x="14" y="24"/>
                          </a:lnTo>
                          <a:lnTo>
                            <a:pt x="16" y="24"/>
                          </a:lnTo>
                          <a:lnTo>
                            <a:pt x="17" y="24"/>
                          </a:lnTo>
                          <a:lnTo>
                            <a:pt x="19" y="24"/>
                          </a:lnTo>
                          <a:lnTo>
                            <a:pt x="20" y="24"/>
                          </a:lnTo>
                          <a:lnTo>
                            <a:pt x="22" y="24"/>
                          </a:lnTo>
                          <a:lnTo>
                            <a:pt x="23" y="24"/>
                          </a:lnTo>
                          <a:lnTo>
                            <a:pt x="25" y="24"/>
                          </a:lnTo>
                          <a:lnTo>
                            <a:pt x="26" y="24"/>
                          </a:lnTo>
                          <a:lnTo>
                            <a:pt x="29" y="24"/>
                          </a:lnTo>
                          <a:lnTo>
                            <a:pt x="31" y="26"/>
                          </a:lnTo>
                          <a:lnTo>
                            <a:pt x="32" y="26"/>
                          </a:lnTo>
                          <a:lnTo>
                            <a:pt x="36" y="26"/>
                          </a:lnTo>
                          <a:lnTo>
                            <a:pt x="37" y="26"/>
                          </a:lnTo>
                          <a:lnTo>
                            <a:pt x="40" y="28"/>
                          </a:lnTo>
                          <a:lnTo>
                            <a:pt x="83" y="38"/>
                          </a:lnTo>
                          <a:lnTo>
                            <a:pt x="85" y="38"/>
                          </a:lnTo>
                          <a:lnTo>
                            <a:pt x="86" y="36"/>
                          </a:lnTo>
                          <a:lnTo>
                            <a:pt x="89" y="36"/>
                          </a:lnTo>
                          <a:lnTo>
                            <a:pt x="91" y="34"/>
                          </a:lnTo>
                          <a:lnTo>
                            <a:pt x="92" y="34"/>
                          </a:lnTo>
                          <a:lnTo>
                            <a:pt x="94" y="34"/>
                          </a:lnTo>
                          <a:lnTo>
                            <a:pt x="97" y="32"/>
                          </a:lnTo>
                          <a:lnTo>
                            <a:pt x="98" y="32"/>
                          </a:lnTo>
                          <a:lnTo>
                            <a:pt x="100" y="32"/>
                          </a:lnTo>
                          <a:lnTo>
                            <a:pt x="101" y="32"/>
                          </a:lnTo>
                          <a:lnTo>
                            <a:pt x="103" y="30"/>
                          </a:lnTo>
                          <a:lnTo>
                            <a:pt x="104" y="30"/>
                          </a:lnTo>
                          <a:lnTo>
                            <a:pt x="106" y="30"/>
                          </a:lnTo>
                          <a:lnTo>
                            <a:pt x="109" y="30"/>
                          </a:lnTo>
                          <a:lnTo>
                            <a:pt x="111" y="30"/>
                          </a:lnTo>
                          <a:lnTo>
                            <a:pt x="112" y="30"/>
                          </a:lnTo>
                          <a:lnTo>
                            <a:pt x="112" y="26"/>
                          </a:lnTo>
                          <a:lnTo>
                            <a:pt x="111" y="26"/>
                          </a:lnTo>
                          <a:lnTo>
                            <a:pt x="111" y="24"/>
                          </a:lnTo>
                          <a:lnTo>
                            <a:pt x="109" y="22"/>
                          </a:lnTo>
                          <a:lnTo>
                            <a:pt x="109" y="20"/>
                          </a:lnTo>
                          <a:lnTo>
                            <a:pt x="107" y="20"/>
                          </a:lnTo>
                          <a:lnTo>
                            <a:pt x="107" y="18"/>
                          </a:lnTo>
                          <a:lnTo>
                            <a:pt x="107" y="16"/>
                          </a:lnTo>
                          <a:lnTo>
                            <a:pt x="107" y="14"/>
                          </a:lnTo>
                          <a:lnTo>
                            <a:pt x="107" y="12"/>
                          </a:lnTo>
                          <a:lnTo>
                            <a:pt x="109" y="10"/>
                          </a:lnTo>
                          <a:lnTo>
                            <a:pt x="109" y="8"/>
                          </a:lnTo>
                          <a:lnTo>
                            <a:pt x="111" y="8"/>
                          </a:lnTo>
                          <a:lnTo>
                            <a:pt x="111" y="6"/>
                          </a:lnTo>
                          <a:lnTo>
                            <a:pt x="112" y="4"/>
                          </a:lnTo>
                          <a:lnTo>
                            <a:pt x="114" y="4"/>
                          </a:lnTo>
                          <a:lnTo>
                            <a:pt x="115" y="4"/>
                          </a:lnTo>
                          <a:lnTo>
                            <a:pt x="117" y="2"/>
                          </a:lnTo>
                          <a:lnTo>
                            <a:pt x="118" y="2"/>
                          </a:lnTo>
                          <a:lnTo>
                            <a:pt x="120" y="2"/>
                          </a:lnTo>
                          <a:lnTo>
                            <a:pt x="121" y="0"/>
                          </a:lnTo>
                          <a:lnTo>
                            <a:pt x="123" y="0"/>
                          </a:lnTo>
                          <a:lnTo>
                            <a:pt x="124" y="0"/>
                          </a:lnTo>
                          <a:lnTo>
                            <a:pt x="126" y="0"/>
                          </a:lnTo>
                          <a:lnTo>
                            <a:pt x="127" y="0"/>
                          </a:lnTo>
                          <a:lnTo>
                            <a:pt x="130" y="2"/>
                          </a:lnTo>
                          <a:lnTo>
                            <a:pt x="132" y="2"/>
                          </a:lnTo>
                          <a:lnTo>
                            <a:pt x="134" y="4"/>
                          </a:lnTo>
                          <a:lnTo>
                            <a:pt x="135" y="4"/>
                          </a:lnTo>
                          <a:lnTo>
                            <a:pt x="137" y="6"/>
                          </a:lnTo>
                          <a:lnTo>
                            <a:pt x="138" y="6"/>
                          </a:lnTo>
                          <a:lnTo>
                            <a:pt x="140" y="8"/>
                          </a:lnTo>
                          <a:lnTo>
                            <a:pt x="141" y="10"/>
                          </a:lnTo>
                          <a:lnTo>
                            <a:pt x="141" y="12"/>
                          </a:lnTo>
                          <a:lnTo>
                            <a:pt x="141" y="14"/>
                          </a:lnTo>
                          <a:lnTo>
                            <a:pt x="143" y="16"/>
                          </a:lnTo>
                          <a:lnTo>
                            <a:pt x="143" y="18"/>
                          </a:lnTo>
                          <a:lnTo>
                            <a:pt x="141" y="20"/>
                          </a:lnTo>
                          <a:lnTo>
                            <a:pt x="141" y="22"/>
                          </a:lnTo>
                          <a:lnTo>
                            <a:pt x="141" y="24"/>
                          </a:lnTo>
                          <a:lnTo>
                            <a:pt x="140" y="24"/>
                          </a:lnTo>
                          <a:lnTo>
                            <a:pt x="140" y="26"/>
                          </a:lnTo>
                          <a:lnTo>
                            <a:pt x="138" y="28"/>
                          </a:lnTo>
                          <a:lnTo>
                            <a:pt x="137" y="28"/>
                          </a:lnTo>
                          <a:lnTo>
                            <a:pt x="135" y="30"/>
                          </a:lnTo>
                          <a:lnTo>
                            <a:pt x="134" y="30"/>
                          </a:lnTo>
                          <a:lnTo>
                            <a:pt x="130" y="30"/>
                          </a:lnTo>
                          <a:lnTo>
                            <a:pt x="127" y="32"/>
                          </a:lnTo>
                          <a:lnTo>
                            <a:pt x="126" y="32"/>
                          </a:lnTo>
                          <a:lnTo>
                            <a:pt x="123" y="32"/>
                          </a:lnTo>
                          <a:lnTo>
                            <a:pt x="118" y="32"/>
                          </a:lnTo>
                          <a:lnTo>
                            <a:pt x="115" y="34"/>
                          </a:lnTo>
                          <a:lnTo>
                            <a:pt x="114" y="34"/>
                          </a:lnTo>
                          <a:lnTo>
                            <a:pt x="111" y="34"/>
                          </a:lnTo>
                          <a:lnTo>
                            <a:pt x="107" y="34"/>
                          </a:lnTo>
                          <a:lnTo>
                            <a:pt x="106" y="34"/>
                          </a:lnTo>
                          <a:lnTo>
                            <a:pt x="104" y="36"/>
                          </a:lnTo>
                          <a:lnTo>
                            <a:pt x="103" y="36"/>
                          </a:lnTo>
                          <a:lnTo>
                            <a:pt x="101" y="36"/>
                          </a:lnTo>
                          <a:lnTo>
                            <a:pt x="100" y="38"/>
                          </a:lnTo>
                          <a:lnTo>
                            <a:pt x="98" y="38"/>
                          </a:lnTo>
                          <a:lnTo>
                            <a:pt x="97" y="40"/>
                          </a:lnTo>
                          <a:lnTo>
                            <a:pt x="95" y="42"/>
                          </a:lnTo>
                          <a:lnTo>
                            <a:pt x="95" y="44"/>
                          </a:lnTo>
                          <a:lnTo>
                            <a:pt x="94" y="4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9525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31843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74" y="1506"/>
                    <a:ext cx="213" cy="36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4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3055" y="1449"/>
                    <a:ext cx="246" cy="366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4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97" y="266"/>
                    <a:ext cx="278" cy="32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>
                        <a:solidFill>
                          <a:srgbClr val="CC0000"/>
                        </a:solidFill>
                        <a:effectLst/>
                      </a:rPr>
                      <a:t>C</a:t>
                    </a:r>
                    <a:endParaRPr lang="ru-RU" sz="2800" baseline="-25000">
                      <a:solidFill>
                        <a:srgbClr val="CC0000"/>
                      </a:solidFill>
                      <a:effectLst/>
                    </a:endParaRPr>
                  </a:p>
                </p:txBody>
              </p:sp>
              <p:sp>
                <p:nvSpPr>
                  <p:cNvPr id="631854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2" y="2124"/>
                    <a:ext cx="213" cy="36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55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" y="2234"/>
                    <a:ext cx="428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…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56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65" y="2118"/>
                    <a:ext cx="428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…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57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044" y="2118"/>
                    <a:ext cx="321" cy="33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58" name="Line 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94" y="2184"/>
                    <a:ext cx="3" cy="369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59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96" y="2243"/>
                    <a:ext cx="348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idC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74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35" y="277"/>
                    <a:ext cx="329" cy="36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sz="3200">
                        <a:solidFill>
                          <a:schemeClr val="tx1"/>
                        </a:solidFill>
                        <a:effectLst/>
                        <a:sym typeface="SymbolProp BT" pitchFamily="2" charset="2"/>
                      </a:rPr>
                      <a:t></a:t>
                    </a:r>
                  </a:p>
                </p:txBody>
              </p:sp>
              <p:sp>
                <p:nvSpPr>
                  <p:cNvPr id="631879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0" y="1803"/>
                    <a:ext cx="249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2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0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12" y="1014"/>
                    <a:ext cx="249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1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1" name="Text Box 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24" y="103"/>
                    <a:ext cx="249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0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2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54" y="1748"/>
                    <a:ext cx="292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…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</p:grpSp>
            <p:grpSp>
              <p:nvGrpSpPr>
                <p:cNvPr id="631887" name="Group 79"/>
                <p:cNvGrpSpPr>
                  <a:grpSpLocks/>
                </p:cNvGrpSpPr>
                <p:nvPr/>
              </p:nvGrpSpPr>
              <p:grpSpPr bwMode="auto">
                <a:xfrm>
                  <a:off x="2345" y="2507"/>
                  <a:ext cx="1915" cy="1813"/>
                  <a:chOff x="2345" y="2507"/>
                  <a:chExt cx="1915" cy="1813"/>
                </a:xfrm>
              </p:grpSpPr>
              <p:sp>
                <p:nvSpPr>
                  <p:cNvPr id="631821" name="Freeform 13"/>
                  <p:cNvSpPr>
                    <a:spLocks/>
                  </p:cNvSpPr>
                  <p:nvPr/>
                </p:nvSpPr>
                <p:spPr bwMode="auto">
                  <a:xfrm rot="5400000">
                    <a:off x="3102" y="2308"/>
                    <a:ext cx="569" cy="1013"/>
                  </a:xfrm>
                  <a:custGeom>
                    <a:avLst/>
                    <a:gdLst/>
                    <a:ahLst/>
                    <a:cxnLst>
                      <a:cxn ang="0">
                        <a:pos x="67" y="913"/>
                      </a:cxn>
                      <a:cxn ang="0">
                        <a:pos x="0" y="299"/>
                      </a:cxn>
                      <a:cxn ang="0">
                        <a:pos x="243" y="0"/>
                      </a:cxn>
                      <a:cxn ang="0">
                        <a:pos x="569" y="501"/>
                      </a:cxn>
                      <a:cxn ang="0">
                        <a:pos x="398" y="1013"/>
                      </a:cxn>
                      <a:cxn ang="0">
                        <a:pos x="67" y="913"/>
                      </a:cxn>
                    </a:cxnLst>
                    <a:rect l="0" t="0" r="r" b="b"/>
                    <a:pathLst>
                      <a:path w="569" h="1013">
                        <a:moveTo>
                          <a:pt x="67" y="913"/>
                        </a:moveTo>
                        <a:lnTo>
                          <a:pt x="0" y="299"/>
                        </a:lnTo>
                        <a:lnTo>
                          <a:pt x="243" y="0"/>
                        </a:lnTo>
                        <a:lnTo>
                          <a:pt x="569" y="501"/>
                        </a:lnTo>
                        <a:lnTo>
                          <a:pt x="398" y="1013"/>
                        </a:lnTo>
                        <a:lnTo>
                          <a:pt x="67" y="913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22" name="Freeform 14"/>
                  <p:cNvSpPr>
                    <a:spLocks/>
                  </p:cNvSpPr>
                  <p:nvPr/>
                </p:nvSpPr>
                <p:spPr bwMode="auto">
                  <a:xfrm rot="5400000">
                    <a:off x="2428" y="3197"/>
                    <a:ext cx="626" cy="792"/>
                  </a:xfrm>
                  <a:custGeom>
                    <a:avLst/>
                    <a:gdLst/>
                    <a:ahLst/>
                    <a:cxnLst>
                      <a:cxn ang="0">
                        <a:pos x="0" y="551"/>
                      </a:cxn>
                      <a:cxn ang="0">
                        <a:pos x="300" y="0"/>
                      </a:cxn>
                      <a:cxn ang="0">
                        <a:pos x="626" y="341"/>
                      </a:cxn>
                      <a:cxn ang="0">
                        <a:pos x="562" y="792"/>
                      </a:cxn>
                      <a:cxn ang="0">
                        <a:pos x="0" y="551"/>
                      </a:cxn>
                    </a:cxnLst>
                    <a:rect l="0" t="0" r="r" b="b"/>
                    <a:pathLst>
                      <a:path w="626" h="792">
                        <a:moveTo>
                          <a:pt x="0" y="551"/>
                        </a:moveTo>
                        <a:lnTo>
                          <a:pt x="300" y="0"/>
                        </a:lnTo>
                        <a:lnTo>
                          <a:pt x="626" y="341"/>
                        </a:lnTo>
                        <a:lnTo>
                          <a:pt x="562" y="792"/>
                        </a:lnTo>
                        <a:lnTo>
                          <a:pt x="0" y="55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23" name="Freeform 15"/>
                  <p:cNvSpPr>
                    <a:spLocks/>
                  </p:cNvSpPr>
                  <p:nvPr/>
                </p:nvSpPr>
                <p:spPr bwMode="auto">
                  <a:xfrm rot="5400000">
                    <a:off x="3464" y="3241"/>
                    <a:ext cx="626" cy="852"/>
                  </a:xfrm>
                  <a:custGeom>
                    <a:avLst/>
                    <a:gdLst/>
                    <a:ahLst/>
                    <a:cxnLst>
                      <a:cxn ang="0">
                        <a:pos x="0" y="651"/>
                      </a:cxn>
                      <a:cxn ang="0">
                        <a:pos x="2" y="82"/>
                      </a:cxn>
                      <a:cxn ang="0">
                        <a:pos x="501" y="0"/>
                      </a:cxn>
                      <a:cxn ang="0">
                        <a:pos x="626" y="441"/>
                      </a:cxn>
                      <a:cxn ang="0">
                        <a:pos x="316" y="852"/>
                      </a:cxn>
                      <a:cxn ang="0">
                        <a:pos x="0" y="651"/>
                      </a:cxn>
                    </a:cxnLst>
                    <a:rect l="0" t="0" r="r" b="b"/>
                    <a:pathLst>
                      <a:path w="626" h="852">
                        <a:moveTo>
                          <a:pt x="0" y="651"/>
                        </a:moveTo>
                        <a:lnTo>
                          <a:pt x="2" y="82"/>
                        </a:lnTo>
                        <a:lnTo>
                          <a:pt x="501" y="0"/>
                        </a:lnTo>
                        <a:lnTo>
                          <a:pt x="626" y="441"/>
                        </a:lnTo>
                        <a:lnTo>
                          <a:pt x="316" y="852"/>
                        </a:lnTo>
                        <a:lnTo>
                          <a:pt x="0" y="65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3183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459" y="3346"/>
                    <a:ext cx="568" cy="654"/>
                    <a:chOff x="3855" y="3616"/>
                    <a:chExt cx="568" cy="654"/>
                  </a:xfrm>
                </p:grpSpPr>
                <p:sp>
                  <p:nvSpPr>
                    <p:cNvPr id="631831" name="Freeform 23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3859" y="4127"/>
                      <a:ext cx="139" cy="148"/>
                    </a:xfrm>
                    <a:custGeom>
                      <a:avLst/>
                      <a:gdLst/>
                      <a:ahLst/>
                      <a:cxnLst>
                        <a:cxn ang="0">
                          <a:pos x="87" y="88"/>
                        </a:cxn>
                        <a:cxn ang="0">
                          <a:pos x="92" y="96"/>
                        </a:cxn>
                        <a:cxn ang="0">
                          <a:pos x="98" y="102"/>
                        </a:cxn>
                        <a:cxn ang="0">
                          <a:pos x="109" y="112"/>
                        </a:cxn>
                        <a:cxn ang="0">
                          <a:pos x="118" y="120"/>
                        </a:cxn>
                        <a:cxn ang="0">
                          <a:pos x="122" y="128"/>
                        </a:cxn>
                        <a:cxn ang="0">
                          <a:pos x="122" y="136"/>
                        </a:cxn>
                        <a:cxn ang="0">
                          <a:pos x="121" y="144"/>
                        </a:cxn>
                        <a:cxn ang="0">
                          <a:pos x="115" y="148"/>
                        </a:cxn>
                        <a:cxn ang="0">
                          <a:pos x="109" y="146"/>
                        </a:cxn>
                        <a:cxn ang="0">
                          <a:pos x="101" y="142"/>
                        </a:cxn>
                        <a:cxn ang="0">
                          <a:pos x="95" y="134"/>
                        </a:cxn>
                        <a:cxn ang="0">
                          <a:pos x="92" y="126"/>
                        </a:cxn>
                        <a:cxn ang="0">
                          <a:pos x="93" y="118"/>
                        </a:cxn>
                        <a:cxn ang="0">
                          <a:pos x="96" y="114"/>
                        </a:cxn>
                        <a:cxn ang="0">
                          <a:pos x="95" y="106"/>
                        </a:cxn>
                        <a:cxn ang="0">
                          <a:pos x="90" y="102"/>
                        </a:cxn>
                        <a:cxn ang="0">
                          <a:pos x="84" y="94"/>
                        </a:cxn>
                        <a:cxn ang="0">
                          <a:pos x="78" y="86"/>
                        </a:cxn>
                        <a:cxn ang="0">
                          <a:pos x="32" y="68"/>
                        </a:cxn>
                        <a:cxn ang="0">
                          <a:pos x="24" y="64"/>
                        </a:cxn>
                        <a:cxn ang="0">
                          <a:pos x="18" y="62"/>
                        </a:cxn>
                        <a:cxn ang="0">
                          <a:pos x="14" y="58"/>
                        </a:cxn>
                        <a:cxn ang="0">
                          <a:pos x="9" y="56"/>
                        </a:cxn>
                        <a:cxn ang="0">
                          <a:pos x="5" y="48"/>
                        </a:cxn>
                        <a:cxn ang="0">
                          <a:pos x="1" y="44"/>
                        </a:cxn>
                        <a:cxn ang="0">
                          <a:pos x="15" y="2"/>
                        </a:cxn>
                        <a:cxn ang="0">
                          <a:pos x="20" y="2"/>
                        </a:cxn>
                        <a:cxn ang="0">
                          <a:pos x="26" y="2"/>
                        </a:cxn>
                        <a:cxn ang="0">
                          <a:pos x="31" y="6"/>
                        </a:cxn>
                        <a:cxn ang="0">
                          <a:pos x="35" y="12"/>
                        </a:cxn>
                        <a:cxn ang="0">
                          <a:pos x="41" y="18"/>
                        </a:cxn>
                        <a:cxn ang="0">
                          <a:pos x="47" y="26"/>
                        </a:cxn>
                        <a:cxn ang="0">
                          <a:pos x="84" y="70"/>
                        </a:cxn>
                        <a:cxn ang="0">
                          <a:pos x="92" y="72"/>
                        </a:cxn>
                        <a:cxn ang="0">
                          <a:pos x="98" y="76"/>
                        </a:cxn>
                        <a:cxn ang="0">
                          <a:pos x="104" y="80"/>
                        </a:cxn>
                        <a:cxn ang="0">
                          <a:pos x="109" y="78"/>
                        </a:cxn>
                        <a:cxn ang="0">
                          <a:pos x="109" y="70"/>
                        </a:cxn>
                        <a:cxn ang="0">
                          <a:pos x="112" y="64"/>
                        </a:cxn>
                        <a:cxn ang="0">
                          <a:pos x="118" y="62"/>
                        </a:cxn>
                        <a:cxn ang="0">
                          <a:pos x="124" y="64"/>
                        </a:cxn>
                        <a:cxn ang="0">
                          <a:pos x="130" y="68"/>
                        </a:cxn>
                        <a:cxn ang="0">
                          <a:pos x="135" y="74"/>
                        </a:cxn>
                        <a:cxn ang="0">
                          <a:pos x="139" y="80"/>
                        </a:cxn>
                        <a:cxn ang="0">
                          <a:pos x="139" y="88"/>
                        </a:cxn>
                        <a:cxn ang="0">
                          <a:pos x="138" y="96"/>
                        </a:cxn>
                        <a:cxn ang="0">
                          <a:pos x="132" y="100"/>
                        </a:cxn>
                        <a:cxn ang="0">
                          <a:pos x="124" y="98"/>
                        </a:cxn>
                        <a:cxn ang="0">
                          <a:pos x="115" y="92"/>
                        </a:cxn>
                        <a:cxn ang="0">
                          <a:pos x="104" y="84"/>
                        </a:cxn>
                        <a:cxn ang="0">
                          <a:pos x="96" y="80"/>
                        </a:cxn>
                        <a:cxn ang="0">
                          <a:pos x="90" y="80"/>
                        </a:cxn>
                      </a:cxnLst>
                      <a:rect l="0" t="0" r="r" b="b"/>
                      <a:pathLst>
                        <a:path w="139" h="148">
                          <a:moveTo>
                            <a:pt x="86" y="82"/>
                          </a:moveTo>
                          <a:lnTo>
                            <a:pt x="87" y="84"/>
                          </a:lnTo>
                          <a:lnTo>
                            <a:pt x="87" y="86"/>
                          </a:lnTo>
                          <a:lnTo>
                            <a:pt x="87" y="88"/>
                          </a:lnTo>
                          <a:lnTo>
                            <a:pt x="87" y="90"/>
                          </a:lnTo>
                          <a:lnTo>
                            <a:pt x="89" y="92"/>
                          </a:lnTo>
                          <a:lnTo>
                            <a:pt x="90" y="94"/>
                          </a:lnTo>
                          <a:lnTo>
                            <a:pt x="92" y="96"/>
                          </a:lnTo>
                          <a:lnTo>
                            <a:pt x="93" y="98"/>
                          </a:lnTo>
                          <a:lnTo>
                            <a:pt x="95" y="98"/>
                          </a:lnTo>
                          <a:lnTo>
                            <a:pt x="96" y="100"/>
                          </a:lnTo>
                          <a:lnTo>
                            <a:pt x="98" y="102"/>
                          </a:lnTo>
                          <a:lnTo>
                            <a:pt x="101" y="104"/>
                          </a:lnTo>
                          <a:lnTo>
                            <a:pt x="103" y="106"/>
                          </a:lnTo>
                          <a:lnTo>
                            <a:pt x="106" y="108"/>
                          </a:lnTo>
                          <a:lnTo>
                            <a:pt x="109" y="112"/>
                          </a:lnTo>
                          <a:lnTo>
                            <a:pt x="112" y="114"/>
                          </a:lnTo>
                          <a:lnTo>
                            <a:pt x="113" y="116"/>
                          </a:lnTo>
                          <a:lnTo>
                            <a:pt x="115" y="118"/>
                          </a:lnTo>
                          <a:lnTo>
                            <a:pt x="118" y="120"/>
                          </a:lnTo>
                          <a:lnTo>
                            <a:pt x="119" y="122"/>
                          </a:lnTo>
                          <a:lnTo>
                            <a:pt x="119" y="124"/>
                          </a:lnTo>
                          <a:lnTo>
                            <a:pt x="121" y="126"/>
                          </a:lnTo>
                          <a:lnTo>
                            <a:pt x="122" y="128"/>
                          </a:lnTo>
                          <a:lnTo>
                            <a:pt x="122" y="130"/>
                          </a:lnTo>
                          <a:lnTo>
                            <a:pt x="124" y="132"/>
                          </a:lnTo>
                          <a:lnTo>
                            <a:pt x="124" y="134"/>
                          </a:lnTo>
                          <a:lnTo>
                            <a:pt x="122" y="136"/>
                          </a:lnTo>
                          <a:lnTo>
                            <a:pt x="122" y="138"/>
                          </a:lnTo>
                          <a:lnTo>
                            <a:pt x="122" y="140"/>
                          </a:lnTo>
                          <a:lnTo>
                            <a:pt x="122" y="142"/>
                          </a:lnTo>
                          <a:lnTo>
                            <a:pt x="121" y="144"/>
                          </a:lnTo>
                          <a:lnTo>
                            <a:pt x="119" y="146"/>
                          </a:lnTo>
                          <a:lnTo>
                            <a:pt x="118" y="146"/>
                          </a:lnTo>
                          <a:lnTo>
                            <a:pt x="116" y="148"/>
                          </a:lnTo>
                          <a:lnTo>
                            <a:pt x="115" y="148"/>
                          </a:lnTo>
                          <a:lnTo>
                            <a:pt x="113" y="148"/>
                          </a:lnTo>
                          <a:lnTo>
                            <a:pt x="112" y="148"/>
                          </a:lnTo>
                          <a:lnTo>
                            <a:pt x="110" y="148"/>
                          </a:lnTo>
                          <a:lnTo>
                            <a:pt x="109" y="146"/>
                          </a:lnTo>
                          <a:lnTo>
                            <a:pt x="107" y="146"/>
                          </a:lnTo>
                          <a:lnTo>
                            <a:pt x="106" y="146"/>
                          </a:lnTo>
                          <a:lnTo>
                            <a:pt x="104" y="144"/>
                          </a:lnTo>
                          <a:lnTo>
                            <a:pt x="101" y="142"/>
                          </a:lnTo>
                          <a:lnTo>
                            <a:pt x="99" y="140"/>
                          </a:lnTo>
                          <a:lnTo>
                            <a:pt x="98" y="138"/>
                          </a:lnTo>
                          <a:lnTo>
                            <a:pt x="96" y="136"/>
                          </a:lnTo>
                          <a:lnTo>
                            <a:pt x="95" y="134"/>
                          </a:lnTo>
                          <a:lnTo>
                            <a:pt x="93" y="132"/>
                          </a:lnTo>
                          <a:lnTo>
                            <a:pt x="93" y="130"/>
                          </a:lnTo>
                          <a:lnTo>
                            <a:pt x="92" y="128"/>
                          </a:lnTo>
                          <a:lnTo>
                            <a:pt x="92" y="126"/>
                          </a:lnTo>
                          <a:lnTo>
                            <a:pt x="92" y="124"/>
                          </a:lnTo>
                          <a:lnTo>
                            <a:pt x="92" y="122"/>
                          </a:lnTo>
                          <a:lnTo>
                            <a:pt x="92" y="120"/>
                          </a:lnTo>
                          <a:lnTo>
                            <a:pt x="93" y="118"/>
                          </a:lnTo>
                          <a:lnTo>
                            <a:pt x="93" y="116"/>
                          </a:lnTo>
                          <a:lnTo>
                            <a:pt x="95" y="116"/>
                          </a:lnTo>
                          <a:lnTo>
                            <a:pt x="95" y="114"/>
                          </a:lnTo>
                          <a:lnTo>
                            <a:pt x="96" y="114"/>
                          </a:lnTo>
                          <a:lnTo>
                            <a:pt x="98" y="112"/>
                          </a:lnTo>
                          <a:lnTo>
                            <a:pt x="98" y="110"/>
                          </a:lnTo>
                          <a:lnTo>
                            <a:pt x="96" y="108"/>
                          </a:lnTo>
                          <a:lnTo>
                            <a:pt x="95" y="106"/>
                          </a:lnTo>
                          <a:lnTo>
                            <a:pt x="93" y="106"/>
                          </a:lnTo>
                          <a:lnTo>
                            <a:pt x="92" y="104"/>
                          </a:lnTo>
                          <a:lnTo>
                            <a:pt x="92" y="102"/>
                          </a:lnTo>
                          <a:lnTo>
                            <a:pt x="90" y="102"/>
                          </a:lnTo>
                          <a:lnTo>
                            <a:pt x="89" y="100"/>
                          </a:lnTo>
                          <a:lnTo>
                            <a:pt x="87" y="98"/>
                          </a:lnTo>
                          <a:lnTo>
                            <a:pt x="86" y="96"/>
                          </a:lnTo>
                          <a:lnTo>
                            <a:pt x="84" y="94"/>
                          </a:lnTo>
                          <a:lnTo>
                            <a:pt x="83" y="92"/>
                          </a:lnTo>
                          <a:lnTo>
                            <a:pt x="81" y="90"/>
                          </a:lnTo>
                          <a:lnTo>
                            <a:pt x="80" y="88"/>
                          </a:lnTo>
                          <a:lnTo>
                            <a:pt x="78" y="86"/>
                          </a:lnTo>
                          <a:lnTo>
                            <a:pt x="76" y="84"/>
                          </a:lnTo>
                          <a:lnTo>
                            <a:pt x="75" y="82"/>
                          </a:lnTo>
                          <a:lnTo>
                            <a:pt x="35" y="68"/>
                          </a:lnTo>
                          <a:lnTo>
                            <a:pt x="32" y="68"/>
                          </a:lnTo>
                          <a:lnTo>
                            <a:pt x="31" y="66"/>
                          </a:lnTo>
                          <a:lnTo>
                            <a:pt x="29" y="66"/>
                          </a:lnTo>
                          <a:lnTo>
                            <a:pt x="26" y="66"/>
                          </a:lnTo>
                          <a:lnTo>
                            <a:pt x="24" y="64"/>
                          </a:lnTo>
                          <a:lnTo>
                            <a:pt x="23" y="64"/>
                          </a:lnTo>
                          <a:lnTo>
                            <a:pt x="21" y="64"/>
                          </a:lnTo>
                          <a:lnTo>
                            <a:pt x="20" y="62"/>
                          </a:lnTo>
                          <a:lnTo>
                            <a:pt x="18" y="62"/>
                          </a:lnTo>
                          <a:lnTo>
                            <a:pt x="17" y="60"/>
                          </a:lnTo>
                          <a:lnTo>
                            <a:pt x="15" y="60"/>
                          </a:lnTo>
                          <a:lnTo>
                            <a:pt x="14" y="60"/>
                          </a:lnTo>
                          <a:lnTo>
                            <a:pt x="14" y="58"/>
                          </a:lnTo>
                          <a:lnTo>
                            <a:pt x="12" y="58"/>
                          </a:lnTo>
                          <a:lnTo>
                            <a:pt x="11" y="58"/>
                          </a:lnTo>
                          <a:lnTo>
                            <a:pt x="11" y="56"/>
                          </a:lnTo>
                          <a:lnTo>
                            <a:pt x="9" y="56"/>
                          </a:lnTo>
                          <a:lnTo>
                            <a:pt x="8" y="54"/>
                          </a:lnTo>
                          <a:lnTo>
                            <a:pt x="6" y="52"/>
                          </a:lnTo>
                          <a:lnTo>
                            <a:pt x="5" y="50"/>
                          </a:lnTo>
                          <a:lnTo>
                            <a:pt x="5" y="48"/>
                          </a:lnTo>
                          <a:lnTo>
                            <a:pt x="3" y="48"/>
                          </a:lnTo>
                          <a:lnTo>
                            <a:pt x="3" y="46"/>
                          </a:lnTo>
                          <a:lnTo>
                            <a:pt x="1" y="46"/>
                          </a:lnTo>
                          <a:lnTo>
                            <a:pt x="1" y="44"/>
                          </a:lnTo>
                          <a:lnTo>
                            <a:pt x="0" y="42"/>
                          </a:lnTo>
                          <a:lnTo>
                            <a:pt x="60" y="62"/>
                          </a:lnTo>
                          <a:lnTo>
                            <a:pt x="14" y="2"/>
                          </a:lnTo>
                          <a:lnTo>
                            <a:pt x="15" y="2"/>
                          </a:lnTo>
                          <a:lnTo>
                            <a:pt x="17" y="2"/>
                          </a:lnTo>
                          <a:lnTo>
                            <a:pt x="17" y="0"/>
                          </a:lnTo>
                          <a:lnTo>
                            <a:pt x="18" y="2"/>
                          </a:lnTo>
                          <a:lnTo>
                            <a:pt x="20" y="2"/>
                          </a:lnTo>
                          <a:lnTo>
                            <a:pt x="21" y="2"/>
                          </a:lnTo>
                          <a:lnTo>
                            <a:pt x="23" y="2"/>
                          </a:lnTo>
                          <a:lnTo>
                            <a:pt x="24" y="2"/>
                          </a:lnTo>
                          <a:lnTo>
                            <a:pt x="26" y="2"/>
                          </a:lnTo>
                          <a:lnTo>
                            <a:pt x="26" y="4"/>
                          </a:lnTo>
                          <a:lnTo>
                            <a:pt x="27" y="4"/>
                          </a:lnTo>
                          <a:lnTo>
                            <a:pt x="29" y="6"/>
                          </a:lnTo>
                          <a:lnTo>
                            <a:pt x="31" y="6"/>
                          </a:lnTo>
                          <a:lnTo>
                            <a:pt x="32" y="8"/>
                          </a:lnTo>
                          <a:lnTo>
                            <a:pt x="34" y="10"/>
                          </a:lnTo>
                          <a:lnTo>
                            <a:pt x="35" y="10"/>
                          </a:lnTo>
                          <a:lnTo>
                            <a:pt x="35" y="12"/>
                          </a:lnTo>
                          <a:lnTo>
                            <a:pt x="37" y="12"/>
                          </a:lnTo>
                          <a:lnTo>
                            <a:pt x="38" y="14"/>
                          </a:lnTo>
                          <a:lnTo>
                            <a:pt x="40" y="16"/>
                          </a:lnTo>
                          <a:lnTo>
                            <a:pt x="41" y="18"/>
                          </a:lnTo>
                          <a:lnTo>
                            <a:pt x="41" y="20"/>
                          </a:lnTo>
                          <a:lnTo>
                            <a:pt x="43" y="22"/>
                          </a:lnTo>
                          <a:lnTo>
                            <a:pt x="44" y="24"/>
                          </a:lnTo>
                          <a:lnTo>
                            <a:pt x="47" y="26"/>
                          </a:lnTo>
                          <a:lnTo>
                            <a:pt x="49" y="28"/>
                          </a:lnTo>
                          <a:lnTo>
                            <a:pt x="80" y="68"/>
                          </a:lnTo>
                          <a:lnTo>
                            <a:pt x="81" y="68"/>
                          </a:lnTo>
                          <a:lnTo>
                            <a:pt x="84" y="70"/>
                          </a:lnTo>
                          <a:lnTo>
                            <a:pt x="86" y="70"/>
                          </a:lnTo>
                          <a:lnTo>
                            <a:pt x="87" y="70"/>
                          </a:lnTo>
                          <a:lnTo>
                            <a:pt x="90" y="72"/>
                          </a:lnTo>
                          <a:lnTo>
                            <a:pt x="92" y="72"/>
                          </a:lnTo>
                          <a:lnTo>
                            <a:pt x="93" y="74"/>
                          </a:lnTo>
                          <a:lnTo>
                            <a:pt x="95" y="74"/>
                          </a:lnTo>
                          <a:lnTo>
                            <a:pt x="96" y="74"/>
                          </a:lnTo>
                          <a:lnTo>
                            <a:pt x="98" y="76"/>
                          </a:lnTo>
                          <a:lnTo>
                            <a:pt x="99" y="76"/>
                          </a:lnTo>
                          <a:lnTo>
                            <a:pt x="101" y="78"/>
                          </a:lnTo>
                          <a:lnTo>
                            <a:pt x="103" y="78"/>
                          </a:lnTo>
                          <a:lnTo>
                            <a:pt x="104" y="80"/>
                          </a:lnTo>
                          <a:lnTo>
                            <a:pt x="106" y="80"/>
                          </a:lnTo>
                          <a:lnTo>
                            <a:pt x="107" y="82"/>
                          </a:lnTo>
                          <a:lnTo>
                            <a:pt x="109" y="80"/>
                          </a:lnTo>
                          <a:lnTo>
                            <a:pt x="109" y="78"/>
                          </a:lnTo>
                          <a:lnTo>
                            <a:pt x="109" y="76"/>
                          </a:lnTo>
                          <a:lnTo>
                            <a:pt x="109" y="74"/>
                          </a:lnTo>
                          <a:lnTo>
                            <a:pt x="109" y="72"/>
                          </a:lnTo>
                          <a:lnTo>
                            <a:pt x="109" y="70"/>
                          </a:lnTo>
                          <a:lnTo>
                            <a:pt x="110" y="68"/>
                          </a:lnTo>
                          <a:lnTo>
                            <a:pt x="110" y="66"/>
                          </a:lnTo>
                          <a:lnTo>
                            <a:pt x="112" y="66"/>
                          </a:lnTo>
                          <a:lnTo>
                            <a:pt x="112" y="64"/>
                          </a:lnTo>
                          <a:lnTo>
                            <a:pt x="113" y="64"/>
                          </a:lnTo>
                          <a:lnTo>
                            <a:pt x="115" y="62"/>
                          </a:lnTo>
                          <a:lnTo>
                            <a:pt x="116" y="62"/>
                          </a:lnTo>
                          <a:lnTo>
                            <a:pt x="118" y="62"/>
                          </a:lnTo>
                          <a:lnTo>
                            <a:pt x="119" y="62"/>
                          </a:lnTo>
                          <a:lnTo>
                            <a:pt x="121" y="62"/>
                          </a:lnTo>
                          <a:lnTo>
                            <a:pt x="122" y="62"/>
                          </a:lnTo>
                          <a:lnTo>
                            <a:pt x="124" y="64"/>
                          </a:lnTo>
                          <a:lnTo>
                            <a:pt x="125" y="64"/>
                          </a:lnTo>
                          <a:lnTo>
                            <a:pt x="127" y="66"/>
                          </a:lnTo>
                          <a:lnTo>
                            <a:pt x="129" y="66"/>
                          </a:lnTo>
                          <a:lnTo>
                            <a:pt x="130" y="68"/>
                          </a:lnTo>
                          <a:lnTo>
                            <a:pt x="132" y="70"/>
                          </a:lnTo>
                          <a:lnTo>
                            <a:pt x="133" y="70"/>
                          </a:lnTo>
                          <a:lnTo>
                            <a:pt x="135" y="72"/>
                          </a:lnTo>
                          <a:lnTo>
                            <a:pt x="135" y="74"/>
                          </a:lnTo>
                          <a:lnTo>
                            <a:pt x="136" y="74"/>
                          </a:lnTo>
                          <a:lnTo>
                            <a:pt x="138" y="76"/>
                          </a:lnTo>
                          <a:lnTo>
                            <a:pt x="138" y="78"/>
                          </a:lnTo>
                          <a:lnTo>
                            <a:pt x="139" y="80"/>
                          </a:lnTo>
                          <a:lnTo>
                            <a:pt x="139" y="82"/>
                          </a:lnTo>
                          <a:lnTo>
                            <a:pt x="139" y="84"/>
                          </a:lnTo>
                          <a:lnTo>
                            <a:pt x="139" y="86"/>
                          </a:lnTo>
                          <a:lnTo>
                            <a:pt x="139" y="88"/>
                          </a:lnTo>
                          <a:lnTo>
                            <a:pt x="139" y="90"/>
                          </a:lnTo>
                          <a:lnTo>
                            <a:pt x="139" y="92"/>
                          </a:lnTo>
                          <a:lnTo>
                            <a:pt x="138" y="94"/>
                          </a:lnTo>
                          <a:lnTo>
                            <a:pt x="138" y="96"/>
                          </a:lnTo>
                          <a:lnTo>
                            <a:pt x="136" y="96"/>
                          </a:lnTo>
                          <a:lnTo>
                            <a:pt x="135" y="98"/>
                          </a:lnTo>
                          <a:lnTo>
                            <a:pt x="133" y="98"/>
                          </a:lnTo>
                          <a:lnTo>
                            <a:pt x="132" y="100"/>
                          </a:lnTo>
                          <a:lnTo>
                            <a:pt x="130" y="100"/>
                          </a:lnTo>
                          <a:lnTo>
                            <a:pt x="129" y="100"/>
                          </a:lnTo>
                          <a:lnTo>
                            <a:pt x="127" y="98"/>
                          </a:lnTo>
                          <a:lnTo>
                            <a:pt x="124" y="98"/>
                          </a:lnTo>
                          <a:lnTo>
                            <a:pt x="122" y="96"/>
                          </a:lnTo>
                          <a:lnTo>
                            <a:pt x="121" y="96"/>
                          </a:lnTo>
                          <a:lnTo>
                            <a:pt x="118" y="94"/>
                          </a:lnTo>
                          <a:lnTo>
                            <a:pt x="115" y="92"/>
                          </a:lnTo>
                          <a:lnTo>
                            <a:pt x="112" y="90"/>
                          </a:lnTo>
                          <a:lnTo>
                            <a:pt x="109" y="88"/>
                          </a:lnTo>
                          <a:lnTo>
                            <a:pt x="107" y="86"/>
                          </a:lnTo>
                          <a:lnTo>
                            <a:pt x="104" y="84"/>
                          </a:lnTo>
                          <a:lnTo>
                            <a:pt x="103" y="84"/>
                          </a:lnTo>
                          <a:lnTo>
                            <a:pt x="101" y="82"/>
                          </a:lnTo>
                          <a:lnTo>
                            <a:pt x="98" y="82"/>
                          </a:lnTo>
                          <a:lnTo>
                            <a:pt x="96" y="80"/>
                          </a:lnTo>
                          <a:lnTo>
                            <a:pt x="95" y="80"/>
                          </a:lnTo>
                          <a:lnTo>
                            <a:pt x="93" y="80"/>
                          </a:lnTo>
                          <a:lnTo>
                            <a:pt x="92" y="80"/>
                          </a:lnTo>
                          <a:lnTo>
                            <a:pt x="90" y="80"/>
                          </a:lnTo>
                          <a:lnTo>
                            <a:pt x="89" y="80"/>
                          </a:lnTo>
                          <a:lnTo>
                            <a:pt x="87" y="82"/>
                          </a:lnTo>
                          <a:lnTo>
                            <a:pt x="86" y="82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1832" name="Line 2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3950" y="3658"/>
                      <a:ext cx="516" cy="43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3186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3356" y="2541"/>
                    <a:ext cx="85" cy="703"/>
                    <a:chOff x="3356" y="2547"/>
                    <a:chExt cx="85" cy="703"/>
                  </a:xfrm>
                </p:grpSpPr>
                <p:sp>
                  <p:nvSpPr>
                    <p:cNvPr id="631862" name="Freeform 54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3323" y="3132"/>
                      <a:ext cx="151" cy="85"/>
                    </a:xfrm>
                    <a:custGeom>
                      <a:avLst/>
                      <a:gdLst/>
                      <a:ahLst/>
                      <a:cxnLst>
                        <a:cxn ang="0">
                          <a:pos x="98" y="50"/>
                        </a:cxn>
                        <a:cxn ang="0">
                          <a:pos x="103" y="52"/>
                        </a:cxn>
                        <a:cxn ang="0">
                          <a:pos x="111" y="54"/>
                        </a:cxn>
                        <a:cxn ang="0">
                          <a:pos x="123" y="54"/>
                        </a:cxn>
                        <a:cxn ang="0">
                          <a:pos x="134" y="54"/>
                        </a:cxn>
                        <a:cxn ang="0">
                          <a:pos x="143" y="56"/>
                        </a:cxn>
                        <a:cxn ang="0">
                          <a:pos x="149" y="62"/>
                        </a:cxn>
                        <a:cxn ang="0">
                          <a:pos x="151" y="70"/>
                        </a:cxn>
                        <a:cxn ang="0">
                          <a:pos x="147" y="78"/>
                        </a:cxn>
                        <a:cxn ang="0">
                          <a:pos x="143" y="82"/>
                        </a:cxn>
                        <a:cxn ang="0">
                          <a:pos x="137" y="85"/>
                        </a:cxn>
                        <a:cxn ang="0">
                          <a:pos x="131" y="85"/>
                        </a:cxn>
                        <a:cxn ang="0">
                          <a:pos x="123" y="82"/>
                        </a:cxn>
                        <a:cxn ang="0">
                          <a:pos x="118" y="78"/>
                        </a:cxn>
                        <a:cxn ang="0">
                          <a:pos x="117" y="72"/>
                        </a:cxn>
                        <a:cxn ang="0">
                          <a:pos x="117" y="66"/>
                        </a:cxn>
                        <a:cxn ang="0">
                          <a:pos x="117" y="60"/>
                        </a:cxn>
                        <a:cxn ang="0">
                          <a:pos x="109" y="58"/>
                        </a:cxn>
                        <a:cxn ang="0">
                          <a:pos x="102" y="58"/>
                        </a:cxn>
                        <a:cxn ang="0">
                          <a:pos x="94" y="56"/>
                        </a:cxn>
                        <a:cxn ang="0">
                          <a:pos x="85" y="54"/>
                        </a:cxn>
                        <a:cxn ang="0">
                          <a:pos x="40" y="74"/>
                        </a:cxn>
                        <a:cxn ang="0">
                          <a:pos x="33" y="76"/>
                        </a:cxn>
                        <a:cxn ang="0">
                          <a:pos x="27" y="78"/>
                        </a:cxn>
                        <a:cxn ang="0">
                          <a:pos x="22" y="80"/>
                        </a:cxn>
                        <a:cxn ang="0">
                          <a:pos x="16" y="80"/>
                        </a:cxn>
                        <a:cxn ang="0">
                          <a:pos x="11" y="78"/>
                        </a:cxn>
                        <a:cxn ang="0">
                          <a:pos x="7" y="74"/>
                        </a:cxn>
                        <a:cxn ang="0">
                          <a:pos x="4" y="28"/>
                        </a:cxn>
                        <a:cxn ang="0">
                          <a:pos x="8" y="26"/>
                        </a:cxn>
                        <a:cxn ang="0">
                          <a:pos x="13" y="24"/>
                        </a:cxn>
                        <a:cxn ang="0">
                          <a:pos x="19" y="24"/>
                        </a:cxn>
                        <a:cxn ang="0">
                          <a:pos x="25" y="24"/>
                        </a:cxn>
                        <a:cxn ang="0">
                          <a:pos x="31" y="26"/>
                        </a:cxn>
                        <a:cxn ang="0">
                          <a:pos x="40" y="28"/>
                        </a:cxn>
                        <a:cxn ang="0">
                          <a:pos x="89" y="36"/>
                        </a:cxn>
                        <a:cxn ang="0">
                          <a:pos x="97" y="32"/>
                        </a:cxn>
                        <a:cxn ang="0">
                          <a:pos x="103" y="30"/>
                        </a:cxn>
                        <a:cxn ang="0">
                          <a:pos x="111" y="30"/>
                        </a:cxn>
                        <a:cxn ang="0">
                          <a:pos x="111" y="24"/>
                        </a:cxn>
                        <a:cxn ang="0">
                          <a:pos x="109" y="18"/>
                        </a:cxn>
                        <a:cxn ang="0">
                          <a:pos x="109" y="10"/>
                        </a:cxn>
                        <a:cxn ang="0">
                          <a:pos x="114" y="4"/>
                        </a:cxn>
                        <a:cxn ang="0">
                          <a:pos x="120" y="2"/>
                        </a:cxn>
                        <a:cxn ang="0">
                          <a:pos x="128" y="0"/>
                        </a:cxn>
                        <a:cxn ang="0">
                          <a:pos x="134" y="2"/>
                        </a:cxn>
                        <a:cxn ang="0">
                          <a:pos x="138" y="6"/>
                        </a:cxn>
                        <a:cxn ang="0">
                          <a:pos x="143" y="14"/>
                        </a:cxn>
                        <a:cxn ang="0">
                          <a:pos x="143" y="22"/>
                        </a:cxn>
                        <a:cxn ang="0">
                          <a:pos x="138" y="28"/>
                        </a:cxn>
                        <a:cxn ang="0">
                          <a:pos x="131" y="30"/>
                        </a:cxn>
                        <a:cxn ang="0">
                          <a:pos x="120" y="34"/>
                        </a:cxn>
                        <a:cxn ang="0">
                          <a:pos x="109" y="34"/>
                        </a:cxn>
                        <a:cxn ang="0">
                          <a:pos x="102" y="36"/>
                        </a:cxn>
                        <a:cxn ang="0">
                          <a:pos x="97" y="42"/>
                        </a:cxn>
                      </a:cxnLst>
                      <a:rect l="0" t="0" r="r" b="b"/>
                      <a:pathLst>
                        <a:path w="151" h="85">
                          <a:moveTo>
                            <a:pt x="95" y="44"/>
                          </a:moveTo>
                          <a:lnTo>
                            <a:pt x="95" y="46"/>
                          </a:lnTo>
                          <a:lnTo>
                            <a:pt x="97" y="48"/>
                          </a:lnTo>
                          <a:lnTo>
                            <a:pt x="98" y="50"/>
                          </a:lnTo>
                          <a:lnTo>
                            <a:pt x="100" y="50"/>
                          </a:lnTo>
                          <a:lnTo>
                            <a:pt x="102" y="50"/>
                          </a:lnTo>
                          <a:lnTo>
                            <a:pt x="102" y="52"/>
                          </a:lnTo>
                          <a:lnTo>
                            <a:pt x="103" y="52"/>
                          </a:lnTo>
                          <a:lnTo>
                            <a:pt x="105" y="52"/>
                          </a:lnTo>
                          <a:lnTo>
                            <a:pt x="108" y="52"/>
                          </a:lnTo>
                          <a:lnTo>
                            <a:pt x="109" y="54"/>
                          </a:lnTo>
                          <a:lnTo>
                            <a:pt x="111" y="54"/>
                          </a:lnTo>
                          <a:lnTo>
                            <a:pt x="114" y="54"/>
                          </a:lnTo>
                          <a:lnTo>
                            <a:pt x="117" y="54"/>
                          </a:lnTo>
                          <a:lnTo>
                            <a:pt x="120" y="54"/>
                          </a:lnTo>
                          <a:lnTo>
                            <a:pt x="123" y="54"/>
                          </a:lnTo>
                          <a:lnTo>
                            <a:pt x="126" y="52"/>
                          </a:lnTo>
                          <a:lnTo>
                            <a:pt x="129" y="52"/>
                          </a:lnTo>
                          <a:lnTo>
                            <a:pt x="132" y="52"/>
                          </a:lnTo>
                          <a:lnTo>
                            <a:pt x="134" y="54"/>
                          </a:lnTo>
                          <a:lnTo>
                            <a:pt x="137" y="54"/>
                          </a:lnTo>
                          <a:lnTo>
                            <a:pt x="138" y="54"/>
                          </a:lnTo>
                          <a:lnTo>
                            <a:pt x="141" y="54"/>
                          </a:lnTo>
                          <a:lnTo>
                            <a:pt x="143" y="56"/>
                          </a:lnTo>
                          <a:lnTo>
                            <a:pt x="144" y="56"/>
                          </a:lnTo>
                          <a:lnTo>
                            <a:pt x="146" y="58"/>
                          </a:lnTo>
                          <a:lnTo>
                            <a:pt x="147" y="60"/>
                          </a:lnTo>
                          <a:lnTo>
                            <a:pt x="149" y="62"/>
                          </a:lnTo>
                          <a:lnTo>
                            <a:pt x="149" y="64"/>
                          </a:lnTo>
                          <a:lnTo>
                            <a:pt x="149" y="66"/>
                          </a:lnTo>
                          <a:lnTo>
                            <a:pt x="151" y="68"/>
                          </a:lnTo>
                          <a:lnTo>
                            <a:pt x="151" y="70"/>
                          </a:lnTo>
                          <a:lnTo>
                            <a:pt x="151" y="72"/>
                          </a:lnTo>
                          <a:lnTo>
                            <a:pt x="149" y="74"/>
                          </a:lnTo>
                          <a:lnTo>
                            <a:pt x="149" y="76"/>
                          </a:lnTo>
                          <a:lnTo>
                            <a:pt x="147" y="78"/>
                          </a:lnTo>
                          <a:lnTo>
                            <a:pt x="146" y="78"/>
                          </a:lnTo>
                          <a:lnTo>
                            <a:pt x="146" y="80"/>
                          </a:lnTo>
                          <a:lnTo>
                            <a:pt x="144" y="80"/>
                          </a:lnTo>
                          <a:lnTo>
                            <a:pt x="143" y="82"/>
                          </a:lnTo>
                          <a:lnTo>
                            <a:pt x="141" y="82"/>
                          </a:lnTo>
                          <a:lnTo>
                            <a:pt x="140" y="82"/>
                          </a:lnTo>
                          <a:lnTo>
                            <a:pt x="138" y="85"/>
                          </a:lnTo>
                          <a:lnTo>
                            <a:pt x="137" y="85"/>
                          </a:lnTo>
                          <a:lnTo>
                            <a:pt x="135" y="85"/>
                          </a:lnTo>
                          <a:lnTo>
                            <a:pt x="134" y="85"/>
                          </a:lnTo>
                          <a:lnTo>
                            <a:pt x="132" y="85"/>
                          </a:lnTo>
                          <a:lnTo>
                            <a:pt x="131" y="85"/>
                          </a:lnTo>
                          <a:lnTo>
                            <a:pt x="128" y="85"/>
                          </a:lnTo>
                          <a:lnTo>
                            <a:pt x="126" y="82"/>
                          </a:lnTo>
                          <a:lnTo>
                            <a:pt x="125" y="82"/>
                          </a:lnTo>
                          <a:lnTo>
                            <a:pt x="123" y="82"/>
                          </a:lnTo>
                          <a:lnTo>
                            <a:pt x="123" y="80"/>
                          </a:lnTo>
                          <a:lnTo>
                            <a:pt x="121" y="80"/>
                          </a:lnTo>
                          <a:lnTo>
                            <a:pt x="120" y="78"/>
                          </a:lnTo>
                          <a:lnTo>
                            <a:pt x="118" y="78"/>
                          </a:lnTo>
                          <a:lnTo>
                            <a:pt x="118" y="76"/>
                          </a:lnTo>
                          <a:lnTo>
                            <a:pt x="117" y="76"/>
                          </a:lnTo>
                          <a:lnTo>
                            <a:pt x="117" y="74"/>
                          </a:lnTo>
                          <a:lnTo>
                            <a:pt x="117" y="72"/>
                          </a:lnTo>
                          <a:lnTo>
                            <a:pt x="115" y="70"/>
                          </a:lnTo>
                          <a:lnTo>
                            <a:pt x="115" y="68"/>
                          </a:lnTo>
                          <a:lnTo>
                            <a:pt x="115" y="66"/>
                          </a:lnTo>
                          <a:lnTo>
                            <a:pt x="117" y="66"/>
                          </a:lnTo>
                          <a:lnTo>
                            <a:pt x="117" y="64"/>
                          </a:lnTo>
                          <a:lnTo>
                            <a:pt x="117" y="62"/>
                          </a:lnTo>
                          <a:lnTo>
                            <a:pt x="118" y="62"/>
                          </a:lnTo>
                          <a:lnTo>
                            <a:pt x="117" y="60"/>
                          </a:lnTo>
                          <a:lnTo>
                            <a:pt x="115" y="60"/>
                          </a:lnTo>
                          <a:lnTo>
                            <a:pt x="114" y="60"/>
                          </a:lnTo>
                          <a:lnTo>
                            <a:pt x="111" y="58"/>
                          </a:lnTo>
                          <a:lnTo>
                            <a:pt x="109" y="58"/>
                          </a:lnTo>
                          <a:lnTo>
                            <a:pt x="108" y="58"/>
                          </a:lnTo>
                          <a:lnTo>
                            <a:pt x="106" y="58"/>
                          </a:lnTo>
                          <a:lnTo>
                            <a:pt x="105" y="58"/>
                          </a:lnTo>
                          <a:lnTo>
                            <a:pt x="102" y="58"/>
                          </a:lnTo>
                          <a:lnTo>
                            <a:pt x="100" y="58"/>
                          </a:lnTo>
                          <a:lnTo>
                            <a:pt x="98" y="58"/>
                          </a:lnTo>
                          <a:lnTo>
                            <a:pt x="97" y="56"/>
                          </a:lnTo>
                          <a:lnTo>
                            <a:pt x="94" y="56"/>
                          </a:lnTo>
                          <a:lnTo>
                            <a:pt x="92" y="56"/>
                          </a:lnTo>
                          <a:lnTo>
                            <a:pt x="89" y="54"/>
                          </a:lnTo>
                          <a:lnTo>
                            <a:pt x="88" y="54"/>
                          </a:lnTo>
                          <a:lnTo>
                            <a:pt x="85" y="54"/>
                          </a:lnTo>
                          <a:lnTo>
                            <a:pt x="46" y="72"/>
                          </a:lnTo>
                          <a:lnTo>
                            <a:pt x="45" y="72"/>
                          </a:lnTo>
                          <a:lnTo>
                            <a:pt x="42" y="74"/>
                          </a:lnTo>
                          <a:lnTo>
                            <a:pt x="40" y="74"/>
                          </a:lnTo>
                          <a:lnTo>
                            <a:pt x="39" y="74"/>
                          </a:lnTo>
                          <a:lnTo>
                            <a:pt x="36" y="76"/>
                          </a:lnTo>
                          <a:lnTo>
                            <a:pt x="34" y="76"/>
                          </a:lnTo>
                          <a:lnTo>
                            <a:pt x="33" y="76"/>
                          </a:lnTo>
                          <a:lnTo>
                            <a:pt x="31" y="78"/>
                          </a:lnTo>
                          <a:lnTo>
                            <a:pt x="30" y="78"/>
                          </a:lnTo>
                          <a:lnTo>
                            <a:pt x="28" y="78"/>
                          </a:lnTo>
                          <a:lnTo>
                            <a:pt x="27" y="78"/>
                          </a:lnTo>
                          <a:lnTo>
                            <a:pt x="25" y="78"/>
                          </a:lnTo>
                          <a:lnTo>
                            <a:pt x="25" y="80"/>
                          </a:lnTo>
                          <a:lnTo>
                            <a:pt x="23" y="80"/>
                          </a:lnTo>
                          <a:lnTo>
                            <a:pt x="22" y="80"/>
                          </a:lnTo>
                          <a:lnTo>
                            <a:pt x="20" y="80"/>
                          </a:lnTo>
                          <a:lnTo>
                            <a:pt x="19" y="80"/>
                          </a:lnTo>
                          <a:lnTo>
                            <a:pt x="17" y="80"/>
                          </a:lnTo>
                          <a:lnTo>
                            <a:pt x="16" y="80"/>
                          </a:lnTo>
                          <a:lnTo>
                            <a:pt x="16" y="78"/>
                          </a:lnTo>
                          <a:lnTo>
                            <a:pt x="14" y="78"/>
                          </a:lnTo>
                          <a:lnTo>
                            <a:pt x="13" y="78"/>
                          </a:lnTo>
                          <a:lnTo>
                            <a:pt x="11" y="78"/>
                          </a:lnTo>
                          <a:lnTo>
                            <a:pt x="11" y="76"/>
                          </a:lnTo>
                          <a:lnTo>
                            <a:pt x="10" y="76"/>
                          </a:lnTo>
                          <a:lnTo>
                            <a:pt x="8" y="76"/>
                          </a:lnTo>
                          <a:lnTo>
                            <a:pt x="7" y="74"/>
                          </a:lnTo>
                          <a:lnTo>
                            <a:pt x="65" y="48"/>
                          </a:lnTo>
                          <a:lnTo>
                            <a:pt x="0" y="30"/>
                          </a:lnTo>
                          <a:lnTo>
                            <a:pt x="2" y="30"/>
                          </a:lnTo>
                          <a:lnTo>
                            <a:pt x="4" y="28"/>
                          </a:lnTo>
                          <a:lnTo>
                            <a:pt x="5" y="28"/>
                          </a:lnTo>
                          <a:lnTo>
                            <a:pt x="5" y="26"/>
                          </a:lnTo>
                          <a:lnTo>
                            <a:pt x="7" y="26"/>
                          </a:lnTo>
                          <a:lnTo>
                            <a:pt x="8" y="26"/>
                          </a:lnTo>
                          <a:lnTo>
                            <a:pt x="8" y="24"/>
                          </a:lnTo>
                          <a:lnTo>
                            <a:pt x="10" y="24"/>
                          </a:lnTo>
                          <a:lnTo>
                            <a:pt x="11" y="24"/>
                          </a:lnTo>
                          <a:lnTo>
                            <a:pt x="13" y="24"/>
                          </a:lnTo>
                          <a:lnTo>
                            <a:pt x="14" y="24"/>
                          </a:lnTo>
                          <a:lnTo>
                            <a:pt x="16" y="24"/>
                          </a:lnTo>
                          <a:lnTo>
                            <a:pt x="17" y="24"/>
                          </a:lnTo>
                          <a:lnTo>
                            <a:pt x="19" y="24"/>
                          </a:lnTo>
                          <a:lnTo>
                            <a:pt x="20" y="24"/>
                          </a:lnTo>
                          <a:lnTo>
                            <a:pt x="22" y="24"/>
                          </a:lnTo>
                          <a:lnTo>
                            <a:pt x="23" y="24"/>
                          </a:lnTo>
                          <a:lnTo>
                            <a:pt x="25" y="24"/>
                          </a:lnTo>
                          <a:lnTo>
                            <a:pt x="27" y="24"/>
                          </a:lnTo>
                          <a:lnTo>
                            <a:pt x="28" y="24"/>
                          </a:lnTo>
                          <a:lnTo>
                            <a:pt x="30" y="26"/>
                          </a:lnTo>
                          <a:lnTo>
                            <a:pt x="31" y="26"/>
                          </a:lnTo>
                          <a:lnTo>
                            <a:pt x="34" y="26"/>
                          </a:lnTo>
                          <a:lnTo>
                            <a:pt x="36" y="26"/>
                          </a:lnTo>
                          <a:lnTo>
                            <a:pt x="37" y="28"/>
                          </a:lnTo>
                          <a:lnTo>
                            <a:pt x="40" y="28"/>
                          </a:lnTo>
                          <a:lnTo>
                            <a:pt x="83" y="38"/>
                          </a:lnTo>
                          <a:lnTo>
                            <a:pt x="85" y="38"/>
                          </a:lnTo>
                          <a:lnTo>
                            <a:pt x="88" y="36"/>
                          </a:lnTo>
                          <a:lnTo>
                            <a:pt x="89" y="36"/>
                          </a:lnTo>
                          <a:lnTo>
                            <a:pt x="91" y="34"/>
                          </a:lnTo>
                          <a:lnTo>
                            <a:pt x="94" y="34"/>
                          </a:lnTo>
                          <a:lnTo>
                            <a:pt x="95" y="34"/>
                          </a:lnTo>
                          <a:lnTo>
                            <a:pt x="97" y="32"/>
                          </a:lnTo>
                          <a:lnTo>
                            <a:pt x="98" y="32"/>
                          </a:lnTo>
                          <a:lnTo>
                            <a:pt x="100" y="32"/>
                          </a:lnTo>
                          <a:lnTo>
                            <a:pt x="102" y="32"/>
                          </a:lnTo>
                          <a:lnTo>
                            <a:pt x="103" y="30"/>
                          </a:lnTo>
                          <a:lnTo>
                            <a:pt x="106" y="30"/>
                          </a:lnTo>
                          <a:lnTo>
                            <a:pt x="108" y="30"/>
                          </a:lnTo>
                          <a:lnTo>
                            <a:pt x="109" y="30"/>
                          </a:lnTo>
                          <a:lnTo>
                            <a:pt x="111" y="30"/>
                          </a:lnTo>
                          <a:lnTo>
                            <a:pt x="112" y="30"/>
                          </a:lnTo>
                          <a:lnTo>
                            <a:pt x="112" y="26"/>
                          </a:lnTo>
                          <a:lnTo>
                            <a:pt x="112" y="24"/>
                          </a:lnTo>
                          <a:lnTo>
                            <a:pt x="111" y="24"/>
                          </a:lnTo>
                          <a:lnTo>
                            <a:pt x="111" y="22"/>
                          </a:lnTo>
                          <a:lnTo>
                            <a:pt x="109" y="22"/>
                          </a:lnTo>
                          <a:lnTo>
                            <a:pt x="109" y="20"/>
                          </a:lnTo>
                          <a:lnTo>
                            <a:pt x="109" y="18"/>
                          </a:lnTo>
                          <a:lnTo>
                            <a:pt x="109" y="16"/>
                          </a:lnTo>
                          <a:lnTo>
                            <a:pt x="109" y="14"/>
                          </a:lnTo>
                          <a:lnTo>
                            <a:pt x="109" y="12"/>
                          </a:lnTo>
                          <a:lnTo>
                            <a:pt x="109" y="10"/>
                          </a:lnTo>
                          <a:lnTo>
                            <a:pt x="111" y="8"/>
                          </a:lnTo>
                          <a:lnTo>
                            <a:pt x="112" y="6"/>
                          </a:lnTo>
                          <a:lnTo>
                            <a:pt x="114" y="6"/>
                          </a:lnTo>
                          <a:lnTo>
                            <a:pt x="114" y="4"/>
                          </a:lnTo>
                          <a:lnTo>
                            <a:pt x="115" y="4"/>
                          </a:lnTo>
                          <a:lnTo>
                            <a:pt x="117" y="2"/>
                          </a:lnTo>
                          <a:lnTo>
                            <a:pt x="118" y="2"/>
                          </a:lnTo>
                          <a:lnTo>
                            <a:pt x="120" y="2"/>
                          </a:lnTo>
                          <a:lnTo>
                            <a:pt x="121" y="2"/>
                          </a:lnTo>
                          <a:lnTo>
                            <a:pt x="125" y="0"/>
                          </a:lnTo>
                          <a:lnTo>
                            <a:pt x="126" y="0"/>
                          </a:lnTo>
                          <a:lnTo>
                            <a:pt x="128" y="0"/>
                          </a:lnTo>
                          <a:lnTo>
                            <a:pt x="129" y="2"/>
                          </a:lnTo>
                          <a:lnTo>
                            <a:pt x="131" y="2"/>
                          </a:lnTo>
                          <a:lnTo>
                            <a:pt x="132" y="2"/>
                          </a:lnTo>
                          <a:lnTo>
                            <a:pt x="134" y="2"/>
                          </a:lnTo>
                          <a:lnTo>
                            <a:pt x="135" y="4"/>
                          </a:lnTo>
                          <a:lnTo>
                            <a:pt x="137" y="4"/>
                          </a:lnTo>
                          <a:lnTo>
                            <a:pt x="137" y="6"/>
                          </a:lnTo>
                          <a:lnTo>
                            <a:pt x="138" y="6"/>
                          </a:lnTo>
                          <a:lnTo>
                            <a:pt x="140" y="8"/>
                          </a:lnTo>
                          <a:lnTo>
                            <a:pt x="141" y="10"/>
                          </a:lnTo>
                          <a:lnTo>
                            <a:pt x="141" y="12"/>
                          </a:lnTo>
                          <a:lnTo>
                            <a:pt x="143" y="14"/>
                          </a:lnTo>
                          <a:lnTo>
                            <a:pt x="143" y="16"/>
                          </a:lnTo>
                          <a:lnTo>
                            <a:pt x="143" y="18"/>
                          </a:lnTo>
                          <a:lnTo>
                            <a:pt x="143" y="20"/>
                          </a:lnTo>
                          <a:lnTo>
                            <a:pt x="143" y="22"/>
                          </a:lnTo>
                          <a:lnTo>
                            <a:pt x="141" y="24"/>
                          </a:lnTo>
                          <a:lnTo>
                            <a:pt x="141" y="26"/>
                          </a:lnTo>
                          <a:lnTo>
                            <a:pt x="140" y="26"/>
                          </a:lnTo>
                          <a:lnTo>
                            <a:pt x="138" y="28"/>
                          </a:lnTo>
                          <a:lnTo>
                            <a:pt x="137" y="28"/>
                          </a:lnTo>
                          <a:lnTo>
                            <a:pt x="135" y="30"/>
                          </a:lnTo>
                          <a:lnTo>
                            <a:pt x="134" y="30"/>
                          </a:lnTo>
                          <a:lnTo>
                            <a:pt x="131" y="30"/>
                          </a:lnTo>
                          <a:lnTo>
                            <a:pt x="129" y="32"/>
                          </a:lnTo>
                          <a:lnTo>
                            <a:pt x="126" y="32"/>
                          </a:lnTo>
                          <a:lnTo>
                            <a:pt x="123" y="32"/>
                          </a:lnTo>
                          <a:lnTo>
                            <a:pt x="120" y="34"/>
                          </a:lnTo>
                          <a:lnTo>
                            <a:pt x="117" y="34"/>
                          </a:lnTo>
                          <a:lnTo>
                            <a:pt x="114" y="34"/>
                          </a:lnTo>
                          <a:lnTo>
                            <a:pt x="111" y="34"/>
                          </a:lnTo>
                          <a:lnTo>
                            <a:pt x="109" y="34"/>
                          </a:lnTo>
                          <a:lnTo>
                            <a:pt x="106" y="34"/>
                          </a:lnTo>
                          <a:lnTo>
                            <a:pt x="105" y="36"/>
                          </a:lnTo>
                          <a:lnTo>
                            <a:pt x="103" y="36"/>
                          </a:lnTo>
                          <a:lnTo>
                            <a:pt x="102" y="36"/>
                          </a:lnTo>
                          <a:lnTo>
                            <a:pt x="100" y="38"/>
                          </a:lnTo>
                          <a:lnTo>
                            <a:pt x="98" y="40"/>
                          </a:lnTo>
                          <a:lnTo>
                            <a:pt x="97" y="40"/>
                          </a:lnTo>
                          <a:lnTo>
                            <a:pt x="97" y="42"/>
                          </a:lnTo>
                          <a:lnTo>
                            <a:pt x="95" y="42"/>
                          </a:lnTo>
                          <a:lnTo>
                            <a:pt x="95" y="4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1863" name="Line 5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3131" y="2806"/>
                      <a:ext cx="552" cy="3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31864" name="Line 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0" y="3006"/>
                    <a:ext cx="213" cy="45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65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2" y="3146"/>
                    <a:ext cx="385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3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6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87" y="3038"/>
                    <a:ext cx="385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4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6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543" y="2988"/>
                    <a:ext cx="189" cy="37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70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22" y="3786"/>
                    <a:ext cx="303" cy="4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71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3969" y="3912"/>
                    <a:ext cx="291" cy="351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631872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77" y="4089"/>
                    <a:ext cx="428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cnt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…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3" name="Text 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82" y="3320"/>
                    <a:ext cx="292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…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4" name="Text Box 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64" y="2507"/>
                    <a:ext cx="249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3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631885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12" y="3276"/>
                    <a:ext cx="249" cy="23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effectLst/>
                      </a:rPr>
                      <a:t>c</a:t>
                    </a:r>
                    <a:r>
                      <a:rPr lang="en-US" sz="1800" baseline="-25000">
                        <a:solidFill>
                          <a:schemeClr val="tx1"/>
                        </a:solidFill>
                        <a:effectLst/>
                      </a:rPr>
                      <a:t>4</a:t>
                    </a:r>
                    <a:endParaRPr lang="ru-RU" sz="1800" baseline="-25000"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</p:grpSp>
          </p:grpSp>
        </p:grpSp>
        <p:sp>
          <p:nvSpPr>
            <p:cNvPr id="631873" name="Text Box 65"/>
            <p:cNvSpPr txBox="1">
              <a:spLocks noChangeArrowheads="1"/>
            </p:cNvSpPr>
            <p:nvPr/>
          </p:nvSpPr>
          <p:spPr bwMode="auto">
            <a:xfrm>
              <a:off x="4271" y="4089"/>
              <a:ext cx="42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ffectLst/>
                </a:rPr>
                <a:t>cnt</a:t>
              </a:r>
              <a:r>
                <a:rPr lang="en-US" sz="1800" baseline="-25000">
                  <a:solidFill>
                    <a:schemeClr val="tx1"/>
                  </a:solidFill>
                  <a:effectLst/>
                </a:rPr>
                <a:t>…</a:t>
              </a:r>
              <a:endParaRPr lang="ru-RU" sz="18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31890" name="Freeform 82"/>
          <p:cNvSpPr>
            <a:spLocks/>
          </p:cNvSpPr>
          <p:nvPr/>
        </p:nvSpPr>
        <p:spPr bwMode="auto">
          <a:xfrm rot="5400000">
            <a:off x="6056313" y="-392113"/>
            <a:ext cx="947738" cy="2125663"/>
          </a:xfrm>
          <a:custGeom>
            <a:avLst/>
            <a:gdLst/>
            <a:ahLst/>
            <a:cxnLst>
              <a:cxn ang="0">
                <a:pos x="389" y="1339"/>
              </a:cxn>
              <a:cxn ang="0">
                <a:pos x="164" y="1293"/>
              </a:cxn>
              <a:cxn ang="0">
                <a:pos x="0" y="818"/>
              </a:cxn>
              <a:cxn ang="0">
                <a:pos x="8" y="274"/>
              </a:cxn>
              <a:cxn ang="0">
                <a:pos x="342" y="0"/>
              </a:cxn>
              <a:cxn ang="0">
                <a:pos x="582" y="264"/>
              </a:cxn>
              <a:cxn ang="0">
                <a:pos x="597" y="1000"/>
              </a:cxn>
              <a:cxn ang="0">
                <a:pos x="389" y="1339"/>
              </a:cxn>
            </a:cxnLst>
            <a:rect l="0" t="0" r="r" b="b"/>
            <a:pathLst>
              <a:path w="597" h="1339">
                <a:moveTo>
                  <a:pt x="389" y="1339"/>
                </a:moveTo>
                <a:lnTo>
                  <a:pt x="164" y="1293"/>
                </a:lnTo>
                <a:lnTo>
                  <a:pt x="0" y="818"/>
                </a:lnTo>
                <a:lnTo>
                  <a:pt x="8" y="274"/>
                </a:lnTo>
                <a:lnTo>
                  <a:pt x="342" y="0"/>
                </a:lnTo>
                <a:lnTo>
                  <a:pt x="582" y="264"/>
                </a:lnTo>
                <a:lnTo>
                  <a:pt x="597" y="1000"/>
                </a:lnTo>
                <a:lnTo>
                  <a:pt x="389" y="1339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1818" name="Freeform 10"/>
          <p:cNvSpPr>
            <a:spLocks/>
          </p:cNvSpPr>
          <p:nvPr/>
        </p:nvSpPr>
        <p:spPr bwMode="auto">
          <a:xfrm rot="5400000">
            <a:off x="5368131" y="1702594"/>
            <a:ext cx="892175" cy="668338"/>
          </a:xfrm>
          <a:custGeom>
            <a:avLst/>
            <a:gdLst/>
            <a:ahLst/>
            <a:cxnLst>
              <a:cxn ang="0">
                <a:pos x="354" y="421"/>
              </a:cxn>
              <a:cxn ang="0">
                <a:pos x="128" y="375"/>
              </a:cxn>
              <a:cxn ang="0">
                <a:pos x="0" y="0"/>
              </a:cxn>
              <a:cxn ang="0">
                <a:pos x="559" y="26"/>
              </a:cxn>
              <a:cxn ang="0">
                <a:pos x="562" y="80"/>
              </a:cxn>
              <a:cxn ang="0">
                <a:pos x="354" y="421"/>
              </a:cxn>
            </a:cxnLst>
            <a:rect l="0" t="0" r="r" b="b"/>
            <a:pathLst>
              <a:path w="562" h="421">
                <a:moveTo>
                  <a:pt x="354" y="421"/>
                </a:moveTo>
                <a:lnTo>
                  <a:pt x="128" y="375"/>
                </a:lnTo>
                <a:lnTo>
                  <a:pt x="0" y="0"/>
                </a:lnTo>
                <a:lnTo>
                  <a:pt x="559" y="26"/>
                </a:lnTo>
                <a:lnTo>
                  <a:pt x="562" y="80"/>
                </a:lnTo>
                <a:lnTo>
                  <a:pt x="354" y="421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1891" name="Freeform 83"/>
          <p:cNvSpPr>
            <a:spLocks/>
          </p:cNvSpPr>
          <p:nvPr/>
        </p:nvSpPr>
        <p:spPr bwMode="auto">
          <a:xfrm rot="5400000">
            <a:off x="6377781" y="1254920"/>
            <a:ext cx="942975" cy="1503362"/>
          </a:xfrm>
          <a:custGeom>
            <a:avLst/>
            <a:gdLst/>
            <a:ahLst/>
            <a:cxnLst>
              <a:cxn ang="0">
                <a:pos x="35" y="921"/>
              </a:cxn>
              <a:cxn ang="0">
                <a:pos x="0" y="818"/>
              </a:cxn>
              <a:cxn ang="0">
                <a:pos x="7" y="275"/>
              </a:cxn>
              <a:cxn ang="0">
                <a:pos x="341" y="0"/>
              </a:cxn>
              <a:cxn ang="0">
                <a:pos x="582" y="267"/>
              </a:cxn>
              <a:cxn ang="0">
                <a:pos x="594" y="947"/>
              </a:cxn>
              <a:cxn ang="0">
                <a:pos x="35" y="921"/>
              </a:cxn>
            </a:cxnLst>
            <a:rect l="0" t="0" r="r" b="b"/>
            <a:pathLst>
              <a:path w="594" h="947">
                <a:moveTo>
                  <a:pt x="35" y="921"/>
                </a:moveTo>
                <a:lnTo>
                  <a:pt x="0" y="818"/>
                </a:lnTo>
                <a:lnTo>
                  <a:pt x="7" y="275"/>
                </a:lnTo>
                <a:lnTo>
                  <a:pt x="341" y="0"/>
                </a:lnTo>
                <a:lnTo>
                  <a:pt x="582" y="267"/>
                </a:lnTo>
                <a:lnTo>
                  <a:pt x="594" y="947"/>
                </a:lnTo>
                <a:lnTo>
                  <a:pt x="35" y="921"/>
                </a:lnTo>
              </a:path>
            </a:pathLst>
          </a:custGeom>
          <a:solidFill>
            <a:srgbClr val="FFFF00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1852" name="Freeform 44"/>
          <p:cNvSpPr>
            <a:spLocks/>
          </p:cNvSpPr>
          <p:nvPr/>
        </p:nvSpPr>
        <p:spPr bwMode="auto">
          <a:xfrm rot="5400000">
            <a:off x="6453981" y="2353470"/>
            <a:ext cx="942975" cy="1503362"/>
          </a:xfrm>
          <a:custGeom>
            <a:avLst/>
            <a:gdLst/>
            <a:ahLst/>
            <a:cxnLst>
              <a:cxn ang="0">
                <a:pos x="35" y="921"/>
              </a:cxn>
              <a:cxn ang="0">
                <a:pos x="0" y="818"/>
              </a:cxn>
              <a:cxn ang="0">
                <a:pos x="7" y="275"/>
              </a:cxn>
              <a:cxn ang="0">
                <a:pos x="341" y="0"/>
              </a:cxn>
              <a:cxn ang="0">
                <a:pos x="582" y="267"/>
              </a:cxn>
              <a:cxn ang="0">
                <a:pos x="594" y="947"/>
              </a:cxn>
              <a:cxn ang="0">
                <a:pos x="35" y="921"/>
              </a:cxn>
            </a:cxnLst>
            <a:rect l="0" t="0" r="r" b="b"/>
            <a:pathLst>
              <a:path w="594" h="947">
                <a:moveTo>
                  <a:pt x="35" y="921"/>
                </a:moveTo>
                <a:lnTo>
                  <a:pt x="0" y="818"/>
                </a:lnTo>
                <a:lnTo>
                  <a:pt x="7" y="275"/>
                </a:lnTo>
                <a:lnTo>
                  <a:pt x="341" y="0"/>
                </a:lnTo>
                <a:lnTo>
                  <a:pt x="582" y="267"/>
                </a:lnTo>
                <a:lnTo>
                  <a:pt x="594" y="947"/>
                </a:lnTo>
                <a:lnTo>
                  <a:pt x="35" y="921"/>
                </a:lnTo>
              </a:path>
            </a:pathLst>
          </a:custGeom>
          <a:solidFill>
            <a:srgbClr val="FFFF00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1817" name="Freeform 9"/>
          <p:cNvSpPr>
            <a:spLocks/>
          </p:cNvSpPr>
          <p:nvPr/>
        </p:nvSpPr>
        <p:spPr bwMode="auto">
          <a:xfrm rot="5400000">
            <a:off x="6342856" y="3996532"/>
            <a:ext cx="944563" cy="863600"/>
          </a:xfrm>
          <a:custGeom>
            <a:avLst/>
            <a:gdLst/>
            <a:ahLst/>
            <a:cxnLst>
              <a:cxn ang="0">
                <a:pos x="36" y="518"/>
              </a:cxn>
              <a:cxn ang="0">
                <a:pos x="0" y="415"/>
              </a:cxn>
              <a:cxn ang="0">
                <a:pos x="6" y="0"/>
              </a:cxn>
              <a:cxn ang="0">
                <a:pos x="586" y="36"/>
              </a:cxn>
              <a:cxn ang="0">
                <a:pos x="595" y="544"/>
              </a:cxn>
              <a:cxn ang="0">
                <a:pos x="36" y="518"/>
              </a:cxn>
            </a:cxnLst>
            <a:rect l="0" t="0" r="r" b="b"/>
            <a:pathLst>
              <a:path w="595" h="544">
                <a:moveTo>
                  <a:pt x="36" y="518"/>
                </a:moveTo>
                <a:lnTo>
                  <a:pt x="0" y="415"/>
                </a:lnTo>
                <a:lnTo>
                  <a:pt x="6" y="0"/>
                </a:lnTo>
                <a:lnTo>
                  <a:pt x="586" y="36"/>
                </a:lnTo>
                <a:lnTo>
                  <a:pt x="595" y="544"/>
                </a:lnTo>
                <a:lnTo>
                  <a:pt x="36" y="518"/>
                </a:lnTo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1816" name="Freeform 8"/>
          <p:cNvSpPr>
            <a:spLocks/>
          </p:cNvSpPr>
          <p:nvPr/>
        </p:nvSpPr>
        <p:spPr bwMode="auto">
          <a:xfrm rot="5400000">
            <a:off x="7085807" y="4077494"/>
            <a:ext cx="920750" cy="693737"/>
          </a:xfrm>
          <a:custGeom>
            <a:avLst/>
            <a:gdLst/>
            <a:ahLst/>
            <a:cxnLst>
              <a:cxn ang="0">
                <a:pos x="0" y="401"/>
              </a:cxn>
              <a:cxn ang="0">
                <a:pos x="3" y="275"/>
              </a:cxn>
              <a:cxn ang="0">
                <a:pos x="337" y="0"/>
              </a:cxn>
              <a:cxn ang="0">
                <a:pos x="577" y="267"/>
              </a:cxn>
              <a:cxn ang="0">
                <a:pos x="580" y="437"/>
              </a:cxn>
              <a:cxn ang="0">
                <a:pos x="0" y="401"/>
              </a:cxn>
            </a:cxnLst>
            <a:rect l="0" t="0" r="r" b="b"/>
            <a:pathLst>
              <a:path w="580" h="437">
                <a:moveTo>
                  <a:pt x="0" y="401"/>
                </a:moveTo>
                <a:lnTo>
                  <a:pt x="3" y="275"/>
                </a:lnTo>
                <a:lnTo>
                  <a:pt x="337" y="0"/>
                </a:lnTo>
                <a:lnTo>
                  <a:pt x="577" y="267"/>
                </a:lnTo>
                <a:lnTo>
                  <a:pt x="580" y="437"/>
                </a:lnTo>
                <a:lnTo>
                  <a:pt x="0" y="401"/>
                </a:lnTo>
                <a:close/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31827" name="Group 19"/>
          <p:cNvGrpSpPr>
            <a:grpSpLocks/>
          </p:cNvGrpSpPr>
          <p:nvPr/>
        </p:nvGrpSpPr>
        <p:grpSpPr bwMode="auto">
          <a:xfrm>
            <a:off x="7143750" y="3960813"/>
            <a:ext cx="134938" cy="1173162"/>
            <a:chOff x="4556" y="2487"/>
            <a:chExt cx="85" cy="739"/>
          </a:xfrm>
        </p:grpSpPr>
        <p:sp>
          <p:nvSpPr>
            <p:cNvPr id="631828" name="Freeform 20"/>
            <p:cNvSpPr>
              <a:spLocks/>
            </p:cNvSpPr>
            <p:nvPr/>
          </p:nvSpPr>
          <p:spPr bwMode="auto">
            <a:xfrm rot="5400000">
              <a:off x="4523" y="3108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829" name="Line 21"/>
            <p:cNvSpPr>
              <a:spLocks noChangeShapeType="1"/>
            </p:cNvSpPr>
            <p:nvPr/>
          </p:nvSpPr>
          <p:spPr bwMode="auto">
            <a:xfrm rot="5400000">
              <a:off x="4313" y="2764"/>
              <a:ext cx="588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31849" name="Group 41"/>
          <p:cNvGrpSpPr>
            <a:grpSpLocks/>
          </p:cNvGrpSpPr>
          <p:nvPr/>
        </p:nvGrpSpPr>
        <p:grpSpPr bwMode="auto">
          <a:xfrm>
            <a:off x="6053138" y="1577975"/>
            <a:ext cx="133350" cy="1136650"/>
            <a:chOff x="3813" y="994"/>
            <a:chExt cx="84" cy="716"/>
          </a:xfrm>
        </p:grpSpPr>
        <p:sp>
          <p:nvSpPr>
            <p:cNvPr id="631850" name="Line 42"/>
            <p:cNvSpPr>
              <a:spLocks noChangeShapeType="1"/>
            </p:cNvSpPr>
            <p:nvPr/>
          </p:nvSpPr>
          <p:spPr bwMode="auto">
            <a:xfrm rot="5400000">
              <a:off x="3568" y="1267"/>
              <a:ext cx="567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851" name="Freeform 43"/>
            <p:cNvSpPr>
              <a:spLocks/>
            </p:cNvSpPr>
            <p:nvPr/>
          </p:nvSpPr>
          <p:spPr bwMode="auto">
            <a:xfrm rot="5400000">
              <a:off x="378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3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416 L -2.5E-6 0.196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3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63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2.60116E-6 L -0.46563 0.1461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31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01007 0.161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31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093 L 0.02395 0.1963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631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63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-0.0243 0.19907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6318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24 L -0.42309 0.19422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631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5" grpId="0" animBg="1"/>
      <p:bldP spid="631890" grpId="0" animBg="1"/>
      <p:bldP spid="631890" grpId="1" animBg="1"/>
      <p:bldP spid="631818" grpId="0" animBg="1"/>
      <p:bldP spid="631818" grpId="1" animBg="1"/>
      <p:bldP spid="631891" grpId="0" animBg="1"/>
      <p:bldP spid="631891" grpId="1" animBg="1"/>
      <p:bldP spid="631852" grpId="0" animBg="1"/>
      <p:bldP spid="631852" grpId="1" animBg="1"/>
      <p:bldP spid="631817" grpId="0" animBg="1"/>
      <p:bldP spid="631817" grpId="1" animBg="1"/>
      <p:bldP spid="631816" grpId="0" animBg="1"/>
      <p:bldP spid="631816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3.6 Алгоритм xptr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600200"/>
            <a:ext cx="8561387" cy="4756150"/>
          </a:xfrm>
        </p:spPr>
        <p:txBody>
          <a:bodyPr/>
          <a:lstStyle/>
          <a:p>
            <a:r>
              <a:rPr lang="ru-RU"/>
              <a:t>Сухие ветви, причины возникновения сухих веток. Обрезание сухих веток в дереве.</a:t>
            </a:r>
          </a:p>
          <a:p>
            <a:r>
              <a:rPr lang="ru-RU"/>
              <a:t>Перфектное дерево процессов — неперфектное, в котором удалены «сухие ветви».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3.6 Алгоритм xptr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Как распознать, пустое ли множество </a:t>
            </a:r>
            <a:r>
              <a:rPr lang="en-US" b="1"/>
              <a:t>&lt;sr, r&gt;</a:t>
            </a:r>
            <a:r>
              <a:rPr lang="en-US"/>
              <a:t>? </a:t>
            </a:r>
            <a:r>
              <a:rPr lang="ru-RU"/>
              <a:t>  		</a:t>
            </a:r>
            <a:r>
              <a:rPr lang="ru-RU" b="1">
                <a:solidFill>
                  <a:srgbClr val="CC0000"/>
                </a:solidFill>
              </a:rPr>
              <a:t>Работает аудитория!</a:t>
            </a:r>
          </a:p>
          <a:p>
            <a:pPr>
              <a:lnSpc>
                <a:spcPct val="90000"/>
              </a:lnSpc>
            </a:pPr>
            <a:r>
              <a:rPr lang="ru-RU"/>
              <a:t>При любом </a:t>
            </a:r>
            <a:r>
              <a:rPr lang="en-US" b="1"/>
              <a:t>sr</a:t>
            </a:r>
            <a:r>
              <a:rPr lang="en-US"/>
              <a:t> </a:t>
            </a:r>
            <a:r>
              <a:rPr lang="ru-RU"/>
              <a:t>имеем</a:t>
            </a:r>
            <a:r>
              <a:rPr lang="en-US"/>
              <a:t/>
            </a:r>
            <a:br>
              <a:rPr lang="en-US"/>
            </a:br>
            <a:r>
              <a:rPr lang="en-US"/>
              <a:t>			</a:t>
            </a:r>
            <a:r>
              <a:rPr lang="ru-RU"/>
              <a:t> </a:t>
            </a:r>
            <a:r>
              <a:rPr lang="en-US" b="1"/>
              <a:t>&lt;sr, INCONSISTENT&gt; = Ø</a:t>
            </a:r>
          </a:p>
          <a:p>
            <a:pPr>
              <a:lnSpc>
                <a:spcPct val="90000"/>
              </a:lnSpc>
            </a:pPr>
            <a:r>
              <a:rPr lang="ru-RU"/>
              <a:t>Если </a:t>
            </a:r>
            <a:r>
              <a:rPr lang="en-US" b="1"/>
              <a:t>cleanRestr r ≠ INCONSISTENT</a:t>
            </a:r>
            <a:r>
              <a:rPr lang="en-US"/>
              <a:t> </a:t>
            </a:r>
            <a:r>
              <a:rPr lang="ru-RU"/>
              <a:t>то </a:t>
            </a:r>
            <a:r>
              <a:rPr lang="en-US" b="1"/>
              <a:t>&lt;sr, r&gt; ≠ Ø</a:t>
            </a:r>
            <a:r>
              <a:rPr lang="ru-RU"/>
              <a:t>, для бесконечного </a:t>
            </a:r>
            <a:r>
              <a:rPr lang="en-US" b="1"/>
              <a:t>Atoms</a:t>
            </a:r>
            <a:r>
              <a:rPr lang="ru-RU"/>
              <a:t> (или «в </a:t>
            </a:r>
            <a:r>
              <a:rPr lang="en-US" b="1"/>
              <a:t>Atoms</a:t>
            </a:r>
            <a:r>
              <a:rPr lang="ru-RU"/>
              <a:t> достаточно много элементов»)</a:t>
            </a:r>
          </a:p>
          <a:p>
            <a:pPr>
              <a:lnSpc>
                <a:spcPct val="90000"/>
              </a:lnSpc>
            </a:pPr>
            <a:r>
              <a:rPr lang="ru-RU"/>
              <a:t>Для конечных  </a:t>
            </a:r>
            <a:r>
              <a:rPr lang="en-US" b="1"/>
              <a:t>Atoms</a:t>
            </a:r>
            <a:r>
              <a:rPr lang="ru-RU"/>
              <a:t> конечным перебором можно понять пустоту </a:t>
            </a:r>
            <a:r>
              <a:rPr lang="en-US" b="1"/>
              <a:t>FVS</a:t>
            </a:r>
            <a:r>
              <a:rPr lang="ru-RU" b="1"/>
              <a:t>(</a:t>
            </a:r>
            <a:r>
              <a:rPr lang="en-US" b="1"/>
              <a:t>sr,r</a:t>
            </a:r>
            <a:r>
              <a:rPr lang="ru-RU" b="1"/>
              <a:t>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Определение дерева конфигураций</a:t>
            </a:r>
            <a:r>
              <a:rPr lang="en-US" sz="4000"/>
              <a:t> tree</a:t>
            </a:r>
            <a:endParaRPr lang="ru-RU" sz="400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1600200"/>
            <a:ext cx="8396288" cy="5257800"/>
          </a:xfrm>
        </p:spPr>
        <p:txBody>
          <a:bodyPr/>
          <a:lstStyle/>
          <a:p>
            <a:r>
              <a:rPr lang="ru-RU" b="1" i="1" dirty="0"/>
              <a:t>Дерево конфигураций</a:t>
            </a:r>
            <a:r>
              <a:rPr lang="ru-RU" dirty="0">
                <a:latin typeface="Arial" charset="0"/>
              </a:rPr>
              <a:t>  </a:t>
            </a:r>
            <a:r>
              <a:rPr lang="ru-RU" b="1" dirty="0" err="1"/>
              <a:t>tree</a:t>
            </a:r>
            <a:r>
              <a:rPr lang="ru-RU" dirty="0"/>
              <a:t>: ориентированное (возможно бесконечное) дерево, каждому узлу </a:t>
            </a:r>
            <a:r>
              <a:rPr lang="ru-RU" b="1" dirty="0" err="1"/>
              <a:t>n</a:t>
            </a:r>
            <a:r>
              <a:rPr lang="ru-RU" dirty="0"/>
              <a:t> которого приписана некоторая конфигурация </a:t>
            </a:r>
            <a:r>
              <a:rPr lang="ru-RU" b="1" dirty="0" err="1"/>
              <a:t>c</a:t>
            </a:r>
            <a:r>
              <a:rPr lang="ru-RU" dirty="0"/>
              <a:t>; каждому ребру </a:t>
            </a:r>
            <a:r>
              <a:rPr lang="ru-RU" b="1" dirty="0" err="1"/>
              <a:t>a</a:t>
            </a:r>
            <a:r>
              <a:rPr lang="ru-RU" dirty="0"/>
              <a:t>, выходящему из некоторого узла </a:t>
            </a:r>
            <a:r>
              <a:rPr lang="ru-RU" b="1" dirty="0" err="1"/>
              <a:t>n</a:t>
            </a:r>
            <a:r>
              <a:rPr lang="ru-RU" dirty="0"/>
              <a:t> с конфигурацией </a:t>
            </a:r>
            <a:r>
              <a:rPr lang="ru-RU" b="1" dirty="0" err="1"/>
              <a:t>c</a:t>
            </a:r>
            <a:r>
              <a:rPr lang="ru-RU" dirty="0"/>
              <a:t>, приписано сужение </a:t>
            </a:r>
            <a:r>
              <a:rPr lang="ru-RU" b="1" dirty="0" err="1"/>
              <a:t>cnt</a:t>
            </a:r>
            <a:r>
              <a:rPr lang="ru-RU" dirty="0"/>
              <a:t>; причем, если из узла </a:t>
            </a:r>
            <a:r>
              <a:rPr lang="ru-RU" b="1" dirty="0" err="1"/>
              <a:t>n</a:t>
            </a:r>
            <a:r>
              <a:rPr lang="ru-RU" dirty="0"/>
              <a:t> с конфигурацией </a:t>
            </a:r>
            <a:r>
              <a:rPr lang="ru-RU" b="1" dirty="0" err="1" smtClean="0"/>
              <a:t>c</a:t>
            </a:r>
            <a:r>
              <a:rPr lang="ru-RU" dirty="0" smtClean="0"/>
              <a:t> </a:t>
            </a:r>
            <a:r>
              <a:rPr lang="ru-RU" dirty="0"/>
              <a:t>выходит </a:t>
            </a:r>
            <a:r>
              <a:rPr lang="en-US" b="1" dirty="0"/>
              <a:t>k </a:t>
            </a:r>
            <a:r>
              <a:rPr lang="ru-RU" b="1" dirty="0"/>
              <a:t>≥ 1</a:t>
            </a:r>
            <a:r>
              <a:rPr lang="ru-RU" dirty="0"/>
              <a:t> ребер </a:t>
            </a:r>
            <a:r>
              <a:rPr lang="ru-RU" b="1" dirty="0"/>
              <a:t>a</a:t>
            </a:r>
            <a:r>
              <a:rPr lang="ru-RU" b="1" baseline="-25000" dirty="0"/>
              <a:t>1</a:t>
            </a:r>
            <a:r>
              <a:rPr lang="ru-RU" dirty="0"/>
              <a:t>,. . . </a:t>
            </a:r>
            <a:r>
              <a:rPr lang="ru-RU" b="1" dirty="0" err="1"/>
              <a:t>a</a:t>
            </a:r>
            <a:r>
              <a:rPr lang="ru-RU" b="1" baseline="-25000" dirty="0" err="1"/>
              <a:t>k</a:t>
            </a:r>
            <a:r>
              <a:rPr lang="ru-RU" dirty="0"/>
              <a:t> с сужениями </a:t>
            </a:r>
            <a:r>
              <a:rPr lang="ru-RU" b="1" dirty="0"/>
              <a:t>cnt</a:t>
            </a:r>
            <a:r>
              <a:rPr lang="ru-RU" b="1" baseline="-25000" dirty="0"/>
              <a:t>1</a:t>
            </a:r>
            <a:r>
              <a:rPr lang="ru-RU" b="1" dirty="0"/>
              <a:t>,...</a:t>
            </a:r>
            <a:r>
              <a:rPr lang="ru-RU" b="1" dirty="0">
                <a:latin typeface="Arial" charset="0"/>
              </a:rPr>
              <a:t> </a:t>
            </a:r>
            <a:r>
              <a:rPr lang="ru-RU" b="1" dirty="0" err="1"/>
              <a:t>cnt</a:t>
            </a:r>
            <a:r>
              <a:rPr lang="ru-RU" b="1" baseline="-25000" dirty="0" err="1"/>
              <a:t>k</a:t>
            </a:r>
            <a:r>
              <a:rPr lang="ru-RU" dirty="0"/>
              <a:t>, то множества </a:t>
            </a:r>
            <a:r>
              <a:rPr lang="ru-RU" b="1" dirty="0"/>
              <a:t>&lt;</a:t>
            </a:r>
            <a:r>
              <a:rPr lang="ru-RU" b="1" dirty="0" err="1"/>
              <a:t>c</a:t>
            </a:r>
            <a:r>
              <a:rPr lang="ru-RU" b="1" dirty="0"/>
              <a:t>/.</a:t>
            </a:r>
            <a:r>
              <a:rPr lang="ru-RU" b="1" dirty="0" err="1"/>
              <a:t>cnt</a:t>
            </a:r>
            <a:r>
              <a:rPr lang="ru-RU" b="1" baseline="-25000" dirty="0" err="1"/>
              <a:t>i</a:t>
            </a:r>
            <a:r>
              <a:rPr lang="ru-RU" b="1" dirty="0"/>
              <a:t>&gt;</a:t>
            </a:r>
            <a:r>
              <a:rPr lang="ru-RU" dirty="0"/>
              <a:t> попарно не пересекаются, а их объединение совпадает с </a:t>
            </a:r>
            <a:r>
              <a:rPr lang="ru-RU" b="1" dirty="0"/>
              <a:t>&lt;</a:t>
            </a:r>
            <a:r>
              <a:rPr lang="ru-RU" b="1" dirty="0" err="1"/>
              <a:t>c</a:t>
            </a:r>
            <a:r>
              <a:rPr lang="ru-RU" b="1" dirty="0"/>
              <a:t>&gt;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3.6 Алгоритм xptr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600200"/>
            <a:ext cx="8561387" cy="4756150"/>
          </a:xfrm>
        </p:spPr>
        <p:txBody>
          <a:bodyPr/>
          <a:lstStyle/>
          <a:p>
            <a:r>
              <a:rPr lang="ru-RU"/>
              <a:t>Рестрикции в конфигурации и в классе достижимости — одни и те же! (по индукции)</a:t>
            </a:r>
          </a:p>
          <a:p>
            <a:r>
              <a:rPr lang="ru-RU"/>
              <a:t>Перфектное дерево процессов.</a:t>
            </a:r>
          </a:p>
          <a:p>
            <a:r>
              <a:rPr lang="ru-RU" b="1"/>
              <a:t>xptr :: ProgR -&gt; Class -&gt; Tree</a:t>
            </a:r>
            <a:br>
              <a:rPr lang="ru-RU" b="1"/>
            </a:br>
            <a:r>
              <a:rPr lang="ru-RU" b="1"/>
              <a:t>xptr p cl = NODE c (cutT brs)</a:t>
            </a:r>
            <a:br>
              <a:rPr lang="ru-RU" b="1"/>
            </a:br>
            <a:r>
              <a:rPr lang="en-US" b="1"/>
              <a:t>                   </a:t>
            </a:r>
            <a:r>
              <a:rPr lang="ru-RU" b="1"/>
              <a:t>where tree </a:t>
            </a:r>
            <a:r>
              <a:rPr lang="en-US" b="1"/>
              <a:t>            </a:t>
            </a:r>
            <a:r>
              <a:rPr lang="ru-RU" b="1"/>
              <a:t>= ptr p cl</a:t>
            </a:r>
            <a:br>
              <a:rPr lang="ru-RU" b="1"/>
            </a:br>
            <a:r>
              <a:rPr lang="en-US" b="1"/>
              <a:t>                              </a:t>
            </a:r>
            <a:r>
              <a:rPr lang="ru-RU" b="1"/>
              <a:t>NODE c brs </a:t>
            </a:r>
            <a:r>
              <a:rPr lang="en-US" b="1"/>
              <a:t> </a:t>
            </a:r>
            <a:r>
              <a:rPr lang="ru-RU" b="1"/>
              <a:t>=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3.6 Алгоритм xptr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sz="2800" b="1"/>
              <a:t>cutT :: [Branch] -&gt; [Branch]</a:t>
            </a:r>
            <a:br>
              <a:rPr lang="ru-RU" sz="2800" b="1"/>
            </a:br>
            <a:r>
              <a:rPr lang="ru-RU" sz="2800" b="1"/>
              <a:t>cutT [ ] </a:t>
            </a:r>
            <a:r>
              <a:rPr lang="en-US" sz="2800" b="1"/>
              <a:t>                      </a:t>
            </a:r>
            <a:r>
              <a:rPr lang="ru-RU" sz="2800" b="1"/>
              <a:t>= [ ]</a:t>
            </a:r>
            <a:br>
              <a:rPr lang="ru-RU" sz="2800" b="1"/>
            </a:br>
            <a:r>
              <a:rPr lang="ru-RU" sz="2800" b="1"/>
              <a:t>cutT (b@(cnt, tree) : bs) </a:t>
            </a:r>
            <a:r>
              <a:rPr lang="en-US" sz="2800" b="1"/>
              <a:t>   </a:t>
            </a:r>
            <a:r>
              <a:rPr lang="ru-RU" sz="2800" b="1"/>
              <a:t>=</a:t>
            </a:r>
            <a:br>
              <a:rPr lang="ru-RU" sz="2800" b="1"/>
            </a:br>
            <a:r>
              <a:rPr lang="en-US" sz="2800" b="1"/>
              <a:t>  </a:t>
            </a:r>
            <a:r>
              <a:rPr lang="ru-RU" sz="2800" b="1"/>
              <a:t>case tree of</a:t>
            </a:r>
            <a:br>
              <a:rPr lang="ru-RU" sz="2800" b="1"/>
            </a:br>
            <a:r>
              <a:rPr lang="en-US" sz="2800" b="1"/>
              <a:t>     </a:t>
            </a:r>
            <a:r>
              <a:rPr lang="ru-RU" sz="2800" b="1"/>
              <a:t>LEAF (_, INCONSISTENT) </a:t>
            </a:r>
            <a:r>
              <a:rPr lang="en-US" sz="2800" b="1"/>
              <a:t>    </a:t>
            </a:r>
            <a:r>
              <a:rPr lang="ru-RU" sz="2800" b="1"/>
              <a:t>  -&gt; cutT bs</a:t>
            </a:r>
            <a:br>
              <a:rPr lang="ru-RU" sz="2800" b="1"/>
            </a:br>
            <a:r>
              <a:rPr lang="en-US" sz="2800" b="1"/>
              <a:t>     </a:t>
            </a:r>
            <a:r>
              <a:rPr lang="ru-RU" sz="2800" b="1"/>
              <a:t>NODE (_, INCONSISTENT) _  -&gt; cutT bs</a:t>
            </a:r>
            <a:br>
              <a:rPr lang="ru-RU" sz="2800" b="1"/>
            </a:br>
            <a:r>
              <a:rPr lang="en-US" sz="2800" b="1"/>
              <a:t>     </a:t>
            </a:r>
            <a:r>
              <a:rPr lang="ru-RU" sz="2800" b="1"/>
              <a:t>LEAF c </a:t>
            </a:r>
            <a:r>
              <a:rPr lang="en-US" sz="2800" b="1"/>
              <a:t>                               </a:t>
            </a:r>
            <a:r>
              <a:rPr lang="ru-RU" sz="2800" b="1"/>
              <a:t>	      -&gt; (b :cutT bs)</a:t>
            </a:r>
            <a:br>
              <a:rPr lang="ru-RU" sz="2800" b="1"/>
            </a:br>
            <a:r>
              <a:rPr lang="en-US" sz="2800" b="1"/>
              <a:t>     </a:t>
            </a:r>
            <a:r>
              <a:rPr lang="ru-RU" sz="2800" b="1"/>
              <a:t>NODE c bs’                                -&gt; (b’:cutT bs)</a:t>
            </a:r>
            <a:br>
              <a:rPr lang="ru-RU" sz="2800" b="1"/>
            </a:br>
            <a:r>
              <a:rPr lang="en-US" sz="2800" b="1"/>
              <a:t>           </a:t>
            </a:r>
            <a:r>
              <a:rPr lang="ru-RU" sz="2800" b="1"/>
              <a:t>where tree’ = NODE c (cutT bs’)</a:t>
            </a:r>
            <a:br>
              <a:rPr lang="ru-RU" sz="2800" b="1"/>
            </a:br>
            <a:r>
              <a:rPr lang="ru-RU" sz="2800" b="1"/>
              <a:t>   </a:t>
            </a:r>
            <a:r>
              <a:rPr lang="en-US" sz="2800" b="1"/>
              <a:t>                    </a:t>
            </a:r>
            <a:r>
              <a:rPr lang="ru-RU" sz="2800" b="1"/>
              <a:t>b’     = (cnt, tree’)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3.6 Алгоритм xptr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Теорема 32.</a:t>
            </a:r>
            <a:r>
              <a:rPr lang="ru-RU"/>
              <a:t> Пусть </a:t>
            </a:r>
            <a:r>
              <a:rPr lang="en-US" b="1"/>
              <a:t>p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программа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на языке </a:t>
            </a:r>
            <a:r>
              <a:rPr lang="en-US">
                <a:sym typeface="SymbolProp BT" pitchFamily="2" charset="2"/>
              </a:rPr>
              <a:t>TSG</a:t>
            </a:r>
            <a:r>
              <a:rPr lang="ru-RU">
                <a:sym typeface="SymbolProp BT" pitchFamily="2" charset="2"/>
              </a:rPr>
              <a:t>;</a:t>
            </a:r>
            <a:r>
              <a:rPr lang="en-US">
                <a:sym typeface="SymbolProp BT" pitchFamily="2" charset="2"/>
              </a:rPr>
              <a:t>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 b="1">
                <a:sym typeface="SymbolProp BT" pitchFamily="2" charset="2"/>
              </a:rPr>
              <a:t> = (ces, r)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— класс, обобщенное данное для </a:t>
            </a:r>
            <a:r>
              <a:rPr lang="en-US" b="1">
                <a:sym typeface="SymbolProp BT" pitchFamily="2" charset="2"/>
              </a:rPr>
              <a:t>p</a:t>
            </a:r>
            <a:r>
              <a:rPr lang="en-US">
                <a:sym typeface="SymbolProp BT" pitchFamily="2" charset="2"/>
              </a:rPr>
              <a:t>.  </a:t>
            </a:r>
            <a:r>
              <a:rPr lang="ru-RU">
                <a:sym typeface="SymbolProp BT" pitchFamily="2" charset="2"/>
              </a:rPr>
              <a:t>Тогда, определенное алгоритмом </a:t>
            </a:r>
            <a:r>
              <a:rPr lang="en-US" b="1">
                <a:sym typeface="SymbolProp BT" pitchFamily="2" charset="2"/>
              </a:rPr>
              <a:t>xptr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дерево </a:t>
            </a:r>
            <a:r>
              <a:rPr lang="en-US">
                <a:sym typeface="SymbolProp BT" pitchFamily="2" charset="2"/>
              </a:rPr>
              <a:t> </a:t>
            </a:r>
            <a:r>
              <a:rPr lang="en-US" b="1">
                <a:sym typeface="SymbolProp BT" pitchFamily="2" charset="2"/>
              </a:rPr>
              <a:t>tree = xptr p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является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перфектным деревом процессов программы </a:t>
            </a:r>
            <a:r>
              <a:rPr lang="en-US" b="1">
                <a:sym typeface="SymbolProp BT" pitchFamily="2" charset="2"/>
              </a:rPr>
              <a:t>p</a:t>
            </a:r>
            <a:r>
              <a:rPr lang="en-US">
                <a:sym typeface="SymbolProp BT" pitchFamily="2" charset="2"/>
              </a:rPr>
              <a:t> </a:t>
            </a:r>
            <a:r>
              <a:rPr lang="ru-RU">
                <a:sym typeface="SymbolProp BT" pitchFamily="2" charset="2"/>
              </a:rPr>
              <a:t>для класса </a:t>
            </a:r>
            <a:r>
              <a:rPr lang="en-US" b="1">
                <a:solidFill>
                  <a:srgbClr val="CC0000"/>
                </a:solidFill>
                <a:sym typeface="SymbolProp BT" pitchFamily="2" charset="2"/>
              </a:rPr>
              <a:t>C</a:t>
            </a:r>
            <a:r>
              <a:rPr lang="en-US">
                <a:sym typeface="SymbolProp BT" pitchFamily="2" charset="2"/>
              </a:rPr>
              <a:t>.</a:t>
            </a:r>
          </a:p>
          <a:p>
            <a:r>
              <a:rPr lang="ru-RU" b="1">
                <a:sym typeface="SymbolProp BT" pitchFamily="2" charset="2"/>
              </a:rPr>
              <a:t>Доказательство:</a:t>
            </a:r>
            <a:r>
              <a:rPr lang="ru-RU">
                <a:sym typeface="SymbolProp BT" pitchFamily="2" charset="2"/>
              </a:rPr>
              <a:t> разобрать самостоятельно (стр. 52–53).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6350" name="Group 622"/>
          <p:cNvGrpSpPr>
            <a:grpSpLocks/>
          </p:cNvGrpSpPr>
          <p:nvPr/>
        </p:nvGrpSpPr>
        <p:grpSpPr bwMode="auto">
          <a:xfrm>
            <a:off x="6392863" y="3957638"/>
            <a:ext cx="1503362" cy="942975"/>
            <a:chOff x="4021" y="1779"/>
            <a:chExt cx="947" cy="594"/>
          </a:xfrm>
        </p:grpSpPr>
        <p:sp>
          <p:nvSpPr>
            <p:cNvPr id="586351" name="Freeform 623"/>
            <p:cNvSpPr>
              <a:spLocks/>
            </p:cNvSpPr>
            <p:nvPr/>
          </p:nvSpPr>
          <p:spPr bwMode="auto">
            <a:xfrm rot="5400000">
              <a:off x="4198" y="1602"/>
              <a:ext cx="594" cy="947"/>
            </a:xfrm>
            <a:custGeom>
              <a:avLst/>
              <a:gdLst/>
              <a:ahLst/>
              <a:cxnLst>
                <a:cxn ang="0">
                  <a:pos x="35" y="921"/>
                </a:cxn>
                <a:cxn ang="0">
                  <a:pos x="0" y="818"/>
                </a:cxn>
                <a:cxn ang="0">
                  <a:pos x="7" y="275"/>
                </a:cxn>
                <a:cxn ang="0">
                  <a:pos x="341" y="0"/>
                </a:cxn>
                <a:cxn ang="0">
                  <a:pos x="582" y="267"/>
                </a:cxn>
                <a:cxn ang="0">
                  <a:pos x="594" y="947"/>
                </a:cxn>
                <a:cxn ang="0">
                  <a:pos x="35" y="921"/>
                </a:cxn>
              </a:cxnLst>
              <a:rect l="0" t="0" r="r" b="b"/>
              <a:pathLst>
                <a:path w="594" h="947">
                  <a:moveTo>
                    <a:pt x="35" y="921"/>
                  </a:moveTo>
                  <a:lnTo>
                    <a:pt x="0" y="818"/>
                  </a:lnTo>
                  <a:lnTo>
                    <a:pt x="7" y="275"/>
                  </a:lnTo>
                  <a:lnTo>
                    <a:pt x="341" y="0"/>
                  </a:lnTo>
                  <a:lnTo>
                    <a:pt x="582" y="267"/>
                  </a:lnTo>
                  <a:lnTo>
                    <a:pt x="594" y="947"/>
                  </a:lnTo>
                  <a:lnTo>
                    <a:pt x="35" y="921"/>
                  </a:lnTo>
                </a:path>
              </a:pathLst>
            </a:custGeom>
            <a:solidFill>
              <a:srgbClr val="FFFF00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352" name="Oval 624"/>
            <p:cNvSpPr>
              <a:spLocks noChangeArrowheads="1"/>
            </p:cNvSpPr>
            <p:nvPr/>
          </p:nvSpPr>
          <p:spPr bwMode="auto">
            <a:xfrm>
              <a:off x="4371" y="1944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d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586338" name="Freeform 610"/>
          <p:cNvSpPr>
            <a:spLocks/>
          </p:cNvSpPr>
          <p:nvPr/>
        </p:nvSpPr>
        <p:spPr bwMode="auto">
          <a:xfrm rot="5400000">
            <a:off x="6042025" y="942976"/>
            <a:ext cx="947737" cy="2125662"/>
          </a:xfrm>
          <a:custGeom>
            <a:avLst/>
            <a:gdLst/>
            <a:ahLst/>
            <a:cxnLst>
              <a:cxn ang="0">
                <a:pos x="389" y="1339"/>
              </a:cxn>
              <a:cxn ang="0">
                <a:pos x="164" y="1293"/>
              </a:cxn>
              <a:cxn ang="0">
                <a:pos x="0" y="818"/>
              </a:cxn>
              <a:cxn ang="0">
                <a:pos x="8" y="274"/>
              </a:cxn>
              <a:cxn ang="0">
                <a:pos x="342" y="0"/>
              </a:cxn>
              <a:cxn ang="0">
                <a:pos x="582" y="264"/>
              </a:cxn>
              <a:cxn ang="0">
                <a:pos x="597" y="1000"/>
              </a:cxn>
              <a:cxn ang="0">
                <a:pos x="389" y="1339"/>
              </a:cxn>
            </a:cxnLst>
            <a:rect l="0" t="0" r="r" b="b"/>
            <a:pathLst>
              <a:path w="597" h="1339">
                <a:moveTo>
                  <a:pt x="389" y="1339"/>
                </a:moveTo>
                <a:lnTo>
                  <a:pt x="164" y="1293"/>
                </a:lnTo>
                <a:lnTo>
                  <a:pt x="0" y="818"/>
                </a:lnTo>
                <a:lnTo>
                  <a:pt x="8" y="274"/>
                </a:lnTo>
                <a:lnTo>
                  <a:pt x="342" y="0"/>
                </a:lnTo>
                <a:lnTo>
                  <a:pt x="582" y="264"/>
                </a:lnTo>
                <a:lnTo>
                  <a:pt x="597" y="1000"/>
                </a:lnTo>
                <a:lnTo>
                  <a:pt x="389" y="1339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6339" name="Oval 611"/>
          <p:cNvSpPr>
            <a:spLocks noChangeArrowheads="1"/>
          </p:cNvSpPr>
          <p:nvPr/>
        </p:nvSpPr>
        <p:spPr bwMode="auto">
          <a:xfrm>
            <a:off x="6634163" y="1776413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d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5739" name="Freeform 11"/>
          <p:cNvSpPr>
            <a:spLocks/>
          </p:cNvSpPr>
          <p:nvPr/>
        </p:nvSpPr>
        <p:spPr bwMode="auto">
          <a:xfrm rot="5400000">
            <a:off x="5499100" y="-371474"/>
            <a:ext cx="947737" cy="2125662"/>
          </a:xfrm>
          <a:custGeom>
            <a:avLst/>
            <a:gdLst/>
            <a:ahLst/>
            <a:cxnLst>
              <a:cxn ang="0">
                <a:pos x="389" y="1339"/>
              </a:cxn>
              <a:cxn ang="0">
                <a:pos x="164" y="1293"/>
              </a:cxn>
              <a:cxn ang="0">
                <a:pos x="0" y="818"/>
              </a:cxn>
              <a:cxn ang="0">
                <a:pos x="8" y="274"/>
              </a:cxn>
              <a:cxn ang="0">
                <a:pos x="342" y="0"/>
              </a:cxn>
              <a:cxn ang="0">
                <a:pos x="582" y="264"/>
              </a:cxn>
              <a:cxn ang="0">
                <a:pos x="597" y="1000"/>
              </a:cxn>
              <a:cxn ang="0">
                <a:pos x="389" y="1339"/>
              </a:cxn>
            </a:cxnLst>
            <a:rect l="0" t="0" r="r" b="b"/>
            <a:pathLst>
              <a:path w="597" h="1339">
                <a:moveTo>
                  <a:pt x="389" y="1339"/>
                </a:moveTo>
                <a:lnTo>
                  <a:pt x="164" y="1293"/>
                </a:lnTo>
                <a:lnTo>
                  <a:pt x="0" y="818"/>
                </a:lnTo>
                <a:lnTo>
                  <a:pt x="8" y="274"/>
                </a:lnTo>
                <a:lnTo>
                  <a:pt x="342" y="0"/>
                </a:lnTo>
                <a:lnTo>
                  <a:pt x="582" y="264"/>
                </a:lnTo>
                <a:lnTo>
                  <a:pt x="597" y="1000"/>
                </a:lnTo>
                <a:lnTo>
                  <a:pt x="389" y="1339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46" name="Freeform 18"/>
          <p:cNvSpPr>
            <a:spLocks/>
          </p:cNvSpPr>
          <p:nvPr/>
        </p:nvSpPr>
        <p:spPr bwMode="auto">
          <a:xfrm rot="5400000">
            <a:off x="6628607" y="5417344"/>
            <a:ext cx="920750" cy="693737"/>
          </a:xfrm>
          <a:custGeom>
            <a:avLst/>
            <a:gdLst/>
            <a:ahLst/>
            <a:cxnLst>
              <a:cxn ang="0">
                <a:pos x="0" y="401"/>
              </a:cxn>
              <a:cxn ang="0">
                <a:pos x="3" y="275"/>
              </a:cxn>
              <a:cxn ang="0">
                <a:pos x="337" y="0"/>
              </a:cxn>
              <a:cxn ang="0">
                <a:pos x="577" y="267"/>
              </a:cxn>
              <a:cxn ang="0">
                <a:pos x="580" y="437"/>
              </a:cxn>
              <a:cxn ang="0">
                <a:pos x="0" y="401"/>
              </a:cxn>
            </a:cxnLst>
            <a:rect l="0" t="0" r="r" b="b"/>
            <a:pathLst>
              <a:path w="580" h="437">
                <a:moveTo>
                  <a:pt x="0" y="401"/>
                </a:moveTo>
                <a:lnTo>
                  <a:pt x="3" y="275"/>
                </a:lnTo>
                <a:lnTo>
                  <a:pt x="337" y="0"/>
                </a:lnTo>
                <a:lnTo>
                  <a:pt x="577" y="267"/>
                </a:lnTo>
                <a:lnTo>
                  <a:pt x="580" y="437"/>
                </a:lnTo>
                <a:lnTo>
                  <a:pt x="0" y="401"/>
                </a:lnTo>
                <a:close/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49" name="Freeform 21"/>
          <p:cNvSpPr>
            <a:spLocks/>
          </p:cNvSpPr>
          <p:nvPr/>
        </p:nvSpPr>
        <p:spPr bwMode="auto">
          <a:xfrm rot="5400000">
            <a:off x="2767806" y="5260182"/>
            <a:ext cx="944563" cy="863600"/>
          </a:xfrm>
          <a:custGeom>
            <a:avLst/>
            <a:gdLst/>
            <a:ahLst/>
            <a:cxnLst>
              <a:cxn ang="0">
                <a:pos x="36" y="518"/>
              </a:cxn>
              <a:cxn ang="0">
                <a:pos x="0" y="415"/>
              </a:cxn>
              <a:cxn ang="0">
                <a:pos x="6" y="0"/>
              </a:cxn>
              <a:cxn ang="0">
                <a:pos x="586" y="36"/>
              </a:cxn>
              <a:cxn ang="0">
                <a:pos x="595" y="544"/>
              </a:cxn>
              <a:cxn ang="0">
                <a:pos x="36" y="518"/>
              </a:cxn>
            </a:cxnLst>
            <a:rect l="0" t="0" r="r" b="b"/>
            <a:pathLst>
              <a:path w="595" h="544">
                <a:moveTo>
                  <a:pt x="36" y="518"/>
                </a:moveTo>
                <a:lnTo>
                  <a:pt x="0" y="415"/>
                </a:lnTo>
                <a:lnTo>
                  <a:pt x="6" y="0"/>
                </a:lnTo>
                <a:lnTo>
                  <a:pt x="586" y="36"/>
                </a:lnTo>
                <a:lnTo>
                  <a:pt x="595" y="544"/>
                </a:lnTo>
                <a:lnTo>
                  <a:pt x="36" y="518"/>
                </a:lnTo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51" name="Freeform 23"/>
          <p:cNvSpPr>
            <a:spLocks/>
          </p:cNvSpPr>
          <p:nvPr/>
        </p:nvSpPr>
        <p:spPr bwMode="auto">
          <a:xfrm rot="5400000">
            <a:off x="1142206" y="2826544"/>
            <a:ext cx="892175" cy="668338"/>
          </a:xfrm>
          <a:custGeom>
            <a:avLst/>
            <a:gdLst/>
            <a:ahLst/>
            <a:cxnLst>
              <a:cxn ang="0">
                <a:pos x="354" y="421"/>
              </a:cxn>
              <a:cxn ang="0">
                <a:pos x="128" y="375"/>
              </a:cxn>
              <a:cxn ang="0">
                <a:pos x="0" y="0"/>
              </a:cxn>
              <a:cxn ang="0">
                <a:pos x="559" y="26"/>
              </a:cxn>
              <a:cxn ang="0">
                <a:pos x="562" y="80"/>
              </a:cxn>
              <a:cxn ang="0">
                <a:pos x="354" y="421"/>
              </a:cxn>
            </a:cxnLst>
            <a:rect l="0" t="0" r="r" b="b"/>
            <a:pathLst>
              <a:path w="562" h="421">
                <a:moveTo>
                  <a:pt x="354" y="421"/>
                </a:moveTo>
                <a:lnTo>
                  <a:pt x="128" y="375"/>
                </a:lnTo>
                <a:lnTo>
                  <a:pt x="0" y="0"/>
                </a:lnTo>
                <a:lnTo>
                  <a:pt x="559" y="26"/>
                </a:lnTo>
                <a:lnTo>
                  <a:pt x="562" y="80"/>
                </a:lnTo>
                <a:lnTo>
                  <a:pt x="354" y="421"/>
                </a:lnTo>
              </a:path>
            </a:pathLst>
          </a:custGeom>
          <a:solidFill>
            <a:srgbClr val="FFFF00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55" name="Freeform 27"/>
          <p:cNvSpPr>
            <a:spLocks/>
          </p:cNvSpPr>
          <p:nvPr/>
        </p:nvSpPr>
        <p:spPr bwMode="auto">
          <a:xfrm rot="5400000">
            <a:off x="4955382" y="2461418"/>
            <a:ext cx="698500" cy="1465263"/>
          </a:xfrm>
          <a:custGeom>
            <a:avLst/>
            <a:gdLst/>
            <a:ahLst/>
            <a:cxnLst>
              <a:cxn ang="0">
                <a:pos x="280" y="923"/>
              </a:cxn>
              <a:cxn ang="0">
                <a:pos x="43" y="768"/>
              </a:cxn>
              <a:cxn ang="0">
                <a:pos x="0" y="239"/>
              </a:cxn>
              <a:cxn ang="0">
                <a:pos x="313" y="0"/>
              </a:cxn>
              <a:cxn ang="0">
                <a:pos x="440" y="682"/>
              </a:cxn>
              <a:cxn ang="0">
                <a:pos x="280" y="923"/>
              </a:cxn>
            </a:cxnLst>
            <a:rect l="0" t="0" r="r" b="b"/>
            <a:pathLst>
              <a:path w="440" h="923">
                <a:moveTo>
                  <a:pt x="280" y="923"/>
                </a:moveTo>
                <a:lnTo>
                  <a:pt x="43" y="768"/>
                </a:lnTo>
                <a:lnTo>
                  <a:pt x="0" y="239"/>
                </a:lnTo>
                <a:lnTo>
                  <a:pt x="313" y="0"/>
                </a:lnTo>
                <a:lnTo>
                  <a:pt x="440" y="682"/>
                </a:lnTo>
                <a:lnTo>
                  <a:pt x="280" y="923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59" name="Freeform 31"/>
          <p:cNvSpPr>
            <a:spLocks/>
          </p:cNvSpPr>
          <p:nvPr/>
        </p:nvSpPr>
        <p:spPr bwMode="auto">
          <a:xfrm rot="5400000">
            <a:off x="2452688" y="2511425"/>
            <a:ext cx="692150" cy="1263650"/>
          </a:xfrm>
          <a:custGeom>
            <a:avLst/>
            <a:gdLst/>
            <a:ahLst/>
            <a:cxnLst>
              <a:cxn ang="0">
                <a:pos x="228" y="796"/>
              </a:cxn>
              <a:cxn ang="0">
                <a:pos x="0" y="299"/>
              </a:cxn>
              <a:cxn ang="0">
                <a:pos x="243" y="0"/>
              </a:cxn>
              <a:cxn ang="0">
                <a:pos x="436" y="201"/>
              </a:cxn>
              <a:cxn ang="0">
                <a:pos x="418" y="604"/>
              </a:cxn>
              <a:cxn ang="0">
                <a:pos x="228" y="796"/>
              </a:cxn>
            </a:cxnLst>
            <a:rect l="0" t="0" r="r" b="b"/>
            <a:pathLst>
              <a:path w="436" h="796">
                <a:moveTo>
                  <a:pt x="228" y="796"/>
                </a:moveTo>
                <a:lnTo>
                  <a:pt x="0" y="299"/>
                </a:lnTo>
                <a:lnTo>
                  <a:pt x="243" y="0"/>
                </a:lnTo>
                <a:lnTo>
                  <a:pt x="436" y="201"/>
                </a:lnTo>
                <a:lnTo>
                  <a:pt x="418" y="604"/>
                </a:lnTo>
                <a:lnTo>
                  <a:pt x="228" y="796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60" name="Freeform 32"/>
          <p:cNvSpPr>
            <a:spLocks/>
          </p:cNvSpPr>
          <p:nvPr/>
        </p:nvSpPr>
        <p:spPr bwMode="auto">
          <a:xfrm rot="5400000">
            <a:off x="4924425" y="3663950"/>
            <a:ext cx="903288" cy="1608138"/>
          </a:xfrm>
          <a:custGeom>
            <a:avLst/>
            <a:gdLst/>
            <a:ahLst/>
            <a:cxnLst>
              <a:cxn ang="0">
                <a:pos x="67" y="913"/>
              </a:cxn>
              <a:cxn ang="0">
                <a:pos x="0" y="299"/>
              </a:cxn>
              <a:cxn ang="0">
                <a:pos x="243" y="0"/>
              </a:cxn>
              <a:cxn ang="0">
                <a:pos x="569" y="501"/>
              </a:cxn>
              <a:cxn ang="0">
                <a:pos x="398" y="1013"/>
              </a:cxn>
              <a:cxn ang="0">
                <a:pos x="67" y="913"/>
              </a:cxn>
            </a:cxnLst>
            <a:rect l="0" t="0" r="r" b="b"/>
            <a:pathLst>
              <a:path w="569" h="1013">
                <a:moveTo>
                  <a:pt x="67" y="913"/>
                </a:moveTo>
                <a:lnTo>
                  <a:pt x="0" y="299"/>
                </a:lnTo>
                <a:lnTo>
                  <a:pt x="243" y="0"/>
                </a:lnTo>
                <a:lnTo>
                  <a:pt x="569" y="501"/>
                </a:lnTo>
                <a:lnTo>
                  <a:pt x="398" y="1013"/>
                </a:lnTo>
                <a:lnTo>
                  <a:pt x="67" y="913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62" name="Freeform 34"/>
          <p:cNvSpPr>
            <a:spLocks/>
          </p:cNvSpPr>
          <p:nvPr/>
        </p:nvSpPr>
        <p:spPr bwMode="auto">
          <a:xfrm rot="5400000">
            <a:off x="3854450" y="5075238"/>
            <a:ext cx="993775" cy="1257300"/>
          </a:xfrm>
          <a:custGeom>
            <a:avLst/>
            <a:gdLst/>
            <a:ahLst/>
            <a:cxnLst>
              <a:cxn ang="0">
                <a:pos x="0" y="551"/>
              </a:cxn>
              <a:cxn ang="0">
                <a:pos x="300" y="0"/>
              </a:cxn>
              <a:cxn ang="0">
                <a:pos x="626" y="341"/>
              </a:cxn>
              <a:cxn ang="0">
                <a:pos x="562" y="792"/>
              </a:cxn>
              <a:cxn ang="0">
                <a:pos x="0" y="551"/>
              </a:cxn>
            </a:cxnLst>
            <a:rect l="0" t="0" r="r" b="b"/>
            <a:pathLst>
              <a:path w="626" h="792">
                <a:moveTo>
                  <a:pt x="0" y="551"/>
                </a:moveTo>
                <a:lnTo>
                  <a:pt x="300" y="0"/>
                </a:lnTo>
                <a:lnTo>
                  <a:pt x="626" y="341"/>
                </a:lnTo>
                <a:lnTo>
                  <a:pt x="562" y="792"/>
                </a:lnTo>
                <a:lnTo>
                  <a:pt x="0" y="5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5764" name="Freeform 36"/>
          <p:cNvSpPr>
            <a:spLocks/>
          </p:cNvSpPr>
          <p:nvPr/>
        </p:nvSpPr>
        <p:spPr bwMode="auto">
          <a:xfrm rot="5400000">
            <a:off x="5499100" y="5145088"/>
            <a:ext cx="993775" cy="1352550"/>
          </a:xfrm>
          <a:custGeom>
            <a:avLst/>
            <a:gdLst/>
            <a:ahLst/>
            <a:cxnLst>
              <a:cxn ang="0">
                <a:pos x="0" y="651"/>
              </a:cxn>
              <a:cxn ang="0">
                <a:pos x="2" y="82"/>
              </a:cxn>
              <a:cxn ang="0">
                <a:pos x="501" y="0"/>
              </a:cxn>
              <a:cxn ang="0">
                <a:pos x="626" y="441"/>
              </a:cxn>
              <a:cxn ang="0">
                <a:pos x="316" y="852"/>
              </a:cxn>
              <a:cxn ang="0">
                <a:pos x="0" y="651"/>
              </a:cxn>
            </a:cxnLst>
            <a:rect l="0" t="0" r="r" b="b"/>
            <a:pathLst>
              <a:path w="626" h="852">
                <a:moveTo>
                  <a:pt x="0" y="651"/>
                </a:moveTo>
                <a:lnTo>
                  <a:pt x="2" y="82"/>
                </a:lnTo>
                <a:lnTo>
                  <a:pt x="501" y="0"/>
                </a:lnTo>
                <a:lnTo>
                  <a:pt x="626" y="441"/>
                </a:lnTo>
                <a:lnTo>
                  <a:pt x="316" y="852"/>
                </a:lnTo>
                <a:lnTo>
                  <a:pt x="0" y="6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86331" name="Group 603"/>
          <p:cNvGrpSpPr>
            <a:grpSpLocks/>
          </p:cNvGrpSpPr>
          <p:nvPr/>
        </p:nvGrpSpPr>
        <p:grpSpPr bwMode="auto">
          <a:xfrm>
            <a:off x="2541588" y="2981325"/>
            <a:ext cx="469900" cy="758825"/>
            <a:chOff x="1601" y="2010"/>
            <a:chExt cx="296" cy="478"/>
          </a:xfrm>
        </p:grpSpPr>
        <p:sp>
          <p:nvSpPr>
            <p:cNvPr id="586219" name="Freeform 491"/>
            <p:cNvSpPr>
              <a:spLocks/>
            </p:cNvSpPr>
            <p:nvPr/>
          </p:nvSpPr>
          <p:spPr bwMode="auto">
            <a:xfrm rot="5400000">
              <a:off x="1759" y="2350"/>
              <a:ext cx="150" cy="126"/>
            </a:xfrm>
            <a:custGeom>
              <a:avLst/>
              <a:gdLst/>
              <a:ahLst/>
              <a:cxnLst>
                <a:cxn ang="0">
                  <a:pos x="95" y="60"/>
                </a:cxn>
                <a:cxn ang="0">
                  <a:pos x="101" y="60"/>
                </a:cxn>
                <a:cxn ang="0">
                  <a:pos x="107" y="60"/>
                </a:cxn>
                <a:cxn ang="0">
                  <a:pos x="116" y="54"/>
                </a:cxn>
                <a:cxn ang="0">
                  <a:pos x="128" y="48"/>
                </a:cxn>
                <a:cxn ang="0">
                  <a:pos x="138" y="46"/>
                </a:cxn>
                <a:cxn ang="0">
                  <a:pos x="144" y="48"/>
                </a:cxn>
                <a:cxn ang="0">
                  <a:pos x="148" y="52"/>
                </a:cxn>
                <a:cxn ang="0">
                  <a:pos x="150" y="60"/>
                </a:cxn>
                <a:cxn ang="0">
                  <a:pos x="148" y="66"/>
                </a:cxn>
                <a:cxn ang="0">
                  <a:pos x="144" y="72"/>
                </a:cxn>
                <a:cxn ang="0">
                  <a:pos x="139" y="76"/>
                </a:cxn>
                <a:cxn ang="0">
                  <a:pos x="131" y="78"/>
                </a:cxn>
                <a:cxn ang="0">
                  <a:pos x="125" y="78"/>
                </a:cxn>
                <a:cxn ang="0">
                  <a:pos x="121" y="76"/>
                </a:cxn>
                <a:cxn ang="0">
                  <a:pos x="118" y="68"/>
                </a:cxn>
                <a:cxn ang="0">
                  <a:pos x="116" y="60"/>
                </a:cxn>
                <a:cxn ang="0">
                  <a:pos x="108" y="64"/>
                </a:cxn>
                <a:cxn ang="0">
                  <a:pos x="102" y="66"/>
                </a:cxn>
                <a:cxn ang="0">
                  <a:pos x="95" y="68"/>
                </a:cxn>
                <a:cxn ang="0">
                  <a:pos x="85" y="70"/>
                </a:cxn>
                <a:cxn ang="0">
                  <a:pos x="49" y="110"/>
                </a:cxn>
                <a:cxn ang="0">
                  <a:pos x="43" y="116"/>
                </a:cxn>
                <a:cxn ang="0">
                  <a:pos x="38" y="120"/>
                </a:cxn>
                <a:cxn ang="0">
                  <a:pos x="33" y="124"/>
                </a:cxn>
                <a:cxn ang="0">
                  <a:pos x="29" y="126"/>
                </a:cxn>
                <a:cxn ang="0">
                  <a:pos x="23" y="126"/>
                </a:cxn>
                <a:cxn ang="0">
                  <a:pos x="17" y="126"/>
                </a:cxn>
                <a:cxn ang="0">
                  <a:pos x="1" y="84"/>
                </a:cxn>
                <a:cxn ang="0">
                  <a:pos x="7" y="78"/>
                </a:cxn>
                <a:cxn ang="0">
                  <a:pos x="12" y="74"/>
                </a:cxn>
                <a:cxn ang="0">
                  <a:pos x="18" y="72"/>
                </a:cxn>
                <a:cxn ang="0">
                  <a:pos x="26" y="70"/>
                </a:cxn>
                <a:cxn ang="0">
                  <a:pos x="33" y="68"/>
                </a:cxn>
                <a:cxn ang="0">
                  <a:pos x="82" y="54"/>
                </a:cxn>
                <a:cxn ang="0">
                  <a:pos x="89" y="48"/>
                </a:cxn>
                <a:cxn ang="0">
                  <a:pos x="95" y="42"/>
                </a:cxn>
                <a:cxn ang="0">
                  <a:pos x="101" y="38"/>
                </a:cxn>
                <a:cxn ang="0">
                  <a:pos x="102" y="32"/>
                </a:cxn>
                <a:cxn ang="0">
                  <a:pos x="98" y="28"/>
                </a:cxn>
                <a:cxn ang="0">
                  <a:pos x="96" y="20"/>
                </a:cxn>
                <a:cxn ang="0">
                  <a:pos x="98" y="12"/>
                </a:cxn>
                <a:cxn ang="0">
                  <a:pos x="104" y="6"/>
                </a:cxn>
                <a:cxn ang="0">
                  <a:pos x="110" y="2"/>
                </a:cxn>
                <a:cxn ang="0">
                  <a:pos x="116" y="0"/>
                </a:cxn>
                <a:cxn ang="0">
                  <a:pos x="122" y="2"/>
                </a:cxn>
                <a:cxn ang="0">
                  <a:pos x="128" y="8"/>
                </a:cxn>
                <a:cxn ang="0">
                  <a:pos x="130" y="16"/>
                </a:cxn>
                <a:cxn ang="0">
                  <a:pos x="127" y="22"/>
                </a:cxn>
                <a:cxn ang="0">
                  <a:pos x="119" y="30"/>
                </a:cxn>
                <a:cxn ang="0">
                  <a:pos x="108" y="36"/>
                </a:cxn>
                <a:cxn ang="0">
                  <a:pos x="99" y="44"/>
                </a:cxn>
                <a:cxn ang="0">
                  <a:pos x="95" y="48"/>
                </a:cxn>
                <a:cxn ang="0">
                  <a:pos x="93" y="54"/>
                </a:cxn>
              </a:cxnLst>
              <a:rect l="0" t="0" r="r" b="b"/>
              <a:pathLst>
                <a:path w="150" h="126">
                  <a:moveTo>
                    <a:pt x="92" y="58"/>
                  </a:moveTo>
                  <a:lnTo>
                    <a:pt x="93" y="58"/>
                  </a:lnTo>
                  <a:lnTo>
                    <a:pt x="93" y="60"/>
                  </a:lnTo>
                  <a:lnTo>
                    <a:pt x="95" y="60"/>
                  </a:lnTo>
                  <a:lnTo>
                    <a:pt x="96" y="60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101" y="60"/>
                  </a:lnTo>
                  <a:lnTo>
                    <a:pt x="102" y="60"/>
                  </a:lnTo>
                  <a:lnTo>
                    <a:pt x="104" y="60"/>
                  </a:lnTo>
                  <a:lnTo>
                    <a:pt x="105" y="60"/>
                  </a:lnTo>
                  <a:lnTo>
                    <a:pt x="107" y="60"/>
                  </a:lnTo>
                  <a:lnTo>
                    <a:pt x="108" y="58"/>
                  </a:lnTo>
                  <a:lnTo>
                    <a:pt x="111" y="58"/>
                  </a:lnTo>
                  <a:lnTo>
                    <a:pt x="115" y="56"/>
                  </a:lnTo>
                  <a:lnTo>
                    <a:pt x="116" y="54"/>
                  </a:lnTo>
                  <a:lnTo>
                    <a:pt x="119" y="52"/>
                  </a:lnTo>
                  <a:lnTo>
                    <a:pt x="122" y="52"/>
                  </a:lnTo>
                  <a:lnTo>
                    <a:pt x="125" y="50"/>
                  </a:lnTo>
                  <a:lnTo>
                    <a:pt x="128" y="48"/>
                  </a:lnTo>
                  <a:lnTo>
                    <a:pt x="131" y="48"/>
                  </a:lnTo>
                  <a:lnTo>
                    <a:pt x="133" y="46"/>
                  </a:lnTo>
                  <a:lnTo>
                    <a:pt x="134" y="46"/>
                  </a:lnTo>
                  <a:lnTo>
                    <a:pt x="138" y="46"/>
                  </a:lnTo>
                  <a:lnTo>
                    <a:pt x="139" y="46"/>
                  </a:lnTo>
                  <a:lnTo>
                    <a:pt x="141" y="46"/>
                  </a:lnTo>
                  <a:lnTo>
                    <a:pt x="142" y="46"/>
                  </a:lnTo>
                  <a:lnTo>
                    <a:pt x="144" y="48"/>
                  </a:lnTo>
                  <a:lnTo>
                    <a:pt x="145" y="48"/>
                  </a:lnTo>
                  <a:lnTo>
                    <a:pt x="147" y="48"/>
                  </a:lnTo>
                  <a:lnTo>
                    <a:pt x="147" y="50"/>
                  </a:lnTo>
                  <a:lnTo>
                    <a:pt x="148" y="52"/>
                  </a:lnTo>
                  <a:lnTo>
                    <a:pt x="150" y="54"/>
                  </a:lnTo>
                  <a:lnTo>
                    <a:pt x="150" y="56"/>
                  </a:lnTo>
                  <a:lnTo>
                    <a:pt x="150" y="58"/>
                  </a:lnTo>
                  <a:lnTo>
                    <a:pt x="150" y="60"/>
                  </a:lnTo>
                  <a:lnTo>
                    <a:pt x="150" y="62"/>
                  </a:lnTo>
                  <a:lnTo>
                    <a:pt x="150" y="64"/>
                  </a:lnTo>
                  <a:lnTo>
                    <a:pt x="150" y="66"/>
                  </a:lnTo>
                  <a:lnTo>
                    <a:pt x="148" y="66"/>
                  </a:lnTo>
                  <a:lnTo>
                    <a:pt x="148" y="68"/>
                  </a:lnTo>
                  <a:lnTo>
                    <a:pt x="147" y="70"/>
                  </a:lnTo>
                  <a:lnTo>
                    <a:pt x="145" y="72"/>
                  </a:lnTo>
                  <a:lnTo>
                    <a:pt x="144" y="72"/>
                  </a:lnTo>
                  <a:lnTo>
                    <a:pt x="144" y="74"/>
                  </a:lnTo>
                  <a:lnTo>
                    <a:pt x="142" y="74"/>
                  </a:lnTo>
                  <a:lnTo>
                    <a:pt x="141" y="76"/>
                  </a:lnTo>
                  <a:lnTo>
                    <a:pt x="139" y="76"/>
                  </a:lnTo>
                  <a:lnTo>
                    <a:pt x="136" y="78"/>
                  </a:lnTo>
                  <a:lnTo>
                    <a:pt x="134" y="78"/>
                  </a:lnTo>
                  <a:lnTo>
                    <a:pt x="133" y="78"/>
                  </a:lnTo>
                  <a:lnTo>
                    <a:pt x="131" y="78"/>
                  </a:lnTo>
                  <a:lnTo>
                    <a:pt x="130" y="78"/>
                  </a:lnTo>
                  <a:lnTo>
                    <a:pt x="128" y="78"/>
                  </a:lnTo>
                  <a:lnTo>
                    <a:pt x="127" y="78"/>
                  </a:lnTo>
                  <a:lnTo>
                    <a:pt x="125" y="78"/>
                  </a:lnTo>
                  <a:lnTo>
                    <a:pt x="124" y="78"/>
                  </a:lnTo>
                  <a:lnTo>
                    <a:pt x="122" y="78"/>
                  </a:lnTo>
                  <a:lnTo>
                    <a:pt x="122" y="76"/>
                  </a:lnTo>
                  <a:lnTo>
                    <a:pt x="121" y="76"/>
                  </a:lnTo>
                  <a:lnTo>
                    <a:pt x="119" y="74"/>
                  </a:lnTo>
                  <a:lnTo>
                    <a:pt x="118" y="72"/>
                  </a:lnTo>
                  <a:lnTo>
                    <a:pt x="118" y="70"/>
                  </a:lnTo>
                  <a:lnTo>
                    <a:pt x="118" y="68"/>
                  </a:lnTo>
                  <a:lnTo>
                    <a:pt x="118" y="66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6" y="60"/>
                  </a:lnTo>
                  <a:lnTo>
                    <a:pt x="115" y="62"/>
                  </a:lnTo>
                  <a:lnTo>
                    <a:pt x="113" y="62"/>
                  </a:lnTo>
                  <a:lnTo>
                    <a:pt x="111" y="64"/>
                  </a:lnTo>
                  <a:lnTo>
                    <a:pt x="108" y="64"/>
                  </a:lnTo>
                  <a:lnTo>
                    <a:pt x="107" y="64"/>
                  </a:lnTo>
                  <a:lnTo>
                    <a:pt x="105" y="66"/>
                  </a:lnTo>
                  <a:lnTo>
                    <a:pt x="104" y="66"/>
                  </a:lnTo>
                  <a:lnTo>
                    <a:pt x="102" y="66"/>
                  </a:lnTo>
                  <a:lnTo>
                    <a:pt x="101" y="68"/>
                  </a:lnTo>
                  <a:lnTo>
                    <a:pt x="98" y="68"/>
                  </a:lnTo>
                  <a:lnTo>
                    <a:pt x="96" y="68"/>
                  </a:lnTo>
                  <a:lnTo>
                    <a:pt x="95" y="68"/>
                  </a:lnTo>
                  <a:lnTo>
                    <a:pt x="92" y="70"/>
                  </a:lnTo>
                  <a:lnTo>
                    <a:pt x="90" y="70"/>
                  </a:lnTo>
                  <a:lnTo>
                    <a:pt x="87" y="70"/>
                  </a:lnTo>
                  <a:lnTo>
                    <a:pt x="85" y="70"/>
                  </a:lnTo>
                  <a:lnTo>
                    <a:pt x="53" y="104"/>
                  </a:lnTo>
                  <a:lnTo>
                    <a:pt x="52" y="106"/>
                  </a:lnTo>
                  <a:lnTo>
                    <a:pt x="50" y="108"/>
                  </a:lnTo>
                  <a:lnTo>
                    <a:pt x="49" y="110"/>
                  </a:lnTo>
                  <a:lnTo>
                    <a:pt x="47" y="112"/>
                  </a:lnTo>
                  <a:lnTo>
                    <a:pt x="46" y="114"/>
                  </a:lnTo>
                  <a:lnTo>
                    <a:pt x="44" y="114"/>
                  </a:lnTo>
                  <a:lnTo>
                    <a:pt x="43" y="116"/>
                  </a:lnTo>
                  <a:lnTo>
                    <a:pt x="41" y="118"/>
                  </a:lnTo>
                  <a:lnTo>
                    <a:pt x="40" y="118"/>
                  </a:lnTo>
                  <a:lnTo>
                    <a:pt x="40" y="120"/>
                  </a:lnTo>
                  <a:lnTo>
                    <a:pt x="38" y="120"/>
                  </a:lnTo>
                  <a:lnTo>
                    <a:pt x="36" y="120"/>
                  </a:lnTo>
                  <a:lnTo>
                    <a:pt x="36" y="122"/>
                  </a:lnTo>
                  <a:lnTo>
                    <a:pt x="35" y="122"/>
                  </a:lnTo>
                  <a:lnTo>
                    <a:pt x="33" y="124"/>
                  </a:lnTo>
                  <a:lnTo>
                    <a:pt x="32" y="124"/>
                  </a:lnTo>
                  <a:lnTo>
                    <a:pt x="30" y="124"/>
                  </a:lnTo>
                  <a:lnTo>
                    <a:pt x="30" y="126"/>
                  </a:lnTo>
                  <a:lnTo>
                    <a:pt x="29" y="126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4" y="126"/>
                  </a:lnTo>
                  <a:lnTo>
                    <a:pt x="23" y="126"/>
                  </a:lnTo>
                  <a:lnTo>
                    <a:pt x="21" y="126"/>
                  </a:lnTo>
                  <a:lnTo>
                    <a:pt x="20" y="126"/>
                  </a:lnTo>
                  <a:lnTo>
                    <a:pt x="18" y="126"/>
                  </a:lnTo>
                  <a:lnTo>
                    <a:pt x="17" y="126"/>
                  </a:lnTo>
                  <a:lnTo>
                    <a:pt x="64" y="74"/>
                  </a:lnTo>
                  <a:lnTo>
                    <a:pt x="0" y="88"/>
                  </a:lnTo>
                  <a:lnTo>
                    <a:pt x="1" y="86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4" y="80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6"/>
                  </a:lnTo>
                  <a:lnTo>
                    <a:pt x="9" y="76"/>
                  </a:lnTo>
                  <a:lnTo>
                    <a:pt x="10" y="74"/>
                  </a:lnTo>
                  <a:lnTo>
                    <a:pt x="12" y="74"/>
                  </a:lnTo>
                  <a:lnTo>
                    <a:pt x="13" y="74"/>
                  </a:lnTo>
                  <a:lnTo>
                    <a:pt x="15" y="72"/>
                  </a:lnTo>
                  <a:lnTo>
                    <a:pt x="17" y="72"/>
                  </a:lnTo>
                  <a:lnTo>
                    <a:pt x="18" y="72"/>
                  </a:lnTo>
                  <a:lnTo>
                    <a:pt x="20" y="70"/>
                  </a:lnTo>
                  <a:lnTo>
                    <a:pt x="21" y="70"/>
                  </a:lnTo>
                  <a:lnTo>
                    <a:pt x="23" y="70"/>
                  </a:lnTo>
                  <a:lnTo>
                    <a:pt x="26" y="70"/>
                  </a:lnTo>
                  <a:lnTo>
                    <a:pt x="27" y="68"/>
                  </a:lnTo>
                  <a:lnTo>
                    <a:pt x="29" y="68"/>
                  </a:lnTo>
                  <a:lnTo>
                    <a:pt x="32" y="68"/>
                  </a:lnTo>
                  <a:lnTo>
                    <a:pt x="33" y="68"/>
                  </a:lnTo>
                  <a:lnTo>
                    <a:pt x="36" y="66"/>
                  </a:lnTo>
                  <a:lnTo>
                    <a:pt x="79" y="58"/>
                  </a:lnTo>
                  <a:lnTo>
                    <a:pt x="81" y="56"/>
                  </a:lnTo>
                  <a:lnTo>
                    <a:pt x="82" y="54"/>
                  </a:lnTo>
                  <a:lnTo>
                    <a:pt x="84" y="52"/>
                  </a:lnTo>
                  <a:lnTo>
                    <a:pt x="85" y="50"/>
                  </a:lnTo>
                  <a:lnTo>
                    <a:pt x="87" y="48"/>
                  </a:lnTo>
                  <a:lnTo>
                    <a:pt x="89" y="48"/>
                  </a:lnTo>
                  <a:lnTo>
                    <a:pt x="90" y="46"/>
                  </a:lnTo>
                  <a:lnTo>
                    <a:pt x="92" y="44"/>
                  </a:lnTo>
                  <a:lnTo>
                    <a:pt x="93" y="44"/>
                  </a:lnTo>
                  <a:lnTo>
                    <a:pt x="95" y="42"/>
                  </a:lnTo>
                  <a:lnTo>
                    <a:pt x="96" y="40"/>
                  </a:lnTo>
                  <a:lnTo>
                    <a:pt x="98" y="40"/>
                  </a:lnTo>
                  <a:lnTo>
                    <a:pt x="99" y="38"/>
                  </a:lnTo>
                  <a:lnTo>
                    <a:pt x="101" y="38"/>
                  </a:lnTo>
                  <a:lnTo>
                    <a:pt x="102" y="36"/>
                  </a:lnTo>
                  <a:lnTo>
                    <a:pt x="104" y="34"/>
                  </a:lnTo>
                  <a:lnTo>
                    <a:pt x="104" y="32"/>
                  </a:lnTo>
                  <a:lnTo>
                    <a:pt x="102" y="32"/>
                  </a:lnTo>
                  <a:lnTo>
                    <a:pt x="101" y="30"/>
                  </a:lnTo>
                  <a:lnTo>
                    <a:pt x="99" y="30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8" y="26"/>
                  </a:lnTo>
                  <a:lnTo>
                    <a:pt x="96" y="24"/>
                  </a:lnTo>
                  <a:lnTo>
                    <a:pt x="96" y="22"/>
                  </a:lnTo>
                  <a:lnTo>
                    <a:pt x="96" y="20"/>
                  </a:lnTo>
                  <a:lnTo>
                    <a:pt x="96" y="18"/>
                  </a:lnTo>
                  <a:lnTo>
                    <a:pt x="96" y="16"/>
                  </a:lnTo>
                  <a:lnTo>
                    <a:pt x="98" y="14"/>
                  </a:lnTo>
                  <a:lnTo>
                    <a:pt x="98" y="12"/>
                  </a:lnTo>
                  <a:lnTo>
                    <a:pt x="99" y="10"/>
                  </a:lnTo>
                  <a:lnTo>
                    <a:pt x="101" y="8"/>
                  </a:lnTo>
                  <a:lnTo>
                    <a:pt x="102" y="6"/>
                  </a:lnTo>
                  <a:lnTo>
                    <a:pt x="104" y="6"/>
                  </a:lnTo>
                  <a:lnTo>
                    <a:pt x="105" y="4"/>
                  </a:lnTo>
                  <a:lnTo>
                    <a:pt x="107" y="4"/>
                  </a:lnTo>
                  <a:lnTo>
                    <a:pt x="108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21" y="2"/>
                  </a:lnTo>
                  <a:lnTo>
                    <a:pt x="122" y="2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6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30" y="12"/>
                  </a:lnTo>
                  <a:lnTo>
                    <a:pt x="130" y="14"/>
                  </a:lnTo>
                  <a:lnTo>
                    <a:pt x="130" y="16"/>
                  </a:lnTo>
                  <a:lnTo>
                    <a:pt x="130" y="18"/>
                  </a:lnTo>
                  <a:lnTo>
                    <a:pt x="128" y="20"/>
                  </a:lnTo>
                  <a:lnTo>
                    <a:pt x="128" y="22"/>
                  </a:lnTo>
                  <a:lnTo>
                    <a:pt x="127" y="22"/>
                  </a:lnTo>
                  <a:lnTo>
                    <a:pt x="125" y="24"/>
                  </a:lnTo>
                  <a:lnTo>
                    <a:pt x="124" y="26"/>
                  </a:lnTo>
                  <a:lnTo>
                    <a:pt x="122" y="28"/>
                  </a:lnTo>
                  <a:lnTo>
                    <a:pt x="119" y="30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1" y="36"/>
                  </a:lnTo>
                  <a:lnTo>
                    <a:pt x="108" y="36"/>
                  </a:lnTo>
                  <a:lnTo>
                    <a:pt x="107" y="38"/>
                  </a:lnTo>
                  <a:lnTo>
                    <a:pt x="104" y="40"/>
                  </a:lnTo>
                  <a:lnTo>
                    <a:pt x="102" y="42"/>
                  </a:lnTo>
                  <a:lnTo>
                    <a:pt x="99" y="44"/>
                  </a:lnTo>
                  <a:lnTo>
                    <a:pt x="98" y="44"/>
                  </a:lnTo>
                  <a:lnTo>
                    <a:pt x="98" y="46"/>
                  </a:lnTo>
                  <a:lnTo>
                    <a:pt x="96" y="46"/>
                  </a:lnTo>
                  <a:lnTo>
                    <a:pt x="95" y="48"/>
                  </a:lnTo>
                  <a:lnTo>
                    <a:pt x="95" y="50"/>
                  </a:lnTo>
                  <a:lnTo>
                    <a:pt x="93" y="50"/>
                  </a:lnTo>
                  <a:lnTo>
                    <a:pt x="93" y="52"/>
                  </a:lnTo>
                  <a:lnTo>
                    <a:pt x="93" y="54"/>
                  </a:lnTo>
                  <a:lnTo>
                    <a:pt x="92" y="54"/>
                  </a:lnTo>
                  <a:lnTo>
                    <a:pt x="92" y="56"/>
                  </a:lnTo>
                  <a:lnTo>
                    <a:pt x="92" y="58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220" name="Line 492"/>
            <p:cNvSpPr>
              <a:spLocks noChangeShapeType="1"/>
            </p:cNvSpPr>
            <p:nvPr/>
          </p:nvSpPr>
          <p:spPr bwMode="auto">
            <a:xfrm rot="5400000" flipV="1">
              <a:off x="1533" y="2078"/>
              <a:ext cx="314" cy="1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6357" name="Group 629"/>
          <p:cNvGrpSpPr>
            <a:grpSpLocks/>
          </p:cNvGrpSpPr>
          <p:nvPr/>
        </p:nvGrpSpPr>
        <p:grpSpPr bwMode="auto">
          <a:xfrm>
            <a:off x="7232650" y="3948113"/>
            <a:ext cx="134938" cy="1173162"/>
            <a:chOff x="4556" y="2487"/>
            <a:chExt cx="85" cy="739"/>
          </a:xfrm>
        </p:grpSpPr>
        <p:sp>
          <p:nvSpPr>
            <p:cNvPr id="586207" name="Freeform 479"/>
            <p:cNvSpPr>
              <a:spLocks/>
            </p:cNvSpPr>
            <p:nvPr/>
          </p:nvSpPr>
          <p:spPr bwMode="auto">
            <a:xfrm rot="5400000">
              <a:off x="4523" y="3108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221" name="Line 493"/>
            <p:cNvSpPr>
              <a:spLocks noChangeShapeType="1"/>
            </p:cNvSpPr>
            <p:nvPr/>
          </p:nvSpPr>
          <p:spPr bwMode="auto">
            <a:xfrm rot="5400000">
              <a:off x="4313" y="2764"/>
              <a:ext cx="588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6364" name="Group 636"/>
          <p:cNvGrpSpPr>
            <a:grpSpLocks/>
          </p:cNvGrpSpPr>
          <p:nvPr/>
        </p:nvGrpSpPr>
        <p:grpSpPr bwMode="auto">
          <a:xfrm>
            <a:off x="5491163" y="5311775"/>
            <a:ext cx="901700" cy="1038225"/>
            <a:chOff x="3855" y="3616"/>
            <a:chExt cx="568" cy="654"/>
          </a:xfrm>
        </p:grpSpPr>
        <p:sp>
          <p:nvSpPr>
            <p:cNvPr id="586215" name="Freeform 487"/>
            <p:cNvSpPr>
              <a:spLocks/>
            </p:cNvSpPr>
            <p:nvPr/>
          </p:nvSpPr>
          <p:spPr bwMode="auto">
            <a:xfrm rot="5400000">
              <a:off x="3859" y="4127"/>
              <a:ext cx="139" cy="148"/>
            </a:xfrm>
            <a:custGeom>
              <a:avLst/>
              <a:gdLst/>
              <a:ahLst/>
              <a:cxnLst>
                <a:cxn ang="0">
                  <a:pos x="87" y="88"/>
                </a:cxn>
                <a:cxn ang="0">
                  <a:pos x="92" y="96"/>
                </a:cxn>
                <a:cxn ang="0">
                  <a:pos x="98" y="102"/>
                </a:cxn>
                <a:cxn ang="0">
                  <a:pos x="109" y="112"/>
                </a:cxn>
                <a:cxn ang="0">
                  <a:pos x="118" y="120"/>
                </a:cxn>
                <a:cxn ang="0">
                  <a:pos x="122" y="128"/>
                </a:cxn>
                <a:cxn ang="0">
                  <a:pos x="122" y="136"/>
                </a:cxn>
                <a:cxn ang="0">
                  <a:pos x="121" y="144"/>
                </a:cxn>
                <a:cxn ang="0">
                  <a:pos x="115" y="148"/>
                </a:cxn>
                <a:cxn ang="0">
                  <a:pos x="109" y="146"/>
                </a:cxn>
                <a:cxn ang="0">
                  <a:pos x="101" y="142"/>
                </a:cxn>
                <a:cxn ang="0">
                  <a:pos x="95" y="134"/>
                </a:cxn>
                <a:cxn ang="0">
                  <a:pos x="92" y="126"/>
                </a:cxn>
                <a:cxn ang="0">
                  <a:pos x="93" y="118"/>
                </a:cxn>
                <a:cxn ang="0">
                  <a:pos x="96" y="114"/>
                </a:cxn>
                <a:cxn ang="0">
                  <a:pos x="95" y="106"/>
                </a:cxn>
                <a:cxn ang="0">
                  <a:pos x="90" y="102"/>
                </a:cxn>
                <a:cxn ang="0">
                  <a:pos x="84" y="94"/>
                </a:cxn>
                <a:cxn ang="0">
                  <a:pos x="78" y="86"/>
                </a:cxn>
                <a:cxn ang="0">
                  <a:pos x="32" y="68"/>
                </a:cxn>
                <a:cxn ang="0">
                  <a:pos x="24" y="64"/>
                </a:cxn>
                <a:cxn ang="0">
                  <a:pos x="18" y="62"/>
                </a:cxn>
                <a:cxn ang="0">
                  <a:pos x="14" y="58"/>
                </a:cxn>
                <a:cxn ang="0">
                  <a:pos x="9" y="56"/>
                </a:cxn>
                <a:cxn ang="0">
                  <a:pos x="5" y="48"/>
                </a:cxn>
                <a:cxn ang="0">
                  <a:pos x="1" y="44"/>
                </a:cxn>
                <a:cxn ang="0">
                  <a:pos x="15" y="2"/>
                </a:cxn>
                <a:cxn ang="0">
                  <a:pos x="20" y="2"/>
                </a:cxn>
                <a:cxn ang="0">
                  <a:pos x="26" y="2"/>
                </a:cxn>
                <a:cxn ang="0">
                  <a:pos x="31" y="6"/>
                </a:cxn>
                <a:cxn ang="0">
                  <a:pos x="35" y="12"/>
                </a:cxn>
                <a:cxn ang="0">
                  <a:pos x="41" y="18"/>
                </a:cxn>
                <a:cxn ang="0">
                  <a:pos x="47" y="26"/>
                </a:cxn>
                <a:cxn ang="0">
                  <a:pos x="84" y="70"/>
                </a:cxn>
                <a:cxn ang="0">
                  <a:pos x="92" y="72"/>
                </a:cxn>
                <a:cxn ang="0">
                  <a:pos x="98" y="76"/>
                </a:cxn>
                <a:cxn ang="0">
                  <a:pos x="104" y="80"/>
                </a:cxn>
                <a:cxn ang="0">
                  <a:pos x="109" y="78"/>
                </a:cxn>
                <a:cxn ang="0">
                  <a:pos x="109" y="70"/>
                </a:cxn>
                <a:cxn ang="0">
                  <a:pos x="112" y="64"/>
                </a:cxn>
                <a:cxn ang="0">
                  <a:pos x="118" y="62"/>
                </a:cxn>
                <a:cxn ang="0">
                  <a:pos x="124" y="64"/>
                </a:cxn>
                <a:cxn ang="0">
                  <a:pos x="130" y="68"/>
                </a:cxn>
                <a:cxn ang="0">
                  <a:pos x="135" y="74"/>
                </a:cxn>
                <a:cxn ang="0">
                  <a:pos x="139" y="80"/>
                </a:cxn>
                <a:cxn ang="0">
                  <a:pos x="139" y="88"/>
                </a:cxn>
                <a:cxn ang="0">
                  <a:pos x="138" y="96"/>
                </a:cxn>
                <a:cxn ang="0">
                  <a:pos x="132" y="100"/>
                </a:cxn>
                <a:cxn ang="0">
                  <a:pos x="124" y="98"/>
                </a:cxn>
                <a:cxn ang="0">
                  <a:pos x="115" y="92"/>
                </a:cxn>
                <a:cxn ang="0">
                  <a:pos x="104" y="84"/>
                </a:cxn>
                <a:cxn ang="0">
                  <a:pos x="96" y="80"/>
                </a:cxn>
                <a:cxn ang="0">
                  <a:pos x="90" y="80"/>
                </a:cxn>
              </a:cxnLst>
              <a:rect l="0" t="0" r="r" b="b"/>
              <a:pathLst>
                <a:path w="139" h="148">
                  <a:moveTo>
                    <a:pt x="86" y="82"/>
                  </a:moveTo>
                  <a:lnTo>
                    <a:pt x="87" y="84"/>
                  </a:lnTo>
                  <a:lnTo>
                    <a:pt x="87" y="86"/>
                  </a:lnTo>
                  <a:lnTo>
                    <a:pt x="87" y="88"/>
                  </a:lnTo>
                  <a:lnTo>
                    <a:pt x="87" y="90"/>
                  </a:lnTo>
                  <a:lnTo>
                    <a:pt x="89" y="92"/>
                  </a:lnTo>
                  <a:lnTo>
                    <a:pt x="90" y="94"/>
                  </a:lnTo>
                  <a:lnTo>
                    <a:pt x="92" y="96"/>
                  </a:lnTo>
                  <a:lnTo>
                    <a:pt x="93" y="98"/>
                  </a:lnTo>
                  <a:lnTo>
                    <a:pt x="95" y="98"/>
                  </a:lnTo>
                  <a:lnTo>
                    <a:pt x="96" y="100"/>
                  </a:lnTo>
                  <a:lnTo>
                    <a:pt x="98" y="102"/>
                  </a:lnTo>
                  <a:lnTo>
                    <a:pt x="101" y="104"/>
                  </a:lnTo>
                  <a:lnTo>
                    <a:pt x="103" y="106"/>
                  </a:lnTo>
                  <a:lnTo>
                    <a:pt x="106" y="108"/>
                  </a:lnTo>
                  <a:lnTo>
                    <a:pt x="109" y="112"/>
                  </a:lnTo>
                  <a:lnTo>
                    <a:pt x="112" y="114"/>
                  </a:lnTo>
                  <a:lnTo>
                    <a:pt x="113" y="116"/>
                  </a:lnTo>
                  <a:lnTo>
                    <a:pt x="115" y="118"/>
                  </a:lnTo>
                  <a:lnTo>
                    <a:pt x="118" y="120"/>
                  </a:lnTo>
                  <a:lnTo>
                    <a:pt x="119" y="122"/>
                  </a:lnTo>
                  <a:lnTo>
                    <a:pt x="119" y="124"/>
                  </a:lnTo>
                  <a:lnTo>
                    <a:pt x="121" y="126"/>
                  </a:lnTo>
                  <a:lnTo>
                    <a:pt x="122" y="128"/>
                  </a:lnTo>
                  <a:lnTo>
                    <a:pt x="122" y="130"/>
                  </a:lnTo>
                  <a:lnTo>
                    <a:pt x="124" y="132"/>
                  </a:lnTo>
                  <a:lnTo>
                    <a:pt x="124" y="134"/>
                  </a:lnTo>
                  <a:lnTo>
                    <a:pt x="122" y="136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22" y="142"/>
                  </a:lnTo>
                  <a:lnTo>
                    <a:pt x="121" y="144"/>
                  </a:lnTo>
                  <a:lnTo>
                    <a:pt x="119" y="146"/>
                  </a:lnTo>
                  <a:lnTo>
                    <a:pt x="118" y="146"/>
                  </a:lnTo>
                  <a:lnTo>
                    <a:pt x="116" y="148"/>
                  </a:lnTo>
                  <a:lnTo>
                    <a:pt x="115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0" y="148"/>
                  </a:lnTo>
                  <a:lnTo>
                    <a:pt x="109" y="146"/>
                  </a:lnTo>
                  <a:lnTo>
                    <a:pt x="107" y="146"/>
                  </a:lnTo>
                  <a:lnTo>
                    <a:pt x="106" y="146"/>
                  </a:lnTo>
                  <a:lnTo>
                    <a:pt x="104" y="144"/>
                  </a:lnTo>
                  <a:lnTo>
                    <a:pt x="101" y="142"/>
                  </a:lnTo>
                  <a:lnTo>
                    <a:pt x="99" y="140"/>
                  </a:lnTo>
                  <a:lnTo>
                    <a:pt x="98" y="138"/>
                  </a:lnTo>
                  <a:lnTo>
                    <a:pt x="96" y="136"/>
                  </a:lnTo>
                  <a:lnTo>
                    <a:pt x="95" y="134"/>
                  </a:lnTo>
                  <a:lnTo>
                    <a:pt x="93" y="132"/>
                  </a:lnTo>
                  <a:lnTo>
                    <a:pt x="93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2" y="120"/>
                  </a:lnTo>
                  <a:lnTo>
                    <a:pt x="93" y="118"/>
                  </a:lnTo>
                  <a:lnTo>
                    <a:pt x="93" y="116"/>
                  </a:lnTo>
                  <a:lnTo>
                    <a:pt x="95" y="116"/>
                  </a:lnTo>
                  <a:lnTo>
                    <a:pt x="95" y="114"/>
                  </a:lnTo>
                  <a:lnTo>
                    <a:pt x="96" y="114"/>
                  </a:lnTo>
                  <a:lnTo>
                    <a:pt x="98" y="112"/>
                  </a:lnTo>
                  <a:lnTo>
                    <a:pt x="98" y="110"/>
                  </a:lnTo>
                  <a:lnTo>
                    <a:pt x="96" y="108"/>
                  </a:lnTo>
                  <a:lnTo>
                    <a:pt x="95" y="106"/>
                  </a:lnTo>
                  <a:lnTo>
                    <a:pt x="93" y="106"/>
                  </a:lnTo>
                  <a:lnTo>
                    <a:pt x="92" y="104"/>
                  </a:lnTo>
                  <a:lnTo>
                    <a:pt x="92" y="102"/>
                  </a:lnTo>
                  <a:lnTo>
                    <a:pt x="90" y="102"/>
                  </a:lnTo>
                  <a:lnTo>
                    <a:pt x="89" y="100"/>
                  </a:lnTo>
                  <a:lnTo>
                    <a:pt x="87" y="98"/>
                  </a:lnTo>
                  <a:lnTo>
                    <a:pt x="86" y="96"/>
                  </a:lnTo>
                  <a:lnTo>
                    <a:pt x="84" y="94"/>
                  </a:lnTo>
                  <a:lnTo>
                    <a:pt x="83" y="92"/>
                  </a:lnTo>
                  <a:lnTo>
                    <a:pt x="81" y="90"/>
                  </a:lnTo>
                  <a:lnTo>
                    <a:pt x="80" y="88"/>
                  </a:lnTo>
                  <a:lnTo>
                    <a:pt x="78" y="86"/>
                  </a:lnTo>
                  <a:lnTo>
                    <a:pt x="76" y="84"/>
                  </a:lnTo>
                  <a:lnTo>
                    <a:pt x="75" y="82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1" y="64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4" y="60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60" y="6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1" y="18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4" y="24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80" y="68"/>
                  </a:lnTo>
                  <a:lnTo>
                    <a:pt x="81" y="68"/>
                  </a:lnTo>
                  <a:lnTo>
                    <a:pt x="84" y="70"/>
                  </a:lnTo>
                  <a:lnTo>
                    <a:pt x="86" y="70"/>
                  </a:lnTo>
                  <a:lnTo>
                    <a:pt x="87" y="70"/>
                  </a:lnTo>
                  <a:lnTo>
                    <a:pt x="90" y="72"/>
                  </a:lnTo>
                  <a:lnTo>
                    <a:pt x="92" y="72"/>
                  </a:lnTo>
                  <a:lnTo>
                    <a:pt x="93" y="74"/>
                  </a:lnTo>
                  <a:lnTo>
                    <a:pt x="95" y="74"/>
                  </a:lnTo>
                  <a:lnTo>
                    <a:pt x="96" y="74"/>
                  </a:lnTo>
                  <a:lnTo>
                    <a:pt x="98" y="76"/>
                  </a:lnTo>
                  <a:lnTo>
                    <a:pt x="99" y="76"/>
                  </a:lnTo>
                  <a:lnTo>
                    <a:pt x="101" y="78"/>
                  </a:lnTo>
                  <a:lnTo>
                    <a:pt x="103" y="78"/>
                  </a:lnTo>
                  <a:lnTo>
                    <a:pt x="104" y="80"/>
                  </a:lnTo>
                  <a:lnTo>
                    <a:pt x="106" y="80"/>
                  </a:lnTo>
                  <a:lnTo>
                    <a:pt x="107" y="82"/>
                  </a:lnTo>
                  <a:lnTo>
                    <a:pt x="109" y="80"/>
                  </a:lnTo>
                  <a:lnTo>
                    <a:pt x="109" y="78"/>
                  </a:lnTo>
                  <a:lnTo>
                    <a:pt x="109" y="76"/>
                  </a:lnTo>
                  <a:lnTo>
                    <a:pt x="109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0" y="66"/>
                  </a:lnTo>
                  <a:lnTo>
                    <a:pt x="112" y="66"/>
                  </a:lnTo>
                  <a:lnTo>
                    <a:pt x="112" y="64"/>
                  </a:lnTo>
                  <a:lnTo>
                    <a:pt x="113" y="64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8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5" y="64"/>
                  </a:lnTo>
                  <a:lnTo>
                    <a:pt x="127" y="66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2" y="70"/>
                  </a:lnTo>
                  <a:lnTo>
                    <a:pt x="133" y="70"/>
                  </a:lnTo>
                  <a:lnTo>
                    <a:pt x="135" y="72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9" y="80"/>
                  </a:lnTo>
                  <a:lnTo>
                    <a:pt x="139" y="82"/>
                  </a:lnTo>
                  <a:lnTo>
                    <a:pt x="139" y="84"/>
                  </a:lnTo>
                  <a:lnTo>
                    <a:pt x="139" y="86"/>
                  </a:lnTo>
                  <a:lnTo>
                    <a:pt x="139" y="88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8" y="94"/>
                  </a:lnTo>
                  <a:lnTo>
                    <a:pt x="138" y="96"/>
                  </a:lnTo>
                  <a:lnTo>
                    <a:pt x="136" y="96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2" y="100"/>
                  </a:lnTo>
                  <a:lnTo>
                    <a:pt x="130" y="100"/>
                  </a:lnTo>
                  <a:lnTo>
                    <a:pt x="129" y="100"/>
                  </a:lnTo>
                  <a:lnTo>
                    <a:pt x="127" y="98"/>
                  </a:lnTo>
                  <a:lnTo>
                    <a:pt x="124" y="98"/>
                  </a:lnTo>
                  <a:lnTo>
                    <a:pt x="122" y="96"/>
                  </a:lnTo>
                  <a:lnTo>
                    <a:pt x="121" y="96"/>
                  </a:lnTo>
                  <a:lnTo>
                    <a:pt x="118" y="94"/>
                  </a:lnTo>
                  <a:lnTo>
                    <a:pt x="115" y="92"/>
                  </a:lnTo>
                  <a:lnTo>
                    <a:pt x="112" y="90"/>
                  </a:lnTo>
                  <a:lnTo>
                    <a:pt x="109" y="88"/>
                  </a:lnTo>
                  <a:lnTo>
                    <a:pt x="107" y="86"/>
                  </a:lnTo>
                  <a:lnTo>
                    <a:pt x="104" y="84"/>
                  </a:lnTo>
                  <a:lnTo>
                    <a:pt x="103" y="84"/>
                  </a:lnTo>
                  <a:lnTo>
                    <a:pt x="101" y="82"/>
                  </a:lnTo>
                  <a:lnTo>
                    <a:pt x="98" y="82"/>
                  </a:lnTo>
                  <a:lnTo>
                    <a:pt x="96" y="80"/>
                  </a:lnTo>
                  <a:lnTo>
                    <a:pt x="95" y="80"/>
                  </a:lnTo>
                  <a:lnTo>
                    <a:pt x="93" y="80"/>
                  </a:lnTo>
                  <a:lnTo>
                    <a:pt x="92" y="80"/>
                  </a:lnTo>
                  <a:lnTo>
                    <a:pt x="90" y="80"/>
                  </a:lnTo>
                  <a:lnTo>
                    <a:pt x="89" y="80"/>
                  </a:lnTo>
                  <a:lnTo>
                    <a:pt x="87" y="82"/>
                  </a:lnTo>
                  <a:lnTo>
                    <a:pt x="86" y="82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223" name="Line 495"/>
            <p:cNvSpPr>
              <a:spLocks noChangeShapeType="1"/>
            </p:cNvSpPr>
            <p:nvPr/>
          </p:nvSpPr>
          <p:spPr bwMode="auto">
            <a:xfrm rot="5400000">
              <a:off x="3950" y="3658"/>
              <a:ext cx="516" cy="4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56" name="Freeform 28"/>
          <p:cNvSpPr>
            <a:spLocks/>
          </p:cNvSpPr>
          <p:nvPr/>
        </p:nvSpPr>
        <p:spPr bwMode="auto">
          <a:xfrm rot="5400000">
            <a:off x="3486945" y="8731"/>
            <a:ext cx="893762" cy="1298575"/>
          </a:xfrm>
          <a:custGeom>
            <a:avLst/>
            <a:gdLst/>
            <a:ahLst/>
            <a:cxnLst>
              <a:cxn ang="0">
                <a:pos x="320" y="818"/>
              </a:cxn>
              <a:cxn ang="0">
                <a:pos x="0" y="369"/>
              </a:cxn>
              <a:cxn ang="0">
                <a:pos x="171" y="0"/>
              </a:cxn>
              <a:cxn ang="0">
                <a:pos x="523" y="0"/>
              </a:cxn>
              <a:cxn ang="0">
                <a:pos x="563" y="712"/>
              </a:cxn>
              <a:cxn ang="0">
                <a:pos x="320" y="818"/>
              </a:cxn>
            </a:cxnLst>
            <a:rect l="0" t="0" r="r" b="b"/>
            <a:pathLst>
              <a:path w="563" h="818">
                <a:moveTo>
                  <a:pt x="320" y="818"/>
                </a:moveTo>
                <a:lnTo>
                  <a:pt x="0" y="369"/>
                </a:lnTo>
                <a:lnTo>
                  <a:pt x="171" y="0"/>
                </a:lnTo>
                <a:lnTo>
                  <a:pt x="523" y="0"/>
                </a:lnTo>
                <a:lnTo>
                  <a:pt x="563" y="712"/>
                </a:lnTo>
                <a:lnTo>
                  <a:pt x="320" y="818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6315" name="Oval 587"/>
          <p:cNvSpPr>
            <a:spLocks noChangeArrowheads="1"/>
          </p:cNvSpPr>
          <p:nvPr/>
        </p:nvSpPr>
        <p:spPr bwMode="auto">
          <a:xfrm>
            <a:off x="3776663" y="452438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s</a:t>
            </a:r>
            <a:r>
              <a:rPr lang="en-US" sz="1600" baseline="-25000">
                <a:solidFill>
                  <a:schemeClr val="tx1"/>
                </a:solidFill>
                <a:effectLst/>
              </a:rPr>
              <a:t>0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19" name="Line 591"/>
          <p:cNvSpPr>
            <a:spLocks noChangeShapeType="1"/>
          </p:cNvSpPr>
          <p:nvPr/>
        </p:nvSpPr>
        <p:spPr bwMode="auto">
          <a:xfrm>
            <a:off x="3952875" y="1071563"/>
            <a:ext cx="0" cy="6000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5736" name="Freeform 8"/>
          <p:cNvSpPr>
            <a:spLocks/>
          </p:cNvSpPr>
          <p:nvPr/>
        </p:nvSpPr>
        <p:spPr bwMode="auto">
          <a:xfrm rot="5400000">
            <a:off x="3723482" y="1019969"/>
            <a:ext cx="874712" cy="2070100"/>
          </a:xfrm>
          <a:custGeom>
            <a:avLst/>
            <a:gdLst/>
            <a:ahLst/>
            <a:cxnLst>
              <a:cxn ang="0">
                <a:pos x="345" y="1304"/>
              </a:cxn>
              <a:cxn ang="0">
                <a:pos x="43" y="991"/>
              </a:cxn>
              <a:cxn ang="0">
                <a:pos x="0" y="461"/>
              </a:cxn>
              <a:cxn ang="0">
                <a:pos x="302" y="0"/>
              </a:cxn>
              <a:cxn ang="0">
                <a:pos x="527" y="383"/>
              </a:cxn>
              <a:cxn ang="0">
                <a:pos x="551" y="1001"/>
              </a:cxn>
              <a:cxn ang="0">
                <a:pos x="345" y="1304"/>
              </a:cxn>
            </a:cxnLst>
            <a:rect l="0" t="0" r="r" b="b"/>
            <a:pathLst>
              <a:path w="551" h="1304">
                <a:moveTo>
                  <a:pt x="345" y="1304"/>
                </a:moveTo>
                <a:lnTo>
                  <a:pt x="43" y="991"/>
                </a:lnTo>
                <a:lnTo>
                  <a:pt x="0" y="461"/>
                </a:lnTo>
                <a:lnTo>
                  <a:pt x="302" y="0"/>
                </a:lnTo>
                <a:lnTo>
                  <a:pt x="527" y="383"/>
                </a:lnTo>
                <a:lnTo>
                  <a:pt x="551" y="1001"/>
                </a:lnTo>
                <a:lnTo>
                  <a:pt x="345" y="1304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6320" name="Oval 592"/>
          <p:cNvSpPr>
            <a:spLocks noChangeArrowheads="1"/>
          </p:cNvSpPr>
          <p:nvPr/>
        </p:nvSpPr>
        <p:spPr bwMode="auto">
          <a:xfrm>
            <a:off x="4305300" y="1909763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s</a:t>
            </a:r>
            <a:r>
              <a:rPr lang="en-US" sz="1600" baseline="-25000">
                <a:solidFill>
                  <a:schemeClr val="tx1"/>
                </a:solidFill>
                <a:effectLst/>
              </a:rPr>
              <a:t>1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21" name="Text Box 593"/>
          <p:cNvSpPr txBox="1">
            <a:spLocks noChangeArrowheads="1"/>
          </p:cNvSpPr>
          <p:nvPr/>
        </p:nvSpPr>
        <p:spPr bwMode="auto">
          <a:xfrm>
            <a:off x="3465513" y="117951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22" name="Text Box 594"/>
          <p:cNvSpPr txBox="1">
            <a:spLocks noChangeArrowheads="1"/>
          </p:cNvSpPr>
          <p:nvPr/>
        </p:nvSpPr>
        <p:spPr bwMode="auto">
          <a:xfrm>
            <a:off x="2584450" y="22891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586323" name="Group 595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585752" name="Line 24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199" name="Freeform 471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6326" name="Line 598"/>
          <p:cNvSpPr>
            <a:spLocks noChangeShapeType="1"/>
          </p:cNvSpPr>
          <p:nvPr/>
        </p:nvSpPr>
        <p:spPr bwMode="auto">
          <a:xfrm flipH="1">
            <a:off x="3133725" y="2390775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27" name="Line 599"/>
          <p:cNvSpPr>
            <a:spLocks noChangeShapeType="1"/>
          </p:cNvSpPr>
          <p:nvPr/>
        </p:nvSpPr>
        <p:spPr bwMode="auto">
          <a:xfrm>
            <a:off x="4849813" y="2300288"/>
            <a:ext cx="390525" cy="5810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28" name="Text Box 600"/>
          <p:cNvSpPr txBox="1">
            <a:spLocks noChangeArrowheads="1"/>
          </p:cNvSpPr>
          <p:nvPr/>
        </p:nvSpPr>
        <p:spPr bwMode="auto">
          <a:xfrm>
            <a:off x="5127625" y="2398713"/>
            <a:ext cx="6111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29" name="Oval 601"/>
          <p:cNvSpPr>
            <a:spLocks noChangeArrowheads="1"/>
          </p:cNvSpPr>
          <p:nvPr/>
        </p:nvSpPr>
        <p:spPr bwMode="auto">
          <a:xfrm>
            <a:off x="5105400" y="3024188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s</a:t>
            </a:r>
            <a:r>
              <a:rPr lang="en-US" sz="1600" baseline="-25000">
                <a:solidFill>
                  <a:schemeClr val="tx1"/>
                </a:solidFill>
                <a:effectLst/>
              </a:rPr>
              <a:t>2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32" name="Text Box 604"/>
          <p:cNvSpPr txBox="1">
            <a:spLocks noChangeArrowheads="1"/>
          </p:cNvSpPr>
          <p:nvPr/>
        </p:nvSpPr>
        <p:spPr bwMode="auto">
          <a:xfrm>
            <a:off x="6894513" y="169863"/>
            <a:ext cx="3492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C0000"/>
                </a:solidFill>
                <a:effectLst/>
              </a:rPr>
              <a:t>C</a:t>
            </a:r>
            <a:endParaRPr lang="ru-RU" sz="1800" baseline="-25000">
              <a:solidFill>
                <a:srgbClr val="CC0000"/>
              </a:solidFill>
              <a:effectLst/>
            </a:endParaRPr>
          </a:p>
        </p:txBody>
      </p:sp>
      <p:sp>
        <p:nvSpPr>
          <p:cNvPr id="586333" name="Oval 605"/>
          <p:cNvSpPr>
            <a:spLocks noChangeArrowheads="1"/>
          </p:cNvSpPr>
          <p:nvPr/>
        </p:nvSpPr>
        <p:spPr bwMode="auto">
          <a:xfrm>
            <a:off x="6091238" y="461963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d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586337" name="Group 609"/>
          <p:cNvGrpSpPr>
            <a:grpSpLocks/>
          </p:cNvGrpSpPr>
          <p:nvPr/>
        </p:nvGrpSpPr>
        <p:grpSpPr bwMode="auto">
          <a:xfrm>
            <a:off x="6053138" y="1577975"/>
            <a:ext cx="133350" cy="1136650"/>
            <a:chOff x="3813" y="994"/>
            <a:chExt cx="84" cy="716"/>
          </a:xfrm>
        </p:grpSpPr>
        <p:sp>
          <p:nvSpPr>
            <p:cNvPr id="586335" name="Line 607"/>
            <p:cNvSpPr>
              <a:spLocks noChangeShapeType="1"/>
            </p:cNvSpPr>
            <p:nvPr/>
          </p:nvSpPr>
          <p:spPr bwMode="auto">
            <a:xfrm rot="5400000">
              <a:off x="3568" y="1267"/>
              <a:ext cx="567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336" name="Freeform 608"/>
            <p:cNvSpPr>
              <a:spLocks/>
            </p:cNvSpPr>
            <p:nvPr/>
          </p:nvSpPr>
          <p:spPr bwMode="auto">
            <a:xfrm rot="5400000">
              <a:off x="378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43" name="Freeform 15"/>
          <p:cNvSpPr>
            <a:spLocks/>
          </p:cNvSpPr>
          <p:nvPr/>
        </p:nvSpPr>
        <p:spPr bwMode="auto">
          <a:xfrm rot="5400000">
            <a:off x="6453981" y="2353470"/>
            <a:ext cx="942975" cy="1503362"/>
          </a:xfrm>
          <a:custGeom>
            <a:avLst/>
            <a:gdLst/>
            <a:ahLst/>
            <a:cxnLst>
              <a:cxn ang="0">
                <a:pos x="35" y="921"/>
              </a:cxn>
              <a:cxn ang="0">
                <a:pos x="0" y="818"/>
              </a:cxn>
              <a:cxn ang="0">
                <a:pos x="7" y="275"/>
              </a:cxn>
              <a:cxn ang="0">
                <a:pos x="341" y="0"/>
              </a:cxn>
              <a:cxn ang="0">
                <a:pos x="582" y="267"/>
              </a:cxn>
              <a:cxn ang="0">
                <a:pos x="594" y="947"/>
              </a:cxn>
              <a:cxn ang="0">
                <a:pos x="35" y="921"/>
              </a:cxn>
            </a:cxnLst>
            <a:rect l="0" t="0" r="r" b="b"/>
            <a:pathLst>
              <a:path w="594" h="947">
                <a:moveTo>
                  <a:pt x="35" y="921"/>
                </a:moveTo>
                <a:lnTo>
                  <a:pt x="0" y="818"/>
                </a:lnTo>
                <a:lnTo>
                  <a:pt x="7" y="275"/>
                </a:lnTo>
                <a:lnTo>
                  <a:pt x="341" y="0"/>
                </a:lnTo>
                <a:lnTo>
                  <a:pt x="582" y="267"/>
                </a:lnTo>
                <a:lnTo>
                  <a:pt x="594" y="947"/>
                </a:lnTo>
                <a:lnTo>
                  <a:pt x="35" y="921"/>
                </a:lnTo>
              </a:path>
            </a:pathLst>
          </a:custGeom>
          <a:solidFill>
            <a:srgbClr val="FFFF00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6340" name="Oval 612"/>
          <p:cNvSpPr>
            <a:spLocks noChangeArrowheads="1"/>
          </p:cNvSpPr>
          <p:nvPr/>
        </p:nvSpPr>
        <p:spPr bwMode="auto">
          <a:xfrm>
            <a:off x="6729413" y="2895600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d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42" name="Line 614"/>
          <p:cNvSpPr>
            <a:spLocks noChangeShapeType="1"/>
          </p:cNvSpPr>
          <p:nvPr/>
        </p:nvSpPr>
        <p:spPr bwMode="auto">
          <a:xfrm flipH="1">
            <a:off x="2019300" y="3371850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43" name="Text Box 615"/>
          <p:cNvSpPr txBox="1">
            <a:spLocks noChangeArrowheads="1"/>
          </p:cNvSpPr>
          <p:nvPr/>
        </p:nvSpPr>
        <p:spPr bwMode="auto">
          <a:xfrm>
            <a:off x="2112963" y="354647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44" name="Text Box 616"/>
          <p:cNvSpPr txBox="1">
            <a:spLocks noChangeArrowheads="1"/>
          </p:cNvSpPr>
          <p:nvPr/>
        </p:nvSpPr>
        <p:spPr bwMode="auto">
          <a:xfrm>
            <a:off x="3436938" y="336232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45" name="Line 617"/>
          <p:cNvSpPr>
            <a:spLocks noChangeShapeType="1"/>
          </p:cNvSpPr>
          <p:nvPr/>
        </p:nvSpPr>
        <p:spPr bwMode="auto">
          <a:xfrm>
            <a:off x="3244850" y="3362325"/>
            <a:ext cx="509588" cy="5286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46" name="Line 618"/>
          <p:cNvSpPr>
            <a:spLocks noChangeShapeType="1"/>
          </p:cNvSpPr>
          <p:nvPr/>
        </p:nvSpPr>
        <p:spPr bwMode="auto">
          <a:xfrm flipH="1">
            <a:off x="5387975" y="3467100"/>
            <a:ext cx="4763" cy="5857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47" name="Text Box 619"/>
          <p:cNvSpPr txBox="1">
            <a:spLocks noChangeArrowheads="1"/>
          </p:cNvSpPr>
          <p:nvPr/>
        </p:nvSpPr>
        <p:spPr bwMode="auto">
          <a:xfrm>
            <a:off x="5391150" y="356076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48" name="Oval 620"/>
          <p:cNvSpPr>
            <a:spLocks noChangeArrowheads="1"/>
          </p:cNvSpPr>
          <p:nvPr/>
        </p:nvSpPr>
        <p:spPr bwMode="auto">
          <a:xfrm>
            <a:off x="4791075" y="4262438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s</a:t>
            </a:r>
            <a:r>
              <a:rPr lang="en-US" sz="1600" baseline="-25000">
                <a:solidFill>
                  <a:schemeClr val="tx1"/>
                </a:solidFill>
                <a:effectLst/>
              </a:rPr>
              <a:t>3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586354" name="Group 626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586355" name="Freeform 627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6356" name="Line 628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6358" name="Line 630"/>
          <p:cNvSpPr>
            <a:spLocks noChangeShapeType="1"/>
          </p:cNvSpPr>
          <p:nvPr/>
        </p:nvSpPr>
        <p:spPr bwMode="auto">
          <a:xfrm flipH="1">
            <a:off x="4572000" y="4772025"/>
            <a:ext cx="338138" cy="719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59" name="Text Box 631"/>
          <p:cNvSpPr txBox="1">
            <a:spLocks noChangeArrowheads="1"/>
          </p:cNvSpPr>
          <p:nvPr/>
        </p:nvSpPr>
        <p:spPr bwMode="auto">
          <a:xfrm>
            <a:off x="4718050" y="49942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60" name="Text Box 632"/>
          <p:cNvSpPr txBox="1">
            <a:spLocks noChangeArrowheads="1"/>
          </p:cNvSpPr>
          <p:nvPr/>
        </p:nvSpPr>
        <p:spPr bwMode="auto">
          <a:xfrm>
            <a:off x="5694363" y="4822825"/>
            <a:ext cx="6111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61" name="Line 633"/>
          <p:cNvSpPr>
            <a:spLocks noChangeShapeType="1"/>
          </p:cNvSpPr>
          <p:nvPr/>
        </p:nvSpPr>
        <p:spPr bwMode="auto">
          <a:xfrm>
            <a:off x="5624513" y="4743450"/>
            <a:ext cx="300037" cy="5953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62" name="Oval 634"/>
          <p:cNvSpPr>
            <a:spLocks noChangeArrowheads="1"/>
          </p:cNvSpPr>
          <p:nvPr/>
        </p:nvSpPr>
        <p:spPr bwMode="auto">
          <a:xfrm>
            <a:off x="4048125" y="5691188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s</a:t>
            </a:r>
            <a:r>
              <a:rPr lang="en-US" sz="1600" baseline="-25000">
                <a:solidFill>
                  <a:schemeClr val="tx1"/>
                </a:solidFill>
                <a:effectLst/>
              </a:rPr>
              <a:t>4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63" name="Oval 635"/>
          <p:cNvSpPr>
            <a:spLocks noChangeArrowheads="1"/>
          </p:cNvSpPr>
          <p:nvPr/>
        </p:nvSpPr>
        <p:spPr bwMode="auto">
          <a:xfrm>
            <a:off x="3252788" y="5400675"/>
            <a:ext cx="323850" cy="323850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  <a:effectLst/>
              </a:rPr>
              <a:t>d</a:t>
            </a:r>
            <a:endParaRPr lang="ru-RU" sz="16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66" name="Line 638"/>
          <p:cNvSpPr>
            <a:spLocks noChangeShapeType="1"/>
          </p:cNvSpPr>
          <p:nvPr/>
        </p:nvSpPr>
        <p:spPr bwMode="auto">
          <a:xfrm flipH="1">
            <a:off x="5114925" y="6010275"/>
            <a:ext cx="481013" cy="6619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67" name="Line 639"/>
          <p:cNvSpPr>
            <a:spLocks noChangeShapeType="1"/>
          </p:cNvSpPr>
          <p:nvPr/>
        </p:nvSpPr>
        <p:spPr bwMode="auto">
          <a:xfrm>
            <a:off x="6300788" y="6210300"/>
            <a:ext cx="461962" cy="5572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68" name="Text Box 640"/>
          <p:cNvSpPr txBox="1">
            <a:spLocks noChangeArrowheads="1"/>
          </p:cNvSpPr>
          <p:nvPr/>
        </p:nvSpPr>
        <p:spPr bwMode="auto">
          <a:xfrm>
            <a:off x="4408488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69" name="Text Box 641"/>
          <p:cNvSpPr txBox="1">
            <a:spLocks noChangeArrowheads="1"/>
          </p:cNvSpPr>
          <p:nvPr/>
        </p:nvSpPr>
        <p:spPr bwMode="auto">
          <a:xfrm>
            <a:off x="6780213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70" name="Text Box 642"/>
          <p:cNvSpPr txBox="1">
            <a:spLocks noChangeArrowheads="1"/>
          </p:cNvSpPr>
          <p:nvPr/>
        </p:nvSpPr>
        <p:spPr bwMode="auto">
          <a:xfrm>
            <a:off x="4500563" y="439738"/>
            <a:ext cx="5222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tx1"/>
                </a:solidFill>
                <a:effectLst/>
                <a:sym typeface="SymbolProp BT" pitchFamily="2" charset="2"/>
              </a:rPr>
              <a:t></a:t>
            </a:r>
          </a:p>
        </p:txBody>
      </p:sp>
      <p:sp>
        <p:nvSpPr>
          <p:cNvPr id="586371" name="Line 643"/>
          <p:cNvSpPr>
            <a:spLocks noChangeShapeType="1"/>
          </p:cNvSpPr>
          <p:nvPr/>
        </p:nvSpPr>
        <p:spPr bwMode="auto">
          <a:xfrm>
            <a:off x="4572000" y="2214563"/>
            <a:ext cx="604838" cy="847725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72" name="Line 644"/>
          <p:cNvSpPr>
            <a:spLocks noChangeShapeType="1"/>
          </p:cNvSpPr>
          <p:nvPr/>
        </p:nvSpPr>
        <p:spPr bwMode="auto">
          <a:xfrm>
            <a:off x="4029075" y="742950"/>
            <a:ext cx="371475" cy="1181100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73" name="Line 645"/>
          <p:cNvSpPr>
            <a:spLocks noChangeShapeType="1"/>
          </p:cNvSpPr>
          <p:nvPr/>
        </p:nvSpPr>
        <p:spPr bwMode="auto">
          <a:xfrm flipH="1">
            <a:off x="4991100" y="3348038"/>
            <a:ext cx="223838" cy="919162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74" name="Line 646"/>
          <p:cNvSpPr>
            <a:spLocks noChangeShapeType="1"/>
          </p:cNvSpPr>
          <p:nvPr/>
        </p:nvSpPr>
        <p:spPr bwMode="auto">
          <a:xfrm flipH="1">
            <a:off x="4281488" y="4562475"/>
            <a:ext cx="576262" cy="1157288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586375" name="Text Box 647"/>
          <p:cNvSpPr txBox="1">
            <a:spLocks noChangeArrowheads="1"/>
          </p:cNvSpPr>
          <p:nvPr/>
        </p:nvSpPr>
        <p:spPr bwMode="auto">
          <a:xfrm>
            <a:off x="4714875" y="28622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76" name="Text Box 648"/>
          <p:cNvSpPr txBox="1">
            <a:spLocks noChangeArrowheads="1"/>
          </p:cNvSpPr>
          <p:nvPr/>
        </p:nvSpPr>
        <p:spPr bwMode="auto">
          <a:xfrm>
            <a:off x="3511550" y="1609725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77" name="Text Box 649"/>
          <p:cNvSpPr txBox="1">
            <a:spLocks noChangeArrowheads="1"/>
          </p:cNvSpPr>
          <p:nvPr/>
        </p:nvSpPr>
        <p:spPr bwMode="auto">
          <a:xfrm>
            <a:off x="3848100" y="16351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0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78" name="Text Box 650"/>
          <p:cNvSpPr txBox="1">
            <a:spLocks noChangeArrowheads="1"/>
          </p:cNvSpPr>
          <p:nvPr/>
        </p:nvSpPr>
        <p:spPr bwMode="auto">
          <a:xfrm>
            <a:off x="2784475" y="277495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79" name="Text Box 651"/>
          <p:cNvSpPr txBox="1">
            <a:spLocks noChangeArrowheads="1"/>
          </p:cNvSpPr>
          <p:nvPr/>
        </p:nvSpPr>
        <p:spPr bwMode="auto">
          <a:xfrm>
            <a:off x="5527675" y="527050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80" name="Text Box 652"/>
          <p:cNvSpPr txBox="1">
            <a:spLocks noChangeArrowheads="1"/>
          </p:cNvSpPr>
          <p:nvPr/>
        </p:nvSpPr>
        <p:spPr bwMode="auto">
          <a:xfrm>
            <a:off x="5499100" y="39798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586381" name="Text Box 653"/>
          <p:cNvSpPr txBox="1">
            <a:spLocks noChangeArrowheads="1"/>
          </p:cNvSpPr>
          <p:nvPr/>
        </p:nvSpPr>
        <p:spPr bwMode="auto">
          <a:xfrm>
            <a:off x="3987800" y="5200650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Обзор главы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1600200"/>
            <a:ext cx="8396288" cy="5257800"/>
          </a:xfrm>
        </p:spPr>
        <p:txBody>
          <a:bodyPr/>
          <a:lstStyle/>
          <a:p>
            <a:r>
              <a:rPr lang="ru-RU"/>
              <a:t>Дерево конфигураций</a:t>
            </a:r>
          </a:p>
          <a:p>
            <a:r>
              <a:rPr lang="ru-RU"/>
              <a:t>Путь </a:t>
            </a:r>
            <a:r>
              <a:rPr lang="ru-RU" b="1"/>
              <a:t>w</a:t>
            </a:r>
            <a:r>
              <a:rPr lang="ru-RU"/>
              <a:t> в дереве конфигураций tree представляет множество </a:t>
            </a:r>
            <a:r>
              <a:rPr lang="ru-RU" b="1"/>
              <a:t>&lt;w&gt;</a:t>
            </a:r>
            <a:r>
              <a:rPr lang="ru-RU"/>
              <a:t> последовательностей </a:t>
            </a:r>
            <a:r>
              <a:rPr lang="ru-RU" b="1"/>
              <a:t>P</a:t>
            </a:r>
            <a:r>
              <a:rPr lang="ru-RU"/>
              <a:t> переходов из одного состояния </a:t>
            </a:r>
            <a:r>
              <a:rPr lang="ru-RU" b="1"/>
              <a:t>s</a:t>
            </a:r>
            <a:r>
              <a:rPr lang="ru-RU" b="1" baseline="-25000"/>
              <a:t>i</a:t>
            </a:r>
            <a:r>
              <a:rPr lang="ru-RU"/>
              <a:t> вычисления в языке TSG к другому</a:t>
            </a:r>
          </a:p>
          <a:p>
            <a:r>
              <a:rPr lang="ru-RU"/>
              <a:t>Дерево </a:t>
            </a:r>
            <a:r>
              <a:rPr lang="ru-RU" b="1"/>
              <a:t>tree</a:t>
            </a:r>
            <a:r>
              <a:rPr lang="ru-RU"/>
              <a:t> представляет множество последовательностей состояний вычислений: 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b="1"/>
              <a:t>&lt;tree&gt; =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/>
              <a:t>[ </a:t>
            </a:r>
            <a:r>
              <a:rPr lang="ru-RU" b="1"/>
              <a:t>&lt;w&gt;</a:t>
            </a:r>
            <a:r>
              <a:rPr lang="en-US" b="1"/>
              <a:t> | w</a:t>
            </a:r>
            <a:r>
              <a:rPr lang="en-US"/>
              <a:t> </a:t>
            </a:r>
            <a:r>
              <a:rPr lang="ru-RU"/>
              <a:t>путь из корня</a:t>
            </a:r>
            <a:r>
              <a:rPr lang="en-US"/>
              <a:t> </a:t>
            </a:r>
            <a:r>
              <a:rPr lang="ru-RU" b="1"/>
              <a:t>tree</a:t>
            </a:r>
            <a:r>
              <a:rPr lang="ru-RU"/>
              <a:t> и</a:t>
            </a:r>
            <a:br>
              <a:rPr lang="ru-RU"/>
            </a:br>
            <a:r>
              <a:rPr lang="ru-RU"/>
              <a:t>                                 </a:t>
            </a:r>
            <a:r>
              <a:rPr lang="ru-RU" b="1"/>
              <a:t>w</a:t>
            </a:r>
            <a:r>
              <a:rPr lang="ru-RU"/>
              <a:t> нельзя продлить</a:t>
            </a:r>
            <a:r>
              <a:rPr lang="en-US"/>
              <a:t> </a:t>
            </a:r>
            <a:r>
              <a:rPr lang="en-US" b="1"/>
              <a:t>]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Обзор главы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ru-RU"/>
              <a:t>Множество процессов вычисления </a:t>
            </a:r>
            <a:r>
              <a:rPr lang="ru-RU" b="1"/>
              <a:t>p</a:t>
            </a:r>
            <a:r>
              <a:rPr lang="ru-RU"/>
              <a:t> на данных из некоторого класса</a:t>
            </a:r>
            <a:r>
              <a:rPr lang="en-US"/>
              <a:t>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/>
              <a:t> (на обобщенном данном программы </a:t>
            </a:r>
            <a:r>
              <a:rPr lang="ru-RU" b="1"/>
              <a:t>p</a:t>
            </a:r>
            <a:r>
              <a:rPr lang="ru-RU"/>
              <a:t>):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  </a:t>
            </a:r>
            <a:r>
              <a:rPr lang="ru-RU" b="1"/>
              <a:t>P(p,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) = { process(p, d) | d </a:t>
            </a:r>
            <a:r>
              <a:rPr lang="ru-RU" b="1">
                <a:sym typeface="SymbolProp BT" pitchFamily="2" charset="2"/>
              </a:rPr>
              <a:t>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 }</a:t>
            </a:r>
            <a:r>
              <a:rPr lang="ru-RU"/>
              <a:t/>
            </a:r>
            <a:br>
              <a:rPr lang="ru-RU"/>
            </a:br>
            <a:endParaRPr lang="ru-RU"/>
          </a:p>
          <a:p>
            <a:r>
              <a:rPr lang="ru-RU"/>
              <a:t>Дерево процессов вычисления </a:t>
            </a:r>
            <a:r>
              <a:rPr lang="ru-RU" b="1"/>
              <a:t>p</a:t>
            </a:r>
            <a:r>
              <a:rPr lang="ru-RU"/>
              <a:t> на данных 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/>
              <a:t>: дерево конфигураций </a:t>
            </a:r>
            <a:r>
              <a:rPr lang="en-US" b="1"/>
              <a:t>tree</a:t>
            </a:r>
            <a:r>
              <a:rPr lang="ru-RU"/>
              <a:t>, такое что </a:t>
            </a:r>
            <a:r>
              <a:rPr lang="ru-RU" b="1"/>
              <a:t>P(p,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) </a:t>
            </a:r>
            <a:r>
              <a:rPr lang="ru-RU" b="1">
                <a:sym typeface="SymbolProp BT" pitchFamily="2" charset="2"/>
              </a:rPr>
              <a:t></a:t>
            </a:r>
            <a:r>
              <a:rPr lang="ru-RU" b="1"/>
              <a:t> &lt;tree&gt;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Обзор главы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Дерево </a:t>
            </a:r>
            <a:r>
              <a:rPr lang="en-US" b="1"/>
              <a:t>tree</a:t>
            </a:r>
            <a:r>
              <a:rPr lang="ru-RU"/>
              <a:t> процессов вычисления </a:t>
            </a:r>
            <a:r>
              <a:rPr lang="ru-RU" b="1"/>
              <a:t>p</a:t>
            </a:r>
            <a:r>
              <a:rPr lang="ru-RU"/>
              <a:t> на данных 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/>
              <a:t> </a:t>
            </a:r>
            <a:r>
              <a:rPr lang="ru-RU" i="1"/>
              <a:t>перфектное</a:t>
            </a:r>
            <a:r>
              <a:rPr lang="ru-RU"/>
              <a:t>, если для каждой вершины дерева существует 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/>
              <a:t>, такое,</a:t>
            </a:r>
            <a:r>
              <a:rPr lang="en-US"/>
              <a:t> </a:t>
            </a:r>
            <a:r>
              <a:rPr lang="ru-RU"/>
              <a:t>что эта вершина используется  в представлении </a:t>
            </a:r>
            <a:r>
              <a:rPr lang="ru-RU" b="1"/>
              <a:t>process(p,d)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Обзор главы </a:t>
            </a:r>
            <a:r>
              <a:rPr lang="en-US" sz="4000"/>
              <a:t>3</a:t>
            </a:r>
            <a:r>
              <a:rPr lang="ru-RU" sz="4000"/>
              <a:t>. Дерево процессов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tars1" pitchFamily="34" charset="2"/>
              <a:buNone/>
            </a:pPr>
            <a:r>
              <a:rPr lang="ru-RU"/>
              <a:t>Приводятся и обосновываются:</a:t>
            </a:r>
          </a:p>
          <a:p>
            <a:r>
              <a:rPr lang="ru-RU"/>
              <a:t>алгоритм </a:t>
            </a:r>
            <a:r>
              <a:rPr lang="ru-RU" b="1"/>
              <a:t>ptr</a:t>
            </a:r>
            <a:r>
              <a:rPr lang="ru-RU"/>
              <a:t> построения дерева процессов вычисления </a:t>
            </a:r>
            <a:r>
              <a:rPr lang="ru-RU" b="1"/>
              <a:t>p</a:t>
            </a:r>
            <a:r>
              <a:rPr lang="ru-RU"/>
              <a:t> на данных</a:t>
            </a:r>
            <a:r>
              <a:rPr lang="en-US"/>
              <a:t> </a:t>
            </a:r>
            <a:r>
              <a:rPr lang="ru-RU"/>
              <a:t>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/>
              <a:t>:</a:t>
            </a:r>
            <a:br>
              <a:rPr lang="ru-RU"/>
            </a:br>
            <a:r>
              <a:rPr lang="ru-RU"/>
              <a:t> 				</a:t>
            </a:r>
            <a:r>
              <a:rPr lang="ru-RU" b="1"/>
              <a:t>tree  =   ptr p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/>
              <a:t/>
            </a:r>
            <a:br>
              <a:rPr lang="ru-RU"/>
            </a:br>
            <a:endParaRPr lang="ru-RU"/>
          </a:p>
          <a:p>
            <a:r>
              <a:rPr lang="ru-RU"/>
              <a:t>алгоритм </a:t>
            </a:r>
            <a:r>
              <a:rPr lang="ru-RU" b="1"/>
              <a:t>xptr</a:t>
            </a:r>
            <a:r>
              <a:rPr lang="ru-RU"/>
              <a:t> построения перфектного дерева процессов вычисления </a:t>
            </a:r>
            <a:r>
              <a:rPr lang="ru-RU" b="1"/>
              <a:t>p</a:t>
            </a:r>
            <a:r>
              <a:rPr lang="ru-RU"/>
              <a:t> на данных из </a:t>
            </a:r>
            <a:r>
              <a:rPr lang="ru-RU" b="1"/>
              <a:t>&lt;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 b="1"/>
              <a:t>&gt;</a:t>
            </a:r>
            <a:r>
              <a:rPr lang="ru-RU"/>
              <a:t>: </a:t>
            </a:r>
            <a:br>
              <a:rPr lang="ru-RU"/>
            </a:br>
            <a:r>
              <a:rPr lang="ru-RU"/>
              <a:t>				</a:t>
            </a:r>
            <a:r>
              <a:rPr lang="en-US" b="1"/>
              <a:t>pt</a:t>
            </a:r>
            <a:r>
              <a:rPr lang="ru-RU" b="1"/>
              <a:t>ree= </a:t>
            </a:r>
            <a:r>
              <a:rPr lang="en-US" b="1"/>
              <a:t>x</a:t>
            </a:r>
            <a:r>
              <a:rPr lang="ru-RU" b="1"/>
              <a:t>ptr p </a:t>
            </a:r>
            <a:r>
              <a:rPr lang="ru-RU" b="1">
                <a:solidFill>
                  <a:srgbClr val="CC0000"/>
                </a:solidFill>
              </a:rPr>
              <a:t>C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1" name="Freeform 11"/>
          <p:cNvSpPr>
            <a:spLocks/>
          </p:cNvSpPr>
          <p:nvPr/>
        </p:nvSpPr>
        <p:spPr bwMode="auto">
          <a:xfrm rot="5400000">
            <a:off x="4955382" y="2461418"/>
            <a:ext cx="698500" cy="1465263"/>
          </a:xfrm>
          <a:custGeom>
            <a:avLst/>
            <a:gdLst/>
            <a:ahLst/>
            <a:cxnLst>
              <a:cxn ang="0">
                <a:pos x="280" y="923"/>
              </a:cxn>
              <a:cxn ang="0">
                <a:pos x="43" y="768"/>
              </a:cxn>
              <a:cxn ang="0">
                <a:pos x="0" y="239"/>
              </a:cxn>
              <a:cxn ang="0">
                <a:pos x="313" y="0"/>
              </a:cxn>
              <a:cxn ang="0">
                <a:pos x="440" y="682"/>
              </a:cxn>
              <a:cxn ang="0">
                <a:pos x="280" y="923"/>
              </a:cxn>
            </a:cxnLst>
            <a:rect l="0" t="0" r="r" b="b"/>
            <a:pathLst>
              <a:path w="440" h="923">
                <a:moveTo>
                  <a:pt x="280" y="923"/>
                </a:moveTo>
                <a:lnTo>
                  <a:pt x="43" y="768"/>
                </a:lnTo>
                <a:lnTo>
                  <a:pt x="0" y="239"/>
                </a:lnTo>
                <a:lnTo>
                  <a:pt x="313" y="0"/>
                </a:lnTo>
                <a:lnTo>
                  <a:pt x="440" y="682"/>
                </a:lnTo>
                <a:lnTo>
                  <a:pt x="280" y="923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72" name="Freeform 12"/>
          <p:cNvSpPr>
            <a:spLocks/>
          </p:cNvSpPr>
          <p:nvPr/>
        </p:nvSpPr>
        <p:spPr bwMode="auto">
          <a:xfrm rot="5400000">
            <a:off x="2452688" y="2511425"/>
            <a:ext cx="692150" cy="1263650"/>
          </a:xfrm>
          <a:custGeom>
            <a:avLst/>
            <a:gdLst/>
            <a:ahLst/>
            <a:cxnLst>
              <a:cxn ang="0">
                <a:pos x="228" y="796"/>
              </a:cxn>
              <a:cxn ang="0">
                <a:pos x="0" y="299"/>
              </a:cxn>
              <a:cxn ang="0">
                <a:pos x="243" y="0"/>
              </a:cxn>
              <a:cxn ang="0">
                <a:pos x="436" y="201"/>
              </a:cxn>
              <a:cxn ang="0">
                <a:pos x="418" y="604"/>
              </a:cxn>
              <a:cxn ang="0">
                <a:pos x="228" y="796"/>
              </a:cxn>
            </a:cxnLst>
            <a:rect l="0" t="0" r="r" b="b"/>
            <a:pathLst>
              <a:path w="436" h="796">
                <a:moveTo>
                  <a:pt x="228" y="796"/>
                </a:moveTo>
                <a:lnTo>
                  <a:pt x="0" y="299"/>
                </a:lnTo>
                <a:lnTo>
                  <a:pt x="243" y="0"/>
                </a:lnTo>
                <a:lnTo>
                  <a:pt x="436" y="201"/>
                </a:lnTo>
                <a:lnTo>
                  <a:pt x="418" y="604"/>
                </a:lnTo>
                <a:lnTo>
                  <a:pt x="228" y="796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73" name="Freeform 13"/>
          <p:cNvSpPr>
            <a:spLocks/>
          </p:cNvSpPr>
          <p:nvPr/>
        </p:nvSpPr>
        <p:spPr bwMode="auto">
          <a:xfrm rot="5400000">
            <a:off x="4924425" y="3663950"/>
            <a:ext cx="903288" cy="1608138"/>
          </a:xfrm>
          <a:custGeom>
            <a:avLst/>
            <a:gdLst/>
            <a:ahLst/>
            <a:cxnLst>
              <a:cxn ang="0">
                <a:pos x="67" y="913"/>
              </a:cxn>
              <a:cxn ang="0">
                <a:pos x="0" y="299"/>
              </a:cxn>
              <a:cxn ang="0">
                <a:pos x="243" y="0"/>
              </a:cxn>
              <a:cxn ang="0">
                <a:pos x="569" y="501"/>
              </a:cxn>
              <a:cxn ang="0">
                <a:pos x="398" y="1013"/>
              </a:cxn>
              <a:cxn ang="0">
                <a:pos x="67" y="913"/>
              </a:cxn>
            </a:cxnLst>
            <a:rect l="0" t="0" r="r" b="b"/>
            <a:pathLst>
              <a:path w="569" h="1013">
                <a:moveTo>
                  <a:pt x="67" y="913"/>
                </a:moveTo>
                <a:lnTo>
                  <a:pt x="0" y="299"/>
                </a:lnTo>
                <a:lnTo>
                  <a:pt x="243" y="0"/>
                </a:lnTo>
                <a:lnTo>
                  <a:pt x="569" y="501"/>
                </a:lnTo>
                <a:lnTo>
                  <a:pt x="398" y="1013"/>
                </a:lnTo>
                <a:lnTo>
                  <a:pt x="67" y="913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74" name="Freeform 14"/>
          <p:cNvSpPr>
            <a:spLocks/>
          </p:cNvSpPr>
          <p:nvPr/>
        </p:nvSpPr>
        <p:spPr bwMode="auto">
          <a:xfrm rot="5400000">
            <a:off x="3854450" y="5075238"/>
            <a:ext cx="993775" cy="1257300"/>
          </a:xfrm>
          <a:custGeom>
            <a:avLst/>
            <a:gdLst/>
            <a:ahLst/>
            <a:cxnLst>
              <a:cxn ang="0">
                <a:pos x="0" y="551"/>
              </a:cxn>
              <a:cxn ang="0">
                <a:pos x="300" y="0"/>
              </a:cxn>
              <a:cxn ang="0">
                <a:pos x="626" y="341"/>
              </a:cxn>
              <a:cxn ang="0">
                <a:pos x="562" y="792"/>
              </a:cxn>
              <a:cxn ang="0">
                <a:pos x="0" y="551"/>
              </a:cxn>
            </a:cxnLst>
            <a:rect l="0" t="0" r="r" b="b"/>
            <a:pathLst>
              <a:path w="626" h="792">
                <a:moveTo>
                  <a:pt x="0" y="551"/>
                </a:moveTo>
                <a:lnTo>
                  <a:pt x="300" y="0"/>
                </a:lnTo>
                <a:lnTo>
                  <a:pt x="626" y="341"/>
                </a:lnTo>
                <a:lnTo>
                  <a:pt x="562" y="792"/>
                </a:lnTo>
                <a:lnTo>
                  <a:pt x="0" y="5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75" name="Freeform 15"/>
          <p:cNvSpPr>
            <a:spLocks/>
          </p:cNvSpPr>
          <p:nvPr/>
        </p:nvSpPr>
        <p:spPr bwMode="auto">
          <a:xfrm rot="5400000">
            <a:off x="5499100" y="5145088"/>
            <a:ext cx="993775" cy="1352550"/>
          </a:xfrm>
          <a:custGeom>
            <a:avLst/>
            <a:gdLst/>
            <a:ahLst/>
            <a:cxnLst>
              <a:cxn ang="0">
                <a:pos x="0" y="651"/>
              </a:cxn>
              <a:cxn ang="0">
                <a:pos x="2" y="82"/>
              </a:cxn>
              <a:cxn ang="0">
                <a:pos x="501" y="0"/>
              </a:cxn>
              <a:cxn ang="0">
                <a:pos x="626" y="441"/>
              </a:cxn>
              <a:cxn ang="0">
                <a:pos x="316" y="852"/>
              </a:cxn>
              <a:cxn ang="0">
                <a:pos x="0" y="651"/>
              </a:cxn>
            </a:cxnLst>
            <a:rect l="0" t="0" r="r" b="b"/>
            <a:pathLst>
              <a:path w="626" h="852">
                <a:moveTo>
                  <a:pt x="0" y="651"/>
                </a:moveTo>
                <a:lnTo>
                  <a:pt x="2" y="82"/>
                </a:lnTo>
                <a:lnTo>
                  <a:pt x="501" y="0"/>
                </a:lnTo>
                <a:lnTo>
                  <a:pt x="626" y="441"/>
                </a:lnTo>
                <a:lnTo>
                  <a:pt x="316" y="852"/>
                </a:lnTo>
                <a:lnTo>
                  <a:pt x="0" y="6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04176" name="Group 16"/>
          <p:cNvGrpSpPr>
            <a:grpSpLocks/>
          </p:cNvGrpSpPr>
          <p:nvPr/>
        </p:nvGrpSpPr>
        <p:grpSpPr bwMode="auto">
          <a:xfrm>
            <a:off x="2541588" y="2981325"/>
            <a:ext cx="469900" cy="758825"/>
            <a:chOff x="1601" y="2010"/>
            <a:chExt cx="296" cy="478"/>
          </a:xfrm>
        </p:grpSpPr>
        <p:sp>
          <p:nvSpPr>
            <p:cNvPr id="604177" name="Freeform 17"/>
            <p:cNvSpPr>
              <a:spLocks/>
            </p:cNvSpPr>
            <p:nvPr/>
          </p:nvSpPr>
          <p:spPr bwMode="auto">
            <a:xfrm rot="5400000">
              <a:off x="1759" y="2350"/>
              <a:ext cx="150" cy="126"/>
            </a:xfrm>
            <a:custGeom>
              <a:avLst/>
              <a:gdLst/>
              <a:ahLst/>
              <a:cxnLst>
                <a:cxn ang="0">
                  <a:pos x="95" y="60"/>
                </a:cxn>
                <a:cxn ang="0">
                  <a:pos x="101" y="60"/>
                </a:cxn>
                <a:cxn ang="0">
                  <a:pos x="107" y="60"/>
                </a:cxn>
                <a:cxn ang="0">
                  <a:pos x="116" y="54"/>
                </a:cxn>
                <a:cxn ang="0">
                  <a:pos x="128" y="48"/>
                </a:cxn>
                <a:cxn ang="0">
                  <a:pos x="138" y="46"/>
                </a:cxn>
                <a:cxn ang="0">
                  <a:pos x="144" y="48"/>
                </a:cxn>
                <a:cxn ang="0">
                  <a:pos x="148" y="52"/>
                </a:cxn>
                <a:cxn ang="0">
                  <a:pos x="150" y="60"/>
                </a:cxn>
                <a:cxn ang="0">
                  <a:pos x="148" y="66"/>
                </a:cxn>
                <a:cxn ang="0">
                  <a:pos x="144" y="72"/>
                </a:cxn>
                <a:cxn ang="0">
                  <a:pos x="139" y="76"/>
                </a:cxn>
                <a:cxn ang="0">
                  <a:pos x="131" y="78"/>
                </a:cxn>
                <a:cxn ang="0">
                  <a:pos x="125" y="78"/>
                </a:cxn>
                <a:cxn ang="0">
                  <a:pos x="121" y="76"/>
                </a:cxn>
                <a:cxn ang="0">
                  <a:pos x="118" y="68"/>
                </a:cxn>
                <a:cxn ang="0">
                  <a:pos x="116" y="60"/>
                </a:cxn>
                <a:cxn ang="0">
                  <a:pos x="108" y="64"/>
                </a:cxn>
                <a:cxn ang="0">
                  <a:pos x="102" y="66"/>
                </a:cxn>
                <a:cxn ang="0">
                  <a:pos x="95" y="68"/>
                </a:cxn>
                <a:cxn ang="0">
                  <a:pos x="85" y="70"/>
                </a:cxn>
                <a:cxn ang="0">
                  <a:pos x="49" y="110"/>
                </a:cxn>
                <a:cxn ang="0">
                  <a:pos x="43" y="116"/>
                </a:cxn>
                <a:cxn ang="0">
                  <a:pos x="38" y="120"/>
                </a:cxn>
                <a:cxn ang="0">
                  <a:pos x="33" y="124"/>
                </a:cxn>
                <a:cxn ang="0">
                  <a:pos x="29" y="126"/>
                </a:cxn>
                <a:cxn ang="0">
                  <a:pos x="23" y="126"/>
                </a:cxn>
                <a:cxn ang="0">
                  <a:pos x="17" y="126"/>
                </a:cxn>
                <a:cxn ang="0">
                  <a:pos x="1" y="84"/>
                </a:cxn>
                <a:cxn ang="0">
                  <a:pos x="7" y="78"/>
                </a:cxn>
                <a:cxn ang="0">
                  <a:pos x="12" y="74"/>
                </a:cxn>
                <a:cxn ang="0">
                  <a:pos x="18" y="72"/>
                </a:cxn>
                <a:cxn ang="0">
                  <a:pos x="26" y="70"/>
                </a:cxn>
                <a:cxn ang="0">
                  <a:pos x="33" y="68"/>
                </a:cxn>
                <a:cxn ang="0">
                  <a:pos x="82" y="54"/>
                </a:cxn>
                <a:cxn ang="0">
                  <a:pos x="89" y="48"/>
                </a:cxn>
                <a:cxn ang="0">
                  <a:pos x="95" y="42"/>
                </a:cxn>
                <a:cxn ang="0">
                  <a:pos x="101" y="38"/>
                </a:cxn>
                <a:cxn ang="0">
                  <a:pos x="102" y="32"/>
                </a:cxn>
                <a:cxn ang="0">
                  <a:pos x="98" y="28"/>
                </a:cxn>
                <a:cxn ang="0">
                  <a:pos x="96" y="20"/>
                </a:cxn>
                <a:cxn ang="0">
                  <a:pos x="98" y="12"/>
                </a:cxn>
                <a:cxn ang="0">
                  <a:pos x="104" y="6"/>
                </a:cxn>
                <a:cxn ang="0">
                  <a:pos x="110" y="2"/>
                </a:cxn>
                <a:cxn ang="0">
                  <a:pos x="116" y="0"/>
                </a:cxn>
                <a:cxn ang="0">
                  <a:pos x="122" y="2"/>
                </a:cxn>
                <a:cxn ang="0">
                  <a:pos x="128" y="8"/>
                </a:cxn>
                <a:cxn ang="0">
                  <a:pos x="130" y="16"/>
                </a:cxn>
                <a:cxn ang="0">
                  <a:pos x="127" y="22"/>
                </a:cxn>
                <a:cxn ang="0">
                  <a:pos x="119" y="30"/>
                </a:cxn>
                <a:cxn ang="0">
                  <a:pos x="108" y="36"/>
                </a:cxn>
                <a:cxn ang="0">
                  <a:pos x="99" y="44"/>
                </a:cxn>
                <a:cxn ang="0">
                  <a:pos x="95" y="48"/>
                </a:cxn>
                <a:cxn ang="0">
                  <a:pos x="93" y="54"/>
                </a:cxn>
              </a:cxnLst>
              <a:rect l="0" t="0" r="r" b="b"/>
              <a:pathLst>
                <a:path w="150" h="126">
                  <a:moveTo>
                    <a:pt x="92" y="58"/>
                  </a:moveTo>
                  <a:lnTo>
                    <a:pt x="93" y="58"/>
                  </a:lnTo>
                  <a:lnTo>
                    <a:pt x="93" y="60"/>
                  </a:lnTo>
                  <a:lnTo>
                    <a:pt x="95" y="60"/>
                  </a:lnTo>
                  <a:lnTo>
                    <a:pt x="96" y="60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101" y="60"/>
                  </a:lnTo>
                  <a:lnTo>
                    <a:pt x="102" y="60"/>
                  </a:lnTo>
                  <a:lnTo>
                    <a:pt x="104" y="60"/>
                  </a:lnTo>
                  <a:lnTo>
                    <a:pt x="105" y="60"/>
                  </a:lnTo>
                  <a:lnTo>
                    <a:pt x="107" y="60"/>
                  </a:lnTo>
                  <a:lnTo>
                    <a:pt x="108" y="58"/>
                  </a:lnTo>
                  <a:lnTo>
                    <a:pt x="111" y="58"/>
                  </a:lnTo>
                  <a:lnTo>
                    <a:pt x="115" y="56"/>
                  </a:lnTo>
                  <a:lnTo>
                    <a:pt x="116" y="54"/>
                  </a:lnTo>
                  <a:lnTo>
                    <a:pt x="119" y="52"/>
                  </a:lnTo>
                  <a:lnTo>
                    <a:pt x="122" y="52"/>
                  </a:lnTo>
                  <a:lnTo>
                    <a:pt x="125" y="50"/>
                  </a:lnTo>
                  <a:lnTo>
                    <a:pt x="128" y="48"/>
                  </a:lnTo>
                  <a:lnTo>
                    <a:pt x="131" y="48"/>
                  </a:lnTo>
                  <a:lnTo>
                    <a:pt x="133" y="46"/>
                  </a:lnTo>
                  <a:lnTo>
                    <a:pt x="134" y="46"/>
                  </a:lnTo>
                  <a:lnTo>
                    <a:pt x="138" y="46"/>
                  </a:lnTo>
                  <a:lnTo>
                    <a:pt x="139" y="46"/>
                  </a:lnTo>
                  <a:lnTo>
                    <a:pt x="141" y="46"/>
                  </a:lnTo>
                  <a:lnTo>
                    <a:pt x="142" y="46"/>
                  </a:lnTo>
                  <a:lnTo>
                    <a:pt x="144" y="48"/>
                  </a:lnTo>
                  <a:lnTo>
                    <a:pt x="145" y="48"/>
                  </a:lnTo>
                  <a:lnTo>
                    <a:pt x="147" y="48"/>
                  </a:lnTo>
                  <a:lnTo>
                    <a:pt x="147" y="50"/>
                  </a:lnTo>
                  <a:lnTo>
                    <a:pt x="148" y="52"/>
                  </a:lnTo>
                  <a:lnTo>
                    <a:pt x="150" y="54"/>
                  </a:lnTo>
                  <a:lnTo>
                    <a:pt x="150" y="56"/>
                  </a:lnTo>
                  <a:lnTo>
                    <a:pt x="150" y="58"/>
                  </a:lnTo>
                  <a:lnTo>
                    <a:pt x="150" y="60"/>
                  </a:lnTo>
                  <a:lnTo>
                    <a:pt x="150" y="62"/>
                  </a:lnTo>
                  <a:lnTo>
                    <a:pt x="150" y="64"/>
                  </a:lnTo>
                  <a:lnTo>
                    <a:pt x="150" y="66"/>
                  </a:lnTo>
                  <a:lnTo>
                    <a:pt x="148" y="66"/>
                  </a:lnTo>
                  <a:lnTo>
                    <a:pt x="148" y="68"/>
                  </a:lnTo>
                  <a:lnTo>
                    <a:pt x="147" y="70"/>
                  </a:lnTo>
                  <a:lnTo>
                    <a:pt x="145" y="72"/>
                  </a:lnTo>
                  <a:lnTo>
                    <a:pt x="144" y="72"/>
                  </a:lnTo>
                  <a:lnTo>
                    <a:pt x="144" y="74"/>
                  </a:lnTo>
                  <a:lnTo>
                    <a:pt x="142" y="74"/>
                  </a:lnTo>
                  <a:lnTo>
                    <a:pt x="141" y="76"/>
                  </a:lnTo>
                  <a:lnTo>
                    <a:pt x="139" y="76"/>
                  </a:lnTo>
                  <a:lnTo>
                    <a:pt x="136" y="78"/>
                  </a:lnTo>
                  <a:lnTo>
                    <a:pt x="134" y="78"/>
                  </a:lnTo>
                  <a:lnTo>
                    <a:pt x="133" y="78"/>
                  </a:lnTo>
                  <a:lnTo>
                    <a:pt x="131" y="78"/>
                  </a:lnTo>
                  <a:lnTo>
                    <a:pt x="130" y="78"/>
                  </a:lnTo>
                  <a:lnTo>
                    <a:pt x="128" y="78"/>
                  </a:lnTo>
                  <a:lnTo>
                    <a:pt x="127" y="78"/>
                  </a:lnTo>
                  <a:lnTo>
                    <a:pt x="125" y="78"/>
                  </a:lnTo>
                  <a:lnTo>
                    <a:pt x="124" y="78"/>
                  </a:lnTo>
                  <a:lnTo>
                    <a:pt x="122" y="78"/>
                  </a:lnTo>
                  <a:lnTo>
                    <a:pt x="122" y="76"/>
                  </a:lnTo>
                  <a:lnTo>
                    <a:pt x="121" y="76"/>
                  </a:lnTo>
                  <a:lnTo>
                    <a:pt x="119" y="74"/>
                  </a:lnTo>
                  <a:lnTo>
                    <a:pt x="118" y="72"/>
                  </a:lnTo>
                  <a:lnTo>
                    <a:pt x="118" y="70"/>
                  </a:lnTo>
                  <a:lnTo>
                    <a:pt x="118" y="68"/>
                  </a:lnTo>
                  <a:lnTo>
                    <a:pt x="118" y="66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6" y="60"/>
                  </a:lnTo>
                  <a:lnTo>
                    <a:pt x="115" y="62"/>
                  </a:lnTo>
                  <a:lnTo>
                    <a:pt x="113" y="62"/>
                  </a:lnTo>
                  <a:lnTo>
                    <a:pt x="111" y="64"/>
                  </a:lnTo>
                  <a:lnTo>
                    <a:pt x="108" y="64"/>
                  </a:lnTo>
                  <a:lnTo>
                    <a:pt x="107" y="64"/>
                  </a:lnTo>
                  <a:lnTo>
                    <a:pt x="105" y="66"/>
                  </a:lnTo>
                  <a:lnTo>
                    <a:pt x="104" y="66"/>
                  </a:lnTo>
                  <a:lnTo>
                    <a:pt x="102" y="66"/>
                  </a:lnTo>
                  <a:lnTo>
                    <a:pt x="101" y="68"/>
                  </a:lnTo>
                  <a:lnTo>
                    <a:pt x="98" y="68"/>
                  </a:lnTo>
                  <a:lnTo>
                    <a:pt x="96" y="68"/>
                  </a:lnTo>
                  <a:lnTo>
                    <a:pt x="95" y="68"/>
                  </a:lnTo>
                  <a:lnTo>
                    <a:pt x="92" y="70"/>
                  </a:lnTo>
                  <a:lnTo>
                    <a:pt x="90" y="70"/>
                  </a:lnTo>
                  <a:lnTo>
                    <a:pt x="87" y="70"/>
                  </a:lnTo>
                  <a:lnTo>
                    <a:pt x="85" y="70"/>
                  </a:lnTo>
                  <a:lnTo>
                    <a:pt x="53" y="104"/>
                  </a:lnTo>
                  <a:lnTo>
                    <a:pt x="52" y="106"/>
                  </a:lnTo>
                  <a:lnTo>
                    <a:pt x="50" y="108"/>
                  </a:lnTo>
                  <a:lnTo>
                    <a:pt x="49" y="110"/>
                  </a:lnTo>
                  <a:lnTo>
                    <a:pt x="47" y="112"/>
                  </a:lnTo>
                  <a:lnTo>
                    <a:pt x="46" y="114"/>
                  </a:lnTo>
                  <a:lnTo>
                    <a:pt x="44" y="114"/>
                  </a:lnTo>
                  <a:lnTo>
                    <a:pt x="43" y="116"/>
                  </a:lnTo>
                  <a:lnTo>
                    <a:pt x="41" y="118"/>
                  </a:lnTo>
                  <a:lnTo>
                    <a:pt x="40" y="118"/>
                  </a:lnTo>
                  <a:lnTo>
                    <a:pt x="40" y="120"/>
                  </a:lnTo>
                  <a:lnTo>
                    <a:pt x="38" y="120"/>
                  </a:lnTo>
                  <a:lnTo>
                    <a:pt x="36" y="120"/>
                  </a:lnTo>
                  <a:lnTo>
                    <a:pt x="36" y="122"/>
                  </a:lnTo>
                  <a:lnTo>
                    <a:pt x="35" y="122"/>
                  </a:lnTo>
                  <a:lnTo>
                    <a:pt x="33" y="124"/>
                  </a:lnTo>
                  <a:lnTo>
                    <a:pt x="32" y="124"/>
                  </a:lnTo>
                  <a:lnTo>
                    <a:pt x="30" y="124"/>
                  </a:lnTo>
                  <a:lnTo>
                    <a:pt x="30" y="126"/>
                  </a:lnTo>
                  <a:lnTo>
                    <a:pt x="29" y="126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4" y="126"/>
                  </a:lnTo>
                  <a:lnTo>
                    <a:pt x="23" y="126"/>
                  </a:lnTo>
                  <a:lnTo>
                    <a:pt x="21" y="126"/>
                  </a:lnTo>
                  <a:lnTo>
                    <a:pt x="20" y="126"/>
                  </a:lnTo>
                  <a:lnTo>
                    <a:pt x="18" y="126"/>
                  </a:lnTo>
                  <a:lnTo>
                    <a:pt x="17" y="126"/>
                  </a:lnTo>
                  <a:lnTo>
                    <a:pt x="64" y="74"/>
                  </a:lnTo>
                  <a:lnTo>
                    <a:pt x="0" y="88"/>
                  </a:lnTo>
                  <a:lnTo>
                    <a:pt x="1" y="86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4" y="80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6"/>
                  </a:lnTo>
                  <a:lnTo>
                    <a:pt x="9" y="76"/>
                  </a:lnTo>
                  <a:lnTo>
                    <a:pt x="10" y="74"/>
                  </a:lnTo>
                  <a:lnTo>
                    <a:pt x="12" y="74"/>
                  </a:lnTo>
                  <a:lnTo>
                    <a:pt x="13" y="74"/>
                  </a:lnTo>
                  <a:lnTo>
                    <a:pt x="15" y="72"/>
                  </a:lnTo>
                  <a:lnTo>
                    <a:pt x="17" y="72"/>
                  </a:lnTo>
                  <a:lnTo>
                    <a:pt x="18" y="72"/>
                  </a:lnTo>
                  <a:lnTo>
                    <a:pt x="20" y="70"/>
                  </a:lnTo>
                  <a:lnTo>
                    <a:pt x="21" y="70"/>
                  </a:lnTo>
                  <a:lnTo>
                    <a:pt x="23" y="70"/>
                  </a:lnTo>
                  <a:lnTo>
                    <a:pt x="26" y="70"/>
                  </a:lnTo>
                  <a:lnTo>
                    <a:pt x="27" y="68"/>
                  </a:lnTo>
                  <a:lnTo>
                    <a:pt x="29" y="68"/>
                  </a:lnTo>
                  <a:lnTo>
                    <a:pt x="32" y="68"/>
                  </a:lnTo>
                  <a:lnTo>
                    <a:pt x="33" y="68"/>
                  </a:lnTo>
                  <a:lnTo>
                    <a:pt x="36" y="66"/>
                  </a:lnTo>
                  <a:lnTo>
                    <a:pt x="79" y="58"/>
                  </a:lnTo>
                  <a:lnTo>
                    <a:pt x="81" y="56"/>
                  </a:lnTo>
                  <a:lnTo>
                    <a:pt x="82" y="54"/>
                  </a:lnTo>
                  <a:lnTo>
                    <a:pt x="84" y="52"/>
                  </a:lnTo>
                  <a:lnTo>
                    <a:pt x="85" y="50"/>
                  </a:lnTo>
                  <a:lnTo>
                    <a:pt x="87" y="48"/>
                  </a:lnTo>
                  <a:lnTo>
                    <a:pt x="89" y="48"/>
                  </a:lnTo>
                  <a:lnTo>
                    <a:pt x="90" y="46"/>
                  </a:lnTo>
                  <a:lnTo>
                    <a:pt x="92" y="44"/>
                  </a:lnTo>
                  <a:lnTo>
                    <a:pt x="93" y="44"/>
                  </a:lnTo>
                  <a:lnTo>
                    <a:pt x="95" y="42"/>
                  </a:lnTo>
                  <a:lnTo>
                    <a:pt x="96" y="40"/>
                  </a:lnTo>
                  <a:lnTo>
                    <a:pt x="98" y="40"/>
                  </a:lnTo>
                  <a:lnTo>
                    <a:pt x="99" y="38"/>
                  </a:lnTo>
                  <a:lnTo>
                    <a:pt x="101" y="38"/>
                  </a:lnTo>
                  <a:lnTo>
                    <a:pt x="102" y="36"/>
                  </a:lnTo>
                  <a:lnTo>
                    <a:pt x="104" y="34"/>
                  </a:lnTo>
                  <a:lnTo>
                    <a:pt x="104" y="32"/>
                  </a:lnTo>
                  <a:lnTo>
                    <a:pt x="102" y="32"/>
                  </a:lnTo>
                  <a:lnTo>
                    <a:pt x="101" y="30"/>
                  </a:lnTo>
                  <a:lnTo>
                    <a:pt x="99" y="30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8" y="26"/>
                  </a:lnTo>
                  <a:lnTo>
                    <a:pt x="96" y="24"/>
                  </a:lnTo>
                  <a:lnTo>
                    <a:pt x="96" y="22"/>
                  </a:lnTo>
                  <a:lnTo>
                    <a:pt x="96" y="20"/>
                  </a:lnTo>
                  <a:lnTo>
                    <a:pt x="96" y="18"/>
                  </a:lnTo>
                  <a:lnTo>
                    <a:pt x="96" y="16"/>
                  </a:lnTo>
                  <a:lnTo>
                    <a:pt x="98" y="14"/>
                  </a:lnTo>
                  <a:lnTo>
                    <a:pt x="98" y="12"/>
                  </a:lnTo>
                  <a:lnTo>
                    <a:pt x="99" y="10"/>
                  </a:lnTo>
                  <a:lnTo>
                    <a:pt x="101" y="8"/>
                  </a:lnTo>
                  <a:lnTo>
                    <a:pt x="102" y="6"/>
                  </a:lnTo>
                  <a:lnTo>
                    <a:pt x="104" y="6"/>
                  </a:lnTo>
                  <a:lnTo>
                    <a:pt x="105" y="4"/>
                  </a:lnTo>
                  <a:lnTo>
                    <a:pt x="107" y="4"/>
                  </a:lnTo>
                  <a:lnTo>
                    <a:pt x="108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21" y="2"/>
                  </a:lnTo>
                  <a:lnTo>
                    <a:pt x="122" y="2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6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30" y="12"/>
                  </a:lnTo>
                  <a:lnTo>
                    <a:pt x="130" y="14"/>
                  </a:lnTo>
                  <a:lnTo>
                    <a:pt x="130" y="16"/>
                  </a:lnTo>
                  <a:lnTo>
                    <a:pt x="130" y="18"/>
                  </a:lnTo>
                  <a:lnTo>
                    <a:pt x="128" y="20"/>
                  </a:lnTo>
                  <a:lnTo>
                    <a:pt x="128" y="22"/>
                  </a:lnTo>
                  <a:lnTo>
                    <a:pt x="127" y="22"/>
                  </a:lnTo>
                  <a:lnTo>
                    <a:pt x="125" y="24"/>
                  </a:lnTo>
                  <a:lnTo>
                    <a:pt x="124" y="26"/>
                  </a:lnTo>
                  <a:lnTo>
                    <a:pt x="122" y="28"/>
                  </a:lnTo>
                  <a:lnTo>
                    <a:pt x="119" y="30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1" y="36"/>
                  </a:lnTo>
                  <a:lnTo>
                    <a:pt x="108" y="36"/>
                  </a:lnTo>
                  <a:lnTo>
                    <a:pt x="107" y="38"/>
                  </a:lnTo>
                  <a:lnTo>
                    <a:pt x="104" y="40"/>
                  </a:lnTo>
                  <a:lnTo>
                    <a:pt x="102" y="42"/>
                  </a:lnTo>
                  <a:lnTo>
                    <a:pt x="99" y="44"/>
                  </a:lnTo>
                  <a:lnTo>
                    <a:pt x="98" y="44"/>
                  </a:lnTo>
                  <a:lnTo>
                    <a:pt x="98" y="46"/>
                  </a:lnTo>
                  <a:lnTo>
                    <a:pt x="96" y="46"/>
                  </a:lnTo>
                  <a:lnTo>
                    <a:pt x="95" y="48"/>
                  </a:lnTo>
                  <a:lnTo>
                    <a:pt x="95" y="50"/>
                  </a:lnTo>
                  <a:lnTo>
                    <a:pt x="93" y="50"/>
                  </a:lnTo>
                  <a:lnTo>
                    <a:pt x="93" y="52"/>
                  </a:lnTo>
                  <a:lnTo>
                    <a:pt x="93" y="54"/>
                  </a:lnTo>
                  <a:lnTo>
                    <a:pt x="92" y="54"/>
                  </a:lnTo>
                  <a:lnTo>
                    <a:pt x="92" y="56"/>
                  </a:lnTo>
                  <a:lnTo>
                    <a:pt x="92" y="58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178" name="Line 18"/>
            <p:cNvSpPr>
              <a:spLocks noChangeShapeType="1"/>
            </p:cNvSpPr>
            <p:nvPr/>
          </p:nvSpPr>
          <p:spPr bwMode="auto">
            <a:xfrm rot="5400000" flipV="1">
              <a:off x="1533" y="2078"/>
              <a:ext cx="314" cy="1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4182" name="Group 22"/>
          <p:cNvGrpSpPr>
            <a:grpSpLocks/>
          </p:cNvGrpSpPr>
          <p:nvPr/>
        </p:nvGrpSpPr>
        <p:grpSpPr bwMode="auto">
          <a:xfrm>
            <a:off x="5491163" y="5311775"/>
            <a:ext cx="901700" cy="1038225"/>
            <a:chOff x="3855" y="3616"/>
            <a:chExt cx="568" cy="654"/>
          </a:xfrm>
        </p:grpSpPr>
        <p:sp>
          <p:nvSpPr>
            <p:cNvPr id="604183" name="Freeform 23"/>
            <p:cNvSpPr>
              <a:spLocks/>
            </p:cNvSpPr>
            <p:nvPr/>
          </p:nvSpPr>
          <p:spPr bwMode="auto">
            <a:xfrm rot="5400000">
              <a:off x="3859" y="4127"/>
              <a:ext cx="139" cy="148"/>
            </a:xfrm>
            <a:custGeom>
              <a:avLst/>
              <a:gdLst/>
              <a:ahLst/>
              <a:cxnLst>
                <a:cxn ang="0">
                  <a:pos x="87" y="88"/>
                </a:cxn>
                <a:cxn ang="0">
                  <a:pos x="92" y="96"/>
                </a:cxn>
                <a:cxn ang="0">
                  <a:pos x="98" y="102"/>
                </a:cxn>
                <a:cxn ang="0">
                  <a:pos x="109" y="112"/>
                </a:cxn>
                <a:cxn ang="0">
                  <a:pos x="118" y="120"/>
                </a:cxn>
                <a:cxn ang="0">
                  <a:pos x="122" y="128"/>
                </a:cxn>
                <a:cxn ang="0">
                  <a:pos x="122" y="136"/>
                </a:cxn>
                <a:cxn ang="0">
                  <a:pos x="121" y="144"/>
                </a:cxn>
                <a:cxn ang="0">
                  <a:pos x="115" y="148"/>
                </a:cxn>
                <a:cxn ang="0">
                  <a:pos x="109" y="146"/>
                </a:cxn>
                <a:cxn ang="0">
                  <a:pos x="101" y="142"/>
                </a:cxn>
                <a:cxn ang="0">
                  <a:pos x="95" y="134"/>
                </a:cxn>
                <a:cxn ang="0">
                  <a:pos x="92" y="126"/>
                </a:cxn>
                <a:cxn ang="0">
                  <a:pos x="93" y="118"/>
                </a:cxn>
                <a:cxn ang="0">
                  <a:pos x="96" y="114"/>
                </a:cxn>
                <a:cxn ang="0">
                  <a:pos x="95" y="106"/>
                </a:cxn>
                <a:cxn ang="0">
                  <a:pos x="90" y="102"/>
                </a:cxn>
                <a:cxn ang="0">
                  <a:pos x="84" y="94"/>
                </a:cxn>
                <a:cxn ang="0">
                  <a:pos x="78" y="86"/>
                </a:cxn>
                <a:cxn ang="0">
                  <a:pos x="32" y="68"/>
                </a:cxn>
                <a:cxn ang="0">
                  <a:pos x="24" y="64"/>
                </a:cxn>
                <a:cxn ang="0">
                  <a:pos x="18" y="62"/>
                </a:cxn>
                <a:cxn ang="0">
                  <a:pos x="14" y="58"/>
                </a:cxn>
                <a:cxn ang="0">
                  <a:pos x="9" y="56"/>
                </a:cxn>
                <a:cxn ang="0">
                  <a:pos x="5" y="48"/>
                </a:cxn>
                <a:cxn ang="0">
                  <a:pos x="1" y="44"/>
                </a:cxn>
                <a:cxn ang="0">
                  <a:pos x="15" y="2"/>
                </a:cxn>
                <a:cxn ang="0">
                  <a:pos x="20" y="2"/>
                </a:cxn>
                <a:cxn ang="0">
                  <a:pos x="26" y="2"/>
                </a:cxn>
                <a:cxn ang="0">
                  <a:pos x="31" y="6"/>
                </a:cxn>
                <a:cxn ang="0">
                  <a:pos x="35" y="12"/>
                </a:cxn>
                <a:cxn ang="0">
                  <a:pos x="41" y="18"/>
                </a:cxn>
                <a:cxn ang="0">
                  <a:pos x="47" y="26"/>
                </a:cxn>
                <a:cxn ang="0">
                  <a:pos x="84" y="70"/>
                </a:cxn>
                <a:cxn ang="0">
                  <a:pos x="92" y="72"/>
                </a:cxn>
                <a:cxn ang="0">
                  <a:pos x="98" y="76"/>
                </a:cxn>
                <a:cxn ang="0">
                  <a:pos x="104" y="80"/>
                </a:cxn>
                <a:cxn ang="0">
                  <a:pos x="109" y="78"/>
                </a:cxn>
                <a:cxn ang="0">
                  <a:pos x="109" y="70"/>
                </a:cxn>
                <a:cxn ang="0">
                  <a:pos x="112" y="64"/>
                </a:cxn>
                <a:cxn ang="0">
                  <a:pos x="118" y="62"/>
                </a:cxn>
                <a:cxn ang="0">
                  <a:pos x="124" y="64"/>
                </a:cxn>
                <a:cxn ang="0">
                  <a:pos x="130" y="68"/>
                </a:cxn>
                <a:cxn ang="0">
                  <a:pos x="135" y="74"/>
                </a:cxn>
                <a:cxn ang="0">
                  <a:pos x="139" y="80"/>
                </a:cxn>
                <a:cxn ang="0">
                  <a:pos x="139" y="88"/>
                </a:cxn>
                <a:cxn ang="0">
                  <a:pos x="138" y="96"/>
                </a:cxn>
                <a:cxn ang="0">
                  <a:pos x="132" y="100"/>
                </a:cxn>
                <a:cxn ang="0">
                  <a:pos x="124" y="98"/>
                </a:cxn>
                <a:cxn ang="0">
                  <a:pos x="115" y="92"/>
                </a:cxn>
                <a:cxn ang="0">
                  <a:pos x="104" y="84"/>
                </a:cxn>
                <a:cxn ang="0">
                  <a:pos x="96" y="80"/>
                </a:cxn>
                <a:cxn ang="0">
                  <a:pos x="90" y="80"/>
                </a:cxn>
              </a:cxnLst>
              <a:rect l="0" t="0" r="r" b="b"/>
              <a:pathLst>
                <a:path w="139" h="148">
                  <a:moveTo>
                    <a:pt x="86" y="82"/>
                  </a:moveTo>
                  <a:lnTo>
                    <a:pt x="87" y="84"/>
                  </a:lnTo>
                  <a:lnTo>
                    <a:pt x="87" y="86"/>
                  </a:lnTo>
                  <a:lnTo>
                    <a:pt x="87" y="88"/>
                  </a:lnTo>
                  <a:lnTo>
                    <a:pt x="87" y="90"/>
                  </a:lnTo>
                  <a:lnTo>
                    <a:pt x="89" y="92"/>
                  </a:lnTo>
                  <a:lnTo>
                    <a:pt x="90" y="94"/>
                  </a:lnTo>
                  <a:lnTo>
                    <a:pt x="92" y="96"/>
                  </a:lnTo>
                  <a:lnTo>
                    <a:pt x="93" y="98"/>
                  </a:lnTo>
                  <a:lnTo>
                    <a:pt x="95" y="98"/>
                  </a:lnTo>
                  <a:lnTo>
                    <a:pt x="96" y="100"/>
                  </a:lnTo>
                  <a:lnTo>
                    <a:pt x="98" y="102"/>
                  </a:lnTo>
                  <a:lnTo>
                    <a:pt x="101" y="104"/>
                  </a:lnTo>
                  <a:lnTo>
                    <a:pt x="103" y="106"/>
                  </a:lnTo>
                  <a:lnTo>
                    <a:pt x="106" y="108"/>
                  </a:lnTo>
                  <a:lnTo>
                    <a:pt x="109" y="112"/>
                  </a:lnTo>
                  <a:lnTo>
                    <a:pt x="112" y="114"/>
                  </a:lnTo>
                  <a:lnTo>
                    <a:pt x="113" y="116"/>
                  </a:lnTo>
                  <a:lnTo>
                    <a:pt x="115" y="118"/>
                  </a:lnTo>
                  <a:lnTo>
                    <a:pt x="118" y="120"/>
                  </a:lnTo>
                  <a:lnTo>
                    <a:pt x="119" y="122"/>
                  </a:lnTo>
                  <a:lnTo>
                    <a:pt x="119" y="124"/>
                  </a:lnTo>
                  <a:lnTo>
                    <a:pt x="121" y="126"/>
                  </a:lnTo>
                  <a:lnTo>
                    <a:pt x="122" y="128"/>
                  </a:lnTo>
                  <a:lnTo>
                    <a:pt x="122" y="130"/>
                  </a:lnTo>
                  <a:lnTo>
                    <a:pt x="124" y="132"/>
                  </a:lnTo>
                  <a:lnTo>
                    <a:pt x="124" y="134"/>
                  </a:lnTo>
                  <a:lnTo>
                    <a:pt x="122" y="136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22" y="142"/>
                  </a:lnTo>
                  <a:lnTo>
                    <a:pt x="121" y="144"/>
                  </a:lnTo>
                  <a:lnTo>
                    <a:pt x="119" y="146"/>
                  </a:lnTo>
                  <a:lnTo>
                    <a:pt x="118" y="146"/>
                  </a:lnTo>
                  <a:lnTo>
                    <a:pt x="116" y="148"/>
                  </a:lnTo>
                  <a:lnTo>
                    <a:pt x="115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0" y="148"/>
                  </a:lnTo>
                  <a:lnTo>
                    <a:pt x="109" y="146"/>
                  </a:lnTo>
                  <a:lnTo>
                    <a:pt x="107" y="146"/>
                  </a:lnTo>
                  <a:lnTo>
                    <a:pt x="106" y="146"/>
                  </a:lnTo>
                  <a:lnTo>
                    <a:pt x="104" y="144"/>
                  </a:lnTo>
                  <a:lnTo>
                    <a:pt x="101" y="142"/>
                  </a:lnTo>
                  <a:lnTo>
                    <a:pt x="99" y="140"/>
                  </a:lnTo>
                  <a:lnTo>
                    <a:pt x="98" y="138"/>
                  </a:lnTo>
                  <a:lnTo>
                    <a:pt x="96" y="136"/>
                  </a:lnTo>
                  <a:lnTo>
                    <a:pt x="95" y="134"/>
                  </a:lnTo>
                  <a:lnTo>
                    <a:pt x="93" y="132"/>
                  </a:lnTo>
                  <a:lnTo>
                    <a:pt x="93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2" y="120"/>
                  </a:lnTo>
                  <a:lnTo>
                    <a:pt x="93" y="118"/>
                  </a:lnTo>
                  <a:lnTo>
                    <a:pt x="93" y="116"/>
                  </a:lnTo>
                  <a:lnTo>
                    <a:pt x="95" y="116"/>
                  </a:lnTo>
                  <a:lnTo>
                    <a:pt x="95" y="114"/>
                  </a:lnTo>
                  <a:lnTo>
                    <a:pt x="96" y="114"/>
                  </a:lnTo>
                  <a:lnTo>
                    <a:pt x="98" y="112"/>
                  </a:lnTo>
                  <a:lnTo>
                    <a:pt x="98" y="110"/>
                  </a:lnTo>
                  <a:lnTo>
                    <a:pt x="96" y="108"/>
                  </a:lnTo>
                  <a:lnTo>
                    <a:pt x="95" y="106"/>
                  </a:lnTo>
                  <a:lnTo>
                    <a:pt x="93" y="106"/>
                  </a:lnTo>
                  <a:lnTo>
                    <a:pt x="92" y="104"/>
                  </a:lnTo>
                  <a:lnTo>
                    <a:pt x="92" y="102"/>
                  </a:lnTo>
                  <a:lnTo>
                    <a:pt x="90" y="102"/>
                  </a:lnTo>
                  <a:lnTo>
                    <a:pt x="89" y="100"/>
                  </a:lnTo>
                  <a:lnTo>
                    <a:pt x="87" y="98"/>
                  </a:lnTo>
                  <a:lnTo>
                    <a:pt x="86" y="96"/>
                  </a:lnTo>
                  <a:lnTo>
                    <a:pt x="84" y="94"/>
                  </a:lnTo>
                  <a:lnTo>
                    <a:pt x="83" y="92"/>
                  </a:lnTo>
                  <a:lnTo>
                    <a:pt x="81" y="90"/>
                  </a:lnTo>
                  <a:lnTo>
                    <a:pt x="80" y="88"/>
                  </a:lnTo>
                  <a:lnTo>
                    <a:pt x="78" y="86"/>
                  </a:lnTo>
                  <a:lnTo>
                    <a:pt x="76" y="84"/>
                  </a:lnTo>
                  <a:lnTo>
                    <a:pt x="75" y="82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1" y="64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4" y="60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60" y="6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1" y="18"/>
                  </a:lnTo>
                  <a:lnTo>
                    <a:pt x="41" y="20"/>
                  </a:lnTo>
                  <a:lnTo>
                    <a:pt x="43" y="22"/>
                  </a:lnTo>
                  <a:lnTo>
                    <a:pt x="44" y="24"/>
                  </a:lnTo>
                  <a:lnTo>
                    <a:pt x="47" y="26"/>
                  </a:lnTo>
                  <a:lnTo>
                    <a:pt x="49" y="28"/>
                  </a:lnTo>
                  <a:lnTo>
                    <a:pt x="80" y="68"/>
                  </a:lnTo>
                  <a:lnTo>
                    <a:pt x="81" y="68"/>
                  </a:lnTo>
                  <a:lnTo>
                    <a:pt x="84" y="70"/>
                  </a:lnTo>
                  <a:lnTo>
                    <a:pt x="86" y="70"/>
                  </a:lnTo>
                  <a:lnTo>
                    <a:pt x="87" y="70"/>
                  </a:lnTo>
                  <a:lnTo>
                    <a:pt x="90" y="72"/>
                  </a:lnTo>
                  <a:lnTo>
                    <a:pt x="92" y="72"/>
                  </a:lnTo>
                  <a:lnTo>
                    <a:pt x="93" y="74"/>
                  </a:lnTo>
                  <a:lnTo>
                    <a:pt x="95" y="74"/>
                  </a:lnTo>
                  <a:lnTo>
                    <a:pt x="96" y="74"/>
                  </a:lnTo>
                  <a:lnTo>
                    <a:pt x="98" y="76"/>
                  </a:lnTo>
                  <a:lnTo>
                    <a:pt x="99" y="76"/>
                  </a:lnTo>
                  <a:lnTo>
                    <a:pt x="101" y="78"/>
                  </a:lnTo>
                  <a:lnTo>
                    <a:pt x="103" y="78"/>
                  </a:lnTo>
                  <a:lnTo>
                    <a:pt x="104" y="80"/>
                  </a:lnTo>
                  <a:lnTo>
                    <a:pt x="106" y="80"/>
                  </a:lnTo>
                  <a:lnTo>
                    <a:pt x="107" y="82"/>
                  </a:lnTo>
                  <a:lnTo>
                    <a:pt x="109" y="80"/>
                  </a:lnTo>
                  <a:lnTo>
                    <a:pt x="109" y="78"/>
                  </a:lnTo>
                  <a:lnTo>
                    <a:pt x="109" y="76"/>
                  </a:lnTo>
                  <a:lnTo>
                    <a:pt x="109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0" y="66"/>
                  </a:lnTo>
                  <a:lnTo>
                    <a:pt x="112" y="66"/>
                  </a:lnTo>
                  <a:lnTo>
                    <a:pt x="112" y="64"/>
                  </a:lnTo>
                  <a:lnTo>
                    <a:pt x="113" y="64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8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5" y="64"/>
                  </a:lnTo>
                  <a:lnTo>
                    <a:pt x="127" y="66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2" y="70"/>
                  </a:lnTo>
                  <a:lnTo>
                    <a:pt x="133" y="70"/>
                  </a:lnTo>
                  <a:lnTo>
                    <a:pt x="135" y="72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9" y="80"/>
                  </a:lnTo>
                  <a:lnTo>
                    <a:pt x="139" y="82"/>
                  </a:lnTo>
                  <a:lnTo>
                    <a:pt x="139" y="84"/>
                  </a:lnTo>
                  <a:lnTo>
                    <a:pt x="139" y="86"/>
                  </a:lnTo>
                  <a:lnTo>
                    <a:pt x="139" y="88"/>
                  </a:lnTo>
                  <a:lnTo>
                    <a:pt x="139" y="90"/>
                  </a:lnTo>
                  <a:lnTo>
                    <a:pt x="139" y="92"/>
                  </a:lnTo>
                  <a:lnTo>
                    <a:pt x="138" y="94"/>
                  </a:lnTo>
                  <a:lnTo>
                    <a:pt x="138" y="96"/>
                  </a:lnTo>
                  <a:lnTo>
                    <a:pt x="136" y="96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2" y="100"/>
                  </a:lnTo>
                  <a:lnTo>
                    <a:pt x="130" y="100"/>
                  </a:lnTo>
                  <a:lnTo>
                    <a:pt x="129" y="100"/>
                  </a:lnTo>
                  <a:lnTo>
                    <a:pt x="127" y="98"/>
                  </a:lnTo>
                  <a:lnTo>
                    <a:pt x="124" y="98"/>
                  </a:lnTo>
                  <a:lnTo>
                    <a:pt x="122" y="96"/>
                  </a:lnTo>
                  <a:lnTo>
                    <a:pt x="121" y="96"/>
                  </a:lnTo>
                  <a:lnTo>
                    <a:pt x="118" y="94"/>
                  </a:lnTo>
                  <a:lnTo>
                    <a:pt x="115" y="92"/>
                  </a:lnTo>
                  <a:lnTo>
                    <a:pt x="112" y="90"/>
                  </a:lnTo>
                  <a:lnTo>
                    <a:pt x="109" y="88"/>
                  </a:lnTo>
                  <a:lnTo>
                    <a:pt x="107" y="86"/>
                  </a:lnTo>
                  <a:lnTo>
                    <a:pt x="104" y="84"/>
                  </a:lnTo>
                  <a:lnTo>
                    <a:pt x="103" y="84"/>
                  </a:lnTo>
                  <a:lnTo>
                    <a:pt x="101" y="82"/>
                  </a:lnTo>
                  <a:lnTo>
                    <a:pt x="98" y="82"/>
                  </a:lnTo>
                  <a:lnTo>
                    <a:pt x="96" y="80"/>
                  </a:lnTo>
                  <a:lnTo>
                    <a:pt x="95" y="80"/>
                  </a:lnTo>
                  <a:lnTo>
                    <a:pt x="93" y="80"/>
                  </a:lnTo>
                  <a:lnTo>
                    <a:pt x="92" y="80"/>
                  </a:lnTo>
                  <a:lnTo>
                    <a:pt x="90" y="80"/>
                  </a:lnTo>
                  <a:lnTo>
                    <a:pt x="89" y="80"/>
                  </a:lnTo>
                  <a:lnTo>
                    <a:pt x="87" y="82"/>
                  </a:lnTo>
                  <a:lnTo>
                    <a:pt x="86" y="82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184" name="Line 24"/>
            <p:cNvSpPr>
              <a:spLocks noChangeShapeType="1"/>
            </p:cNvSpPr>
            <p:nvPr/>
          </p:nvSpPr>
          <p:spPr bwMode="auto">
            <a:xfrm rot="5400000">
              <a:off x="3950" y="3658"/>
              <a:ext cx="516" cy="43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185" name="Freeform 25"/>
          <p:cNvSpPr>
            <a:spLocks/>
          </p:cNvSpPr>
          <p:nvPr/>
        </p:nvSpPr>
        <p:spPr bwMode="auto">
          <a:xfrm rot="5400000">
            <a:off x="3486945" y="8731"/>
            <a:ext cx="893762" cy="1298575"/>
          </a:xfrm>
          <a:custGeom>
            <a:avLst/>
            <a:gdLst/>
            <a:ahLst/>
            <a:cxnLst>
              <a:cxn ang="0">
                <a:pos x="320" y="818"/>
              </a:cxn>
              <a:cxn ang="0">
                <a:pos x="0" y="369"/>
              </a:cxn>
              <a:cxn ang="0">
                <a:pos x="171" y="0"/>
              </a:cxn>
              <a:cxn ang="0">
                <a:pos x="523" y="0"/>
              </a:cxn>
              <a:cxn ang="0">
                <a:pos x="563" y="712"/>
              </a:cxn>
              <a:cxn ang="0">
                <a:pos x="320" y="818"/>
              </a:cxn>
            </a:cxnLst>
            <a:rect l="0" t="0" r="r" b="b"/>
            <a:pathLst>
              <a:path w="563" h="818">
                <a:moveTo>
                  <a:pt x="320" y="818"/>
                </a:moveTo>
                <a:lnTo>
                  <a:pt x="0" y="369"/>
                </a:lnTo>
                <a:lnTo>
                  <a:pt x="171" y="0"/>
                </a:lnTo>
                <a:lnTo>
                  <a:pt x="523" y="0"/>
                </a:lnTo>
                <a:lnTo>
                  <a:pt x="563" y="712"/>
                </a:lnTo>
                <a:lnTo>
                  <a:pt x="320" y="818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87" name="Line 27"/>
          <p:cNvSpPr>
            <a:spLocks noChangeShapeType="1"/>
          </p:cNvSpPr>
          <p:nvPr/>
        </p:nvSpPr>
        <p:spPr bwMode="auto">
          <a:xfrm>
            <a:off x="3952875" y="1071563"/>
            <a:ext cx="0" cy="6000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188" name="Freeform 28"/>
          <p:cNvSpPr>
            <a:spLocks/>
          </p:cNvSpPr>
          <p:nvPr/>
        </p:nvSpPr>
        <p:spPr bwMode="auto">
          <a:xfrm rot="5400000">
            <a:off x="3723482" y="1019969"/>
            <a:ext cx="874712" cy="2070100"/>
          </a:xfrm>
          <a:custGeom>
            <a:avLst/>
            <a:gdLst/>
            <a:ahLst/>
            <a:cxnLst>
              <a:cxn ang="0">
                <a:pos x="345" y="1304"/>
              </a:cxn>
              <a:cxn ang="0">
                <a:pos x="43" y="991"/>
              </a:cxn>
              <a:cxn ang="0">
                <a:pos x="0" y="461"/>
              </a:cxn>
              <a:cxn ang="0">
                <a:pos x="302" y="0"/>
              </a:cxn>
              <a:cxn ang="0">
                <a:pos x="527" y="383"/>
              </a:cxn>
              <a:cxn ang="0">
                <a:pos x="551" y="1001"/>
              </a:cxn>
              <a:cxn ang="0">
                <a:pos x="345" y="1304"/>
              </a:cxn>
            </a:cxnLst>
            <a:rect l="0" t="0" r="r" b="b"/>
            <a:pathLst>
              <a:path w="551" h="1304">
                <a:moveTo>
                  <a:pt x="345" y="1304"/>
                </a:moveTo>
                <a:lnTo>
                  <a:pt x="43" y="991"/>
                </a:lnTo>
                <a:lnTo>
                  <a:pt x="0" y="461"/>
                </a:lnTo>
                <a:lnTo>
                  <a:pt x="302" y="0"/>
                </a:lnTo>
                <a:lnTo>
                  <a:pt x="527" y="383"/>
                </a:lnTo>
                <a:lnTo>
                  <a:pt x="551" y="1001"/>
                </a:lnTo>
                <a:lnTo>
                  <a:pt x="345" y="1304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90" name="Text Box 30"/>
          <p:cNvSpPr txBox="1">
            <a:spLocks noChangeArrowheads="1"/>
          </p:cNvSpPr>
          <p:nvPr/>
        </p:nvSpPr>
        <p:spPr bwMode="auto">
          <a:xfrm>
            <a:off x="3465513" y="117951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191" name="Text Box 31"/>
          <p:cNvSpPr txBox="1">
            <a:spLocks noChangeArrowheads="1"/>
          </p:cNvSpPr>
          <p:nvPr/>
        </p:nvSpPr>
        <p:spPr bwMode="auto">
          <a:xfrm>
            <a:off x="2584450" y="22891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4192" name="Group 32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604193" name="Line 33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194" name="Freeform 34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195" name="Line 35"/>
          <p:cNvSpPr>
            <a:spLocks noChangeShapeType="1"/>
          </p:cNvSpPr>
          <p:nvPr/>
        </p:nvSpPr>
        <p:spPr bwMode="auto">
          <a:xfrm flipH="1">
            <a:off x="3133725" y="2390775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196" name="Line 36"/>
          <p:cNvSpPr>
            <a:spLocks noChangeShapeType="1"/>
          </p:cNvSpPr>
          <p:nvPr/>
        </p:nvSpPr>
        <p:spPr bwMode="auto">
          <a:xfrm>
            <a:off x="4849813" y="2300288"/>
            <a:ext cx="390525" cy="5810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197" name="Text Box 37"/>
          <p:cNvSpPr txBox="1">
            <a:spLocks noChangeArrowheads="1"/>
          </p:cNvSpPr>
          <p:nvPr/>
        </p:nvSpPr>
        <p:spPr bwMode="auto">
          <a:xfrm>
            <a:off x="5127625" y="2398713"/>
            <a:ext cx="6111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06" name="Line 46"/>
          <p:cNvSpPr>
            <a:spLocks noChangeShapeType="1"/>
          </p:cNvSpPr>
          <p:nvPr/>
        </p:nvSpPr>
        <p:spPr bwMode="auto">
          <a:xfrm flipH="1">
            <a:off x="2019300" y="3371850"/>
            <a:ext cx="338138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07" name="Text Box 47"/>
          <p:cNvSpPr txBox="1">
            <a:spLocks noChangeArrowheads="1"/>
          </p:cNvSpPr>
          <p:nvPr/>
        </p:nvSpPr>
        <p:spPr bwMode="auto">
          <a:xfrm>
            <a:off x="2112963" y="354647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08" name="Text Box 48"/>
          <p:cNvSpPr txBox="1">
            <a:spLocks noChangeArrowheads="1"/>
          </p:cNvSpPr>
          <p:nvPr/>
        </p:nvSpPr>
        <p:spPr bwMode="auto">
          <a:xfrm>
            <a:off x="3436938" y="3362325"/>
            <a:ext cx="679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09" name="Line 49"/>
          <p:cNvSpPr>
            <a:spLocks noChangeShapeType="1"/>
          </p:cNvSpPr>
          <p:nvPr/>
        </p:nvSpPr>
        <p:spPr bwMode="auto">
          <a:xfrm>
            <a:off x="3244850" y="3362325"/>
            <a:ext cx="509588" cy="5286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10" name="Line 50"/>
          <p:cNvSpPr>
            <a:spLocks noChangeShapeType="1"/>
          </p:cNvSpPr>
          <p:nvPr/>
        </p:nvSpPr>
        <p:spPr bwMode="auto">
          <a:xfrm flipH="1">
            <a:off x="5387975" y="3467100"/>
            <a:ext cx="4763" cy="5857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11" name="Text Box 51"/>
          <p:cNvSpPr txBox="1">
            <a:spLocks noChangeArrowheads="1"/>
          </p:cNvSpPr>
          <p:nvPr/>
        </p:nvSpPr>
        <p:spPr bwMode="auto">
          <a:xfrm>
            <a:off x="5391150" y="356076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4213" name="Group 53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604214" name="Freeform 54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15" name="Line 55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216" name="Line 56"/>
          <p:cNvSpPr>
            <a:spLocks noChangeShapeType="1"/>
          </p:cNvSpPr>
          <p:nvPr/>
        </p:nvSpPr>
        <p:spPr bwMode="auto">
          <a:xfrm flipH="1">
            <a:off x="4572000" y="4772025"/>
            <a:ext cx="338138" cy="719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17" name="Text Box 57"/>
          <p:cNvSpPr txBox="1">
            <a:spLocks noChangeArrowheads="1"/>
          </p:cNvSpPr>
          <p:nvPr/>
        </p:nvSpPr>
        <p:spPr bwMode="auto">
          <a:xfrm>
            <a:off x="4718050" y="49942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18" name="Text Box 58"/>
          <p:cNvSpPr txBox="1">
            <a:spLocks noChangeArrowheads="1"/>
          </p:cNvSpPr>
          <p:nvPr/>
        </p:nvSpPr>
        <p:spPr bwMode="auto">
          <a:xfrm>
            <a:off x="5694363" y="4822825"/>
            <a:ext cx="6111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19" name="Line 59"/>
          <p:cNvSpPr>
            <a:spLocks noChangeShapeType="1"/>
          </p:cNvSpPr>
          <p:nvPr/>
        </p:nvSpPr>
        <p:spPr bwMode="auto">
          <a:xfrm>
            <a:off x="5624513" y="4743450"/>
            <a:ext cx="300037" cy="5953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22" name="Line 62"/>
          <p:cNvSpPr>
            <a:spLocks noChangeShapeType="1"/>
          </p:cNvSpPr>
          <p:nvPr/>
        </p:nvSpPr>
        <p:spPr bwMode="auto">
          <a:xfrm flipH="1">
            <a:off x="5114925" y="6010275"/>
            <a:ext cx="481013" cy="6619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23" name="Line 63"/>
          <p:cNvSpPr>
            <a:spLocks noChangeShapeType="1"/>
          </p:cNvSpPr>
          <p:nvPr/>
        </p:nvSpPr>
        <p:spPr bwMode="auto">
          <a:xfrm>
            <a:off x="6300788" y="6210300"/>
            <a:ext cx="461962" cy="5572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4224" name="Text Box 64"/>
          <p:cNvSpPr txBox="1">
            <a:spLocks noChangeArrowheads="1"/>
          </p:cNvSpPr>
          <p:nvPr/>
        </p:nvSpPr>
        <p:spPr bwMode="auto">
          <a:xfrm>
            <a:off x="4408488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25" name="Text Box 65"/>
          <p:cNvSpPr txBox="1">
            <a:spLocks noChangeArrowheads="1"/>
          </p:cNvSpPr>
          <p:nvPr/>
        </p:nvSpPr>
        <p:spPr bwMode="auto">
          <a:xfrm>
            <a:off x="6780213" y="6491288"/>
            <a:ext cx="679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1" name="Text Box 71"/>
          <p:cNvSpPr txBox="1">
            <a:spLocks noChangeArrowheads="1"/>
          </p:cNvSpPr>
          <p:nvPr/>
        </p:nvSpPr>
        <p:spPr bwMode="auto">
          <a:xfrm>
            <a:off x="4714875" y="28622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2" name="Text Box 72"/>
          <p:cNvSpPr txBox="1">
            <a:spLocks noChangeArrowheads="1"/>
          </p:cNvSpPr>
          <p:nvPr/>
        </p:nvSpPr>
        <p:spPr bwMode="auto">
          <a:xfrm>
            <a:off x="3511550" y="1609725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3" name="Text Box 73"/>
          <p:cNvSpPr txBox="1">
            <a:spLocks noChangeArrowheads="1"/>
          </p:cNvSpPr>
          <p:nvPr/>
        </p:nvSpPr>
        <p:spPr bwMode="auto">
          <a:xfrm>
            <a:off x="3848100" y="16351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0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4" name="Text Box 74"/>
          <p:cNvSpPr txBox="1">
            <a:spLocks noChangeArrowheads="1"/>
          </p:cNvSpPr>
          <p:nvPr/>
        </p:nvSpPr>
        <p:spPr bwMode="auto">
          <a:xfrm>
            <a:off x="2784475" y="277495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5" name="Text Box 75"/>
          <p:cNvSpPr txBox="1">
            <a:spLocks noChangeArrowheads="1"/>
          </p:cNvSpPr>
          <p:nvPr/>
        </p:nvSpPr>
        <p:spPr bwMode="auto">
          <a:xfrm>
            <a:off x="5527675" y="5270500"/>
            <a:ext cx="46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…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6" name="Text Box 76"/>
          <p:cNvSpPr txBox="1">
            <a:spLocks noChangeArrowheads="1"/>
          </p:cNvSpPr>
          <p:nvPr/>
        </p:nvSpPr>
        <p:spPr bwMode="auto">
          <a:xfrm>
            <a:off x="5499100" y="39798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7" name="Text Box 77"/>
          <p:cNvSpPr txBox="1">
            <a:spLocks noChangeArrowheads="1"/>
          </p:cNvSpPr>
          <p:nvPr/>
        </p:nvSpPr>
        <p:spPr bwMode="auto">
          <a:xfrm>
            <a:off x="3987800" y="5200650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4238" name="Rectangle 78"/>
          <p:cNvSpPr>
            <a:spLocks noGrp="1" noChangeArrowheads="1"/>
          </p:cNvSpPr>
          <p:nvPr>
            <p:ph type="title"/>
          </p:nvPr>
        </p:nvSpPr>
        <p:spPr>
          <a:xfrm>
            <a:off x="4937125" y="211138"/>
            <a:ext cx="4206875" cy="1143000"/>
          </a:xfrm>
        </p:spPr>
        <p:txBody>
          <a:bodyPr/>
          <a:lstStyle/>
          <a:p>
            <a:r>
              <a:rPr lang="ru-RU" sz="4000"/>
              <a:t>Дерево</a:t>
            </a:r>
            <a:br>
              <a:rPr lang="ru-RU" sz="4000"/>
            </a:br>
            <a:r>
              <a:rPr lang="ru-RU" sz="4000"/>
              <a:t>конфигураций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Определение множества</a:t>
            </a:r>
            <a:r>
              <a:rPr lang="en-US" sz="4000"/>
              <a:t> </a:t>
            </a:r>
            <a:r>
              <a:rPr lang="ru-RU" sz="4000"/>
              <a:t>&lt;</a:t>
            </a:r>
            <a:r>
              <a:rPr lang="en-US" sz="4000"/>
              <a:t>w&gt; </a:t>
            </a:r>
            <a:r>
              <a:rPr lang="ru-RU" sz="4000"/>
              <a:t>для пути </a:t>
            </a:r>
            <a:r>
              <a:rPr lang="en-US" sz="4000"/>
              <a:t>w </a:t>
            </a:r>
            <a:r>
              <a:rPr lang="ru-RU" sz="4000"/>
              <a:t>из </a:t>
            </a:r>
            <a:r>
              <a:rPr lang="en-US" sz="4000"/>
              <a:t>tree</a:t>
            </a:r>
            <a:endParaRPr lang="ru-RU" sz="400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Путь </a:t>
            </a:r>
            <a:r>
              <a:rPr lang="ru-RU" sz="2800" b="1"/>
              <a:t>w</a:t>
            </a:r>
            <a:r>
              <a:rPr lang="ru-RU" sz="2800"/>
              <a:t> в дереве конфигураций </a:t>
            </a:r>
            <a:r>
              <a:rPr lang="ru-RU" sz="2800" b="1"/>
              <a:t>tree</a:t>
            </a:r>
            <a:r>
              <a:rPr lang="ru-RU" sz="2800"/>
              <a:t> представляет множество </a:t>
            </a:r>
            <a:r>
              <a:rPr lang="ru-RU" sz="2800" b="1"/>
              <a:t>&lt;w&gt;</a:t>
            </a:r>
            <a:r>
              <a:rPr lang="ru-RU" sz="2800"/>
              <a:t> последовательностей </a:t>
            </a:r>
            <a:r>
              <a:rPr lang="ru-RU" sz="2800" b="1"/>
              <a:t>P</a:t>
            </a:r>
            <a:r>
              <a:rPr lang="ru-RU" sz="2800"/>
              <a:t> переходов из одного состояния </a:t>
            </a:r>
            <a:r>
              <a:rPr lang="ru-RU" sz="2800" b="1"/>
              <a:t>s</a:t>
            </a:r>
            <a:r>
              <a:rPr lang="ru-RU" sz="2800" b="1" baseline="-25000"/>
              <a:t>i</a:t>
            </a:r>
            <a:r>
              <a:rPr lang="ru-RU" sz="2800"/>
              <a:t> вычисления в языке TSG к другому:</a:t>
            </a:r>
            <a:r>
              <a:rPr lang="ru-RU" sz="2800">
                <a:latin typeface="Arial" charset="0"/>
              </a:rPr>
              <a:t/>
            </a:r>
            <a:br>
              <a:rPr lang="ru-RU" sz="2800">
                <a:latin typeface="Arial" charset="0"/>
              </a:rPr>
            </a:br>
            <a:r>
              <a:rPr lang="ru-RU" sz="900">
                <a:latin typeface="Arial" charset="0"/>
              </a:rPr>
              <a:t/>
            </a:r>
            <a:br>
              <a:rPr lang="ru-RU" sz="900">
                <a:latin typeface="Arial" charset="0"/>
              </a:rPr>
            </a:br>
            <a:r>
              <a:rPr lang="ru-RU" sz="2800">
                <a:latin typeface="Arial" charset="0"/>
              </a:rPr>
              <a:t>	</a:t>
            </a:r>
            <a:r>
              <a:rPr lang="ru-RU" sz="2800" b="1"/>
              <a:t>&lt;w&gt; = { P | P </a:t>
            </a:r>
            <a:r>
              <a:rPr lang="ru-RU" sz="2800"/>
              <a:t>отождествимо с </a:t>
            </a:r>
            <a:r>
              <a:rPr lang="ru-RU" sz="2800" b="1"/>
              <a:t>w</a:t>
            </a:r>
            <a:r>
              <a:rPr lang="en-US" sz="2800" b="1"/>
              <a:t> </a:t>
            </a:r>
            <a:r>
              <a:rPr lang="ru-RU" sz="2800" b="1"/>
              <a:t>},</a:t>
            </a:r>
            <a:r>
              <a:rPr lang="ru-RU" sz="2800" b="1">
                <a:latin typeface="Arial" charset="0"/>
              </a:rPr>
              <a:t/>
            </a:r>
            <a:br>
              <a:rPr lang="ru-RU" sz="2800" b="1">
                <a:latin typeface="Arial" charset="0"/>
              </a:rPr>
            </a:br>
            <a:r>
              <a:rPr lang="ru-RU" sz="800" b="1">
                <a:latin typeface="Arial" charset="0"/>
              </a:rPr>
              <a:t/>
            </a:r>
            <a:br>
              <a:rPr lang="ru-RU" sz="800" b="1">
                <a:latin typeface="Arial" charset="0"/>
              </a:rPr>
            </a:br>
            <a:r>
              <a:rPr lang="ru-RU" sz="2800"/>
              <a:t>где «</a:t>
            </a:r>
            <a:r>
              <a:rPr lang="ru-RU" sz="2800" b="1"/>
              <a:t>P</a:t>
            </a:r>
            <a:r>
              <a:rPr lang="ru-RU" sz="2800"/>
              <a:t> отождествимо с </a:t>
            </a:r>
            <a:r>
              <a:rPr lang="ru-RU" sz="2800" b="1"/>
              <a:t>w</a:t>
            </a:r>
            <a:r>
              <a:rPr lang="ru-RU" sz="2800"/>
              <a:t>» (или, «</a:t>
            </a:r>
            <a:r>
              <a:rPr lang="ru-RU" sz="2800" b="1"/>
              <a:t>w</a:t>
            </a:r>
            <a:r>
              <a:rPr lang="ru-RU" sz="2800"/>
              <a:t> представляет </a:t>
            </a:r>
            <a:r>
              <a:rPr lang="ru-RU" sz="2800" b="1"/>
              <a:t>P</a:t>
            </a:r>
            <a:r>
              <a:rPr lang="ru-RU" sz="2800"/>
              <a:t>») означает, что:</a:t>
            </a:r>
            <a:br>
              <a:rPr lang="ru-RU" sz="2800"/>
            </a:br>
            <a:r>
              <a:rPr lang="ru-RU" sz="2800">
                <a:latin typeface="Arial" charset="0"/>
              </a:rPr>
              <a:t>                </a:t>
            </a:r>
            <a:r>
              <a:rPr lang="ru-RU" sz="2800"/>
              <a:t> </a:t>
            </a:r>
            <a:r>
              <a:rPr lang="ru-RU" sz="2800" b="1"/>
              <a:t>cnt</a:t>
            </a:r>
            <a:r>
              <a:rPr lang="ru-RU" sz="2800" b="1" baseline="-25000"/>
              <a:t>0</a:t>
            </a:r>
            <a:r>
              <a:rPr lang="ru-RU" sz="2800" b="1" baseline="-25000">
                <a:latin typeface="Arial" charset="0"/>
              </a:rPr>
              <a:t> </a:t>
            </a:r>
            <a:r>
              <a:rPr lang="en-US" sz="2800" b="1" baseline="-25000">
                <a:latin typeface="Arial" charset="0"/>
              </a:rPr>
              <a:t> </a:t>
            </a:r>
            <a:r>
              <a:rPr lang="ru-RU" sz="2800" b="1" baseline="-25000">
                <a:latin typeface="Arial" charset="0"/>
              </a:rPr>
              <a:t>    </a:t>
            </a:r>
            <a:r>
              <a:rPr lang="ru-RU" sz="2800" b="1"/>
              <a:t> cnt</a:t>
            </a:r>
            <a:r>
              <a:rPr lang="ru-RU" sz="2800" b="1" baseline="-25000"/>
              <a:t>1</a:t>
            </a:r>
            <a:r>
              <a:rPr lang="ru-RU" sz="2800" b="1" baseline="-25000">
                <a:latin typeface="Arial" charset="0"/>
              </a:rPr>
              <a:t>       </a:t>
            </a:r>
            <a:r>
              <a:rPr lang="ru-RU" sz="2800" b="1"/>
              <a:t>cnt</a:t>
            </a:r>
            <a:r>
              <a:rPr lang="ru-RU" sz="2800" b="1" baseline="-25000">
                <a:latin typeface="Arial" charset="0"/>
              </a:rPr>
              <a:t>2</a:t>
            </a:r>
            <a:r>
              <a:rPr lang="ru-RU" sz="2800"/>
              <a:t> </a:t>
            </a:r>
            <a:r>
              <a:rPr lang="ru-RU" sz="2800">
                <a:latin typeface="Arial" charset="0"/>
              </a:rPr>
              <a:t/>
            </a:r>
            <a:br>
              <a:rPr lang="ru-RU" sz="2800">
                <a:latin typeface="Arial" charset="0"/>
              </a:rPr>
            </a:br>
            <a:r>
              <a:rPr lang="ru-RU" sz="2800">
                <a:latin typeface="Arial" charset="0"/>
              </a:rPr>
              <a:t>	</a:t>
            </a:r>
            <a:r>
              <a:rPr lang="ru-RU" sz="2800" b="1"/>
              <a:t>w = c</a:t>
            </a:r>
            <a:r>
              <a:rPr lang="ru-RU" sz="2800" b="1" baseline="-25000"/>
              <a:t>0</a:t>
            </a:r>
            <a:r>
              <a:rPr lang="ru-RU" sz="2800" b="1" baseline="-25000">
                <a:latin typeface="Arial" charset="0"/>
              </a:rPr>
              <a:t>  </a:t>
            </a:r>
            <a:r>
              <a:rPr lang="en-US" sz="2800" b="1"/>
              <a:t>→ </a:t>
            </a:r>
            <a:r>
              <a:rPr lang="ru-RU" sz="2800" b="1">
                <a:latin typeface="Arial" charset="0"/>
              </a:rPr>
              <a:t>  </a:t>
            </a:r>
            <a:r>
              <a:rPr lang="ru-RU" sz="2800" b="1"/>
              <a:t>c</a:t>
            </a:r>
            <a:r>
              <a:rPr lang="ru-RU" sz="2800" b="1" baseline="-25000"/>
              <a:t>1</a:t>
            </a:r>
            <a:r>
              <a:rPr lang="ru-RU" sz="2800" b="1" baseline="-25000">
                <a:latin typeface="Arial" charset="0"/>
              </a:rPr>
              <a:t> </a:t>
            </a:r>
            <a:r>
              <a:rPr lang="ru-RU" sz="2800" b="1"/>
              <a:t> </a:t>
            </a:r>
            <a:r>
              <a:rPr lang="en-US" sz="2800" b="1"/>
              <a:t>→</a:t>
            </a:r>
            <a:r>
              <a:rPr lang="ru-RU" sz="2800" b="1">
                <a:latin typeface="Arial" charset="0"/>
              </a:rPr>
              <a:t>   </a:t>
            </a:r>
            <a:r>
              <a:rPr lang="ru-RU" sz="2800" b="1"/>
              <a:t>c</a:t>
            </a:r>
            <a:r>
              <a:rPr lang="ru-RU" sz="2800" b="1" baseline="-25000">
                <a:latin typeface="Arial" charset="0"/>
              </a:rPr>
              <a:t>2 </a:t>
            </a:r>
            <a:r>
              <a:rPr lang="ru-RU" sz="2800" b="1"/>
              <a:t> </a:t>
            </a:r>
            <a:r>
              <a:rPr lang="en-US" sz="2800" b="1"/>
              <a:t>→ </a:t>
            </a:r>
            <a:r>
              <a:rPr lang="ru-RU" sz="2800" b="1">
                <a:latin typeface="Arial" charset="0"/>
              </a:rPr>
              <a:t>  </a:t>
            </a:r>
            <a:r>
              <a:rPr lang="ru-RU" sz="2800" b="1"/>
              <a:t>...c</a:t>
            </a:r>
            <a:r>
              <a:rPr lang="ru-RU" sz="2800" b="1" baseline="-25000"/>
              <a:t>n</a:t>
            </a:r>
            <a:r>
              <a:rPr lang="ru-RU" sz="2800" b="1"/>
              <a:t>...</a:t>
            </a:r>
            <a:r>
              <a:rPr lang="ru-RU" sz="2800"/>
              <a:t/>
            </a:r>
            <a:br>
              <a:rPr lang="ru-RU" sz="2800"/>
            </a:br>
            <a:r>
              <a:rPr lang="ru-RU" sz="2800">
                <a:latin typeface="Arial" charset="0"/>
              </a:rPr>
              <a:t>	</a:t>
            </a:r>
            <a:r>
              <a:rPr lang="ru-RU" sz="2800" b="1"/>
              <a:t>P </a:t>
            </a:r>
            <a:r>
              <a:rPr lang="ru-RU" sz="2800" b="1">
                <a:latin typeface="Arial" charset="0"/>
              </a:rPr>
              <a:t> </a:t>
            </a:r>
            <a:r>
              <a:rPr lang="ru-RU" sz="2800" b="1"/>
              <a:t>= s</a:t>
            </a:r>
            <a:r>
              <a:rPr lang="ru-RU" sz="2800" b="1" baseline="-25000"/>
              <a:t>0</a:t>
            </a:r>
            <a:r>
              <a:rPr lang="ru-RU" sz="2800" b="1" baseline="-25000">
                <a:latin typeface="Arial" charset="0"/>
              </a:rPr>
              <a:t> </a:t>
            </a:r>
            <a:r>
              <a:rPr lang="ru-RU" sz="2800" b="1"/>
              <a:t> </a:t>
            </a:r>
            <a:r>
              <a:rPr lang="en-US" sz="2800" b="1">
                <a:sym typeface="SymbolProp BT" pitchFamily="2" charset="2"/>
              </a:rPr>
              <a:t></a:t>
            </a:r>
            <a:r>
              <a:rPr lang="ru-RU" sz="2800" b="1"/>
              <a:t> </a:t>
            </a:r>
            <a:r>
              <a:rPr lang="ru-RU" sz="2800" b="1">
                <a:latin typeface="Arial" charset="0"/>
              </a:rPr>
              <a:t>  </a:t>
            </a:r>
            <a:r>
              <a:rPr lang="ru-RU" sz="2800" b="1"/>
              <a:t>s</a:t>
            </a:r>
            <a:r>
              <a:rPr lang="ru-RU" sz="2800" b="1" baseline="-25000"/>
              <a:t>1</a:t>
            </a:r>
            <a:r>
              <a:rPr lang="ru-RU" sz="2800" b="1" baseline="-25000">
                <a:latin typeface="Arial" charset="0"/>
              </a:rPr>
              <a:t>  </a:t>
            </a:r>
            <a:r>
              <a:rPr lang="ru-RU" sz="2800" b="1"/>
              <a:t> </a:t>
            </a:r>
            <a:r>
              <a:rPr lang="en-US" sz="2800" b="1">
                <a:sym typeface="SymbolProp BT" pitchFamily="2" charset="2"/>
              </a:rPr>
              <a:t></a:t>
            </a:r>
            <a:r>
              <a:rPr lang="ru-RU" sz="2800" b="1">
                <a:latin typeface="Arial" charset="0"/>
                <a:sym typeface="SymbolProp BT" pitchFamily="2" charset="2"/>
              </a:rPr>
              <a:t>   </a:t>
            </a:r>
            <a:r>
              <a:rPr lang="ru-RU" sz="2800" b="1"/>
              <a:t>s</a:t>
            </a:r>
            <a:r>
              <a:rPr lang="en-US" sz="2800" b="1" baseline="-25000"/>
              <a:t>2  </a:t>
            </a:r>
            <a:r>
              <a:rPr lang="ru-RU" sz="2800" b="1" baseline="-25000">
                <a:latin typeface="Arial" charset="0"/>
              </a:rPr>
              <a:t> </a:t>
            </a:r>
            <a:r>
              <a:rPr lang="en-US" sz="2800" b="1">
                <a:sym typeface="SymbolProp BT" pitchFamily="2" charset="2"/>
              </a:rPr>
              <a:t></a:t>
            </a:r>
            <a:r>
              <a:rPr lang="ru-RU" sz="2800" b="1">
                <a:latin typeface="Arial" charset="0"/>
                <a:sym typeface="SymbolProp BT" pitchFamily="2" charset="2"/>
              </a:rPr>
              <a:t> </a:t>
            </a:r>
            <a:r>
              <a:rPr lang="en-US" sz="2800" b="1">
                <a:latin typeface="Arial" charset="0"/>
                <a:sym typeface="SymbolProp BT" pitchFamily="2" charset="2"/>
              </a:rPr>
              <a:t>  </a:t>
            </a:r>
            <a:r>
              <a:rPr lang="ru-RU" sz="2800" b="1"/>
              <a:t>...s</a:t>
            </a:r>
            <a:r>
              <a:rPr lang="ru-RU" sz="2800" b="1" baseline="-25000"/>
              <a:t>n</a:t>
            </a:r>
            <a:r>
              <a:rPr lang="ru-RU" sz="2800" b="1"/>
              <a:t>...</a:t>
            </a:r>
          </a:p>
          <a:p>
            <a:pPr lvl="1">
              <a:lnSpc>
                <a:spcPct val="80000"/>
              </a:lnSpc>
            </a:pPr>
            <a:r>
              <a:rPr lang="ru-RU" b="1"/>
              <a:t>P</a:t>
            </a:r>
            <a:r>
              <a:rPr lang="ru-RU"/>
              <a:t> и </a:t>
            </a:r>
            <a:r>
              <a:rPr lang="ru-RU" b="1"/>
              <a:t>w</a:t>
            </a:r>
            <a:r>
              <a:rPr lang="ru-RU"/>
              <a:t> имеют одинаковые длины</a:t>
            </a:r>
            <a:endParaRPr lang="ru-RU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ru-RU"/>
              <a:t>для каждого </a:t>
            </a:r>
            <a:r>
              <a:rPr lang="ru-RU" b="1"/>
              <a:t>s</a:t>
            </a:r>
            <a:r>
              <a:rPr lang="ru-RU" b="1" baseline="-25000"/>
              <a:t>i</a:t>
            </a:r>
            <a:r>
              <a:rPr lang="ru-RU"/>
              <a:t> выполнено: </a:t>
            </a:r>
            <a:r>
              <a:rPr lang="ru-RU" b="1"/>
              <a:t>s</a:t>
            </a:r>
            <a:r>
              <a:rPr lang="ru-RU" b="1" baseline="-25000"/>
              <a:t>i</a:t>
            </a:r>
            <a:r>
              <a:rPr lang="ru-RU" b="1"/>
              <a:t> </a:t>
            </a:r>
            <a:r>
              <a:rPr lang="ru-RU" b="1">
                <a:sym typeface="SymbolProp BT" pitchFamily="2" charset="2"/>
              </a:rPr>
              <a:t>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&lt;c</a:t>
            </a:r>
            <a:r>
              <a:rPr lang="ru-RU" b="1" baseline="-25000"/>
              <a:t>i</a:t>
            </a:r>
            <a:r>
              <a:rPr lang="ru-RU" b="1"/>
              <a:t>&gt;</a:t>
            </a:r>
            <a:r>
              <a:rPr lang="ru-RU"/>
              <a:t>, и если</a:t>
            </a:r>
            <a:r>
              <a:rPr lang="en-US"/>
              <a:t> </a:t>
            </a:r>
            <a:r>
              <a:rPr lang="ru-RU" b="1"/>
              <a:t>s</a:t>
            </a:r>
            <a:r>
              <a:rPr lang="ru-RU" b="1" baseline="-25000"/>
              <a:t>i</a:t>
            </a:r>
            <a:r>
              <a:rPr lang="ru-RU"/>
              <a:t> не последнее в </a:t>
            </a:r>
            <a:r>
              <a:rPr lang="ru-RU" b="1"/>
              <a:t>P</a:t>
            </a:r>
            <a:r>
              <a:rPr lang="ru-RU"/>
              <a:t>,</a:t>
            </a:r>
            <a:r>
              <a:rPr lang="ru-RU">
                <a:latin typeface="Arial" charset="0"/>
              </a:rPr>
              <a:t> </a:t>
            </a:r>
            <a:r>
              <a:rPr lang="ru-RU"/>
              <a:t>то </a:t>
            </a:r>
            <a:r>
              <a:rPr lang="ru-RU" b="1"/>
              <a:t>s</a:t>
            </a:r>
            <a:r>
              <a:rPr lang="ru-RU" b="1" baseline="-25000"/>
              <a:t>i</a:t>
            </a:r>
            <a:r>
              <a:rPr lang="ru-RU" b="1"/>
              <a:t> </a:t>
            </a:r>
            <a:r>
              <a:rPr lang="ru-RU" b="1">
                <a:sym typeface="SymbolProp BT" pitchFamily="2" charset="2"/>
              </a:rPr>
              <a:t>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&lt;c</a:t>
            </a:r>
            <a:r>
              <a:rPr lang="ru-RU" b="1" baseline="-25000"/>
              <a:t>i</a:t>
            </a:r>
            <a:r>
              <a:rPr lang="ru-RU" b="1"/>
              <a:t>/.cnt</a:t>
            </a:r>
            <a:r>
              <a:rPr lang="ru-RU" b="1" baseline="-25000"/>
              <a:t>i</a:t>
            </a:r>
            <a:r>
              <a:rPr lang="ru-RU" b="1"/>
              <a:t>&gt;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23" name="Freeform 11"/>
          <p:cNvSpPr>
            <a:spLocks/>
          </p:cNvSpPr>
          <p:nvPr/>
        </p:nvSpPr>
        <p:spPr bwMode="auto">
          <a:xfrm rot="5400000">
            <a:off x="4955382" y="2461418"/>
            <a:ext cx="698500" cy="1465263"/>
          </a:xfrm>
          <a:custGeom>
            <a:avLst/>
            <a:gdLst/>
            <a:ahLst/>
            <a:cxnLst>
              <a:cxn ang="0">
                <a:pos x="280" y="923"/>
              </a:cxn>
              <a:cxn ang="0">
                <a:pos x="43" y="768"/>
              </a:cxn>
              <a:cxn ang="0">
                <a:pos x="0" y="239"/>
              </a:cxn>
              <a:cxn ang="0">
                <a:pos x="313" y="0"/>
              </a:cxn>
              <a:cxn ang="0">
                <a:pos x="440" y="682"/>
              </a:cxn>
              <a:cxn ang="0">
                <a:pos x="280" y="923"/>
              </a:cxn>
            </a:cxnLst>
            <a:rect l="0" t="0" r="r" b="b"/>
            <a:pathLst>
              <a:path w="440" h="923">
                <a:moveTo>
                  <a:pt x="280" y="923"/>
                </a:moveTo>
                <a:lnTo>
                  <a:pt x="43" y="768"/>
                </a:lnTo>
                <a:lnTo>
                  <a:pt x="0" y="239"/>
                </a:lnTo>
                <a:lnTo>
                  <a:pt x="313" y="0"/>
                </a:lnTo>
                <a:lnTo>
                  <a:pt x="440" y="682"/>
                </a:lnTo>
                <a:lnTo>
                  <a:pt x="280" y="923"/>
                </a:lnTo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2125" name="Freeform 13"/>
          <p:cNvSpPr>
            <a:spLocks/>
          </p:cNvSpPr>
          <p:nvPr/>
        </p:nvSpPr>
        <p:spPr bwMode="auto">
          <a:xfrm rot="5400000">
            <a:off x="4924425" y="3663950"/>
            <a:ext cx="903288" cy="1608138"/>
          </a:xfrm>
          <a:custGeom>
            <a:avLst/>
            <a:gdLst/>
            <a:ahLst/>
            <a:cxnLst>
              <a:cxn ang="0">
                <a:pos x="67" y="913"/>
              </a:cxn>
              <a:cxn ang="0">
                <a:pos x="0" y="299"/>
              </a:cxn>
              <a:cxn ang="0">
                <a:pos x="243" y="0"/>
              </a:cxn>
              <a:cxn ang="0">
                <a:pos x="569" y="501"/>
              </a:cxn>
              <a:cxn ang="0">
                <a:pos x="398" y="1013"/>
              </a:cxn>
              <a:cxn ang="0">
                <a:pos x="67" y="913"/>
              </a:cxn>
            </a:cxnLst>
            <a:rect l="0" t="0" r="r" b="b"/>
            <a:pathLst>
              <a:path w="569" h="1013">
                <a:moveTo>
                  <a:pt x="67" y="913"/>
                </a:moveTo>
                <a:lnTo>
                  <a:pt x="0" y="299"/>
                </a:lnTo>
                <a:lnTo>
                  <a:pt x="243" y="0"/>
                </a:lnTo>
                <a:lnTo>
                  <a:pt x="569" y="501"/>
                </a:lnTo>
                <a:lnTo>
                  <a:pt x="398" y="1013"/>
                </a:lnTo>
                <a:lnTo>
                  <a:pt x="67" y="913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2126" name="Freeform 14"/>
          <p:cNvSpPr>
            <a:spLocks/>
          </p:cNvSpPr>
          <p:nvPr/>
        </p:nvSpPr>
        <p:spPr bwMode="auto">
          <a:xfrm rot="5400000">
            <a:off x="3854450" y="5075238"/>
            <a:ext cx="993775" cy="1257300"/>
          </a:xfrm>
          <a:custGeom>
            <a:avLst/>
            <a:gdLst/>
            <a:ahLst/>
            <a:cxnLst>
              <a:cxn ang="0">
                <a:pos x="0" y="551"/>
              </a:cxn>
              <a:cxn ang="0">
                <a:pos x="300" y="0"/>
              </a:cxn>
              <a:cxn ang="0">
                <a:pos x="626" y="341"/>
              </a:cxn>
              <a:cxn ang="0">
                <a:pos x="562" y="792"/>
              </a:cxn>
              <a:cxn ang="0">
                <a:pos x="0" y="551"/>
              </a:cxn>
            </a:cxnLst>
            <a:rect l="0" t="0" r="r" b="b"/>
            <a:pathLst>
              <a:path w="626" h="792">
                <a:moveTo>
                  <a:pt x="0" y="551"/>
                </a:moveTo>
                <a:lnTo>
                  <a:pt x="300" y="0"/>
                </a:lnTo>
                <a:lnTo>
                  <a:pt x="626" y="341"/>
                </a:lnTo>
                <a:lnTo>
                  <a:pt x="562" y="792"/>
                </a:lnTo>
                <a:lnTo>
                  <a:pt x="0" y="551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2137" name="Freeform 25"/>
          <p:cNvSpPr>
            <a:spLocks/>
          </p:cNvSpPr>
          <p:nvPr/>
        </p:nvSpPr>
        <p:spPr bwMode="auto">
          <a:xfrm rot="5400000">
            <a:off x="3486945" y="8731"/>
            <a:ext cx="893762" cy="1298575"/>
          </a:xfrm>
          <a:custGeom>
            <a:avLst/>
            <a:gdLst/>
            <a:ahLst/>
            <a:cxnLst>
              <a:cxn ang="0">
                <a:pos x="320" y="818"/>
              </a:cxn>
              <a:cxn ang="0">
                <a:pos x="0" y="369"/>
              </a:cxn>
              <a:cxn ang="0">
                <a:pos x="171" y="0"/>
              </a:cxn>
              <a:cxn ang="0">
                <a:pos x="523" y="0"/>
              </a:cxn>
              <a:cxn ang="0">
                <a:pos x="563" y="712"/>
              </a:cxn>
              <a:cxn ang="0">
                <a:pos x="320" y="818"/>
              </a:cxn>
            </a:cxnLst>
            <a:rect l="0" t="0" r="r" b="b"/>
            <a:pathLst>
              <a:path w="563" h="818">
                <a:moveTo>
                  <a:pt x="320" y="818"/>
                </a:moveTo>
                <a:lnTo>
                  <a:pt x="0" y="369"/>
                </a:lnTo>
                <a:lnTo>
                  <a:pt x="171" y="0"/>
                </a:lnTo>
                <a:lnTo>
                  <a:pt x="523" y="0"/>
                </a:lnTo>
                <a:lnTo>
                  <a:pt x="563" y="712"/>
                </a:lnTo>
                <a:lnTo>
                  <a:pt x="320" y="818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2139" name="Line 27"/>
          <p:cNvSpPr>
            <a:spLocks noChangeShapeType="1"/>
          </p:cNvSpPr>
          <p:nvPr/>
        </p:nvSpPr>
        <p:spPr bwMode="auto">
          <a:xfrm>
            <a:off x="3952875" y="1071563"/>
            <a:ext cx="0" cy="60007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2140" name="Freeform 28"/>
          <p:cNvSpPr>
            <a:spLocks/>
          </p:cNvSpPr>
          <p:nvPr/>
        </p:nvSpPr>
        <p:spPr bwMode="auto">
          <a:xfrm rot="5400000">
            <a:off x="3723482" y="1019969"/>
            <a:ext cx="874712" cy="2070100"/>
          </a:xfrm>
          <a:custGeom>
            <a:avLst/>
            <a:gdLst/>
            <a:ahLst/>
            <a:cxnLst>
              <a:cxn ang="0">
                <a:pos x="345" y="1304"/>
              </a:cxn>
              <a:cxn ang="0">
                <a:pos x="43" y="991"/>
              </a:cxn>
              <a:cxn ang="0">
                <a:pos x="0" y="461"/>
              </a:cxn>
              <a:cxn ang="0">
                <a:pos x="302" y="0"/>
              </a:cxn>
              <a:cxn ang="0">
                <a:pos x="527" y="383"/>
              </a:cxn>
              <a:cxn ang="0">
                <a:pos x="551" y="1001"/>
              </a:cxn>
              <a:cxn ang="0">
                <a:pos x="345" y="1304"/>
              </a:cxn>
            </a:cxnLst>
            <a:rect l="0" t="0" r="r" b="b"/>
            <a:pathLst>
              <a:path w="551" h="1304">
                <a:moveTo>
                  <a:pt x="345" y="1304"/>
                </a:moveTo>
                <a:lnTo>
                  <a:pt x="43" y="991"/>
                </a:lnTo>
                <a:lnTo>
                  <a:pt x="0" y="461"/>
                </a:lnTo>
                <a:lnTo>
                  <a:pt x="302" y="0"/>
                </a:lnTo>
                <a:lnTo>
                  <a:pt x="527" y="383"/>
                </a:lnTo>
                <a:lnTo>
                  <a:pt x="551" y="1001"/>
                </a:lnTo>
                <a:lnTo>
                  <a:pt x="345" y="1304"/>
                </a:lnTo>
                <a:close/>
              </a:path>
            </a:pathLst>
          </a:custGeom>
          <a:solidFill>
            <a:schemeClr val="folHlink"/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2142" name="Text Box 30"/>
          <p:cNvSpPr txBox="1">
            <a:spLocks noChangeArrowheads="1"/>
          </p:cNvSpPr>
          <p:nvPr/>
        </p:nvSpPr>
        <p:spPr bwMode="auto">
          <a:xfrm>
            <a:off x="3465513" y="117951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2144" name="Group 32"/>
          <p:cNvGrpSpPr>
            <a:grpSpLocks/>
          </p:cNvGrpSpPr>
          <p:nvPr/>
        </p:nvGrpSpPr>
        <p:grpSpPr bwMode="auto">
          <a:xfrm>
            <a:off x="3900488" y="1663700"/>
            <a:ext cx="133350" cy="1060450"/>
            <a:chOff x="2493" y="1042"/>
            <a:chExt cx="84" cy="668"/>
          </a:xfrm>
        </p:grpSpPr>
        <p:sp>
          <p:nvSpPr>
            <p:cNvPr id="602145" name="Line 33"/>
            <p:cNvSpPr>
              <a:spLocks noChangeShapeType="1"/>
            </p:cNvSpPr>
            <p:nvPr/>
          </p:nvSpPr>
          <p:spPr bwMode="auto">
            <a:xfrm rot="5400000">
              <a:off x="2272" y="1291"/>
              <a:ext cx="519" cy="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2146" name="Freeform 34"/>
            <p:cNvSpPr>
              <a:spLocks/>
            </p:cNvSpPr>
            <p:nvPr/>
          </p:nvSpPr>
          <p:spPr bwMode="auto">
            <a:xfrm rot="5400000">
              <a:off x="2460" y="1594"/>
              <a:ext cx="149" cy="84"/>
            </a:xfrm>
            <a:custGeom>
              <a:avLst/>
              <a:gdLst/>
              <a:ahLst/>
              <a:cxnLst>
                <a:cxn ang="0">
                  <a:pos x="97" y="48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1" y="52"/>
                </a:cxn>
                <a:cxn ang="0">
                  <a:pos x="134" y="54"/>
                </a:cxn>
                <a:cxn ang="0">
                  <a:pos x="141" y="56"/>
                </a:cxn>
                <a:cxn ang="0">
                  <a:pos x="147" y="60"/>
                </a:cxn>
                <a:cxn ang="0">
                  <a:pos x="149" y="68"/>
                </a:cxn>
                <a:cxn ang="0">
                  <a:pos x="147" y="76"/>
                </a:cxn>
                <a:cxn ang="0">
                  <a:pos x="143" y="82"/>
                </a:cxn>
                <a:cxn ang="0">
                  <a:pos x="137" y="84"/>
                </a:cxn>
                <a:cxn ang="0">
                  <a:pos x="129" y="84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5" y="70"/>
                </a:cxn>
                <a:cxn ang="0">
                  <a:pos x="117" y="64"/>
                </a:cxn>
                <a:cxn ang="0">
                  <a:pos x="112" y="58"/>
                </a:cxn>
                <a:cxn ang="0">
                  <a:pos x="104" y="58"/>
                </a:cxn>
                <a:cxn ang="0">
                  <a:pos x="98" y="58"/>
                </a:cxn>
                <a:cxn ang="0">
                  <a:pos x="89" y="54"/>
                </a:cxn>
                <a:cxn ang="0">
                  <a:pos x="43" y="72"/>
                </a:cxn>
                <a:cxn ang="0">
                  <a:pos x="36" y="76"/>
                </a:cxn>
                <a:cxn ang="0">
                  <a:pos x="29" y="78"/>
                </a:cxn>
                <a:cxn ang="0">
                  <a:pos x="23" y="78"/>
                </a:cxn>
                <a:cxn ang="0">
                  <a:pos x="17" y="80"/>
                </a:cxn>
                <a:cxn ang="0">
                  <a:pos x="11" y="78"/>
                </a:cxn>
                <a:cxn ang="0">
                  <a:pos x="6" y="74"/>
                </a:cxn>
                <a:cxn ang="0">
                  <a:pos x="2" y="28"/>
                </a:cxn>
                <a:cxn ang="0">
                  <a:pos x="6" y="26"/>
                </a:cxn>
                <a:cxn ang="0">
                  <a:pos x="11" y="24"/>
                </a:cxn>
                <a:cxn ang="0">
                  <a:pos x="17" y="24"/>
                </a:cxn>
                <a:cxn ang="0">
                  <a:pos x="23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7" y="18"/>
                </a:cxn>
                <a:cxn ang="0">
                  <a:pos x="109" y="10"/>
                </a:cxn>
                <a:cxn ang="0">
                  <a:pos x="112" y="4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8" y="6"/>
                </a:cxn>
                <a:cxn ang="0">
                  <a:pos x="141" y="14"/>
                </a:cxn>
                <a:cxn ang="0">
                  <a:pos x="141" y="22"/>
                </a:cxn>
                <a:cxn ang="0">
                  <a:pos x="138" y="28"/>
                </a:cxn>
                <a:cxn ang="0">
                  <a:pos x="130" y="30"/>
                </a:cxn>
                <a:cxn ang="0">
                  <a:pos x="118" y="32"/>
                </a:cxn>
                <a:cxn ang="0">
                  <a:pos x="107" y="34"/>
                </a:cxn>
                <a:cxn ang="0">
                  <a:pos x="101" y="36"/>
                </a:cxn>
                <a:cxn ang="0">
                  <a:pos x="95" y="42"/>
                </a:cxn>
              </a:cxnLst>
              <a:rect l="0" t="0" r="r" b="b"/>
              <a:pathLst>
                <a:path w="149" h="84">
                  <a:moveTo>
                    <a:pt x="94" y="44"/>
                  </a:moveTo>
                  <a:lnTo>
                    <a:pt x="95" y="46"/>
                  </a:lnTo>
                  <a:lnTo>
                    <a:pt x="95" y="48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1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5" y="54"/>
                  </a:lnTo>
                  <a:lnTo>
                    <a:pt x="118" y="54"/>
                  </a:lnTo>
                  <a:lnTo>
                    <a:pt x="121" y="52"/>
                  </a:lnTo>
                  <a:lnTo>
                    <a:pt x="124" y="52"/>
                  </a:lnTo>
                  <a:lnTo>
                    <a:pt x="127" y="52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0" y="54"/>
                  </a:lnTo>
                  <a:lnTo>
                    <a:pt x="141" y="56"/>
                  </a:lnTo>
                  <a:lnTo>
                    <a:pt x="143" y="56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7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49" y="68"/>
                  </a:lnTo>
                  <a:lnTo>
                    <a:pt x="149" y="70"/>
                  </a:lnTo>
                  <a:lnTo>
                    <a:pt x="149" y="72"/>
                  </a:lnTo>
                  <a:lnTo>
                    <a:pt x="149" y="74"/>
                  </a:lnTo>
                  <a:lnTo>
                    <a:pt x="147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4"/>
                  </a:lnTo>
                  <a:lnTo>
                    <a:pt x="137" y="84"/>
                  </a:lnTo>
                  <a:lnTo>
                    <a:pt x="135" y="84"/>
                  </a:lnTo>
                  <a:lnTo>
                    <a:pt x="134" y="84"/>
                  </a:lnTo>
                  <a:lnTo>
                    <a:pt x="130" y="84"/>
                  </a:lnTo>
                  <a:lnTo>
                    <a:pt x="129" y="84"/>
                  </a:lnTo>
                  <a:lnTo>
                    <a:pt x="127" y="84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3" y="82"/>
                  </a:lnTo>
                  <a:lnTo>
                    <a:pt x="121" y="80"/>
                  </a:lnTo>
                  <a:lnTo>
                    <a:pt x="120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5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5" y="64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7" y="58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7" y="58"/>
                  </a:lnTo>
                  <a:lnTo>
                    <a:pt x="104" y="58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5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3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7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6" y="76"/>
                  </a:lnTo>
                  <a:lnTo>
                    <a:pt x="6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9" y="24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6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3" y="30"/>
                  </a:lnTo>
                  <a:lnTo>
                    <a:pt x="104" y="30"/>
                  </a:lnTo>
                  <a:lnTo>
                    <a:pt x="106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1" y="26"/>
                  </a:lnTo>
                  <a:lnTo>
                    <a:pt x="111" y="24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7" y="20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7" y="14"/>
                  </a:lnTo>
                  <a:lnTo>
                    <a:pt x="107" y="12"/>
                  </a:lnTo>
                  <a:lnTo>
                    <a:pt x="109" y="10"/>
                  </a:lnTo>
                  <a:lnTo>
                    <a:pt x="109" y="8"/>
                  </a:lnTo>
                  <a:lnTo>
                    <a:pt x="111" y="8"/>
                  </a:lnTo>
                  <a:lnTo>
                    <a:pt x="111" y="6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4"/>
                  </a:lnTo>
                  <a:lnTo>
                    <a:pt x="135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1" y="20"/>
                  </a:lnTo>
                  <a:lnTo>
                    <a:pt x="141" y="22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0" y="30"/>
                  </a:lnTo>
                  <a:lnTo>
                    <a:pt x="127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5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7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3" y="36"/>
                  </a:lnTo>
                  <a:lnTo>
                    <a:pt x="101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7" y="40"/>
                  </a:lnTo>
                  <a:lnTo>
                    <a:pt x="95" y="42"/>
                  </a:lnTo>
                  <a:lnTo>
                    <a:pt x="95" y="44"/>
                  </a:lnTo>
                  <a:lnTo>
                    <a:pt x="94" y="44"/>
                  </a:lnTo>
                </a:path>
              </a:pathLst>
            </a:custGeom>
            <a:solidFill>
              <a:schemeClr val="bg1"/>
            </a:solidFill>
            <a:ln w="9525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2148" name="Line 36"/>
          <p:cNvSpPr>
            <a:spLocks noChangeShapeType="1"/>
          </p:cNvSpPr>
          <p:nvPr/>
        </p:nvSpPr>
        <p:spPr bwMode="auto">
          <a:xfrm>
            <a:off x="4849813" y="2300288"/>
            <a:ext cx="390525" cy="5810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2149" name="Text Box 37"/>
          <p:cNvSpPr txBox="1">
            <a:spLocks noChangeArrowheads="1"/>
          </p:cNvSpPr>
          <p:nvPr/>
        </p:nvSpPr>
        <p:spPr bwMode="auto">
          <a:xfrm>
            <a:off x="5127625" y="2398713"/>
            <a:ext cx="6111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2162" name="Line 50"/>
          <p:cNvSpPr>
            <a:spLocks noChangeShapeType="1"/>
          </p:cNvSpPr>
          <p:nvPr/>
        </p:nvSpPr>
        <p:spPr bwMode="auto">
          <a:xfrm flipH="1">
            <a:off x="5387975" y="3467100"/>
            <a:ext cx="4763" cy="5857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2163" name="Text Box 51"/>
          <p:cNvSpPr txBox="1">
            <a:spLocks noChangeArrowheads="1"/>
          </p:cNvSpPr>
          <p:nvPr/>
        </p:nvSpPr>
        <p:spPr bwMode="auto">
          <a:xfrm>
            <a:off x="5391150" y="3560763"/>
            <a:ext cx="55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idC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2165" name="Group 53"/>
          <p:cNvGrpSpPr>
            <a:grpSpLocks/>
          </p:cNvGrpSpPr>
          <p:nvPr/>
        </p:nvGrpSpPr>
        <p:grpSpPr bwMode="auto">
          <a:xfrm>
            <a:off x="5327650" y="4033838"/>
            <a:ext cx="134938" cy="1116012"/>
            <a:chOff x="3356" y="2547"/>
            <a:chExt cx="85" cy="703"/>
          </a:xfrm>
        </p:grpSpPr>
        <p:sp>
          <p:nvSpPr>
            <p:cNvPr id="602166" name="Freeform 54"/>
            <p:cNvSpPr>
              <a:spLocks/>
            </p:cNvSpPr>
            <p:nvPr/>
          </p:nvSpPr>
          <p:spPr bwMode="auto">
            <a:xfrm rot="5400000">
              <a:off x="3323" y="3132"/>
              <a:ext cx="151" cy="85"/>
            </a:xfrm>
            <a:custGeom>
              <a:avLst/>
              <a:gdLst/>
              <a:ahLst/>
              <a:cxnLst>
                <a:cxn ang="0">
                  <a:pos x="98" y="50"/>
                </a:cxn>
                <a:cxn ang="0">
                  <a:pos x="103" y="52"/>
                </a:cxn>
                <a:cxn ang="0">
                  <a:pos x="111" y="54"/>
                </a:cxn>
                <a:cxn ang="0">
                  <a:pos x="123" y="54"/>
                </a:cxn>
                <a:cxn ang="0">
                  <a:pos x="134" y="54"/>
                </a:cxn>
                <a:cxn ang="0">
                  <a:pos x="143" y="56"/>
                </a:cxn>
                <a:cxn ang="0">
                  <a:pos x="149" y="62"/>
                </a:cxn>
                <a:cxn ang="0">
                  <a:pos x="151" y="70"/>
                </a:cxn>
                <a:cxn ang="0">
                  <a:pos x="147" y="78"/>
                </a:cxn>
                <a:cxn ang="0">
                  <a:pos x="143" y="82"/>
                </a:cxn>
                <a:cxn ang="0">
                  <a:pos x="137" y="85"/>
                </a:cxn>
                <a:cxn ang="0">
                  <a:pos x="131" y="85"/>
                </a:cxn>
                <a:cxn ang="0">
                  <a:pos x="123" y="82"/>
                </a:cxn>
                <a:cxn ang="0">
                  <a:pos x="118" y="78"/>
                </a:cxn>
                <a:cxn ang="0">
                  <a:pos x="117" y="72"/>
                </a:cxn>
                <a:cxn ang="0">
                  <a:pos x="117" y="66"/>
                </a:cxn>
                <a:cxn ang="0">
                  <a:pos x="117" y="60"/>
                </a:cxn>
                <a:cxn ang="0">
                  <a:pos x="109" y="58"/>
                </a:cxn>
                <a:cxn ang="0">
                  <a:pos x="102" y="58"/>
                </a:cxn>
                <a:cxn ang="0">
                  <a:pos x="94" y="56"/>
                </a:cxn>
                <a:cxn ang="0">
                  <a:pos x="85" y="54"/>
                </a:cxn>
                <a:cxn ang="0">
                  <a:pos x="40" y="74"/>
                </a:cxn>
                <a:cxn ang="0">
                  <a:pos x="33" y="76"/>
                </a:cxn>
                <a:cxn ang="0">
                  <a:pos x="27" y="78"/>
                </a:cxn>
                <a:cxn ang="0">
                  <a:pos x="22" y="80"/>
                </a:cxn>
                <a:cxn ang="0">
                  <a:pos x="16" y="80"/>
                </a:cxn>
                <a:cxn ang="0">
                  <a:pos x="11" y="78"/>
                </a:cxn>
                <a:cxn ang="0">
                  <a:pos x="7" y="74"/>
                </a:cxn>
                <a:cxn ang="0">
                  <a:pos x="4" y="28"/>
                </a:cxn>
                <a:cxn ang="0">
                  <a:pos x="8" y="26"/>
                </a:cxn>
                <a:cxn ang="0">
                  <a:pos x="13" y="24"/>
                </a:cxn>
                <a:cxn ang="0">
                  <a:pos x="19" y="24"/>
                </a:cxn>
                <a:cxn ang="0">
                  <a:pos x="25" y="24"/>
                </a:cxn>
                <a:cxn ang="0">
                  <a:pos x="31" y="26"/>
                </a:cxn>
                <a:cxn ang="0">
                  <a:pos x="40" y="28"/>
                </a:cxn>
                <a:cxn ang="0">
                  <a:pos x="89" y="36"/>
                </a:cxn>
                <a:cxn ang="0">
                  <a:pos x="97" y="32"/>
                </a:cxn>
                <a:cxn ang="0">
                  <a:pos x="103" y="30"/>
                </a:cxn>
                <a:cxn ang="0">
                  <a:pos x="111" y="30"/>
                </a:cxn>
                <a:cxn ang="0">
                  <a:pos x="111" y="24"/>
                </a:cxn>
                <a:cxn ang="0">
                  <a:pos x="109" y="18"/>
                </a:cxn>
                <a:cxn ang="0">
                  <a:pos x="109" y="10"/>
                </a:cxn>
                <a:cxn ang="0">
                  <a:pos x="114" y="4"/>
                </a:cxn>
                <a:cxn ang="0">
                  <a:pos x="120" y="2"/>
                </a:cxn>
                <a:cxn ang="0">
                  <a:pos x="128" y="0"/>
                </a:cxn>
                <a:cxn ang="0">
                  <a:pos x="134" y="2"/>
                </a:cxn>
                <a:cxn ang="0">
                  <a:pos x="138" y="6"/>
                </a:cxn>
                <a:cxn ang="0">
                  <a:pos x="143" y="14"/>
                </a:cxn>
                <a:cxn ang="0">
                  <a:pos x="143" y="22"/>
                </a:cxn>
                <a:cxn ang="0">
                  <a:pos x="138" y="28"/>
                </a:cxn>
                <a:cxn ang="0">
                  <a:pos x="131" y="30"/>
                </a:cxn>
                <a:cxn ang="0">
                  <a:pos x="120" y="34"/>
                </a:cxn>
                <a:cxn ang="0">
                  <a:pos x="109" y="34"/>
                </a:cxn>
                <a:cxn ang="0">
                  <a:pos x="102" y="36"/>
                </a:cxn>
                <a:cxn ang="0">
                  <a:pos x="97" y="42"/>
                </a:cxn>
              </a:cxnLst>
              <a:rect l="0" t="0" r="r" b="b"/>
              <a:pathLst>
                <a:path w="151" h="85">
                  <a:moveTo>
                    <a:pt x="95" y="44"/>
                  </a:moveTo>
                  <a:lnTo>
                    <a:pt x="95" y="46"/>
                  </a:lnTo>
                  <a:lnTo>
                    <a:pt x="97" y="48"/>
                  </a:lnTo>
                  <a:lnTo>
                    <a:pt x="98" y="50"/>
                  </a:lnTo>
                  <a:lnTo>
                    <a:pt x="100" y="50"/>
                  </a:lnTo>
                  <a:lnTo>
                    <a:pt x="102" y="50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8" y="52"/>
                  </a:lnTo>
                  <a:lnTo>
                    <a:pt x="109" y="54"/>
                  </a:lnTo>
                  <a:lnTo>
                    <a:pt x="111" y="54"/>
                  </a:lnTo>
                  <a:lnTo>
                    <a:pt x="114" y="54"/>
                  </a:lnTo>
                  <a:lnTo>
                    <a:pt x="117" y="54"/>
                  </a:lnTo>
                  <a:lnTo>
                    <a:pt x="120" y="54"/>
                  </a:lnTo>
                  <a:lnTo>
                    <a:pt x="123" y="54"/>
                  </a:lnTo>
                  <a:lnTo>
                    <a:pt x="126" y="52"/>
                  </a:lnTo>
                  <a:lnTo>
                    <a:pt x="129" y="52"/>
                  </a:lnTo>
                  <a:lnTo>
                    <a:pt x="132" y="52"/>
                  </a:lnTo>
                  <a:lnTo>
                    <a:pt x="134" y="54"/>
                  </a:lnTo>
                  <a:lnTo>
                    <a:pt x="137" y="54"/>
                  </a:lnTo>
                  <a:lnTo>
                    <a:pt x="138" y="54"/>
                  </a:lnTo>
                  <a:lnTo>
                    <a:pt x="141" y="54"/>
                  </a:lnTo>
                  <a:lnTo>
                    <a:pt x="143" y="56"/>
                  </a:lnTo>
                  <a:lnTo>
                    <a:pt x="144" y="56"/>
                  </a:lnTo>
                  <a:lnTo>
                    <a:pt x="146" y="58"/>
                  </a:lnTo>
                  <a:lnTo>
                    <a:pt x="147" y="60"/>
                  </a:lnTo>
                  <a:lnTo>
                    <a:pt x="149" y="62"/>
                  </a:lnTo>
                  <a:lnTo>
                    <a:pt x="149" y="64"/>
                  </a:lnTo>
                  <a:lnTo>
                    <a:pt x="149" y="66"/>
                  </a:lnTo>
                  <a:lnTo>
                    <a:pt x="151" y="68"/>
                  </a:lnTo>
                  <a:lnTo>
                    <a:pt x="151" y="70"/>
                  </a:lnTo>
                  <a:lnTo>
                    <a:pt x="151" y="72"/>
                  </a:lnTo>
                  <a:lnTo>
                    <a:pt x="149" y="74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80"/>
                  </a:lnTo>
                  <a:lnTo>
                    <a:pt x="144" y="80"/>
                  </a:lnTo>
                  <a:lnTo>
                    <a:pt x="143" y="82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38" y="85"/>
                  </a:lnTo>
                  <a:lnTo>
                    <a:pt x="137" y="85"/>
                  </a:lnTo>
                  <a:lnTo>
                    <a:pt x="135" y="85"/>
                  </a:lnTo>
                  <a:lnTo>
                    <a:pt x="134" y="85"/>
                  </a:lnTo>
                  <a:lnTo>
                    <a:pt x="132" y="85"/>
                  </a:lnTo>
                  <a:lnTo>
                    <a:pt x="131" y="85"/>
                  </a:lnTo>
                  <a:lnTo>
                    <a:pt x="128" y="85"/>
                  </a:lnTo>
                  <a:lnTo>
                    <a:pt x="126" y="82"/>
                  </a:lnTo>
                  <a:lnTo>
                    <a:pt x="125" y="82"/>
                  </a:lnTo>
                  <a:lnTo>
                    <a:pt x="123" y="82"/>
                  </a:lnTo>
                  <a:lnTo>
                    <a:pt x="123" y="80"/>
                  </a:lnTo>
                  <a:lnTo>
                    <a:pt x="121" y="80"/>
                  </a:lnTo>
                  <a:lnTo>
                    <a:pt x="120" y="78"/>
                  </a:lnTo>
                  <a:lnTo>
                    <a:pt x="118" y="78"/>
                  </a:lnTo>
                  <a:lnTo>
                    <a:pt x="118" y="76"/>
                  </a:lnTo>
                  <a:lnTo>
                    <a:pt x="117" y="76"/>
                  </a:lnTo>
                  <a:lnTo>
                    <a:pt x="117" y="74"/>
                  </a:lnTo>
                  <a:lnTo>
                    <a:pt x="117" y="72"/>
                  </a:lnTo>
                  <a:lnTo>
                    <a:pt x="115" y="70"/>
                  </a:lnTo>
                  <a:lnTo>
                    <a:pt x="115" y="68"/>
                  </a:lnTo>
                  <a:lnTo>
                    <a:pt x="115" y="66"/>
                  </a:lnTo>
                  <a:lnTo>
                    <a:pt x="117" y="66"/>
                  </a:lnTo>
                  <a:lnTo>
                    <a:pt x="117" y="64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17" y="60"/>
                  </a:lnTo>
                  <a:lnTo>
                    <a:pt x="115" y="60"/>
                  </a:lnTo>
                  <a:lnTo>
                    <a:pt x="114" y="60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6" y="58"/>
                  </a:lnTo>
                  <a:lnTo>
                    <a:pt x="105" y="58"/>
                  </a:lnTo>
                  <a:lnTo>
                    <a:pt x="102" y="58"/>
                  </a:lnTo>
                  <a:lnTo>
                    <a:pt x="100" y="58"/>
                  </a:lnTo>
                  <a:lnTo>
                    <a:pt x="98" y="58"/>
                  </a:lnTo>
                  <a:lnTo>
                    <a:pt x="97" y="56"/>
                  </a:lnTo>
                  <a:lnTo>
                    <a:pt x="94" y="56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8" y="54"/>
                  </a:lnTo>
                  <a:lnTo>
                    <a:pt x="85" y="54"/>
                  </a:lnTo>
                  <a:lnTo>
                    <a:pt x="46" y="72"/>
                  </a:lnTo>
                  <a:lnTo>
                    <a:pt x="45" y="72"/>
                  </a:lnTo>
                  <a:lnTo>
                    <a:pt x="42" y="74"/>
                  </a:lnTo>
                  <a:lnTo>
                    <a:pt x="40" y="74"/>
                  </a:lnTo>
                  <a:lnTo>
                    <a:pt x="39" y="74"/>
                  </a:lnTo>
                  <a:lnTo>
                    <a:pt x="36" y="76"/>
                  </a:lnTo>
                  <a:lnTo>
                    <a:pt x="34" y="76"/>
                  </a:lnTo>
                  <a:lnTo>
                    <a:pt x="33" y="76"/>
                  </a:lnTo>
                  <a:lnTo>
                    <a:pt x="31" y="78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7" y="78"/>
                  </a:lnTo>
                  <a:lnTo>
                    <a:pt x="25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0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6" y="78"/>
                  </a:lnTo>
                  <a:lnTo>
                    <a:pt x="14" y="78"/>
                  </a:lnTo>
                  <a:lnTo>
                    <a:pt x="13" y="78"/>
                  </a:lnTo>
                  <a:lnTo>
                    <a:pt x="11" y="78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8" y="76"/>
                  </a:lnTo>
                  <a:lnTo>
                    <a:pt x="7" y="74"/>
                  </a:lnTo>
                  <a:lnTo>
                    <a:pt x="65" y="48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8" y="24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4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40" y="28"/>
                  </a:lnTo>
                  <a:lnTo>
                    <a:pt x="83" y="38"/>
                  </a:lnTo>
                  <a:lnTo>
                    <a:pt x="85" y="38"/>
                  </a:lnTo>
                  <a:lnTo>
                    <a:pt x="88" y="36"/>
                  </a:lnTo>
                  <a:lnTo>
                    <a:pt x="89" y="36"/>
                  </a:lnTo>
                  <a:lnTo>
                    <a:pt x="91" y="34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3" y="30"/>
                  </a:lnTo>
                  <a:lnTo>
                    <a:pt x="106" y="30"/>
                  </a:lnTo>
                  <a:lnTo>
                    <a:pt x="108" y="30"/>
                  </a:lnTo>
                  <a:lnTo>
                    <a:pt x="109" y="30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09" y="22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9" y="14"/>
                  </a:lnTo>
                  <a:lnTo>
                    <a:pt x="109" y="12"/>
                  </a:lnTo>
                  <a:lnTo>
                    <a:pt x="109" y="10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4" y="6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7" y="2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4"/>
                  </a:lnTo>
                  <a:lnTo>
                    <a:pt x="137" y="4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8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3" y="14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3" y="20"/>
                  </a:lnTo>
                  <a:lnTo>
                    <a:pt x="143" y="22"/>
                  </a:lnTo>
                  <a:lnTo>
                    <a:pt x="141" y="24"/>
                  </a:lnTo>
                  <a:lnTo>
                    <a:pt x="141" y="26"/>
                  </a:lnTo>
                  <a:lnTo>
                    <a:pt x="140" y="26"/>
                  </a:lnTo>
                  <a:lnTo>
                    <a:pt x="138" y="28"/>
                  </a:lnTo>
                  <a:lnTo>
                    <a:pt x="137" y="28"/>
                  </a:lnTo>
                  <a:lnTo>
                    <a:pt x="135" y="30"/>
                  </a:lnTo>
                  <a:lnTo>
                    <a:pt x="134" y="30"/>
                  </a:lnTo>
                  <a:lnTo>
                    <a:pt x="131" y="30"/>
                  </a:lnTo>
                  <a:lnTo>
                    <a:pt x="129" y="32"/>
                  </a:lnTo>
                  <a:lnTo>
                    <a:pt x="126" y="32"/>
                  </a:lnTo>
                  <a:lnTo>
                    <a:pt x="123" y="32"/>
                  </a:lnTo>
                  <a:lnTo>
                    <a:pt x="120" y="34"/>
                  </a:lnTo>
                  <a:lnTo>
                    <a:pt x="117" y="34"/>
                  </a:lnTo>
                  <a:lnTo>
                    <a:pt x="114" y="34"/>
                  </a:lnTo>
                  <a:lnTo>
                    <a:pt x="111" y="34"/>
                  </a:lnTo>
                  <a:lnTo>
                    <a:pt x="109" y="34"/>
                  </a:lnTo>
                  <a:lnTo>
                    <a:pt x="106" y="34"/>
                  </a:lnTo>
                  <a:lnTo>
                    <a:pt x="105" y="36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7" y="40"/>
                  </a:lnTo>
                  <a:lnTo>
                    <a:pt x="97" y="42"/>
                  </a:lnTo>
                  <a:lnTo>
                    <a:pt x="95" y="42"/>
                  </a:lnTo>
                  <a:lnTo>
                    <a:pt x="95" y="44"/>
                  </a:lnTo>
                </a:path>
              </a:pathLst>
            </a:custGeom>
            <a:solidFill>
              <a:schemeClr val="bg1"/>
            </a:solidFill>
            <a:ln w="12700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2167" name="Line 55"/>
            <p:cNvSpPr>
              <a:spLocks noChangeShapeType="1"/>
            </p:cNvSpPr>
            <p:nvPr/>
          </p:nvSpPr>
          <p:spPr bwMode="auto">
            <a:xfrm rot="5400000">
              <a:off x="3131" y="2806"/>
              <a:ext cx="552" cy="3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2168" name="Line 56"/>
          <p:cNvSpPr>
            <a:spLocks noChangeShapeType="1"/>
          </p:cNvSpPr>
          <p:nvPr/>
        </p:nvSpPr>
        <p:spPr bwMode="auto">
          <a:xfrm flipH="1">
            <a:off x="4572000" y="4772025"/>
            <a:ext cx="338138" cy="719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602169" name="Text Box 57"/>
          <p:cNvSpPr txBox="1">
            <a:spLocks noChangeArrowheads="1"/>
          </p:cNvSpPr>
          <p:nvPr/>
        </p:nvSpPr>
        <p:spPr bwMode="auto">
          <a:xfrm>
            <a:off x="4718050" y="4994275"/>
            <a:ext cx="6111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cnt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2195" name="Group 83"/>
          <p:cNvGrpSpPr>
            <a:grpSpLocks/>
          </p:cNvGrpSpPr>
          <p:nvPr/>
        </p:nvGrpSpPr>
        <p:grpSpPr bwMode="auto">
          <a:xfrm>
            <a:off x="3776663" y="452438"/>
            <a:ext cx="1652587" cy="5562600"/>
            <a:chOff x="2379" y="285"/>
            <a:chExt cx="1041" cy="3504"/>
          </a:xfrm>
        </p:grpSpPr>
        <p:sp>
          <p:nvSpPr>
            <p:cNvPr id="602164" name="Oval 52"/>
            <p:cNvSpPr>
              <a:spLocks noChangeArrowheads="1"/>
            </p:cNvSpPr>
            <p:nvPr/>
          </p:nvSpPr>
          <p:spPr bwMode="auto">
            <a:xfrm>
              <a:off x="3018" y="268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2172" name="Oval 60"/>
            <p:cNvSpPr>
              <a:spLocks noChangeArrowheads="1"/>
            </p:cNvSpPr>
            <p:nvPr/>
          </p:nvSpPr>
          <p:spPr bwMode="auto">
            <a:xfrm>
              <a:off x="2550" y="3585"/>
              <a:ext cx="204" cy="204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600" baseline="-25000">
                  <a:solidFill>
                    <a:schemeClr val="tx1"/>
                  </a:solidFill>
                  <a:effectLst/>
                </a:rPr>
                <a:t>4</a:t>
              </a:r>
              <a:endParaRPr lang="ru-RU" sz="1600" baseline="-25000"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02194" name="Group 82"/>
            <p:cNvGrpSpPr>
              <a:grpSpLocks/>
            </p:cNvGrpSpPr>
            <p:nvPr/>
          </p:nvGrpSpPr>
          <p:grpSpPr bwMode="auto">
            <a:xfrm>
              <a:off x="2379" y="285"/>
              <a:ext cx="1041" cy="1824"/>
              <a:chOff x="2379" y="285"/>
              <a:chExt cx="1041" cy="1824"/>
            </a:xfrm>
          </p:grpSpPr>
          <p:sp>
            <p:nvSpPr>
              <p:cNvPr id="602138" name="Oval 26"/>
              <p:cNvSpPr>
                <a:spLocks noChangeArrowheads="1"/>
              </p:cNvSpPr>
              <p:nvPr/>
            </p:nvSpPr>
            <p:spPr bwMode="auto">
              <a:xfrm>
                <a:off x="2379" y="285"/>
                <a:ext cx="204" cy="204"/>
              </a:xfrm>
              <a:prstGeom prst="ellipse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  <a:effectLst/>
                  </a:rPr>
                  <a:t>s</a:t>
                </a:r>
                <a:r>
                  <a:rPr lang="en-US" sz="1600" baseline="-25000">
                    <a:solidFill>
                      <a:schemeClr val="tx1"/>
                    </a:solidFill>
                    <a:effectLst/>
                  </a:rPr>
                  <a:t>0</a:t>
                </a:r>
                <a:endParaRPr lang="ru-RU" sz="1600" baseline="-25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2150" name="Oval 38"/>
              <p:cNvSpPr>
                <a:spLocks noChangeArrowheads="1"/>
              </p:cNvSpPr>
              <p:nvPr/>
            </p:nvSpPr>
            <p:spPr bwMode="auto">
              <a:xfrm>
                <a:off x="3216" y="1905"/>
                <a:ext cx="204" cy="204"/>
              </a:xfrm>
              <a:prstGeom prst="ellipse">
                <a:avLst/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  <a:effectLst/>
                  </a:rPr>
                  <a:t>s</a:t>
                </a:r>
                <a:r>
                  <a:rPr lang="en-US" sz="1600" baseline="-25000">
                    <a:solidFill>
                      <a:schemeClr val="tx1"/>
                    </a:solidFill>
                    <a:effectLst/>
                  </a:rPr>
                  <a:t>2</a:t>
                </a:r>
                <a:endParaRPr lang="ru-RU" sz="1600" baseline="-25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2179" name="Line 67"/>
              <p:cNvSpPr>
                <a:spLocks noChangeShapeType="1"/>
              </p:cNvSpPr>
              <p:nvPr/>
            </p:nvSpPr>
            <p:spPr bwMode="auto">
              <a:xfrm>
                <a:off x="2880" y="1395"/>
                <a:ext cx="381" cy="534"/>
              </a:xfrm>
              <a:prstGeom prst="line">
                <a:avLst/>
              </a:prstGeom>
              <a:noFill/>
              <a:ln w="38100" cmpd="dbl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/>
              <a:lstStyle/>
              <a:p>
                <a:endParaRPr lang="ru-RU"/>
              </a:p>
            </p:txBody>
          </p:sp>
          <p:grpSp>
            <p:nvGrpSpPr>
              <p:cNvPr id="602193" name="Group 81"/>
              <p:cNvGrpSpPr>
                <a:grpSpLocks/>
              </p:cNvGrpSpPr>
              <p:nvPr/>
            </p:nvGrpSpPr>
            <p:grpSpPr bwMode="auto">
              <a:xfrm>
                <a:off x="2538" y="468"/>
                <a:ext cx="378" cy="939"/>
                <a:chOff x="2538" y="468"/>
                <a:chExt cx="378" cy="939"/>
              </a:xfrm>
            </p:grpSpPr>
            <p:sp>
              <p:nvSpPr>
                <p:cNvPr id="602141" name="Oval 29"/>
                <p:cNvSpPr>
                  <a:spLocks noChangeArrowheads="1"/>
                </p:cNvSpPr>
                <p:nvPr/>
              </p:nvSpPr>
              <p:spPr bwMode="auto">
                <a:xfrm>
                  <a:off x="2712" y="1203"/>
                  <a:ext cx="204" cy="204"/>
                </a:xfrm>
                <a:prstGeom prst="ellipse">
                  <a:avLst/>
                </a:prstGeom>
                <a:solidFill>
                  <a:schemeClr val="bg1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600">
                      <a:solidFill>
                        <a:schemeClr val="tx1"/>
                      </a:solidFill>
                      <a:effectLst/>
                    </a:rPr>
                    <a:t>s</a:t>
                  </a:r>
                  <a:r>
                    <a:rPr lang="en-US" sz="1600" baseline="-25000">
                      <a:solidFill>
                        <a:schemeClr val="tx1"/>
                      </a:solidFill>
                      <a:effectLst/>
                    </a:rPr>
                    <a:t>1</a:t>
                  </a:r>
                  <a:endParaRPr lang="ru-RU" sz="16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80" name="Line 68"/>
                <p:cNvSpPr>
                  <a:spLocks noChangeShapeType="1"/>
                </p:cNvSpPr>
                <p:nvPr/>
              </p:nvSpPr>
              <p:spPr bwMode="auto">
                <a:xfrm>
                  <a:off x="2538" y="468"/>
                  <a:ext cx="234" cy="744"/>
                </a:xfrm>
                <a:prstGeom prst="line">
                  <a:avLst/>
                </a:prstGeom>
                <a:noFill/>
                <a:ln w="38100" cmpd="dbl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602181" name="Line 69"/>
            <p:cNvSpPr>
              <a:spLocks noChangeShapeType="1"/>
            </p:cNvSpPr>
            <p:nvPr/>
          </p:nvSpPr>
          <p:spPr bwMode="auto">
            <a:xfrm flipH="1">
              <a:off x="3144" y="2109"/>
              <a:ext cx="141" cy="579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02182" name="Line 70"/>
            <p:cNvSpPr>
              <a:spLocks noChangeShapeType="1"/>
            </p:cNvSpPr>
            <p:nvPr/>
          </p:nvSpPr>
          <p:spPr bwMode="auto">
            <a:xfrm flipH="1">
              <a:off x="2697" y="2874"/>
              <a:ext cx="363" cy="729"/>
            </a:xfrm>
            <a:prstGeom prst="line">
              <a:avLst/>
            </a:prstGeom>
            <a:noFill/>
            <a:ln w="38100" cmpd="dbl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602183" name="Text Box 71"/>
          <p:cNvSpPr txBox="1">
            <a:spLocks noChangeArrowheads="1"/>
          </p:cNvSpPr>
          <p:nvPr/>
        </p:nvSpPr>
        <p:spPr bwMode="auto">
          <a:xfrm>
            <a:off x="4714875" y="28622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2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2184" name="Text Box 72"/>
          <p:cNvSpPr txBox="1">
            <a:spLocks noChangeArrowheads="1"/>
          </p:cNvSpPr>
          <p:nvPr/>
        </p:nvSpPr>
        <p:spPr bwMode="auto">
          <a:xfrm>
            <a:off x="3511550" y="1609725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1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2185" name="Text Box 73"/>
          <p:cNvSpPr txBox="1">
            <a:spLocks noChangeArrowheads="1"/>
          </p:cNvSpPr>
          <p:nvPr/>
        </p:nvSpPr>
        <p:spPr bwMode="auto">
          <a:xfrm>
            <a:off x="3848100" y="16351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0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grpSp>
        <p:nvGrpSpPr>
          <p:cNvPr id="602192" name="Group 80"/>
          <p:cNvGrpSpPr>
            <a:grpSpLocks/>
          </p:cNvGrpSpPr>
          <p:nvPr/>
        </p:nvGrpSpPr>
        <p:grpSpPr bwMode="auto">
          <a:xfrm>
            <a:off x="2019300" y="2289175"/>
            <a:ext cx="5440363" cy="4568825"/>
            <a:chOff x="1272" y="1442"/>
            <a:chExt cx="3427" cy="2878"/>
          </a:xfrm>
        </p:grpSpPr>
        <p:sp>
          <p:nvSpPr>
            <p:cNvPr id="602171" name="Line 59"/>
            <p:cNvSpPr>
              <a:spLocks noChangeShapeType="1"/>
            </p:cNvSpPr>
            <p:nvPr/>
          </p:nvSpPr>
          <p:spPr bwMode="auto">
            <a:xfrm>
              <a:off x="3543" y="2988"/>
              <a:ext cx="189" cy="37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602191" name="Group 79"/>
            <p:cNvGrpSpPr>
              <a:grpSpLocks/>
            </p:cNvGrpSpPr>
            <p:nvPr/>
          </p:nvGrpSpPr>
          <p:grpSpPr bwMode="auto">
            <a:xfrm>
              <a:off x="1272" y="1442"/>
              <a:ext cx="3427" cy="2878"/>
              <a:chOff x="1272" y="1442"/>
              <a:chExt cx="3427" cy="2878"/>
            </a:xfrm>
          </p:grpSpPr>
          <p:sp>
            <p:nvSpPr>
              <p:cNvPr id="602124" name="Freeform 12"/>
              <p:cNvSpPr>
                <a:spLocks/>
              </p:cNvSpPr>
              <p:nvPr/>
            </p:nvSpPr>
            <p:spPr bwMode="auto">
              <a:xfrm rot="5400000">
                <a:off x="1545" y="1582"/>
                <a:ext cx="436" cy="796"/>
              </a:xfrm>
              <a:custGeom>
                <a:avLst/>
                <a:gdLst/>
                <a:ahLst/>
                <a:cxnLst>
                  <a:cxn ang="0">
                    <a:pos x="228" y="796"/>
                  </a:cxn>
                  <a:cxn ang="0">
                    <a:pos x="0" y="299"/>
                  </a:cxn>
                  <a:cxn ang="0">
                    <a:pos x="243" y="0"/>
                  </a:cxn>
                  <a:cxn ang="0">
                    <a:pos x="436" y="201"/>
                  </a:cxn>
                  <a:cxn ang="0">
                    <a:pos x="418" y="604"/>
                  </a:cxn>
                  <a:cxn ang="0">
                    <a:pos x="228" y="796"/>
                  </a:cxn>
                </a:cxnLst>
                <a:rect l="0" t="0" r="r" b="b"/>
                <a:pathLst>
                  <a:path w="436" h="796">
                    <a:moveTo>
                      <a:pt x="228" y="796"/>
                    </a:moveTo>
                    <a:lnTo>
                      <a:pt x="0" y="299"/>
                    </a:lnTo>
                    <a:lnTo>
                      <a:pt x="243" y="0"/>
                    </a:lnTo>
                    <a:lnTo>
                      <a:pt x="436" y="201"/>
                    </a:lnTo>
                    <a:lnTo>
                      <a:pt x="418" y="604"/>
                    </a:lnTo>
                    <a:lnTo>
                      <a:pt x="228" y="796"/>
                    </a:lnTo>
                  </a:path>
                </a:pathLst>
              </a:custGeom>
              <a:solidFill>
                <a:schemeClr val="folHlink"/>
              </a:solidFill>
              <a:ln w="1270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02190" name="Group 78"/>
              <p:cNvGrpSpPr>
                <a:grpSpLocks/>
              </p:cNvGrpSpPr>
              <p:nvPr/>
            </p:nvGrpSpPr>
            <p:grpSpPr bwMode="auto">
              <a:xfrm>
                <a:off x="1272" y="1442"/>
                <a:ext cx="3427" cy="2878"/>
                <a:chOff x="1272" y="1442"/>
                <a:chExt cx="3427" cy="2878"/>
              </a:xfrm>
            </p:grpSpPr>
            <p:sp>
              <p:nvSpPr>
                <p:cNvPr id="602127" name="Freeform 15"/>
                <p:cNvSpPr>
                  <a:spLocks/>
                </p:cNvSpPr>
                <p:nvPr/>
              </p:nvSpPr>
              <p:spPr bwMode="auto">
                <a:xfrm rot="5400000">
                  <a:off x="3464" y="3241"/>
                  <a:ext cx="626" cy="852"/>
                </a:xfrm>
                <a:custGeom>
                  <a:avLst/>
                  <a:gdLst/>
                  <a:ahLst/>
                  <a:cxnLst>
                    <a:cxn ang="0">
                      <a:pos x="0" y="651"/>
                    </a:cxn>
                    <a:cxn ang="0">
                      <a:pos x="2" y="82"/>
                    </a:cxn>
                    <a:cxn ang="0">
                      <a:pos x="501" y="0"/>
                    </a:cxn>
                    <a:cxn ang="0">
                      <a:pos x="626" y="441"/>
                    </a:cxn>
                    <a:cxn ang="0">
                      <a:pos x="316" y="852"/>
                    </a:cxn>
                    <a:cxn ang="0">
                      <a:pos x="0" y="651"/>
                    </a:cxn>
                  </a:cxnLst>
                  <a:rect l="0" t="0" r="r" b="b"/>
                  <a:pathLst>
                    <a:path w="626" h="852">
                      <a:moveTo>
                        <a:pt x="0" y="651"/>
                      </a:moveTo>
                      <a:lnTo>
                        <a:pt x="2" y="82"/>
                      </a:lnTo>
                      <a:lnTo>
                        <a:pt x="501" y="0"/>
                      </a:lnTo>
                      <a:lnTo>
                        <a:pt x="626" y="441"/>
                      </a:lnTo>
                      <a:lnTo>
                        <a:pt x="316" y="852"/>
                      </a:lnTo>
                      <a:lnTo>
                        <a:pt x="0" y="65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602128" name="Group 16"/>
                <p:cNvGrpSpPr>
                  <a:grpSpLocks/>
                </p:cNvGrpSpPr>
                <p:nvPr/>
              </p:nvGrpSpPr>
              <p:grpSpPr bwMode="auto">
                <a:xfrm>
                  <a:off x="1601" y="1878"/>
                  <a:ext cx="296" cy="478"/>
                  <a:chOff x="1601" y="2010"/>
                  <a:chExt cx="296" cy="478"/>
                </a:xfrm>
              </p:grpSpPr>
              <p:sp>
                <p:nvSpPr>
                  <p:cNvPr id="602129" name="Freeform 17"/>
                  <p:cNvSpPr>
                    <a:spLocks/>
                  </p:cNvSpPr>
                  <p:nvPr/>
                </p:nvSpPr>
                <p:spPr bwMode="auto">
                  <a:xfrm rot="5400000">
                    <a:off x="1759" y="2350"/>
                    <a:ext cx="150" cy="126"/>
                  </a:xfrm>
                  <a:custGeom>
                    <a:avLst/>
                    <a:gdLst/>
                    <a:ahLst/>
                    <a:cxnLst>
                      <a:cxn ang="0">
                        <a:pos x="95" y="60"/>
                      </a:cxn>
                      <a:cxn ang="0">
                        <a:pos x="101" y="60"/>
                      </a:cxn>
                      <a:cxn ang="0">
                        <a:pos x="107" y="60"/>
                      </a:cxn>
                      <a:cxn ang="0">
                        <a:pos x="116" y="54"/>
                      </a:cxn>
                      <a:cxn ang="0">
                        <a:pos x="128" y="48"/>
                      </a:cxn>
                      <a:cxn ang="0">
                        <a:pos x="138" y="46"/>
                      </a:cxn>
                      <a:cxn ang="0">
                        <a:pos x="144" y="48"/>
                      </a:cxn>
                      <a:cxn ang="0">
                        <a:pos x="148" y="52"/>
                      </a:cxn>
                      <a:cxn ang="0">
                        <a:pos x="150" y="60"/>
                      </a:cxn>
                      <a:cxn ang="0">
                        <a:pos x="148" y="66"/>
                      </a:cxn>
                      <a:cxn ang="0">
                        <a:pos x="144" y="72"/>
                      </a:cxn>
                      <a:cxn ang="0">
                        <a:pos x="139" y="76"/>
                      </a:cxn>
                      <a:cxn ang="0">
                        <a:pos x="131" y="78"/>
                      </a:cxn>
                      <a:cxn ang="0">
                        <a:pos x="125" y="78"/>
                      </a:cxn>
                      <a:cxn ang="0">
                        <a:pos x="121" y="76"/>
                      </a:cxn>
                      <a:cxn ang="0">
                        <a:pos x="118" y="68"/>
                      </a:cxn>
                      <a:cxn ang="0">
                        <a:pos x="116" y="60"/>
                      </a:cxn>
                      <a:cxn ang="0">
                        <a:pos x="108" y="64"/>
                      </a:cxn>
                      <a:cxn ang="0">
                        <a:pos x="102" y="66"/>
                      </a:cxn>
                      <a:cxn ang="0">
                        <a:pos x="95" y="68"/>
                      </a:cxn>
                      <a:cxn ang="0">
                        <a:pos x="85" y="70"/>
                      </a:cxn>
                      <a:cxn ang="0">
                        <a:pos x="49" y="110"/>
                      </a:cxn>
                      <a:cxn ang="0">
                        <a:pos x="43" y="116"/>
                      </a:cxn>
                      <a:cxn ang="0">
                        <a:pos x="38" y="120"/>
                      </a:cxn>
                      <a:cxn ang="0">
                        <a:pos x="33" y="124"/>
                      </a:cxn>
                      <a:cxn ang="0">
                        <a:pos x="29" y="126"/>
                      </a:cxn>
                      <a:cxn ang="0">
                        <a:pos x="23" y="126"/>
                      </a:cxn>
                      <a:cxn ang="0">
                        <a:pos x="17" y="126"/>
                      </a:cxn>
                      <a:cxn ang="0">
                        <a:pos x="1" y="84"/>
                      </a:cxn>
                      <a:cxn ang="0">
                        <a:pos x="7" y="78"/>
                      </a:cxn>
                      <a:cxn ang="0">
                        <a:pos x="12" y="74"/>
                      </a:cxn>
                      <a:cxn ang="0">
                        <a:pos x="18" y="72"/>
                      </a:cxn>
                      <a:cxn ang="0">
                        <a:pos x="26" y="70"/>
                      </a:cxn>
                      <a:cxn ang="0">
                        <a:pos x="33" y="68"/>
                      </a:cxn>
                      <a:cxn ang="0">
                        <a:pos x="82" y="54"/>
                      </a:cxn>
                      <a:cxn ang="0">
                        <a:pos x="89" y="48"/>
                      </a:cxn>
                      <a:cxn ang="0">
                        <a:pos x="95" y="42"/>
                      </a:cxn>
                      <a:cxn ang="0">
                        <a:pos x="101" y="38"/>
                      </a:cxn>
                      <a:cxn ang="0">
                        <a:pos x="102" y="32"/>
                      </a:cxn>
                      <a:cxn ang="0">
                        <a:pos x="98" y="28"/>
                      </a:cxn>
                      <a:cxn ang="0">
                        <a:pos x="96" y="20"/>
                      </a:cxn>
                      <a:cxn ang="0">
                        <a:pos x="98" y="12"/>
                      </a:cxn>
                      <a:cxn ang="0">
                        <a:pos x="104" y="6"/>
                      </a:cxn>
                      <a:cxn ang="0">
                        <a:pos x="110" y="2"/>
                      </a:cxn>
                      <a:cxn ang="0">
                        <a:pos x="116" y="0"/>
                      </a:cxn>
                      <a:cxn ang="0">
                        <a:pos x="122" y="2"/>
                      </a:cxn>
                      <a:cxn ang="0">
                        <a:pos x="128" y="8"/>
                      </a:cxn>
                      <a:cxn ang="0">
                        <a:pos x="130" y="16"/>
                      </a:cxn>
                      <a:cxn ang="0">
                        <a:pos x="127" y="22"/>
                      </a:cxn>
                      <a:cxn ang="0">
                        <a:pos x="119" y="30"/>
                      </a:cxn>
                      <a:cxn ang="0">
                        <a:pos x="108" y="36"/>
                      </a:cxn>
                      <a:cxn ang="0">
                        <a:pos x="99" y="44"/>
                      </a:cxn>
                      <a:cxn ang="0">
                        <a:pos x="95" y="48"/>
                      </a:cxn>
                      <a:cxn ang="0">
                        <a:pos x="93" y="54"/>
                      </a:cxn>
                    </a:cxnLst>
                    <a:rect l="0" t="0" r="r" b="b"/>
                    <a:pathLst>
                      <a:path w="150" h="126">
                        <a:moveTo>
                          <a:pt x="92" y="58"/>
                        </a:moveTo>
                        <a:lnTo>
                          <a:pt x="93" y="58"/>
                        </a:lnTo>
                        <a:lnTo>
                          <a:pt x="93" y="60"/>
                        </a:lnTo>
                        <a:lnTo>
                          <a:pt x="95" y="60"/>
                        </a:lnTo>
                        <a:lnTo>
                          <a:pt x="96" y="60"/>
                        </a:lnTo>
                        <a:lnTo>
                          <a:pt x="98" y="60"/>
                        </a:lnTo>
                        <a:lnTo>
                          <a:pt x="99" y="60"/>
                        </a:lnTo>
                        <a:lnTo>
                          <a:pt x="101" y="60"/>
                        </a:lnTo>
                        <a:lnTo>
                          <a:pt x="102" y="60"/>
                        </a:lnTo>
                        <a:lnTo>
                          <a:pt x="104" y="60"/>
                        </a:lnTo>
                        <a:lnTo>
                          <a:pt x="105" y="60"/>
                        </a:lnTo>
                        <a:lnTo>
                          <a:pt x="107" y="60"/>
                        </a:lnTo>
                        <a:lnTo>
                          <a:pt x="108" y="58"/>
                        </a:lnTo>
                        <a:lnTo>
                          <a:pt x="111" y="58"/>
                        </a:lnTo>
                        <a:lnTo>
                          <a:pt x="115" y="56"/>
                        </a:lnTo>
                        <a:lnTo>
                          <a:pt x="116" y="54"/>
                        </a:lnTo>
                        <a:lnTo>
                          <a:pt x="119" y="52"/>
                        </a:lnTo>
                        <a:lnTo>
                          <a:pt x="122" y="52"/>
                        </a:lnTo>
                        <a:lnTo>
                          <a:pt x="125" y="50"/>
                        </a:lnTo>
                        <a:lnTo>
                          <a:pt x="128" y="48"/>
                        </a:lnTo>
                        <a:lnTo>
                          <a:pt x="131" y="48"/>
                        </a:lnTo>
                        <a:lnTo>
                          <a:pt x="133" y="46"/>
                        </a:lnTo>
                        <a:lnTo>
                          <a:pt x="134" y="46"/>
                        </a:lnTo>
                        <a:lnTo>
                          <a:pt x="138" y="46"/>
                        </a:lnTo>
                        <a:lnTo>
                          <a:pt x="139" y="46"/>
                        </a:lnTo>
                        <a:lnTo>
                          <a:pt x="141" y="46"/>
                        </a:lnTo>
                        <a:lnTo>
                          <a:pt x="142" y="46"/>
                        </a:lnTo>
                        <a:lnTo>
                          <a:pt x="144" y="48"/>
                        </a:lnTo>
                        <a:lnTo>
                          <a:pt x="145" y="48"/>
                        </a:lnTo>
                        <a:lnTo>
                          <a:pt x="147" y="48"/>
                        </a:lnTo>
                        <a:lnTo>
                          <a:pt x="147" y="50"/>
                        </a:lnTo>
                        <a:lnTo>
                          <a:pt x="148" y="52"/>
                        </a:lnTo>
                        <a:lnTo>
                          <a:pt x="150" y="54"/>
                        </a:lnTo>
                        <a:lnTo>
                          <a:pt x="150" y="56"/>
                        </a:lnTo>
                        <a:lnTo>
                          <a:pt x="150" y="58"/>
                        </a:lnTo>
                        <a:lnTo>
                          <a:pt x="150" y="60"/>
                        </a:lnTo>
                        <a:lnTo>
                          <a:pt x="150" y="62"/>
                        </a:lnTo>
                        <a:lnTo>
                          <a:pt x="150" y="64"/>
                        </a:lnTo>
                        <a:lnTo>
                          <a:pt x="150" y="66"/>
                        </a:lnTo>
                        <a:lnTo>
                          <a:pt x="148" y="66"/>
                        </a:lnTo>
                        <a:lnTo>
                          <a:pt x="148" y="68"/>
                        </a:lnTo>
                        <a:lnTo>
                          <a:pt x="147" y="70"/>
                        </a:lnTo>
                        <a:lnTo>
                          <a:pt x="145" y="72"/>
                        </a:lnTo>
                        <a:lnTo>
                          <a:pt x="144" y="72"/>
                        </a:lnTo>
                        <a:lnTo>
                          <a:pt x="144" y="74"/>
                        </a:lnTo>
                        <a:lnTo>
                          <a:pt x="142" y="74"/>
                        </a:lnTo>
                        <a:lnTo>
                          <a:pt x="141" y="76"/>
                        </a:lnTo>
                        <a:lnTo>
                          <a:pt x="139" y="76"/>
                        </a:lnTo>
                        <a:lnTo>
                          <a:pt x="136" y="78"/>
                        </a:lnTo>
                        <a:lnTo>
                          <a:pt x="134" y="78"/>
                        </a:lnTo>
                        <a:lnTo>
                          <a:pt x="133" y="78"/>
                        </a:lnTo>
                        <a:lnTo>
                          <a:pt x="131" y="78"/>
                        </a:lnTo>
                        <a:lnTo>
                          <a:pt x="130" y="78"/>
                        </a:lnTo>
                        <a:lnTo>
                          <a:pt x="128" y="78"/>
                        </a:lnTo>
                        <a:lnTo>
                          <a:pt x="127" y="78"/>
                        </a:lnTo>
                        <a:lnTo>
                          <a:pt x="125" y="78"/>
                        </a:lnTo>
                        <a:lnTo>
                          <a:pt x="124" y="78"/>
                        </a:lnTo>
                        <a:lnTo>
                          <a:pt x="122" y="78"/>
                        </a:lnTo>
                        <a:lnTo>
                          <a:pt x="122" y="76"/>
                        </a:lnTo>
                        <a:lnTo>
                          <a:pt x="121" y="76"/>
                        </a:lnTo>
                        <a:lnTo>
                          <a:pt x="119" y="74"/>
                        </a:lnTo>
                        <a:lnTo>
                          <a:pt x="118" y="72"/>
                        </a:lnTo>
                        <a:lnTo>
                          <a:pt x="118" y="70"/>
                        </a:lnTo>
                        <a:lnTo>
                          <a:pt x="118" y="68"/>
                        </a:lnTo>
                        <a:lnTo>
                          <a:pt x="118" y="66"/>
                        </a:lnTo>
                        <a:lnTo>
                          <a:pt x="118" y="64"/>
                        </a:lnTo>
                        <a:lnTo>
                          <a:pt x="118" y="62"/>
                        </a:lnTo>
                        <a:lnTo>
                          <a:pt x="116" y="60"/>
                        </a:lnTo>
                        <a:lnTo>
                          <a:pt x="115" y="62"/>
                        </a:lnTo>
                        <a:lnTo>
                          <a:pt x="113" y="62"/>
                        </a:lnTo>
                        <a:lnTo>
                          <a:pt x="111" y="64"/>
                        </a:lnTo>
                        <a:lnTo>
                          <a:pt x="108" y="64"/>
                        </a:lnTo>
                        <a:lnTo>
                          <a:pt x="107" y="64"/>
                        </a:lnTo>
                        <a:lnTo>
                          <a:pt x="105" y="66"/>
                        </a:lnTo>
                        <a:lnTo>
                          <a:pt x="104" y="66"/>
                        </a:lnTo>
                        <a:lnTo>
                          <a:pt x="102" y="66"/>
                        </a:lnTo>
                        <a:lnTo>
                          <a:pt x="101" y="68"/>
                        </a:lnTo>
                        <a:lnTo>
                          <a:pt x="98" y="68"/>
                        </a:lnTo>
                        <a:lnTo>
                          <a:pt x="96" y="68"/>
                        </a:lnTo>
                        <a:lnTo>
                          <a:pt x="95" y="68"/>
                        </a:lnTo>
                        <a:lnTo>
                          <a:pt x="92" y="70"/>
                        </a:lnTo>
                        <a:lnTo>
                          <a:pt x="90" y="70"/>
                        </a:lnTo>
                        <a:lnTo>
                          <a:pt x="87" y="70"/>
                        </a:lnTo>
                        <a:lnTo>
                          <a:pt x="85" y="70"/>
                        </a:lnTo>
                        <a:lnTo>
                          <a:pt x="53" y="104"/>
                        </a:lnTo>
                        <a:lnTo>
                          <a:pt x="52" y="106"/>
                        </a:lnTo>
                        <a:lnTo>
                          <a:pt x="50" y="108"/>
                        </a:lnTo>
                        <a:lnTo>
                          <a:pt x="49" y="110"/>
                        </a:lnTo>
                        <a:lnTo>
                          <a:pt x="47" y="112"/>
                        </a:lnTo>
                        <a:lnTo>
                          <a:pt x="46" y="114"/>
                        </a:lnTo>
                        <a:lnTo>
                          <a:pt x="44" y="114"/>
                        </a:lnTo>
                        <a:lnTo>
                          <a:pt x="43" y="116"/>
                        </a:lnTo>
                        <a:lnTo>
                          <a:pt x="41" y="118"/>
                        </a:lnTo>
                        <a:lnTo>
                          <a:pt x="40" y="118"/>
                        </a:lnTo>
                        <a:lnTo>
                          <a:pt x="40" y="120"/>
                        </a:lnTo>
                        <a:lnTo>
                          <a:pt x="38" y="120"/>
                        </a:lnTo>
                        <a:lnTo>
                          <a:pt x="36" y="120"/>
                        </a:lnTo>
                        <a:lnTo>
                          <a:pt x="36" y="122"/>
                        </a:lnTo>
                        <a:lnTo>
                          <a:pt x="35" y="122"/>
                        </a:lnTo>
                        <a:lnTo>
                          <a:pt x="33" y="124"/>
                        </a:lnTo>
                        <a:lnTo>
                          <a:pt x="32" y="124"/>
                        </a:lnTo>
                        <a:lnTo>
                          <a:pt x="30" y="124"/>
                        </a:lnTo>
                        <a:lnTo>
                          <a:pt x="30" y="126"/>
                        </a:lnTo>
                        <a:lnTo>
                          <a:pt x="29" y="126"/>
                        </a:lnTo>
                        <a:lnTo>
                          <a:pt x="27" y="126"/>
                        </a:lnTo>
                        <a:lnTo>
                          <a:pt x="26" y="126"/>
                        </a:lnTo>
                        <a:lnTo>
                          <a:pt x="24" y="126"/>
                        </a:lnTo>
                        <a:lnTo>
                          <a:pt x="23" y="126"/>
                        </a:lnTo>
                        <a:lnTo>
                          <a:pt x="21" y="126"/>
                        </a:lnTo>
                        <a:lnTo>
                          <a:pt x="20" y="126"/>
                        </a:lnTo>
                        <a:lnTo>
                          <a:pt x="18" y="126"/>
                        </a:lnTo>
                        <a:lnTo>
                          <a:pt x="17" y="126"/>
                        </a:lnTo>
                        <a:lnTo>
                          <a:pt x="64" y="74"/>
                        </a:lnTo>
                        <a:lnTo>
                          <a:pt x="0" y="88"/>
                        </a:lnTo>
                        <a:lnTo>
                          <a:pt x="1" y="86"/>
                        </a:lnTo>
                        <a:lnTo>
                          <a:pt x="1" y="84"/>
                        </a:lnTo>
                        <a:lnTo>
                          <a:pt x="3" y="82"/>
                        </a:lnTo>
                        <a:lnTo>
                          <a:pt x="4" y="80"/>
                        </a:lnTo>
                        <a:lnTo>
                          <a:pt x="6" y="78"/>
                        </a:lnTo>
                        <a:lnTo>
                          <a:pt x="7" y="78"/>
                        </a:lnTo>
                        <a:lnTo>
                          <a:pt x="7" y="76"/>
                        </a:lnTo>
                        <a:lnTo>
                          <a:pt x="9" y="76"/>
                        </a:lnTo>
                        <a:lnTo>
                          <a:pt x="10" y="74"/>
                        </a:lnTo>
                        <a:lnTo>
                          <a:pt x="12" y="74"/>
                        </a:lnTo>
                        <a:lnTo>
                          <a:pt x="13" y="74"/>
                        </a:lnTo>
                        <a:lnTo>
                          <a:pt x="15" y="72"/>
                        </a:lnTo>
                        <a:lnTo>
                          <a:pt x="17" y="72"/>
                        </a:lnTo>
                        <a:lnTo>
                          <a:pt x="18" y="72"/>
                        </a:lnTo>
                        <a:lnTo>
                          <a:pt x="20" y="70"/>
                        </a:lnTo>
                        <a:lnTo>
                          <a:pt x="21" y="70"/>
                        </a:lnTo>
                        <a:lnTo>
                          <a:pt x="23" y="70"/>
                        </a:lnTo>
                        <a:lnTo>
                          <a:pt x="26" y="70"/>
                        </a:lnTo>
                        <a:lnTo>
                          <a:pt x="27" y="68"/>
                        </a:lnTo>
                        <a:lnTo>
                          <a:pt x="29" y="68"/>
                        </a:lnTo>
                        <a:lnTo>
                          <a:pt x="32" y="68"/>
                        </a:lnTo>
                        <a:lnTo>
                          <a:pt x="33" y="68"/>
                        </a:lnTo>
                        <a:lnTo>
                          <a:pt x="36" y="66"/>
                        </a:lnTo>
                        <a:lnTo>
                          <a:pt x="79" y="58"/>
                        </a:lnTo>
                        <a:lnTo>
                          <a:pt x="81" y="56"/>
                        </a:lnTo>
                        <a:lnTo>
                          <a:pt x="82" y="54"/>
                        </a:lnTo>
                        <a:lnTo>
                          <a:pt x="84" y="52"/>
                        </a:lnTo>
                        <a:lnTo>
                          <a:pt x="85" y="50"/>
                        </a:lnTo>
                        <a:lnTo>
                          <a:pt x="87" y="48"/>
                        </a:lnTo>
                        <a:lnTo>
                          <a:pt x="89" y="48"/>
                        </a:lnTo>
                        <a:lnTo>
                          <a:pt x="90" y="46"/>
                        </a:lnTo>
                        <a:lnTo>
                          <a:pt x="92" y="44"/>
                        </a:lnTo>
                        <a:lnTo>
                          <a:pt x="93" y="44"/>
                        </a:lnTo>
                        <a:lnTo>
                          <a:pt x="95" y="42"/>
                        </a:lnTo>
                        <a:lnTo>
                          <a:pt x="96" y="40"/>
                        </a:lnTo>
                        <a:lnTo>
                          <a:pt x="98" y="40"/>
                        </a:lnTo>
                        <a:lnTo>
                          <a:pt x="99" y="38"/>
                        </a:lnTo>
                        <a:lnTo>
                          <a:pt x="101" y="38"/>
                        </a:lnTo>
                        <a:lnTo>
                          <a:pt x="102" y="36"/>
                        </a:lnTo>
                        <a:lnTo>
                          <a:pt x="104" y="34"/>
                        </a:lnTo>
                        <a:lnTo>
                          <a:pt x="104" y="32"/>
                        </a:lnTo>
                        <a:lnTo>
                          <a:pt x="102" y="32"/>
                        </a:lnTo>
                        <a:lnTo>
                          <a:pt x="101" y="30"/>
                        </a:lnTo>
                        <a:lnTo>
                          <a:pt x="99" y="30"/>
                        </a:lnTo>
                        <a:lnTo>
                          <a:pt x="99" y="28"/>
                        </a:lnTo>
                        <a:lnTo>
                          <a:pt x="98" y="28"/>
                        </a:lnTo>
                        <a:lnTo>
                          <a:pt x="98" y="26"/>
                        </a:lnTo>
                        <a:lnTo>
                          <a:pt x="96" y="24"/>
                        </a:lnTo>
                        <a:lnTo>
                          <a:pt x="96" y="22"/>
                        </a:lnTo>
                        <a:lnTo>
                          <a:pt x="96" y="20"/>
                        </a:lnTo>
                        <a:lnTo>
                          <a:pt x="96" y="18"/>
                        </a:lnTo>
                        <a:lnTo>
                          <a:pt x="96" y="16"/>
                        </a:lnTo>
                        <a:lnTo>
                          <a:pt x="98" y="14"/>
                        </a:lnTo>
                        <a:lnTo>
                          <a:pt x="98" y="12"/>
                        </a:lnTo>
                        <a:lnTo>
                          <a:pt x="99" y="10"/>
                        </a:lnTo>
                        <a:lnTo>
                          <a:pt x="101" y="8"/>
                        </a:lnTo>
                        <a:lnTo>
                          <a:pt x="102" y="6"/>
                        </a:lnTo>
                        <a:lnTo>
                          <a:pt x="104" y="6"/>
                        </a:lnTo>
                        <a:lnTo>
                          <a:pt x="105" y="4"/>
                        </a:lnTo>
                        <a:lnTo>
                          <a:pt x="107" y="4"/>
                        </a:lnTo>
                        <a:lnTo>
                          <a:pt x="108" y="2"/>
                        </a:lnTo>
                        <a:lnTo>
                          <a:pt x="110" y="2"/>
                        </a:lnTo>
                        <a:lnTo>
                          <a:pt x="111" y="2"/>
                        </a:lnTo>
                        <a:lnTo>
                          <a:pt x="113" y="0"/>
                        </a:lnTo>
                        <a:lnTo>
                          <a:pt x="115" y="0"/>
                        </a:lnTo>
                        <a:lnTo>
                          <a:pt x="116" y="0"/>
                        </a:lnTo>
                        <a:lnTo>
                          <a:pt x="118" y="0"/>
                        </a:lnTo>
                        <a:lnTo>
                          <a:pt x="119" y="0"/>
                        </a:lnTo>
                        <a:lnTo>
                          <a:pt x="121" y="2"/>
                        </a:lnTo>
                        <a:lnTo>
                          <a:pt x="122" y="2"/>
                        </a:lnTo>
                        <a:lnTo>
                          <a:pt x="124" y="2"/>
                        </a:lnTo>
                        <a:lnTo>
                          <a:pt x="125" y="4"/>
                        </a:lnTo>
                        <a:lnTo>
                          <a:pt x="127" y="6"/>
                        </a:lnTo>
                        <a:lnTo>
                          <a:pt x="128" y="8"/>
                        </a:lnTo>
                        <a:lnTo>
                          <a:pt x="128" y="10"/>
                        </a:lnTo>
                        <a:lnTo>
                          <a:pt x="130" y="12"/>
                        </a:lnTo>
                        <a:lnTo>
                          <a:pt x="130" y="14"/>
                        </a:lnTo>
                        <a:lnTo>
                          <a:pt x="130" y="16"/>
                        </a:lnTo>
                        <a:lnTo>
                          <a:pt x="130" y="18"/>
                        </a:lnTo>
                        <a:lnTo>
                          <a:pt x="128" y="20"/>
                        </a:lnTo>
                        <a:lnTo>
                          <a:pt x="128" y="22"/>
                        </a:lnTo>
                        <a:lnTo>
                          <a:pt x="127" y="22"/>
                        </a:lnTo>
                        <a:lnTo>
                          <a:pt x="125" y="24"/>
                        </a:lnTo>
                        <a:lnTo>
                          <a:pt x="124" y="26"/>
                        </a:lnTo>
                        <a:lnTo>
                          <a:pt x="122" y="28"/>
                        </a:lnTo>
                        <a:lnTo>
                          <a:pt x="119" y="30"/>
                        </a:lnTo>
                        <a:lnTo>
                          <a:pt x="118" y="32"/>
                        </a:lnTo>
                        <a:lnTo>
                          <a:pt x="115" y="34"/>
                        </a:lnTo>
                        <a:lnTo>
                          <a:pt x="111" y="36"/>
                        </a:lnTo>
                        <a:lnTo>
                          <a:pt x="108" y="36"/>
                        </a:lnTo>
                        <a:lnTo>
                          <a:pt x="107" y="38"/>
                        </a:lnTo>
                        <a:lnTo>
                          <a:pt x="104" y="40"/>
                        </a:lnTo>
                        <a:lnTo>
                          <a:pt x="102" y="42"/>
                        </a:lnTo>
                        <a:lnTo>
                          <a:pt x="99" y="44"/>
                        </a:lnTo>
                        <a:lnTo>
                          <a:pt x="98" y="44"/>
                        </a:lnTo>
                        <a:lnTo>
                          <a:pt x="98" y="46"/>
                        </a:lnTo>
                        <a:lnTo>
                          <a:pt x="96" y="46"/>
                        </a:lnTo>
                        <a:lnTo>
                          <a:pt x="95" y="48"/>
                        </a:lnTo>
                        <a:lnTo>
                          <a:pt x="95" y="50"/>
                        </a:lnTo>
                        <a:lnTo>
                          <a:pt x="93" y="50"/>
                        </a:lnTo>
                        <a:lnTo>
                          <a:pt x="93" y="52"/>
                        </a:lnTo>
                        <a:lnTo>
                          <a:pt x="93" y="54"/>
                        </a:lnTo>
                        <a:lnTo>
                          <a:pt x="92" y="54"/>
                        </a:lnTo>
                        <a:lnTo>
                          <a:pt x="92" y="56"/>
                        </a:lnTo>
                        <a:lnTo>
                          <a:pt x="92" y="5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02130" name="Line 18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533" y="2078"/>
                    <a:ext cx="314" cy="177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2134" name="Group 22"/>
                <p:cNvGrpSpPr>
                  <a:grpSpLocks/>
                </p:cNvGrpSpPr>
                <p:nvPr/>
              </p:nvGrpSpPr>
              <p:grpSpPr bwMode="auto">
                <a:xfrm>
                  <a:off x="3459" y="3346"/>
                  <a:ext cx="568" cy="654"/>
                  <a:chOff x="3855" y="3616"/>
                  <a:chExt cx="568" cy="654"/>
                </a:xfrm>
              </p:grpSpPr>
              <p:sp>
                <p:nvSpPr>
                  <p:cNvPr id="602135" name="Freeform 23"/>
                  <p:cNvSpPr>
                    <a:spLocks/>
                  </p:cNvSpPr>
                  <p:nvPr/>
                </p:nvSpPr>
                <p:spPr bwMode="auto">
                  <a:xfrm rot="5400000">
                    <a:off x="3859" y="4127"/>
                    <a:ext cx="139" cy="148"/>
                  </a:xfrm>
                  <a:custGeom>
                    <a:avLst/>
                    <a:gdLst/>
                    <a:ahLst/>
                    <a:cxnLst>
                      <a:cxn ang="0">
                        <a:pos x="87" y="88"/>
                      </a:cxn>
                      <a:cxn ang="0">
                        <a:pos x="92" y="96"/>
                      </a:cxn>
                      <a:cxn ang="0">
                        <a:pos x="98" y="102"/>
                      </a:cxn>
                      <a:cxn ang="0">
                        <a:pos x="109" y="112"/>
                      </a:cxn>
                      <a:cxn ang="0">
                        <a:pos x="118" y="120"/>
                      </a:cxn>
                      <a:cxn ang="0">
                        <a:pos x="122" y="128"/>
                      </a:cxn>
                      <a:cxn ang="0">
                        <a:pos x="122" y="136"/>
                      </a:cxn>
                      <a:cxn ang="0">
                        <a:pos x="121" y="144"/>
                      </a:cxn>
                      <a:cxn ang="0">
                        <a:pos x="115" y="148"/>
                      </a:cxn>
                      <a:cxn ang="0">
                        <a:pos x="109" y="146"/>
                      </a:cxn>
                      <a:cxn ang="0">
                        <a:pos x="101" y="142"/>
                      </a:cxn>
                      <a:cxn ang="0">
                        <a:pos x="95" y="134"/>
                      </a:cxn>
                      <a:cxn ang="0">
                        <a:pos x="92" y="126"/>
                      </a:cxn>
                      <a:cxn ang="0">
                        <a:pos x="93" y="118"/>
                      </a:cxn>
                      <a:cxn ang="0">
                        <a:pos x="96" y="114"/>
                      </a:cxn>
                      <a:cxn ang="0">
                        <a:pos x="95" y="106"/>
                      </a:cxn>
                      <a:cxn ang="0">
                        <a:pos x="90" y="102"/>
                      </a:cxn>
                      <a:cxn ang="0">
                        <a:pos x="84" y="94"/>
                      </a:cxn>
                      <a:cxn ang="0">
                        <a:pos x="78" y="86"/>
                      </a:cxn>
                      <a:cxn ang="0">
                        <a:pos x="32" y="68"/>
                      </a:cxn>
                      <a:cxn ang="0">
                        <a:pos x="24" y="64"/>
                      </a:cxn>
                      <a:cxn ang="0">
                        <a:pos x="18" y="62"/>
                      </a:cxn>
                      <a:cxn ang="0">
                        <a:pos x="14" y="58"/>
                      </a:cxn>
                      <a:cxn ang="0">
                        <a:pos x="9" y="56"/>
                      </a:cxn>
                      <a:cxn ang="0">
                        <a:pos x="5" y="48"/>
                      </a:cxn>
                      <a:cxn ang="0">
                        <a:pos x="1" y="44"/>
                      </a:cxn>
                      <a:cxn ang="0">
                        <a:pos x="15" y="2"/>
                      </a:cxn>
                      <a:cxn ang="0">
                        <a:pos x="20" y="2"/>
                      </a:cxn>
                      <a:cxn ang="0">
                        <a:pos x="26" y="2"/>
                      </a:cxn>
                      <a:cxn ang="0">
                        <a:pos x="31" y="6"/>
                      </a:cxn>
                      <a:cxn ang="0">
                        <a:pos x="35" y="12"/>
                      </a:cxn>
                      <a:cxn ang="0">
                        <a:pos x="41" y="18"/>
                      </a:cxn>
                      <a:cxn ang="0">
                        <a:pos x="47" y="26"/>
                      </a:cxn>
                      <a:cxn ang="0">
                        <a:pos x="84" y="70"/>
                      </a:cxn>
                      <a:cxn ang="0">
                        <a:pos x="92" y="72"/>
                      </a:cxn>
                      <a:cxn ang="0">
                        <a:pos x="98" y="76"/>
                      </a:cxn>
                      <a:cxn ang="0">
                        <a:pos x="104" y="80"/>
                      </a:cxn>
                      <a:cxn ang="0">
                        <a:pos x="109" y="78"/>
                      </a:cxn>
                      <a:cxn ang="0">
                        <a:pos x="109" y="70"/>
                      </a:cxn>
                      <a:cxn ang="0">
                        <a:pos x="112" y="64"/>
                      </a:cxn>
                      <a:cxn ang="0">
                        <a:pos x="118" y="62"/>
                      </a:cxn>
                      <a:cxn ang="0">
                        <a:pos x="124" y="64"/>
                      </a:cxn>
                      <a:cxn ang="0">
                        <a:pos x="130" y="68"/>
                      </a:cxn>
                      <a:cxn ang="0">
                        <a:pos x="135" y="74"/>
                      </a:cxn>
                      <a:cxn ang="0">
                        <a:pos x="139" y="80"/>
                      </a:cxn>
                      <a:cxn ang="0">
                        <a:pos x="139" y="88"/>
                      </a:cxn>
                      <a:cxn ang="0">
                        <a:pos x="138" y="96"/>
                      </a:cxn>
                      <a:cxn ang="0">
                        <a:pos x="132" y="100"/>
                      </a:cxn>
                      <a:cxn ang="0">
                        <a:pos x="124" y="98"/>
                      </a:cxn>
                      <a:cxn ang="0">
                        <a:pos x="115" y="92"/>
                      </a:cxn>
                      <a:cxn ang="0">
                        <a:pos x="104" y="84"/>
                      </a:cxn>
                      <a:cxn ang="0">
                        <a:pos x="96" y="80"/>
                      </a:cxn>
                      <a:cxn ang="0">
                        <a:pos x="90" y="80"/>
                      </a:cxn>
                    </a:cxnLst>
                    <a:rect l="0" t="0" r="r" b="b"/>
                    <a:pathLst>
                      <a:path w="139" h="148">
                        <a:moveTo>
                          <a:pt x="86" y="82"/>
                        </a:moveTo>
                        <a:lnTo>
                          <a:pt x="87" y="84"/>
                        </a:lnTo>
                        <a:lnTo>
                          <a:pt x="87" y="86"/>
                        </a:lnTo>
                        <a:lnTo>
                          <a:pt x="87" y="88"/>
                        </a:lnTo>
                        <a:lnTo>
                          <a:pt x="87" y="90"/>
                        </a:lnTo>
                        <a:lnTo>
                          <a:pt x="89" y="92"/>
                        </a:lnTo>
                        <a:lnTo>
                          <a:pt x="90" y="94"/>
                        </a:lnTo>
                        <a:lnTo>
                          <a:pt x="92" y="96"/>
                        </a:lnTo>
                        <a:lnTo>
                          <a:pt x="93" y="98"/>
                        </a:lnTo>
                        <a:lnTo>
                          <a:pt x="95" y="98"/>
                        </a:lnTo>
                        <a:lnTo>
                          <a:pt x="96" y="100"/>
                        </a:lnTo>
                        <a:lnTo>
                          <a:pt x="98" y="102"/>
                        </a:lnTo>
                        <a:lnTo>
                          <a:pt x="101" y="104"/>
                        </a:lnTo>
                        <a:lnTo>
                          <a:pt x="103" y="106"/>
                        </a:lnTo>
                        <a:lnTo>
                          <a:pt x="106" y="108"/>
                        </a:lnTo>
                        <a:lnTo>
                          <a:pt x="109" y="112"/>
                        </a:lnTo>
                        <a:lnTo>
                          <a:pt x="112" y="114"/>
                        </a:lnTo>
                        <a:lnTo>
                          <a:pt x="113" y="116"/>
                        </a:lnTo>
                        <a:lnTo>
                          <a:pt x="115" y="118"/>
                        </a:lnTo>
                        <a:lnTo>
                          <a:pt x="118" y="120"/>
                        </a:lnTo>
                        <a:lnTo>
                          <a:pt x="119" y="122"/>
                        </a:lnTo>
                        <a:lnTo>
                          <a:pt x="119" y="124"/>
                        </a:lnTo>
                        <a:lnTo>
                          <a:pt x="121" y="126"/>
                        </a:lnTo>
                        <a:lnTo>
                          <a:pt x="122" y="128"/>
                        </a:lnTo>
                        <a:lnTo>
                          <a:pt x="122" y="130"/>
                        </a:lnTo>
                        <a:lnTo>
                          <a:pt x="124" y="132"/>
                        </a:lnTo>
                        <a:lnTo>
                          <a:pt x="124" y="134"/>
                        </a:lnTo>
                        <a:lnTo>
                          <a:pt x="122" y="136"/>
                        </a:lnTo>
                        <a:lnTo>
                          <a:pt x="122" y="138"/>
                        </a:lnTo>
                        <a:lnTo>
                          <a:pt x="122" y="140"/>
                        </a:lnTo>
                        <a:lnTo>
                          <a:pt x="122" y="142"/>
                        </a:lnTo>
                        <a:lnTo>
                          <a:pt x="121" y="144"/>
                        </a:lnTo>
                        <a:lnTo>
                          <a:pt x="119" y="146"/>
                        </a:lnTo>
                        <a:lnTo>
                          <a:pt x="118" y="146"/>
                        </a:lnTo>
                        <a:lnTo>
                          <a:pt x="116" y="148"/>
                        </a:lnTo>
                        <a:lnTo>
                          <a:pt x="115" y="148"/>
                        </a:lnTo>
                        <a:lnTo>
                          <a:pt x="113" y="148"/>
                        </a:lnTo>
                        <a:lnTo>
                          <a:pt x="112" y="148"/>
                        </a:lnTo>
                        <a:lnTo>
                          <a:pt x="110" y="148"/>
                        </a:lnTo>
                        <a:lnTo>
                          <a:pt x="109" y="146"/>
                        </a:lnTo>
                        <a:lnTo>
                          <a:pt x="107" y="146"/>
                        </a:lnTo>
                        <a:lnTo>
                          <a:pt x="106" y="146"/>
                        </a:lnTo>
                        <a:lnTo>
                          <a:pt x="104" y="144"/>
                        </a:lnTo>
                        <a:lnTo>
                          <a:pt x="101" y="142"/>
                        </a:lnTo>
                        <a:lnTo>
                          <a:pt x="99" y="140"/>
                        </a:lnTo>
                        <a:lnTo>
                          <a:pt x="98" y="138"/>
                        </a:lnTo>
                        <a:lnTo>
                          <a:pt x="96" y="136"/>
                        </a:lnTo>
                        <a:lnTo>
                          <a:pt x="95" y="134"/>
                        </a:lnTo>
                        <a:lnTo>
                          <a:pt x="93" y="132"/>
                        </a:lnTo>
                        <a:lnTo>
                          <a:pt x="93" y="130"/>
                        </a:lnTo>
                        <a:lnTo>
                          <a:pt x="92" y="128"/>
                        </a:lnTo>
                        <a:lnTo>
                          <a:pt x="92" y="126"/>
                        </a:lnTo>
                        <a:lnTo>
                          <a:pt x="92" y="124"/>
                        </a:lnTo>
                        <a:lnTo>
                          <a:pt x="92" y="122"/>
                        </a:lnTo>
                        <a:lnTo>
                          <a:pt x="92" y="120"/>
                        </a:lnTo>
                        <a:lnTo>
                          <a:pt x="93" y="118"/>
                        </a:lnTo>
                        <a:lnTo>
                          <a:pt x="93" y="116"/>
                        </a:lnTo>
                        <a:lnTo>
                          <a:pt x="95" y="116"/>
                        </a:lnTo>
                        <a:lnTo>
                          <a:pt x="95" y="114"/>
                        </a:lnTo>
                        <a:lnTo>
                          <a:pt x="96" y="114"/>
                        </a:lnTo>
                        <a:lnTo>
                          <a:pt x="98" y="112"/>
                        </a:lnTo>
                        <a:lnTo>
                          <a:pt x="98" y="110"/>
                        </a:lnTo>
                        <a:lnTo>
                          <a:pt x="96" y="108"/>
                        </a:lnTo>
                        <a:lnTo>
                          <a:pt x="95" y="106"/>
                        </a:lnTo>
                        <a:lnTo>
                          <a:pt x="93" y="106"/>
                        </a:lnTo>
                        <a:lnTo>
                          <a:pt x="92" y="104"/>
                        </a:lnTo>
                        <a:lnTo>
                          <a:pt x="92" y="102"/>
                        </a:lnTo>
                        <a:lnTo>
                          <a:pt x="90" y="102"/>
                        </a:lnTo>
                        <a:lnTo>
                          <a:pt x="89" y="100"/>
                        </a:lnTo>
                        <a:lnTo>
                          <a:pt x="87" y="98"/>
                        </a:lnTo>
                        <a:lnTo>
                          <a:pt x="86" y="96"/>
                        </a:lnTo>
                        <a:lnTo>
                          <a:pt x="84" y="94"/>
                        </a:lnTo>
                        <a:lnTo>
                          <a:pt x="83" y="92"/>
                        </a:lnTo>
                        <a:lnTo>
                          <a:pt x="81" y="90"/>
                        </a:lnTo>
                        <a:lnTo>
                          <a:pt x="80" y="88"/>
                        </a:lnTo>
                        <a:lnTo>
                          <a:pt x="78" y="86"/>
                        </a:lnTo>
                        <a:lnTo>
                          <a:pt x="76" y="84"/>
                        </a:lnTo>
                        <a:lnTo>
                          <a:pt x="75" y="82"/>
                        </a:lnTo>
                        <a:lnTo>
                          <a:pt x="35" y="68"/>
                        </a:lnTo>
                        <a:lnTo>
                          <a:pt x="32" y="68"/>
                        </a:lnTo>
                        <a:lnTo>
                          <a:pt x="31" y="66"/>
                        </a:lnTo>
                        <a:lnTo>
                          <a:pt x="29" y="66"/>
                        </a:lnTo>
                        <a:lnTo>
                          <a:pt x="26" y="66"/>
                        </a:lnTo>
                        <a:lnTo>
                          <a:pt x="24" y="64"/>
                        </a:lnTo>
                        <a:lnTo>
                          <a:pt x="23" y="64"/>
                        </a:lnTo>
                        <a:lnTo>
                          <a:pt x="21" y="64"/>
                        </a:lnTo>
                        <a:lnTo>
                          <a:pt x="20" y="62"/>
                        </a:lnTo>
                        <a:lnTo>
                          <a:pt x="18" y="62"/>
                        </a:lnTo>
                        <a:lnTo>
                          <a:pt x="17" y="60"/>
                        </a:lnTo>
                        <a:lnTo>
                          <a:pt x="15" y="60"/>
                        </a:lnTo>
                        <a:lnTo>
                          <a:pt x="14" y="60"/>
                        </a:lnTo>
                        <a:lnTo>
                          <a:pt x="14" y="58"/>
                        </a:lnTo>
                        <a:lnTo>
                          <a:pt x="12" y="58"/>
                        </a:lnTo>
                        <a:lnTo>
                          <a:pt x="11" y="58"/>
                        </a:lnTo>
                        <a:lnTo>
                          <a:pt x="11" y="56"/>
                        </a:lnTo>
                        <a:lnTo>
                          <a:pt x="9" y="56"/>
                        </a:lnTo>
                        <a:lnTo>
                          <a:pt x="8" y="54"/>
                        </a:lnTo>
                        <a:lnTo>
                          <a:pt x="6" y="52"/>
                        </a:lnTo>
                        <a:lnTo>
                          <a:pt x="5" y="50"/>
                        </a:lnTo>
                        <a:lnTo>
                          <a:pt x="5" y="48"/>
                        </a:lnTo>
                        <a:lnTo>
                          <a:pt x="3" y="48"/>
                        </a:lnTo>
                        <a:lnTo>
                          <a:pt x="3" y="46"/>
                        </a:lnTo>
                        <a:lnTo>
                          <a:pt x="1" y="46"/>
                        </a:lnTo>
                        <a:lnTo>
                          <a:pt x="1" y="44"/>
                        </a:lnTo>
                        <a:lnTo>
                          <a:pt x="0" y="42"/>
                        </a:lnTo>
                        <a:lnTo>
                          <a:pt x="60" y="62"/>
                        </a:lnTo>
                        <a:lnTo>
                          <a:pt x="14" y="2"/>
                        </a:lnTo>
                        <a:lnTo>
                          <a:pt x="15" y="2"/>
                        </a:lnTo>
                        <a:lnTo>
                          <a:pt x="17" y="2"/>
                        </a:lnTo>
                        <a:lnTo>
                          <a:pt x="17" y="0"/>
                        </a:lnTo>
                        <a:lnTo>
                          <a:pt x="18" y="2"/>
                        </a:lnTo>
                        <a:lnTo>
                          <a:pt x="20" y="2"/>
                        </a:lnTo>
                        <a:lnTo>
                          <a:pt x="21" y="2"/>
                        </a:lnTo>
                        <a:lnTo>
                          <a:pt x="23" y="2"/>
                        </a:lnTo>
                        <a:lnTo>
                          <a:pt x="24" y="2"/>
                        </a:lnTo>
                        <a:lnTo>
                          <a:pt x="26" y="2"/>
                        </a:lnTo>
                        <a:lnTo>
                          <a:pt x="26" y="4"/>
                        </a:lnTo>
                        <a:lnTo>
                          <a:pt x="27" y="4"/>
                        </a:lnTo>
                        <a:lnTo>
                          <a:pt x="29" y="6"/>
                        </a:lnTo>
                        <a:lnTo>
                          <a:pt x="31" y="6"/>
                        </a:lnTo>
                        <a:lnTo>
                          <a:pt x="32" y="8"/>
                        </a:lnTo>
                        <a:lnTo>
                          <a:pt x="34" y="10"/>
                        </a:lnTo>
                        <a:lnTo>
                          <a:pt x="35" y="10"/>
                        </a:lnTo>
                        <a:lnTo>
                          <a:pt x="35" y="12"/>
                        </a:lnTo>
                        <a:lnTo>
                          <a:pt x="37" y="12"/>
                        </a:lnTo>
                        <a:lnTo>
                          <a:pt x="38" y="14"/>
                        </a:lnTo>
                        <a:lnTo>
                          <a:pt x="40" y="16"/>
                        </a:lnTo>
                        <a:lnTo>
                          <a:pt x="41" y="18"/>
                        </a:lnTo>
                        <a:lnTo>
                          <a:pt x="41" y="20"/>
                        </a:lnTo>
                        <a:lnTo>
                          <a:pt x="43" y="22"/>
                        </a:lnTo>
                        <a:lnTo>
                          <a:pt x="44" y="24"/>
                        </a:lnTo>
                        <a:lnTo>
                          <a:pt x="47" y="26"/>
                        </a:lnTo>
                        <a:lnTo>
                          <a:pt x="49" y="28"/>
                        </a:lnTo>
                        <a:lnTo>
                          <a:pt x="80" y="68"/>
                        </a:lnTo>
                        <a:lnTo>
                          <a:pt x="81" y="68"/>
                        </a:lnTo>
                        <a:lnTo>
                          <a:pt x="84" y="70"/>
                        </a:lnTo>
                        <a:lnTo>
                          <a:pt x="86" y="70"/>
                        </a:lnTo>
                        <a:lnTo>
                          <a:pt x="87" y="70"/>
                        </a:lnTo>
                        <a:lnTo>
                          <a:pt x="90" y="72"/>
                        </a:lnTo>
                        <a:lnTo>
                          <a:pt x="92" y="72"/>
                        </a:lnTo>
                        <a:lnTo>
                          <a:pt x="93" y="74"/>
                        </a:lnTo>
                        <a:lnTo>
                          <a:pt x="95" y="74"/>
                        </a:lnTo>
                        <a:lnTo>
                          <a:pt x="96" y="74"/>
                        </a:lnTo>
                        <a:lnTo>
                          <a:pt x="98" y="76"/>
                        </a:lnTo>
                        <a:lnTo>
                          <a:pt x="99" y="76"/>
                        </a:lnTo>
                        <a:lnTo>
                          <a:pt x="101" y="78"/>
                        </a:lnTo>
                        <a:lnTo>
                          <a:pt x="103" y="78"/>
                        </a:lnTo>
                        <a:lnTo>
                          <a:pt x="104" y="80"/>
                        </a:lnTo>
                        <a:lnTo>
                          <a:pt x="106" y="80"/>
                        </a:lnTo>
                        <a:lnTo>
                          <a:pt x="107" y="82"/>
                        </a:lnTo>
                        <a:lnTo>
                          <a:pt x="109" y="80"/>
                        </a:lnTo>
                        <a:lnTo>
                          <a:pt x="109" y="78"/>
                        </a:lnTo>
                        <a:lnTo>
                          <a:pt x="109" y="76"/>
                        </a:lnTo>
                        <a:lnTo>
                          <a:pt x="109" y="74"/>
                        </a:lnTo>
                        <a:lnTo>
                          <a:pt x="109" y="72"/>
                        </a:lnTo>
                        <a:lnTo>
                          <a:pt x="109" y="70"/>
                        </a:lnTo>
                        <a:lnTo>
                          <a:pt x="110" y="68"/>
                        </a:lnTo>
                        <a:lnTo>
                          <a:pt x="110" y="66"/>
                        </a:lnTo>
                        <a:lnTo>
                          <a:pt x="112" y="66"/>
                        </a:lnTo>
                        <a:lnTo>
                          <a:pt x="112" y="64"/>
                        </a:lnTo>
                        <a:lnTo>
                          <a:pt x="113" y="64"/>
                        </a:lnTo>
                        <a:lnTo>
                          <a:pt x="115" y="62"/>
                        </a:lnTo>
                        <a:lnTo>
                          <a:pt x="116" y="62"/>
                        </a:lnTo>
                        <a:lnTo>
                          <a:pt x="118" y="62"/>
                        </a:lnTo>
                        <a:lnTo>
                          <a:pt x="119" y="62"/>
                        </a:lnTo>
                        <a:lnTo>
                          <a:pt x="121" y="62"/>
                        </a:lnTo>
                        <a:lnTo>
                          <a:pt x="122" y="62"/>
                        </a:lnTo>
                        <a:lnTo>
                          <a:pt x="124" y="64"/>
                        </a:lnTo>
                        <a:lnTo>
                          <a:pt x="125" y="64"/>
                        </a:lnTo>
                        <a:lnTo>
                          <a:pt x="127" y="66"/>
                        </a:lnTo>
                        <a:lnTo>
                          <a:pt x="129" y="66"/>
                        </a:lnTo>
                        <a:lnTo>
                          <a:pt x="130" y="68"/>
                        </a:lnTo>
                        <a:lnTo>
                          <a:pt x="132" y="70"/>
                        </a:lnTo>
                        <a:lnTo>
                          <a:pt x="133" y="70"/>
                        </a:lnTo>
                        <a:lnTo>
                          <a:pt x="135" y="72"/>
                        </a:lnTo>
                        <a:lnTo>
                          <a:pt x="135" y="74"/>
                        </a:lnTo>
                        <a:lnTo>
                          <a:pt x="136" y="74"/>
                        </a:lnTo>
                        <a:lnTo>
                          <a:pt x="138" y="76"/>
                        </a:lnTo>
                        <a:lnTo>
                          <a:pt x="138" y="78"/>
                        </a:lnTo>
                        <a:lnTo>
                          <a:pt x="139" y="80"/>
                        </a:lnTo>
                        <a:lnTo>
                          <a:pt x="139" y="82"/>
                        </a:lnTo>
                        <a:lnTo>
                          <a:pt x="139" y="84"/>
                        </a:lnTo>
                        <a:lnTo>
                          <a:pt x="139" y="86"/>
                        </a:lnTo>
                        <a:lnTo>
                          <a:pt x="139" y="88"/>
                        </a:lnTo>
                        <a:lnTo>
                          <a:pt x="139" y="90"/>
                        </a:lnTo>
                        <a:lnTo>
                          <a:pt x="139" y="92"/>
                        </a:lnTo>
                        <a:lnTo>
                          <a:pt x="138" y="94"/>
                        </a:lnTo>
                        <a:lnTo>
                          <a:pt x="138" y="96"/>
                        </a:lnTo>
                        <a:lnTo>
                          <a:pt x="136" y="96"/>
                        </a:lnTo>
                        <a:lnTo>
                          <a:pt x="135" y="98"/>
                        </a:lnTo>
                        <a:lnTo>
                          <a:pt x="133" y="98"/>
                        </a:lnTo>
                        <a:lnTo>
                          <a:pt x="132" y="100"/>
                        </a:lnTo>
                        <a:lnTo>
                          <a:pt x="130" y="100"/>
                        </a:lnTo>
                        <a:lnTo>
                          <a:pt x="129" y="100"/>
                        </a:lnTo>
                        <a:lnTo>
                          <a:pt x="127" y="98"/>
                        </a:lnTo>
                        <a:lnTo>
                          <a:pt x="124" y="98"/>
                        </a:lnTo>
                        <a:lnTo>
                          <a:pt x="122" y="96"/>
                        </a:lnTo>
                        <a:lnTo>
                          <a:pt x="121" y="96"/>
                        </a:lnTo>
                        <a:lnTo>
                          <a:pt x="118" y="94"/>
                        </a:lnTo>
                        <a:lnTo>
                          <a:pt x="115" y="92"/>
                        </a:lnTo>
                        <a:lnTo>
                          <a:pt x="112" y="90"/>
                        </a:lnTo>
                        <a:lnTo>
                          <a:pt x="109" y="88"/>
                        </a:lnTo>
                        <a:lnTo>
                          <a:pt x="107" y="86"/>
                        </a:lnTo>
                        <a:lnTo>
                          <a:pt x="104" y="84"/>
                        </a:lnTo>
                        <a:lnTo>
                          <a:pt x="103" y="84"/>
                        </a:lnTo>
                        <a:lnTo>
                          <a:pt x="101" y="82"/>
                        </a:lnTo>
                        <a:lnTo>
                          <a:pt x="98" y="82"/>
                        </a:lnTo>
                        <a:lnTo>
                          <a:pt x="96" y="80"/>
                        </a:lnTo>
                        <a:lnTo>
                          <a:pt x="95" y="80"/>
                        </a:lnTo>
                        <a:lnTo>
                          <a:pt x="93" y="80"/>
                        </a:lnTo>
                        <a:lnTo>
                          <a:pt x="92" y="80"/>
                        </a:lnTo>
                        <a:lnTo>
                          <a:pt x="90" y="80"/>
                        </a:lnTo>
                        <a:lnTo>
                          <a:pt x="89" y="80"/>
                        </a:lnTo>
                        <a:lnTo>
                          <a:pt x="87" y="82"/>
                        </a:lnTo>
                        <a:lnTo>
                          <a:pt x="86" y="82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02136" name="Line 2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950" y="3658"/>
                    <a:ext cx="516" cy="431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0214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628" y="1442"/>
                  <a:ext cx="385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1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47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974" y="1506"/>
                  <a:ext cx="213" cy="3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2158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1272" y="2124"/>
                  <a:ext cx="213" cy="3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215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331" y="2234"/>
                  <a:ext cx="428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6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165" y="2118"/>
                  <a:ext cx="428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61" name="Line 49"/>
                <p:cNvSpPr>
                  <a:spLocks noChangeShapeType="1"/>
                </p:cNvSpPr>
                <p:nvPr/>
              </p:nvSpPr>
              <p:spPr bwMode="auto">
                <a:xfrm>
                  <a:off x="2044" y="2118"/>
                  <a:ext cx="321" cy="33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2170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587" y="3038"/>
                  <a:ext cx="385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4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74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222" y="3786"/>
                  <a:ext cx="303" cy="417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2175" name="Line 63"/>
                <p:cNvSpPr>
                  <a:spLocks noChangeShapeType="1"/>
                </p:cNvSpPr>
                <p:nvPr/>
              </p:nvSpPr>
              <p:spPr bwMode="auto">
                <a:xfrm>
                  <a:off x="3969" y="3912"/>
                  <a:ext cx="291" cy="351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ru-RU"/>
                </a:p>
              </p:txBody>
            </p:sp>
            <p:sp>
              <p:nvSpPr>
                <p:cNvPr id="602176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777" y="4089"/>
                  <a:ext cx="428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77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4271" y="4089"/>
                  <a:ext cx="428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cnt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86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754" y="1748"/>
                  <a:ext cx="292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02187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482" y="3320"/>
                  <a:ext cx="292" cy="23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solidFill>
                        <a:schemeClr val="tx1"/>
                      </a:solidFill>
                      <a:effectLst/>
                    </a:rPr>
                    <a:t>c</a:t>
                  </a:r>
                  <a:r>
                    <a:rPr lang="en-US" sz="1800" baseline="-25000">
                      <a:solidFill>
                        <a:schemeClr val="tx1"/>
                      </a:solidFill>
                      <a:effectLst/>
                    </a:rPr>
                    <a:t>…</a:t>
                  </a:r>
                  <a:endParaRPr lang="ru-RU" sz="1800" baseline="-25000"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</p:grpSp>
      </p:grpSp>
      <p:sp>
        <p:nvSpPr>
          <p:cNvPr id="602188" name="Text Box 76"/>
          <p:cNvSpPr txBox="1">
            <a:spLocks noChangeArrowheads="1"/>
          </p:cNvSpPr>
          <p:nvPr/>
        </p:nvSpPr>
        <p:spPr bwMode="auto">
          <a:xfrm>
            <a:off x="5499100" y="3979863"/>
            <a:ext cx="3952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3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2189" name="Text Box 77"/>
          <p:cNvSpPr txBox="1">
            <a:spLocks noChangeArrowheads="1"/>
          </p:cNvSpPr>
          <p:nvPr/>
        </p:nvSpPr>
        <p:spPr bwMode="auto">
          <a:xfrm>
            <a:off x="3987800" y="5200650"/>
            <a:ext cx="395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  <a:effectLst/>
              </a:rPr>
              <a:t>c</a:t>
            </a:r>
            <a:r>
              <a:rPr lang="en-US" sz="1800" baseline="-25000">
                <a:solidFill>
                  <a:schemeClr val="tx1"/>
                </a:solidFill>
                <a:effectLst/>
              </a:rPr>
              <a:t>4</a:t>
            </a:r>
            <a:endParaRPr lang="ru-RU" sz="1800" baseline="-25000">
              <a:solidFill>
                <a:schemeClr val="tx1"/>
              </a:solidFill>
              <a:effectLst/>
            </a:endParaRPr>
          </a:p>
        </p:txBody>
      </p:sp>
      <p:sp>
        <p:nvSpPr>
          <p:cNvPr id="602196" name="Rectangle 84"/>
          <p:cNvSpPr>
            <a:spLocks noChangeArrowheads="1"/>
          </p:cNvSpPr>
          <p:nvPr/>
        </p:nvSpPr>
        <p:spPr bwMode="auto">
          <a:xfrm>
            <a:off x="0" y="3859213"/>
            <a:ext cx="70612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P=s</a:t>
            </a:r>
            <a:r>
              <a:rPr lang="ru-RU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SymbolProp BT" pitchFamily="2" charset="2"/>
              </a:rPr>
              <a:t>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SymbolProp BT" pitchFamily="2" charset="2"/>
              </a:rPr>
              <a:t>...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SymbolProp BT" pitchFamily="2" charset="2"/>
              </a:rPr>
              <a:t>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</a:t>
            </a:r>
            <a:r>
              <a:rPr lang="ru-RU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4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отождествима</a:t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 путем 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0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60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Определение множества &lt;tree&gt; 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ru-RU" sz="2800"/>
              <a:t>Дерево </a:t>
            </a:r>
            <a:r>
              <a:rPr lang="ru-RU" sz="2800" b="1"/>
              <a:t>tree</a:t>
            </a:r>
            <a:r>
              <a:rPr lang="ru-RU" sz="2800"/>
              <a:t> представляет множество последовательностей состояний вычислений: 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 b="1"/>
              <a:t>&lt;tree&gt; =</a:t>
            </a:r>
            <a:r>
              <a:rPr lang="en-US" sz="2800" b="1"/>
              <a:t> </a:t>
            </a:r>
            <a:r>
              <a:rPr lang="ru-RU" sz="2800" b="1">
                <a:sym typeface="SymbolProp BT" pitchFamily="2" charset="2"/>
              </a:rPr>
              <a:t></a:t>
            </a:r>
            <a:r>
              <a:rPr lang="en-US" sz="2800" b="1"/>
              <a:t>[ </a:t>
            </a:r>
            <a:r>
              <a:rPr lang="ru-RU" sz="2800" b="1"/>
              <a:t>&lt;w&gt;</a:t>
            </a:r>
            <a:r>
              <a:rPr lang="en-US" sz="2800" b="1"/>
              <a:t> | w</a:t>
            </a:r>
            <a:r>
              <a:rPr lang="en-US" sz="2800"/>
              <a:t> </a:t>
            </a:r>
            <a:r>
              <a:rPr lang="ru-RU" sz="2800"/>
              <a:t>путь из корня</a:t>
            </a:r>
            <a:r>
              <a:rPr lang="en-US" sz="2800"/>
              <a:t> </a:t>
            </a:r>
            <a:r>
              <a:rPr lang="ru-RU" sz="2800" b="1"/>
              <a:t>tree</a:t>
            </a:r>
            <a:r>
              <a:rPr lang="ru-RU" sz="2800"/>
              <a:t> и</a:t>
            </a:r>
            <a:br>
              <a:rPr lang="ru-RU" sz="2800"/>
            </a:br>
            <a:r>
              <a:rPr lang="ru-RU" sz="2800"/>
              <a:t>                                 </a:t>
            </a:r>
            <a:r>
              <a:rPr lang="ru-RU" sz="2800" b="1"/>
              <a:t>w</a:t>
            </a:r>
            <a:r>
              <a:rPr lang="ru-RU" sz="2800"/>
              <a:t> нельзя продлить</a:t>
            </a:r>
            <a:r>
              <a:rPr lang="en-US" sz="2800"/>
              <a:t> </a:t>
            </a:r>
            <a:r>
              <a:rPr lang="en-US" sz="2800" b="1"/>
              <a:t>]</a:t>
            </a:r>
            <a:r>
              <a:rPr lang="ru-RU" sz="2800"/>
              <a:t> 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>объединение</a:t>
            </a:r>
            <a:r>
              <a:rPr lang="en-US" sz="2800"/>
              <a:t> </a:t>
            </a:r>
            <a:r>
              <a:rPr lang="ru-RU" sz="2800"/>
              <a:t>всех </a:t>
            </a:r>
            <a:r>
              <a:rPr lang="ru-RU" sz="2800" b="1"/>
              <a:t>&lt;w&gt;</a:t>
            </a:r>
            <a:r>
              <a:rPr lang="ru-RU" sz="2800"/>
              <a:t>, где </a:t>
            </a:r>
            <a:r>
              <a:rPr lang="ru-RU" sz="2800" b="1"/>
              <a:t>w</a:t>
            </a:r>
            <a:r>
              <a:rPr lang="ru-RU" sz="2800"/>
              <a:t> — путь в </a:t>
            </a:r>
            <a:r>
              <a:rPr lang="ru-RU" sz="2800" b="1"/>
              <a:t>tree</a:t>
            </a:r>
            <a:r>
              <a:rPr lang="ru-RU" sz="2800"/>
              <a:t> из корневой вершины, который нельзя продлить:</a:t>
            </a:r>
          </a:p>
          <a:p>
            <a:pPr lvl="1"/>
            <a:r>
              <a:rPr lang="ru-RU"/>
              <a:t>либо </a:t>
            </a:r>
            <a:r>
              <a:rPr lang="en-US" b="1"/>
              <a:t>w</a:t>
            </a:r>
            <a:r>
              <a:rPr lang="en-US"/>
              <a:t> </a:t>
            </a:r>
            <a:r>
              <a:rPr lang="ru-RU"/>
              <a:t>имеет бесконечную</a:t>
            </a:r>
            <a:r>
              <a:rPr lang="en-US"/>
              <a:t> </a:t>
            </a:r>
            <a:r>
              <a:rPr lang="ru-RU"/>
              <a:t>длину</a:t>
            </a:r>
          </a:p>
          <a:p>
            <a:pPr lvl="1"/>
            <a:r>
              <a:rPr lang="ru-RU"/>
              <a:t>либо </a:t>
            </a:r>
            <a:r>
              <a:rPr lang="en-US" b="1"/>
              <a:t>w</a:t>
            </a:r>
            <a:r>
              <a:rPr lang="en-US"/>
              <a:t> </a:t>
            </a:r>
            <a:r>
              <a:rPr lang="ru-RU"/>
              <a:t>завершается в листовой вершине дерева </a:t>
            </a:r>
            <a:r>
              <a:rPr lang="ru-RU" b="1"/>
              <a:t>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Определение множества процессов вычисления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ru-RU" dirty="0"/>
              <a:t>Множество процессов вычисления </a:t>
            </a:r>
            <a:r>
              <a:rPr lang="ru-RU" b="1" dirty="0" err="1"/>
              <a:t>p</a:t>
            </a:r>
            <a:r>
              <a:rPr lang="ru-RU" dirty="0"/>
              <a:t> на данных из некоторого класса</a:t>
            </a:r>
            <a:r>
              <a:rPr lang="en-US" dirty="0"/>
              <a:t> </a:t>
            </a:r>
            <a:r>
              <a:rPr lang="ru-RU" b="1" dirty="0">
                <a:solidFill>
                  <a:srgbClr val="CC0000"/>
                </a:solidFill>
              </a:rPr>
              <a:t>C</a:t>
            </a:r>
            <a:r>
              <a:rPr lang="ru-RU" dirty="0"/>
              <a:t> (на обобщенном данном программы </a:t>
            </a:r>
            <a:r>
              <a:rPr lang="ru-RU" b="1" smtClean="0"/>
              <a:t>p</a:t>
            </a:r>
            <a:r>
              <a:rPr lang="ru-RU" smtClean="0"/>
              <a:t>):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 </a:t>
            </a:r>
            <a:r>
              <a:rPr lang="ru-RU" b="1" dirty="0">
                <a:solidFill>
                  <a:srgbClr val="CC0000"/>
                </a:solidFill>
              </a:rPr>
              <a:t>P</a:t>
            </a:r>
            <a:r>
              <a:rPr lang="ru-RU" b="1" dirty="0"/>
              <a:t>(</a:t>
            </a:r>
            <a:r>
              <a:rPr lang="ru-RU" b="1" dirty="0" err="1"/>
              <a:t>p</a:t>
            </a:r>
            <a:r>
              <a:rPr lang="ru-RU" b="1" dirty="0"/>
              <a:t>, </a:t>
            </a:r>
            <a:r>
              <a:rPr lang="ru-RU" b="1" dirty="0">
                <a:solidFill>
                  <a:srgbClr val="CC0000"/>
                </a:solidFill>
              </a:rPr>
              <a:t>C</a:t>
            </a:r>
            <a:r>
              <a:rPr lang="ru-RU" b="1" dirty="0"/>
              <a:t>) = { </a:t>
            </a:r>
            <a:r>
              <a:rPr lang="ru-RU" b="1" dirty="0" err="1"/>
              <a:t>process</a:t>
            </a:r>
            <a:r>
              <a:rPr lang="ru-RU" b="1" dirty="0"/>
              <a:t>(</a:t>
            </a:r>
            <a:r>
              <a:rPr lang="ru-RU" b="1" dirty="0" err="1"/>
              <a:t>p</a:t>
            </a:r>
            <a:r>
              <a:rPr lang="ru-RU" b="1" dirty="0"/>
              <a:t>, </a:t>
            </a:r>
            <a:r>
              <a:rPr lang="ru-RU" b="1" dirty="0" err="1"/>
              <a:t>d</a:t>
            </a:r>
            <a:r>
              <a:rPr lang="ru-RU" b="1" dirty="0"/>
              <a:t>) | </a:t>
            </a:r>
            <a:r>
              <a:rPr lang="ru-RU" b="1" dirty="0" err="1"/>
              <a:t>d</a:t>
            </a:r>
            <a:r>
              <a:rPr lang="ru-RU" b="1" dirty="0"/>
              <a:t> </a:t>
            </a:r>
            <a:r>
              <a:rPr lang="ru-RU" b="1" dirty="0">
                <a:sym typeface="SymbolProp BT" pitchFamily="2" charset="2"/>
              </a:rPr>
              <a:t> </a:t>
            </a:r>
            <a:r>
              <a:rPr lang="ru-RU" b="1" dirty="0"/>
              <a:t>&lt;</a:t>
            </a:r>
            <a:r>
              <a:rPr lang="ru-RU" b="1" dirty="0">
                <a:solidFill>
                  <a:srgbClr val="CC0000"/>
                </a:solidFill>
              </a:rPr>
              <a:t>C</a:t>
            </a:r>
            <a:r>
              <a:rPr lang="ru-RU" b="1" dirty="0"/>
              <a:t>&gt; 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5991</TotalTime>
  <Words>1666</Words>
  <Application>Microsoft Office PowerPoint</Application>
  <PresentationFormat>Экран (4:3)</PresentationFormat>
  <Paragraphs>355</Paragraphs>
  <Slides>47</Slides>
  <Notes>47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4" baseType="lpstr">
      <vt:lpstr>Arial</vt:lpstr>
      <vt:lpstr>Tahoma</vt:lpstr>
      <vt:lpstr>Stars1</vt:lpstr>
      <vt:lpstr>Wingdings</vt:lpstr>
      <vt:lpstr>SymbolProp BT</vt:lpstr>
      <vt:lpstr>Default Design</vt:lpstr>
      <vt:lpstr>CorelDRAW</vt:lpstr>
      <vt:lpstr>Глава 3. Дерево процессов  </vt:lpstr>
      <vt:lpstr>Презентация PowerPoint</vt:lpstr>
      <vt:lpstr>Обзор главы 3. Дерево процессов</vt:lpstr>
      <vt:lpstr>Определение дерева конфигураций tree</vt:lpstr>
      <vt:lpstr>Дерево конфигураций</vt:lpstr>
      <vt:lpstr>Определение множества &lt;w&gt; для пути w из tree</vt:lpstr>
      <vt:lpstr>Презентация PowerPoint</vt:lpstr>
      <vt:lpstr>Определение множества &lt;tree&gt; </vt:lpstr>
      <vt:lpstr>Определение множества процессов вычисления</vt:lpstr>
      <vt:lpstr>Определение дерева процессов</vt:lpstr>
      <vt:lpstr>Презентация PowerPoint</vt:lpstr>
      <vt:lpstr>Далее в Главе 3. Дерево процессов</vt:lpstr>
      <vt:lpstr>3.1 Синтаксис представления дерева процессов</vt:lpstr>
      <vt:lpstr>3.2 Вспомогательные функции в алгоритме ptr</vt:lpstr>
      <vt:lpstr>3.2 Вспомогательные функции в алгоритме ptr</vt:lpstr>
      <vt:lpstr>3.2 Вспомогательные функции в алгоритме ptr</vt:lpstr>
      <vt:lpstr>Идея алгоритма ptr</vt:lpstr>
      <vt:lpstr>Идея алгоритма ptr</vt:lpstr>
      <vt:lpstr>Идея алгоритма ptr</vt:lpstr>
      <vt:lpstr>Идея алгоритма ptr</vt:lpstr>
      <vt:lpstr>Презентация PowerPoint</vt:lpstr>
      <vt:lpstr>Презентация PowerPoint</vt:lpstr>
      <vt:lpstr>Интерпретатор языка TSG</vt:lpstr>
      <vt:lpstr>3.3 Алгоритм ptr</vt:lpstr>
      <vt:lpstr>Интерпретатор языка TSG</vt:lpstr>
      <vt:lpstr>3.4 Алгоритм ptr  (функция evalT)</vt:lpstr>
      <vt:lpstr>Интерпретатор языка TSG</vt:lpstr>
      <vt:lpstr>3.4 Алгоритм ptr  (функция evalT)</vt:lpstr>
      <vt:lpstr>Интерпретатор языка TSG</vt:lpstr>
      <vt:lpstr>3.4 Алгоритм ptr  (функция evalT)</vt:lpstr>
      <vt:lpstr>Интерпретатор языка TSG (функция cond)</vt:lpstr>
      <vt:lpstr>3.5 Алгоритм ptr  (функция ccond)</vt:lpstr>
      <vt:lpstr>Интерпретатор языка TSG (функция cond)</vt:lpstr>
      <vt:lpstr>3.5 Алгоритм ptr  (функция ccond)</vt:lpstr>
      <vt:lpstr>Свойства ptr</vt:lpstr>
      <vt:lpstr>Наша цель — совершенство</vt:lpstr>
      <vt:lpstr>Множества достижимости</vt:lpstr>
      <vt:lpstr>3.6 Алгоритм xptr</vt:lpstr>
      <vt:lpstr>3.6 Алгоритм xptr</vt:lpstr>
      <vt:lpstr>3.6 Алгоритм xptr</vt:lpstr>
      <vt:lpstr>3.6 Алгоритм xptr</vt:lpstr>
      <vt:lpstr>3.6 Алгоритм xptr</vt:lpstr>
      <vt:lpstr>Презентация PowerPoint</vt:lpstr>
      <vt:lpstr>Обзор главы 3. Дерево процессов</vt:lpstr>
      <vt:lpstr>Обзор главы 3. Дерево процессов</vt:lpstr>
      <vt:lpstr>Обзор главы 3. Дерево процессов</vt:lpstr>
      <vt:lpstr>Обзор главы 3. Дерево процессов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Химшиашвили</cp:lastModifiedBy>
  <cp:revision>564</cp:revision>
  <dcterms:created xsi:type="dcterms:W3CDTF">2006-09-09T10:02:47Z</dcterms:created>
  <dcterms:modified xsi:type="dcterms:W3CDTF">2015-02-25T08:40:47Z</dcterms:modified>
</cp:coreProperties>
</file>