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en-US" b="1" dirty="0" smtClean="0"/>
              <a:t>6</a:t>
            </a:r>
            <a:r>
              <a:rPr lang="ru-RU" b="1" dirty="0" smtClean="0"/>
              <a:t>. </a:t>
            </a:r>
            <a:r>
              <a:rPr lang="ru-RU" b="1" dirty="0"/>
              <a:t>Знакомство с XAML</a:t>
            </a:r>
            <a:endParaRPr lang="ru-RU" dirty="0"/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332656"/>
            <a:ext cx="5163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6. Знакомство с элементом управления </a:t>
            </a:r>
            <a:r>
              <a:rPr lang="en-US" b="1" dirty="0" err="1" smtClean="0"/>
              <a:t>InkCanvas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836712"/>
            <a:ext cx="85910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&lt;Window x:Class="Lecture_6_6.MainWindow"</a:t>
            </a:r>
            <a:endParaRPr lang="ru-RU" dirty="0"/>
          </a:p>
          <a:p>
            <a:r>
              <a:rPr lang="en-US" dirty="0"/>
              <a:t>        </a:t>
            </a:r>
            <a:r>
              <a:rPr lang="en-US" dirty="0" err="1"/>
              <a:t>xmlns</a:t>
            </a:r>
            <a:r>
              <a:rPr lang="en-US" dirty="0"/>
              <a:t>="http://schemas.microsoft.com/winfx/2006/xaml/presentation"</a:t>
            </a:r>
            <a:endParaRPr lang="ru-RU" dirty="0"/>
          </a:p>
          <a:p>
            <a:r>
              <a:rPr lang="en-US" dirty="0"/>
              <a:t>        </a:t>
            </a:r>
            <a:r>
              <a:rPr lang="en-US" dirty="0" err="1"/>
              <a:t>xmlns:x</a:t>
            </a:r>
            <a:r>
              <a:rPr lang="en-US" dirty="0"/>
              <a:t>="http://schemas.microsoft.com/winfx/2006/xaml"</a:t>
            </a:r>
            <a:endParaRPr lang="ru-RU" dirty="0"/>
          </a:p>
          <a:p>
            <a:r>
              <a:rPr lang="en-US" dirty="0"/>
              <a:t>        Title="</a:t>
            </a:r>
            <a:r>
              <a:rPr lang="en-US" dirty="0" err="1"/>
              <a:t>MainWindow</a:t>
            </a:r>
            <a:r>
              <a:rPr lang="en-US" dirty="0"/>
              <a:t>" Height="350" Width="525"&gt;</a:t>
            </a:r>
            <a:endParaRPr lang="ru-RU" dirty="0"/>
          </a:p>
          <a:p>
            <a:r>
              <a:rPr lang="en-US" dirty="0"/>
              <a:t>    &lt;Grid&gt;</a:t>
            </a:r>
            <a:endParaRPr lang="ru-RU" dirty="0"/>
          </a:p>
          <a:p>
            <a:r>
              <a:rPr lang="en-US" dirty="0"/>
              <a:t>        &lt;</a:t>
            </a:r>
            <a:r>
              <a:rPr lang="en-US" dirty="0" err="1"/>
              <a:t>InkCanvas</a:t>
            </a:r>
            <a:r>
              <a:rPr lang="en-US" dirty="0"/>
              <a:t> </a:t>
            </a:r>
            <a:r>
              <a:rPr lang="en-US" dirty="0" err="1"/>
              <a:t>xmlns</a:t>
            </a:r>
            <a:r>
              <a:rPr lang="en-US" dirty="0"/>
              <a:t>="http://schemas.microsoft.com/winfx/2006/xaml/presentation"/&gt;</a:t>
            </a:r>
            <a:endParaRPr lang="ru-RU" dirty="0"/>
          </a:p>
          <a:p>
            <a:r>
              <a:rPr lang="en-US" dirty="0"/>
              <a:t>    </a:t>
            </a:r>
            <a:r>
              <a:rPr lang="ru-RU" dirty="0"/>
              <a:t>&lt;/</a:t>
            </a:r>
            <a:r>
              <a:rPr lang="ru-RU" dirty="0" err="1"/>
              <a:t>Grid</a:t>
            </a:r>
            <a:r>
              <a:rPr lang="ru-RU" dirty="0"/>
              <a:t>&gt;</a:t>
            </a:r>
          </a:p>
          <a:p>
            <a:r>
              <a:rPr lang="ru-RU" dirty="0"/>
              <a:t>&lt;/</a:t>
            </a:r>
            <a:r>
              <a:rPr lang="ru-RU" dirty="0" err="1"/>
              <a:t>Window</a:t>
            </a:r>
            <a:r>
              <a:rPr lang="ru-RU" dirty="0" smtClean="0"/>
              <a:t>&gt;</a:t>
            </a:r>
            <a:endParaRPr lang="ru-RU" dirty="0"/>
          </a:p>
        </p:txBody>
      </p:sp>
      <p:pic>
        <p:nvPicPr>
          <p:cNvPr id="6" name="Рисунок 5" descr="picture_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068960"/>
            <a:ext cx="4999154" cy="33378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204864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XAML— расширяемый язык разметки приложений, основанный на XML. Предназначен для декларативного программирования приложений. Разработан </a:t>
            </a:r>
            <a:r>
              <a:rPr lang="ru-RU" sz="2400" dirty="0" err="1"/>
              <a:t>Microsoft</a:t>
            </a:r>
            <a:r>
              <a:rPr lang="ru-RU" sz="2400" dirty="0"/>
              <a:t>. XAML включает панели, элементы управления, элементы, связанные с документом и графические фигуры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44824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/>
              <a:t>XAML </a:t>
            </a:r>
            <a:r>
              <a:rPr lang="ru-RU" sz="2400" dirty="0"/>
              <a:t>широко используется в</a:t>
            </a:r>
            <a:r>
              <a:rPr lang="en-US" sz="2400" dirty="0"/>
              <a:t> .NET Framework 4.0, </a:t>
            </a:r>
            <a:r>
              <a:rPr lang="ru-RU" sz="2400" dirty="0"/>
              <a:t>в особенности в</a:t>
            </a:r>
            <a:r>
              <a:rPr lang="en-US" sz="2400" dirty="0"/>
              <a:t> Windows Presentation Foundation (WPF) </a:t>
            </a:r>
            <a:r>
              <a:rPr lang="ru-RU" sz="2400" dirty="0"/>
              <a:t>и</a:t>
            </a:r>
            <a:r>
              <a:rPr lang="en-US" sz="2400" dirty="0"/>
              <a:t> Windows Workflow Foundation (WF). </a:t>
            </a:r>
            <a:r>
              <a:rPr lang="ru-RU" sz="2400" dirty="0"/>
              <a:t>В WPF XAML используется как язык разметки пользовательского интерфейса, для определения элементов пользовательского интерфейса, привязки данных, поддержки событий и др. свойств. В WF, при помощи XAML можно определять последовательности выполняемых действий (</a:t>
            </a:r>
            <a:r>
              <a:rPr lang="ru-RU" sz="2400" dirty="0" err="1"/>
              <a:t>workflows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908720"/>
            <a:ext cx="87849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XAML файлы можно создавать и редактировать при помощи инструментов визуального конструирования, таких как: </a:t>
            </a:r>
            <a:r>
              <a:rPr lang="ru-RU" sz="2400" dirty="0" err="1"/>
              <a:t>Microsoft</a:t>
            </a:r>
            <a:r>
              <a:rPr lang="ru-RU" sz="2400" dirty="0"/>
              <a:t> </a:t>
            </a:r>
            <a:r>
              <a:rPr lang="ru-RU" sz="2400" dirty="0" err="1"/>
              <a:t>Expression</a:t>
            </a:r>
            <a:r>
              <a:rPr lang="ru-RU" sz="2400" dirty="0"/>
              <a:t> </a:t>
            </a:r>
            <a:r>
              <a:rPr lang="ru-RU" sz="2400" dirty="0" err="1"/>
              <a:t>Blend</a:t>
            </a:r>
            <a:r>
              <a:rPr lang="ru-RU" sz="2400" dirty="0"/>
              <a:t>, </a:t>
            </a:r>
            <a:r>
              <a:rPr lang="ru-RU" sz="2400" dirty="0" err="1"/>
              <a:t>Microsoft</a:t>
            </a:r>
            <a:r>
              <a:rPr lang="ru-RU" sz="2400" dirty="0"/>
              <a:t> </a:t>
            </a:r>
            <a:r>
              <a:rPr lang="ru-RU" sz="2400" dirty="0" err="1"/>
              <a:t>Visual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, WPF </a:t>
            </a:r>
            <a:r>
              <a:rPr lang="ru-RU" sz="2400" dirty="0" err="1"/>
              <a:t>Visual</a:t>
            </a:r>
            <a:r>
              <a:rPr lang="ru-RU" sz="2400" dirty="0"/>
              <a:t> </a:t>
            </a:r>
            <a:r>
              <a:rPr lang="ru-RU" sz="2400" dirty="0" err="1"/>
              <a:t>Designer</a:t>
            </a:r>
            <a:r>
              <a:rPr lang="ru-RU" sz="2400" dirty="0"/>
              <a:t>. Все созданное или реализованное в XAML может быть выражено при помощи более традиционных .NET языков, таких как: C# или </a:t>
            </a:r>
            <a:r>
              <a:rPr lang="ru-RU" sz="2400" dirty="0" err="1"/>
              <a:t>Visual</a:t>
            </a:r>
            <a:r>
              <a:rPr lang="ru-RU" sz="2400" dirty="0"/>
              <a:t> </a:t>
            </a:r>
            <a:r>
              <a:rPr lang="ru-RU" sz="2400" dirty="0" err="1"/>
              <a:t>Basic.NET</a:t>
            </a:r>
            <a:r>
              <a:rPr lang="ru-RU" sz="2400" dirty="0"/>
              <a:t>. Однако ключевым аспектом технологии является уменьшение сложности используемых для обработки XAML инструментов, так как XAML основан на XML. В результате чего, появляется множество продуктов, создающих основанные на XAML приложения. Поскольку XAML базируется на XML, у разработчиков и дизайнеров появилась возможность одновременно работать над содержимым без необходимости компиляции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260648"/>
            <a:ext cx="46249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Примеры </a:t>
            </a:r>
            <a:r>
              <a:rPr lang="ru-RU" sz="2400" b="1" dirty="0"/>
              <a:t>использования </a:t>
            </a:r>
            <a:r>
              <a:rPr lang="en-US" sz="2400" b="1" dirty="0" err="1"/>
              <a:t>Xaml</a:t>
            </a:r>
            <a:r>
              <a:rPr lang="ru-RU" sz="2400" b="1" dirty="0"/>
              <a:t>.</a:t>
            </a:r>
          </a:p>
          <a:p>
            <a:pPr algn="ctr"/>
            <a:r>
              <a:rPr lang="ru-RU" b="1" dirty="0"/>
              <a:t>1. Программирование двухмерной графики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&lt;Window x:Class="Lecture_6_1.MainWindow"</a:t>
            </a:r>
            <a:endParaRPr lang="ru-RU" dirty="0"/>
          </a:p>
          <a:p>
            <a:r>
              <a:rPr lang="en-US" dirty="0"/>
              <a:t>        </a:t>
            </a:r>
            <a:r>
              <a:rPr lang="en-US" dirty="0" err="1"/>
              <a:t>xmlns</a:t>
            </a:r>
            <a:r>
              <a:rPr lang="en-US" dirty="0"/>
              <a:t>="http://schemas.microsoft.com/winfx/2006/xaml/presentation"</a:t>
            </a:r>
            <a:endParaRPr lang="ru-RU" dirty="0"/>
          </a:p>
          <a:p>
            <a:r>
              <a:rPr lang="en-US" dirty="0"/>
              <a:t>        </a:t>
            </a:r>
            <a:r>
              <a:rPr lang="en-US" dirty="0" err="1"/>
              <a:t>xmlns:x</a:t>
            </a:r>
            <a:r>
              <a:rPr lang="en-US" dirty="0"/>
              <a:t>="http://schemas.microsoft.com/winfx/2006/xaml"</a:t>
            </a:r>
            <a:endParaRPr lang="ru-RU" dirty="0"/>
          </a:p>
          <a:p>
            <a:r>
              <a:rPr lang="en-US" dirty="0"/>
              <a:t>        Title="</a:t>
            </a:r>
            <a:r>
              <a:rPr lang="en-US" dirty="0" err="1"/>
              <a:t>MainWindow</a:t>
            </a:r>
            <a:r>
              <a:rPr lang="en-US" dirty="0"/>
              <a:t>" Height="350" Width="525"&gt;</a:t>
            </a:r>
            <a:endParaRPr lang="ru-RU" dirty="0"/>
          </a:p>
          <a:p>
            <a:r>
              <a:rPr lang="en-US" dirty="0"/>
              <a:t>    &lt;Canvas&gt;</a:t>
            </a:r>
            <a:endParaRPr lang="ru-RU" dirty="0"/>
          </a:p>
          <a:p>
            <a:r>
              <a:rPr lang="en-US" dirty="0"/>
              <a:t>        &lt;Ellipse Name="e1" Fill="</a:t>
            </a:r>
            <a:r>
              <a:rPr lang="en-US" dirty="0" err="1"/>
              <a:t>AliceBlue</a:t>
            </a:r>
            <a:r>
              <a:rPr lang="en-US" dirty="0"/>
              <a:t>" Stroke="</a:t>
            </a:r>
            <a:r>
              <a:rPr lang="en-US" dirty="0" err="1"/>
              <a:t>BlueViolet</a:t>
            </a:r>
            <a:r>
              <a:rPr lang="en-US" dirty="0"/>
              <a:t>" Width="200" Height="150" </a:t>
            </a:r>
            <a:r>
              <a:rPr lang="en-US" dirty="0" err="1"/>
              <a:t>Canvas.Left</a:t>
            </a:r>
            <a:r>
              <a:rPr lang="en-US" dirty="0"/>
              <a:t>="20" </a:t>
            </a:r>
            <a:r>
              <a:rPr lang="en-US" dirty="0" err="1"/>
              <a:t>Canvas.Top</a:t>
            </a:r>
            <a:r>
              <a:rPr lang="en-US" dirty="0"/>
              <a:t>="30"&gt;&lt;/Ellipse&gt;</a:t>
            </a:r>
            <a:endParaRPr lang="ru-RU" dirty="0"/>
          </a:p>
          <a:p>
            <a:r>
              <a:rPr lang="en-US" dirty="0"/>
              <a:t>    </a:t>
            </a:r>
            <a:r>
              <a:rPr lang="ru-RU" dirty="0"/>
              <a:t>&lt;/</a:t>
            </a:r>
            <a:r>
              <a:rPr lang="ru-RU" dirty="0" err="1"/>
              <a:t>Canvas</a:t>
            </a:r>
            <a:r>
              <a:rPr lang="ru-RU" dirty="0"/>
              <a:t>&gt;</a:t>
            </a:r>
          </a:p>
          <a:p>
            <a:r>
              <a:rPr lang="ru-RU" dirty="0"/>
              <a:t>&lt;/</a:t>
            </a:r>
            <a:r>
              <a:rPr lang="ru-RU" dirty="0" err="1"/>
              <a:t>Window</a:t>
            </a:r>
            <a:r>
              <a:rPr lang="ru-RU" dirty="0" smtClean="0"/>
              <a:t>&gt;</a:t>
            </a:r>
            <a:endParaRPr lang="ru-RU" dirty="0"/>
          </a:p>
        </p:txBody>
      </p:sp>
      <p:pic>
        <p:nvPicPr>
          <p:cNvPr id="6" name="Рисунок 5" descr="picture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501008"/>
            <a:ext cx="4320480" cy="28847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60648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2. Программное рисование фигур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836712"/>
            <a:ext cx="5135317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private void </a:t>
            </a:r>
            <a:r>
              <a:rPr lang="en-US" sz="1600" dirty="0" err="1"/>
              <a:t>CreateEllipse</a:t>
            </a:r>
            <a:r>
              <a:rPr lang="en-US" sz="1600" dirty="0"/>
              <a:t>()</a:t>
            </a:r>
            <a:endParaRPr lang="ru-RU" sz="1600" dirty="0"/>
          </a:p>
          <a:p>
            <a:r>
              <a:rPr lang="en-US" sz="1600" dirty="0"/>
              <a:t>        {</a:t>
            </a:r>
            <a:endParaRPr lang="ru-RU" sz="1600" dirty="0"/>
          </a:p>
          <a:p>
            <a:r>
              <a:rPr lang="en-US" sz="1600" dirty="0"/>
              <a:t>            // </a:t>
            </a:r>
            <a:r>
              <a:rPr lang="ru-RU" sz="1600" dirty="0"/>
              <a:t>Создаем эллипс</a:t>
            </a:r>
          </a:p>
          <a:p>
            <a:r>
              <a:rPr lang="en-US" sz="1600" dirty="0"/>
              <a:t>            Ellipse </a:t>
            </a:r>
            <a:r>
              <a:rPr lang="en-US" sz="1600" dirty="0" err="1"/>
              <a:t>blueRectangle</a:t>
            </a:r>
            <a:r>
              <a:rPr lang="en-US" sz="1600" dirty="0"/>
              <a:t> = new Ellipse();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blueRectangle.Height</a:t>
            </a:r>
            <a:r>
              <a:rPr lang="en-US" sz="1600" dirty="0"/>
              <a:t> = 150;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blueRectangle.Width</a:t>
            </a:r>
            <a:r>
              <a:rPr lang="en-US" sz="1600" dirty="0"/>
              <a:t> = 200;</a:t>
            </a:r>
            <a:endParaRPr lang="ru-RU" sz="1600" dirty="0"/>
          </a:p>
          <a:p>
            <a:r>
              <a:rPr lang="en-US" sz="1600" dirty="0"/>
              <a:t> </a:t>
            </a:r>
            <a:endParaRPr lang="ru-RU" sz="1600" dirty="0"/>
          </a:p>
          <a:p>
            <a:r>
              <a:rPr lang="en-US" sz="1600" dirty="0"/>
              <a:t>            // </a:t>
            </a:r>
            <a:r>
              <a:rPr lang="ru-RU" sz="1600" dirty="0"/>
              <a:t>Создаем</a:t>
            </a:r>
            <a:r>
              <a:rPr lang="en-US" sz="1600" dirty="0"/>
              <a:t>  </a:t>
            </a:r>
            <a:r>
              <a:rPr lang="ru-RU" sz="1600" dirty="0"/>
              <a:t>кисти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SolidColorBrush</a:t>
            </a:r>
            <a:r>
              <a:rPr lang="en-US" sz="1600" dirty="0"/>
              <a:t> </a:t>
            </a:r>
            <a:r>
              <a:rPr lang="en-US" sz="1600" dirty="0" err="1"/>
              <a:t>blueBrush</a:t>
            </a:r>
            <a:r>
              <a:rPr lang="en-US" sz="1600" dirty="0"/>
              <a:t> = new </a:t>
            </a:r>
            <a:r>
              <a:rPr lang="en-US" sz="1600" dirty="0" err="1"/>
              <a:t>SolidColorBrush</a:t>
            </a:r>
            <a:r>
              <a:rPr lang="en-US" sz="1600" dirty="0"/>
              <a:t>();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blueBrush.Color</a:t>
            </a:r>
            <a:r>
              <a:rPr lang="en-US" sz="1600" dirty="0"/>
              <a:t> = </a:t>
            </a:r>
            <a:r>
              <a:rPr lang="en-US" sz="1600" dirty="0" err="1"/>
              <a:t>Colors.AliceBlue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SolidColorBrush</a:t>
            </a:r>
            <a:r>
              <a:rPr lang="en-US" sz="1600" dirty="0"/>
              <a:t> </a:t>
            </a:r>
            <a:r>
              <a:rPr lang="en-US" sz="1600" dirty="0" err="1"/>
              <a:t>blackBrush</a:t>
            </a:r>
            <a:r>
              <a:rPr lang="en-US" sz="1600" dirty="0"/>
              <a:t> = new </a:t>
            </a:r>
            <a:r>
              <a:rPr lang="en-US" sz="1600" dirty="0" err="1"/>
              <a:t>SolidColorBrush</a:t>
            </a:r>
            <a:r>
              <a:rPr lang="en-US" sz="1600" dirty="0"/>
              <a:t>();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blackBrush.Color</a:t>
            </a:r>
            <a:r>
              <a:rPr lang="en-US" sz="1600" dirty="0"/>
              <a:t> = </a:t>
            </a:r>
            <a:r>
              <a:rPr lang="en-US" sz="1600" dirty="0" err="1"/>
              <a:t>Colors.BlueViolet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 </a:t>
            </a:r>
            <a:endParaRPr lang="ru-RU" sz="1600" dirty="0"/>
          </a:p>
          <a:p>
            <a:r>
              <a:rPr lang="en-US" sz="1600" dirty="0"/>
              <a:t>            // </a:t>
            </a:r>
            <a:r>
              <a:rPr lang="ru-RU" sz="1600" dirty="0"/>
              <a:t>Задаем цвет и ширину эллипса</a:t>
            </a:r>
          </a:p>
          <a:p>
            <a:r>
              <a:rPr lang="en-US" sz="1600" dirty="0"/>
              <a:t>            </a:t>
            </a:r>
            <a:r>
              <a:rPr lang="en-US" sz="1600" dirty="0" err="1"/>
              <a:t>blueRectangle.StrokeThickness</a:t>
            </a:r>
            <a:r>
              <a:rPr lang="en-US" sz="1600" dirty="0"/>
              <a:t> = 1;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blueRectangle.Stroke</a:t>
            </a:r>
            <a:r>
              <a:rPr lang="en-US" sz="1600" dirty="0"/>
              <a:t> = </a:t>
            </a:r>
            <a:r>
              <a:rPr lang="en-US" sz="1600" dirty="0" err="1"/>
              <a:t>blackBrush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            // Fill rectangle with blue color</a:t>
            </a:r>
            <a:endParaRPr lang="ru-RU" sz="1600" dirty="0"/>
          </a:p>
          <a:p>
            <a:r>
              <a:rPr lang="en-US" sz="1600" dirty="0"/>
              <a:t>            </a:t>
            </a:r>
            <a:r>
              <a:rPr lang="en-US" sz="1600" dirty="0" err="1"/>
              <a:t>blueRectangle.Fill</a:t>
            </a:r>
            <a:r>
              <a:rPr lang="en-US" sz="1600" dirty="0"/>
              <a:t> = </a:t>
            </a:r>
            <a:r>
              <a:rPr lang="en-US" sz="1600" dirty="0" err="1"/>
              <a:t>blueBrush</a:t>
            </a:r>
            <a:r>
              <a:rPr lang="en-US" sz="1600" dirty="0"/>
              <a:t>;</a:t>
            </a:r>
            <a:endParaRPr lang="ru-RU" sz="1600" dirty="0"/>
          </a:p>
          <a:p>
            <a:r>
              <a:rPr lang="en-US" sz="1600" dirty="0"/>
              <a:t> </a:t>
            </a:r>
            <a:endParaRPr lang="ru-RU" sz="1600" dirty="0"/>
          </a:p>
          <a:p>
            <a:r>
              <a:rPr lang="en-US" sz="1600" dirty="0"/>
              <a:t>            // </a:t>
            </a:r>
            <a:r>
              <a:rPr lang="ru-RU" sz="1600" dirty="0"/>
              <a:t>Добавляем эллипс к холсту</a:t>
            </a:r>
          </a:p>
          <a:p>
            <a:r>
              <a:rPr lang="en-US" sz="1600" dirty="0"/>
              <a:t>            c1.Children.Add(</a:t>
            </a:r>
            <a:r>
              <a:rPr lang="en-US" sz="1600" dirty="0" err="1"/>
              <a:t>blueRectangle</a:t>
            </a:r>
            <a:r>
              <a:rPr lang="en-US" sz="1600" dirty="0"/>
              <a:t>);</a:t>
            </a:r>
            <a:endParaRPr lang="ru-RU" sz="1600" dirty="0"/>
          </a:p>
          <a:p>
            <a:r>
              <a:rPr lang="en-US" sz="1600" dirty="0"/>
              <a:t>        }</a:t>
            </a:r>
            <a:endParaRPr lang="ru-RU" sz="1600" dirty="0"/>
          </a:p>
        </p:txBody>
      </p:sp>
      <p:pic>
        <p:nvPicPr>
          <p:cNvPr id="6" name="Рисунок 5" descr="picture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789040"/>
            <a:ext cx="4009443" cy="26770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260648"/>
            <a:ext cx="367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 Использование класса </a:t>
            </a:r>
            <a:r>
              <a:rPr lang="ru-RU" b="1" dirty="0" err="1"/>
              <a:t>Geometry</a:t>
            </a: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980728"/>
            <a:ext cx="753924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Window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="Lecture_6_3.MainWindow"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xmlns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="http://schemas.microsoft.com/winfx/2006/xaml/presentation"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xmlns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: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="http://schemas.microsoft.com/winfx/2006/xaml"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Title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MainWindow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Height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="350"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Width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="525"&gt;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Grid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Path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Fill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Gainsboro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Stroke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="Blue"&gt;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Path.Data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EllipseGeometry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Center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="50,90"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RadiusX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="30"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RadiusY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="80"&gt;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EllipseGeometry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Path.Data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Path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Grid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Window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picture_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212976"/>
            <a:ext cx="4999154" cy="33378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764704"/>
            <a:ext cx="724358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&lt;Path Fill="</a:t>
            </a:r>
            <a:r>
              <a:rPr lang="en-US" sz="1400" dirty="0" err="1"/>
              <a:t>Gainsboro</a:t>
            </a:r>
            <a:r>
              <a:rPr lang="en-US" sz="1400" dirty="0"/>
              <a:t>" Stroke="Blue"&gt;</a:t>
            </a:r>
            <a:endParaRPr lang="ru-RU" sz="1400" dirty="0"/>
          </a:p>
          <a:p>
            <a:r>
              <a:rPr lang="en-US" sz="1400" dirty="0"/>
              <a:t>            &lt;</a:t>
            </a:r>
            <a:r>
              <a:rPr lang="en-US" sz="1400" dirty="0" err="1"/>
              <a:t>Path.Data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&lt;</a:t>
            </a:r>
            <a:r>
              <a:rPr lang="en-US" sz="1400" dirty="0" err="1"/>
              <a:t>GeometryGroup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Center="620,320"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Center="532,107"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Center="320,20"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Center="107,107"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Center="20,320"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Center="107,532"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Center="320,620"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        &lt;</a:t>
            </a:r>
            <a:r>
              <a:rPr lang="en-US" sz="1400" dirty="0" err="1"/>
              <a:t>EllipseGeometry</a:t>
            </a:r>
            <a:r>
              <a:rPr lang="en-US" sz="1400" dirty="0"/>
              <a:t> Center="532,532" </a:t>
            </a:r>
            <a:r>
              <a:rPr lang="en-US" sz="1400" dirty="0" err="1"/>
              <a:t>RadiusX</a:t>
            </a:r>
            <a:r>
              <a:rPr lang="en-US" sz="1400" dirty="0"/>
              <a:t>="10" </a:t>
            </a:r>
            <a:r>
              <a:rPr lang="en-US" sz="1400" dirty="0" err="1"/>
              <a:t>RadiusY</a:t>
            </a:r>
            <a:r>
              <a:rPr lang="en-US" sz="1400" dirty="0"/>
              <a:t>="10"&gt;&lt;/</a:t>
            </a:r>
            <a:r>
              <a:rPr lang="en-US" sz="1400" dirty="0" err="1"/>
              <a:t>EllipseGeometry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            </a:t>
            </a:r>
            <a:r>
              <a:rPr lang="en-US" sz="1400" dirty="0"/>
              <a:t>&lt;/</a:t>
            </a:r>
            <a:r>
              <a:rPr lang="en-US" sz="1400" dirty="0" err="1"/>
              <a:t>GeometryGroup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    &lt;/</a:t>
            </a:r>
            <a:r>
              <a:rPr lang="en-US" sz="1400" dirty="0" err="1"/>
              <a:t>Path.Data</a:t>
            </a:r>
            <a:r>
              <a:rPr lang="en-US" sz="1400" dirty="0"/>
              <a:t>&gt;</a:t>
            </a:r>
            <a:endParaRPr lang="ru-RU" sz="1400" dirty="0"/>
          </a:p>
          <a:p>
            <a:r>
              <a:rPr lang="en-US" sz="1400" dirty="0"/>
              <a:t>        &lt;/Path&gt;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699792" y="260648"/>
            <a:ext cx="330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4. Использование объекта </a:t>
            </a:r>
            <a:r>
              <a:rPr lang="en-US" b="1" dirty="0" smtClean="0"/>
              <a:t>Path</a:t>
            </a:r>
            <a:endParaRPr lang="ru-RU" dirty="0"/>
          </a:p>
        </p:txBody>
      </p:sp>
      <p:pic>
        <p:nvPicPr>
          <p:cNvPr id="6" name="Рисунок 5" descr="picture_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501007"/>
            <a:ext cx="3024336" cy="31582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332656"/>
            <a:ext cx="4765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r>
              <a:rPr lang="ru-RU" b="1" dirty="0" smtClean="0"/>
              <a:t>. Использование ресурсов и трансформаций</a:t>
            </a:r>
            <a:endParaRPr lang="ru-RU" dirty="0"/>
          </a:p>
        </p:txBody>
      </p:sp>
      <p:pic>
        <p:nvPicPr>
          <p:cNvPr id="5" name="Рисунок 4" descr="picture_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908720"/>
            <a:ext cx="5544616" cy="55446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657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57</cp:revision>
  <dcterms:created xsi:type="dcterms:W3CDTF">2011-06-05T15:37:04Z</dcterms:created>
  <dcterms:modified xsi:type="dcterms:W3CDTF">2011-06-05T19:14:41Z</dcterms:modified>
</cp:coreProperties>
</file>