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Adobe_Integrated_Runtime" TargetMode="External"/><Relationship Id="rId2" Type="http://schemas.openxmlformats.org/officeDocument/2006/relationships/hyperlink" Target="http://ru.wikipedia.org/wiki/Silverligh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JavaFX" TargetMode="External"/><Relationship Id="rId4" Type="http://schemas.openxmlformats.org/officeDocument/2006/relationships/hyperlink" Target="http://ru.wikipedia.org/wiki/Adobe_Flash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67944" y="116632"/>
            <a:ext cx="4859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Разработка приложений для </a:t>
            </a:r>
            <a:r>
              <a:rPr lang="en-US" b="1" dirty="0"/>
              <a:t>Windows Phone</a:t>
            </a:r>
            <a:r>
              <a:rPr lang="ru-RU" b="1" dirty="0"/>
              <a:t> 7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476672"/>
            <a:ext cx="1853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Богданов М.Р.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3356992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Лекция </a:t>
            </a:r>
            <a:r>
              <a:rPr lang="ru-RU" b="1" dirty="0" smtClean="0"/>
              <a:t>5. </a:t>
            </a:r>
            <a:r>
              <a:rPr lang="ru-RU" b="1" dirty="0"/>
              <a:t>Создание насыщенных </a:t>
            </a:r>
            <a:r>
              <a:rPr lang="ru-RU" b="1" dirty="0" err="1"/>
              <a:t>Интернет-приложений</a:t>
            </a:r>
            <a:endParaRPr lang="ru-RU" dirty="0"/>
          </a:p>
        </p:txBody>
      </p:sp>
      <p:pic>
        <p:nvPicPr>
          <p:cNvPr id="7" name="Рисунок 6" descr="windowsPhone7_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60648"/>
            <a:ext cx="2667000" cy="2263140"/>
          </a:xfrm>
          <a:prstGeom prst="rect">
            <a:avLst/>
          </a:prstGeom>
        </p:spPr>
      </p:pic>
      <p:pic>
        <p:nvPicPr>
          <p:cNvPr id="8" name="Рисунок 7" descr="05-06-2011 21-46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564904"/>
            <a:ext cx="3246402" cy="662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556792"/>
            <a:ext cx="81369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В настоящее время все большую популярность приобретают насыщенные </a:t>
            </a:r>
            <a:r>
              <a:rPr lang="ru-RU" sz="2400" dirty="0" err="1"/>
              <a:t>интернет-приложения</a:t>
            </a:r>
            <a:r>
              <a:rPr lang="ru-RU" sz="2400" dirty="0"/>
              <a:t>, или </a:t>
            </a:r>
            <a:r>
              <a:rPr lang="en-US" sz="2400" dirty="0"/>
              <a:t>RIA</a:t>
            </a:r>
            <a:r>
              <a:rPr lang="ru-RU" sz="2400" dirty="0"/>
              <a:t> (</a:t>
            </a:r>
            <a:r>
              <a:rPr lang="ru-RU" sz="2400" dirty="0" err="1"/>
              <a:t>Rich</a:t>
            </a:r>
            <a:r>
              <a:rPr lang="ru-RU" sz="2400" dirty="0"/>
              <a:t> </a:t>
            </a:r>
            <a:r>
              <a:rPr lang="ru-RU" sz="2400" dirty="0" err="1"/>
              <a:t>Internet</a:t>
            </a:r>
            <a:r>
              <a:rPr lang="ru-RU" sz="2400" dirty="0"/>
              <a:t> </a:t>
            </a:r>
            <a:r>
              <a:rPr lang="ru-RU" sz="2400" dirty="0" err="1"/>
              <a:t>Application</a:t>
            </a:r>
            <a:r>
              <a:rPr lang="ru-RU" sz="2400" dirty="0"/>
              <a:t>). </a:t>
            </a:r>
            <a:r>
              <a:rPr lang="en-US" sz="2400" dirty="0"/>
              <a:t>RIA </a:t>
            </a:r>
            <a:r>
              <a:rPr lang="ru-RU" sz="2400" dirty="0"/>
              <a:t>наделяют браузеры новыми свойствами. </a:t>
            </a:r>
            <a:r>
              <a:rPr lang="en-US" sz="2400" dirty="0"/>
              <a:t>RIA </a:t>
            </a:r>
            <a:r>
              <a:rPr lang="ru-RU" sz="2400" dirty="0"/>
              <a:t>могут быть надстройками (</a:t>
            </a:r>
            <a:r>
              <a:rPr lang="ru-RU" sz="2400" dirty="0" err="1"/>
              <a:t>плагинами</a:t>
            </a:r>
            <a:r>
              <a:rPr lang="ru-RU" sz="2400" dirty="0"/>
              <a:t>) над браузерами, как </a:t>
            </a:r>
            <a:r>
              <a:rPr lang="en-US" sz="2400" dirty="0"/>
              <a:t>Silverlight</a:t>
            </a:r>
            <a:r>
              <a:rPr lang="ru-RU" sz="2400" dirty="0"/>
              <a:t>, или могут запускаться в специальной виртуальной машине, как </a:t>
            </a:r>
            <a:r>
              <a:rPr lang="en-US" sz="2400" dirty="0"/>
              <a:t>Adobe Flash</a:t>
            </a:r>
            <a:r>
              <a:rPr lang="ru-RU" sz="2400" dirty="0"/>
              <a:t>. </a:t>
            </a:r>
            <a:r>
              <a:rPr lang="en-US" sz="2400" dirty="0"/>
              <a:t>RIA </a:t>
            </a:r>
            <a:r>
              <a:rPr lang="ru-RU" sz="2400" dirty="0"/>
              <a:t>делают </a:t>
            </a:r>
            <a:r>
              <a:rPr lang="ru-RU" sz="2400" dirty="0" err="1"/>
              <a:t>веб-приложения</a:t>
            </a:r>
            <a:r>
              <a:rPr lang="ru-RU" sz="2400" dirty="0"/>
              <a:t> более интерактивными и безопасными, насыщают их мультимедиа – анимацией, звуком, видео. Рассмотрим наиболее известные решения в области разработки насыщенных </a:t>
            </a:r>
            <a:r>
              <a:rPr lang="ru-RU" sz="2400" dirty="0" err="1"/>
              <a:t>интернет-приложений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202897" cy="20882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24128" y="836712"/>
            <a:ext cx="14699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AJAX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2420888"/>
            <a:ext cx="813690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Современные </a:t>
            </a:r>
            <a:r>
              <a:rPr lang="en-US" sz="2000" dirty="0"/>
              <a:t>web</a:t>
            </a:r>
            <a:r>
              <a:rPr lang="ru-RU" sz="2000" dirty="0"/>
              <a:t>-странички насыщенны графикой и зачастую имеют солидный вес. Поэтому их обновление требует определенного времени. Если мы рассмотрим типичный новостной сайт, то увидим, что разные фрагменты </a:t>
            </a:r>
            <a:r>
              <a:rPr lang="ru-RU" sz="2000" dirty="0" err="1"/>
              <a:t>веб-страницы</a:t>
            </a:r>
            <a:r>
              <a:rPr lang="ru-RU" sz="2000" dirty="0"/>
              <a:t> обновляются с разной периодичностью. Чаще всего могут обновляться новости и реклама, в то время как прогноз погоды и курс доллара относительно стабильны. Логично было бы обновлять не всю страницу целиком, а избирательно, что и было реализовано в технологии AJAX - «асинхронный </a:t>
            </a:r>
            <a:r>
              <a:rPr lang="ru-RU" sz="2000" dirty="0" err="1"/>
              <a:t>JavaScript</a:t>
            </a:r>
            <a:r>
              <a:rPr lang="ru-RU" sz="2000" dirty="0"/>
              <a:t> + XML». </a:t>
            </a:r>
          </a:p>
          <a:p>
            <a:pPr algn="just"/>
            <a:r>
              <a:rPr lang="ru-RU" sz="2000" dirty="0"/>
              <a:t>Использование </a:t>
            </a:r>
            <a:r>
              <a:rPr lang="en-US" sz="2000" dirty="0"/>
              <a:t>AJAX </a:t>
            </a:r>
            <a:r>
              <a:rPr lang="ru-RU" sz="2000" dirty="0"/>
              <a:t>позволяет экономить трафик и уменьшает время реакции </a:t>
            </a:r>
            <a:r>
              <a:rPr lang="ru-RU" sz="2000" dirty="0" err="1"/>
              <a:t>веб-страниц</a:t>
            </a:r>
            <a:r>
              <a:rPr lang="ru-RU" sz="2000" dirty="0"/>
              <a:t>. В той или иной форме </a:t>
            </a:r>
            <a:r>
              <a:rPr lang="en-US" sz="2000" dirty="0"/>
              <a:t>AJAX </a:t>
            </a:r>
            <a:r>
              <a:rPr lang="ru-RU" sz="2000" dirty="0"/>
              <a:t>используется во многих других технологиях, и в какой-то степени </a:t>
            </a:r>
            <a:r>
              <a:rPr lang="en-US" sz="2000" dirty="0"/>
              <a:t>AJAX </a:t>
            </a:r>
            <a:r>
              <a:rPr lang="ru-RU" sz="2000" dirty="0"/>
              <a:t>олицетворяет собой насыщенные </a:t>
            </a:r>
            <a:r>
              <a:rPr lang="ru-RU" sz="2000" dirty="0" err="1"/>
              <a:t>интернет-приложения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ilverligh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188640"/>
            <a:ext cx="1865308" cy="20642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7704" y="1124744"/>
            <a:ext cx="27236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Silverlight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2636912"/>
            <a:ext cx="871296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Silverlight </a:t>
            </a:r>
            <a:r>
              <a:rPr lang="ru-RU" sz="2400" dirty="0" smtClean="0"/>
              <a:t>является </a:t>
            </a:r>
            <a:r>
              <a:rPr lang="ru-RU" sz="2400" dirty="0" err="1" smtClean="0"/>
              <a:t>плагином</a:t>
            </a:r>
            <a:r>
              <a:rPr lang="ru-RU" sz="2400" dirty="0" smtClean="0"/>
              <a:t> браузера. </a:t>
            </a:r>
            <a:r>
              <a:rPr lang="en-US" sz="2400" dirty="0"/>
              <a:t>Silverlight</a:t>
            </a:r>
            <a:r>
              <a:rPr lang="ru-RU" sz="2400" dirty="0"/>
              <a:t> позволяет запускать приложения, насыщенные </a:t>
            </a:r>
            <a:r>
              <a:rPr lang="ru-RU" sz="2400" dirty="0" err="1"/>
              <a:t>мультимедийными</a:t>
            </a:r>
            <a:r>
              <a:rPr lang="ru-RU" sz="2400" dirty="0"/>
              <a:t> </a:t>
            </a:r>
            <a:r>
              <a:rPr lang="ru-RU" sz="2400" dirty="0" smtClean="0"/>
              <a:t>элементами. </a:t>
            </a:r>
            <a:r>
              <a:rPr lang="ru-RU" sz="2400" dirty="0"/>
              <a:t>Наряду с технологией </a:t>
            </a:r>
            <a:r>
              <a:rPr lang="en-US" sz="2400" dirty="0"/>
              <a:t>XNA Silverlight </a:t>
            </a:r>
            <a:r>
              <a:rPr lang="ru-RU" sz="2400" dirty="0"/>
              <a:t>является основной платформой разработки приложений для </a:t>
            </a:r>
            <a:r>
              <a:rPr lang="en-US" sz="2400" dirty="0"/>
              <a:t>Windows Phone</a:t>
            </a:r>
            <a:r>
              <a:rPr lang="ru-RU" sz="2400" dirty="0"/>
              <a:t> 7. </a:t>
            </a:r>
            <a:r>
              <a:rPr lang="en-US" sz="2400" dirty="0"/>
              <a:t>Silverlight </a:t>
            </a:r>
            <a:r>
              <a:rPr lang="ru-RU" sz="2400" dirty="0"/>
              <a:t>основана на технологии .</a:t>
            </a:r>
            <a:r>
              <a:rPr lang="en-US" sz="2400" dirty="0"/>
              <a:t>Net </a:t>
            </a:r>
            <a:r>
              <a:rPr lang="ru-RU" sz="2400" dirty="0"/>
              <a:t>и широко использует язык интенсивной разметки для приложений </a:t>
            </a:r>
            <a:r>
              <a:rPr lang="en-US" sz="2400" dirty="0"/>
              <a:t>XAML</a:t>
            </a:r>
            <a:r>
              <a:rPr lang="ru-RU" sz="2400" dirty="0"/>
              <a:t>. </a:t>
            </a:r>
            <a:r>
              <a:rPr lang="en-US" sz="2400" dirty="0"/>
              <a:t>XAML </a:t>
            </a:r>
            <a:r>
              <a:rPr lang="ru-RU" sz="2400" dirty="0"/>
              <a:t>является реализаций </a:t>
            </a:r>
            <a:r>
              <a:rPr lang="en-US" sz="2400" dirty="0"/>
              <a:t>XML </a:t>
            </a:r>
            <a:r>
              <a:rPr lang="ru-RU" sz="2400" dirty="0"/>
              <a:t>с поддержкой .</a:t>
            </a:r>
            <a:r>
              <a:rPr lang="en-US" sz="2400" dirty="0"/>
              <a:t>Net</a:t>
            </a:r>
            <a:r>
              <a:rPr lang="ru-RU" sz="2400" dirty="0"/>
              <a:t>. </a:t>
            </a:r>
            <a:r>
              <a:rPr lang="en-US" sz="2400" dirty="0"/>
              <a:t>Silverlight</a:t>
            </a:r>
            <a:r>
              <a:rPr lang="ru-RU" sz="2400" dirty="0"/>
              <a:t> поддерживает технологию </a:t>
            </a:r>
            <a:r>
              <a:rPr lang="en-US" sz="2400" dirty="0"/>
              <a:t>DirectX</a:t>
            </a:r>
            <a:r>
              <a:rPr lang="ru-RU" sz="2400" dirty="0"/>
              <a:t>, поэтому позволяет создавать очень зрелищные динамичные приложения.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.10.10-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04664"/>
            <a:ext cx="3948458" cy="20833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48064" y="1124744"/>
            <a:ext cx="28809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Adobe AIR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2852936"/>
            <a:ext cx="849694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AIR </a:t>
            </a:r>
            <a:r>
              <a:rPr lang="ru-RU" sz="2400" dirty="0"/>
              <a:t>позволяет использовать </a:t>
            </a:r>
            <a:r>
              <a:rPr lang="en-US" sz="2400" dirty="0"/>
              <a:t>HTML</a:t>
            </a:r>
            <a:r>
              <a:rPr lang="ru-RU" sz="2400" dirty="0"/>
              <a:t>/</a:t>
            </a:r>
            <a:r>
              <a:rPr lang="en-US" sz="2400" dirty="0"/>
              <a:t>CSS</a:t>
            </a:r>
            <a:r>
              <a:rPr lang="ru-RU" sz="2400" dirty="0"/>
              <a:t>, </a:t>
            </a:r>
            <a:r>
              <a:rPr lang="en-US" sz="2400" dirty="0"/>
              <a:t>Ajax</a:t>
            </a:r>
            <a:r>
              <a:rPr lang="ru-RU" sz="2400" dirty="0"/>
              <a:t>, </a:t>
            </a:r>
            <a:r>
              <a:rPr lang="en-US" sz="2400" dirty="0"/>
              <a:t>Adobe Flash</a:t>
            </a:r>
            <a:r>
              <a:rPr lang="ru-RU" sz="2400" dirty="0"/>
              <a:t> и </a:t>
            </a:r>
            <a:r>
              <a:rPr lang="en-US" sz="2400" dirty="0"/>
              <a:t>Adobe Flex</a:t>
            </a:r>
            <a:r>
              <a:rPr lang="ru-RU" sz="2400" dirty="0"/>
              <a:t>. </a:t>
            </a:r>
            <a:r>
              <a:rPr lang="en-US" sz="2400" dirty="0"/>
              <a:t>AIR</a:t>
            </a:r>
            <a:r>
              <a:rPr lang="ru-RU" sz="2400" dirty="0"/>
              <a:t> является </a:t>
            </a:r>
            <a:r>
              <a:rPr lang="ru-RU" sz="2400" dirty="0" err="1"/>
              <a:t>платформенно-независимой</a:t>
            </a:r>
            <a:r>
              <a:rPr lang="ru-RU" sz="2400" dirty="0"/>
              <a:t> системой, запускается на операционных системах </a:t>
            </a:r>
            <a:r>
              <a:rPr lang="en-US" sz="2400" dirty="0"/>
              <a:t>Windows</a:t>
            </a:r>
            <a:r>
              <a:rPr lang="ru-RU" sz="2400" dirty="0"/>
              <a:t>, </a:t>
            </a:r>
            <a:r>
              <a:rPr lang="en-US" sz="2400" dirty="0"/>
              <a:t>Mac OS X</a:t>
            </a:r>
            <a:r>
              <a:rPr lang="ru-RU" sz="2400" dirty="0"/>
              <a:t>, </a:t>
            </a:r>
            <a:r>
              <a:rPr lang="en-US" sz="2400" dirty="0"/>
              <a:t>Linux </a:t>
            </a:r>
            <a:r>
              <a:rPr lang="ru-RU" sz="2400" dirty="0"/>
              <a:t>, </a:t>
            </a:r>
            <a:r>
              <a:rPr lang="en-US" sz="2400" dirty="0"/>
              <a:t>QNX</a:t>
            </a:r>
            <a:r>
              <a:rPr lang="ru-RU" sz="2400" dirty="0"/>
              <a:t> и </a:t>
            </a:r>
            <a:r>
              <a:rPr lang="en-US" sz="2400" dirty="0"/>
              <a:t>Android</a:t>
            </a:r>
            <a:r>
              <a:rPr lang="ru-RU" sz="2400" dirty="0"/>
              <a:t>. С помощью AIR  можно переносить готовое HTML или </a:t>
            </a:r>
            <a:r>
              <a:rPr lang="ru-RU" sz="2400" dirty="0" err="1"/>
              <a:t>Adobe</a:t>
            </a:r>
            <a:r>
              <a:rPr lang="ru-RU" sz="2400" dirty="0"/>
              <a:t> </a:t>
            </a:r>
            <a:r>
              <a:rPr lang="ru-RU" sz="2400" dirty="0" err="1"/>
              <a:t>Flex</a:t>
            </a:r>
            <a:r>
              <a:rPr lang="ru-RU" sz="2400" dirty="0"/>
              <a:t> приложение на компьютер пользователя.</a:t>
            </a:r>
          </a:p>
          <a:p>
            <a:pPr algn="just"/>
            <a:r>
              <a:rPr lang="ru-RU" sz="2400" dirty="0"/>
              <a:t>Приложения имеют доступ к файловой системе, буферу обмена, имеется поддержка нескольких окон, поддерживает технологию </a:t>
            </a:r>
            <a:r>
              <a:rPr lang="ru-RU" sz="2400" dirty="0" err="1"/>
              <a:t>drag</a:t>
            </a:r>
            <a:r>
              <a:rPr lang="ru-RU" sz="2400" dirty="0"/>
              <a:t> </a:t>
            </a:r>
            <a:r>
              <a:rPr lang="ru-RU" sz="2400" dirty="0" err="1"/>
              <a:t>and</a:t>
            </a:r>
            <a:r>
              <a:rPr lang="ru-RU" sz="2400" dirty="0"/>
              <a:t> </a:t>
            </a:r>
            <a:r>
              <a:rPr lang="ru-RU" sz="2400" dirty="0" err="1"/>
              <a:t>drop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548680"/>
            <a:ext cx="1554480" cy="15544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5616" y="1124744"/>
            <a:ext cx="3310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Adobe Flash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2276872"/>
            <a:ext cx="864096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Для разработки сценариев </a:t>
            </a:r>
            <a:r>
              <a:rPr lang="en-US" sz="2400" dirty="0" smtClean="0"/>
              <a:t>Adobe Flash </a:t>
            </a:r>
            <a:r>
              <a:rPr lang="ru-RU" sz="2400" dirty="0" smtClean="0"/>
              <a:t>используется </a:t>
            </a:r>
            <a:r>
              <a:rPr lang="ru-RU" sz="2400" dirty="0"/>
              <a:t>специальный язык </a:t>
            </a:r>
            <a:r>
              <a:rPr lang="en-US" sz="2400" dirty="0"/>
              <a:t>Action Script</a:t>
            </a:r>
            <a:r>
              <a:rPr lang="ru-RU" sz="2400" dirty="0"/>
              <a:t>, с помощью которого можно программировать различные двумерные и трехмерные трансформации</a:t>
            </a:r>
            <a:r>
              <a:rPr lang="ru-RU" sz="2400" dirty="0" smtClean="0"/>
              <a:t>. В </a:t>
            </a:r>
            <a:r>
              <a:rPr lang="ru-RU" sz="2400" dirty="0"/>
              <a:t>качестве среды разработки можно использовать </a:t>
            </a:r>
            <a:r>
              <a:rPr lang="ru-RU" sz="2400" dirty="0" err="1"/>
              <a:t>Adobe</a:t>
            </a:r>
            <a:r>
              <a:rPr lang="ru-RU" sz="2400" dirty="0"/>
              <a:t> </a:t>
            </a:r>
            <a:r>
              <a:rPr lang="ru-RU" sz="2400" dirty="0" err="1"/>
              <a:t>Flash</a:t>
            </a:r>
            <a:r>
              <a:rPr lang="ru-RU" sz="2400" dirty="0"/>
              <a:t> </a:t>
            </a:r>
            <a:r>
              <a:rPr lang="ru-RU" sz="2400" dirty="0" err="1"/>
              <a:t>Professional</a:t>
            </a:r>
            <a:r>
              <a:rPr lang="ru-RU" sz="2400" dirty="0"/>
              <a:t> или </a:t>
            </a:r>
            <a:r>
              <a:rPr lang="ru-RU" sz="2400" dirty="0" err="1"/>
              <a:t>Adobe</a:t>
            </a:r>
            <a:r>
              <a:rPr lang="ru-RU" sz="2400" dirty="0"/>
              <a:t> </a:t>
            </a:r>
            <a:r>
              <a:rPr lang="ru-RU" sz="2400" dirty="0" err="1"/>
              <a:t>Flash</a:t>
            </a:r>
            <a:r>
              <a:rPr lang="ru-RU" sz="2400" dirty="0"/>
              <a:t> </a:t>
            </a:r>
            <a:r>
              <a:rPr lang="ru-RU" sz="2400" dirty="0" err="1"/>
              <a:t>Builder</a:t>
            </a:r>
            <a:r>
              <a:rPr lang="ru-RU" sz="2400" dirty="0"/>
              <a:t>. Обычно на выходе создаются файлы с расширением SWF (такие файлы можно просматривать с помощью свободных плееров </a:t>
            </a:r>
            <a:r>
              <a:rPr lang="ru-RU" sz="2400" dirty="0" err="1"/>
              <a:t>Gnash</a:t>
            </a:r>
            <a:r>
              <a:rPr lang="ru-RU" sz="2400" dirty="0"/>
              <a:t> или </a:t>
            </a:r>
            <a:r>
              <a:rPr lang="ru-RU" sz="2400" dirty="0" err="1"/>
              <a:t>swfdec</a:t>
            </a:r>
            <a:r>
              <a:rPr lang="ru-RU" sz="2400" dirty="0"/>
              <a:t>) </a:t>
            </a:r>
            <a:r>
              <a:rPr lang="ru-RU" sz="2400" dirty="0" err="1"/>
              <a:t>или</a:t>
            </a:r>
            <a:r>
              <a:rPr lang="ru-RU" sz="2400" dirty="0"/>
              <a:t> FLV (файлы воспроизводятся через </a:t>
            </a:r>
            <a:r>
              <a:rPr lang="ru-RU" sz="2400" dirty="0" err="1"/>
              <a:t>мультимедийные</a:t>
            </a:r>
            <a:r>
              <a:rPr lang="ru-RU" sz="2400" dirty="0"/>
              <a:t> проигрыватели </a:t>
            </a:r>
            <a:r>
              <a:rPr lang="ru-RU" sz="2400" dirty="0" err="1"/>
              <a:t>Quicktime</a:t>
            </a:r>
            <a:r>
              <a:rPr lang="ru-RU" sz="2400" dirty="0"/>
              <a:t>, </a:t>
            </a:r>
            <a:r>
              <a:rPr lang="ru-RU" sz="2400" dirty="0" err="1"/>
              <a:t>Windows</a:t>
            </a:r>
            <a:r>
              <a:rPr lang="ru-RU" sz="2400" dirty="0"/>
              <a:t> </a:t>
            </a:r>
            <a:r>
              <a:rPr lang="ru-RU" sz="2400" dirty="0" err="1"/>
              <a:t>Media</a:t>
            </a:r>
            <a:r>
              <a:rPr lang="ru-RU" sz="2400" dirty="0"/>
              <a:t> </a:t>
            </a:r>
            <a:r>
              <a:rPr lang="ru-RU" sz="2400" dirty="0" err="1"/>
              <a:t>Player</a:t>
            </a:r>
            <a:r>
              <a:rPr lang="ru-RU" sz="2400" dirty="0"/>
              <a:t> и различные проигрыватели в UNIX-подобных системах при наличии соответствующих </a:t>
            </a:r>
            <a:r>
              <a:rPr lang="ru-RU" sz="2400" dirty="0" err="1"/>
              <a:t>плагинов</a:t>
            </a:r>
            <a:r>
              <a:rPr lang="ru-RU" sz="2400" dirty="0"/>
              <a:t>).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32656"/>
            <a:ext cx="2423160" cy="12115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20072" y="476672"/>
            <a:ext cx="20252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Java FX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1844824"/>
            <a:ext cx="83529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Программы, написанные на </a:t>
            </a:r>
            <a:r>
              <a:rPr lang="en-US" sz="2400" dirty="0"/>
              <a:t>J</a:t>
            </a:r>
            <a:r>
              <a:rPr lang="ru-RU" sz="2400" dirty="0" err="1"/>
              <a:t>avaFX</a:t>
            </a:r>
            <a:r>
              <a:rPr lang="ru-RU" sz="2400" dirty="0"/>
              <a:t>, могут запускаться как на настольных компьютерах, так и на мобильных устройствах. С помощью технологии </a:t>
            </a:r>
            <a:r>
              <a:rPr lang="en-US" sz="2400" dirty="0"/>
              <a:t>J</a:t>
            </a:r>
            <a:r>
              <a:rPr lang="ru-RU" sz="2400" dirty="0" err="1"/>
              <a:t>avaFX</a:t>
            </a:r>
            <a:r>
              <a:rPr lang="ru-RU" sz="2400" dirty="0"/>
              <a:t> можно создавать </a:t>
            </a:r>
            <a:r>
              <a:rPr lang="ru-RU" sz="2400" dirty="0" err="1"/>
              <a:t>мультимедийные</a:t>
            </a:r>
            <a:r>
              <a:rPr lang="ru-RU" sz="2400" dirty="0"/>
              <a:t> программы, игры, бизнес-приложения и </a:t>
            </a:r>
            <a:r>
              <a:rPr lang="ru-RU" sz="2400" dirty="0" err="1"/>
              <a:t>веб-сайты</a:t>
            </a:r>
            <a:r>
              <a:rPr lang="ru-RU" sz="2400" dirty="0"/>
              <a:t>.</a:t>
            </a:r>
          </a:p>
          <a:p>
            <a:pPr algn="just"/>
            <a:r>
              <a:rPr lang="ru-RU" sz="2400" dirty="0" smtClean="0"/>
              <a:t>К </a:t>
            </a:r>
            <a:r>
              <a:rPr lang="ru-RU" sz="2400" dirty="0"/>
              <a:t>средствам разработки относятся </a:t>
            </a:r>
            <a:r>
              <a:rPr lang="ru-RU" sz="2400" dirty="0" err="1"/>
              <a:t>JavaFX</a:t>
            </a:r>
            <a:r>
              <a:rPr lang="ru-RU" sz="2400" dirty="0"/>
              <a:t> 1. SDK  — компилятор и среда исполнения </a:t>
            </a:r>
            <a:r>
              <a:rPr lang="ru-RU" sz="2400" dirty="0" err="1"/>
              <a:t>JavaFX</a:t>
            </a:r>
            <a:r>
              <a:rPr lang="ru-RU" sz="2400" dirty="0"/>
              <a:t>, язык программирования </a:t>
            </a:r>
            <a:r>
              <a:rPr lang="ru-RU" sz="2400" dirty="0" err="1"/>
              <a:t>JavaFX</a:t>
            </a:r>
            <a:r>
              <a:rPr lang="ru-RU" sz="2400" dirty="0"/>
              <a:t> </a:t>
            </a:r>
            <a:r>
              <a:rPr lang="ru-RU" sz="2400" dirty="0" err="1"/>
              <a:t>Script</a:t>
            </a:r>
            <a:r>
              <a:rPr lang="ru-RU" sz="2400" dirty="0"/>
              <a:t>, а также графические, </a:t>
            </a:r>
            <a:r>
              <a:rPr lang="ru-RU" sz="2400" dirty="0" err="1"/>
              <a:t>медийные</a:t>
            </a:r>
            <a:r>
              <a:rPr lang="ru-RU" sz="2400" dirty="0"/>
              <a:t> и </a:t>
            </a:r>
            <a:r>
              <a:rPr lang="ru-RU" sz="2400" dirty="0" err="1"/>
              <a:t>веб-библиотеки</a:t>
            </a:r>
            <a:r>
              <a:rPr lang="ru-RU" sz="2400" dirty="0"/>
              <a:t>. Кроме того есть Среда разработки </a:t>
            </a:r>
            <a:r>
              <a:rPr lang="ru-RU" sz="2400" dirty="0" err="1"/>
              <a:t>NetBeans</a:t>
            </a:r>
            <a:r>
              <a:rPr lang="ru-RU" sz="2400" dirty="0"/>
              <a:t>™ IDE 6 — интегрированная среда разработки для создания, просмотра и отладки приложений, написанных на </a:t>
            </a:r>
            <a:r>
              <a:rPr lang="ru-RU" sz="2400" dirty="0" err="1"/>
              <a:t>JavaFX</a:t>
            </a:r>
            <a:r>
              <a:rPr lang="ru-RU" sz="2400" dirty="0"/>
              <a:t> </a:t>
            </a:r>
            <a:r>
              <a:rPr lang="ru-RU" sz="2400" dirty="0" err="1"/>
              <a:t>Script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844824"/>
            <a:ext cx="87849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Литература</a:t>
            </a:r>
            <a:r>
              <a:rPr lang="ru-RU" sz="2400" b="1" dirty="0" smtClean="0"/>
              <a:t>:</a:t>
            </a:r>
            <a:endParaRPr lang="en-US" sz="2400" b="1" dirty="0" smtClean="0"/>
          </a:p>
          <a:p>
            <a:pPr algn="ctr"/>
            <a:endParaRPr lang="ru-RU" sz="2400" dirty="0"/>
          </a:p>
          <a:p>
            <a:r>
              <a:rPr lang="ru-RU" sz="2400" dirty="0"/>
              <a:t>1. </a:t>
            </a:r>
            <a:r>
              <a:rPr lang="ru-RU" sz="2400" dirty="0" err="1"/>
              <a:t>Википедиа</a:t>
            </a:r>
            <a:r>
              <a:rPr lang="ru-RU" sz="2400" dirty="0"/>
              <a:t>. </a:t>
            </a:r>
            <a:r>
              <a:rPr lang="ru-RU" sz="2400" u="sng" dirty="0">
                <a:hlinkClick r:id="rId2"/>
              </a:rPr>
              <a:t>http://ru.wikipedia.org/wiki/Silverlight</a:t>
            </a:r>
            <a:endParaRPr lang="ru-RU" sz="2400" dirty="0"/>
          </a:p>
          <a:p>
            <a:r>
              <a:rPr lang="ru-RU" sz="2400" dirty="0"/>
              <a:t>2. </a:t>
            </a:r>
            <a:r>
              <a:rPr lang="ru-RU" sz="2400" dirty="0" err="1"/>
              <a:t>Википедиа</a:t>
            </a:r>
            <a:r>
              <a:rPr lang="ru-RU" sz="2400" dirty="0"/>
              <a:t> </a:t>
            </a:r>
            <a:r>
              <a:rPr lang="ru-RU" sz="2400" u="sng" dirty="0">
                <a:hlinkClick r:id="rId3"/>
              </a:rPr>
              <a:t>http://ru.wikipedia.org/wiki/Adobe_Integrated_Runtime</a:t>
            </a:r>
            <a:endParaRPr lang="ru-RU" sz="2400" dirty="0"/>
          </a:p>
          <a:p>
            <a:r>
              <a:rPr lang="ru-RU" sz="2400" dirty="0"/>
              <a:t>3. </a:t>
            </a:r>
            <a:r>
              <a:rPr lang="ru-RU" sz="2400" dirty="0" err="1"/>
              <a:t>Википедиа</a:t>
            </a:r>
            <a:r>
              <a:rPr lang="ru-RU" sz="2400" dirty="0"/>
              <a:t> </a:t>
            </a:r>
            <a:r>
              <a:rPr lang="ru-RU" sz="2400" u="sng" dirty="0">
                <a:hlinkClick r:id="rId4"/>
              </a:rPr>
              <a:t>http://ru.wikipedia.org/wiki/Adobe_Flash</a:t>
            </a:r>
            <a:endParaRPr lang="ru-RU" sz="2400" dirty="0"/>
          </a:p>
          <a:p>
            <a:r>
              <a:rPr lang="ru-RU" sz="2400" dirty="0"/>
              <a:t>4. </a:t>
            </a:r>
            <a:r>
              <a:rPr lang="ru-RU" sz="2400" dirty="0" err="1"/>
              <a:t>Викпедиа</a:t>
            </a:r>
            <a:r>
              <a:rPr lang="ru-RU" sz="2400" dirty="0"/>
              <a:t> </a:t>
            </a:r>
            <a:r>
              <a:rPr lang="ru-RU" sz="2400" u="sng" dirty="0">
                <a:hlinkClick r:id="rId5"/>
              </a:rPr>
              <a:t>http://</a:t>
            </a:r>
            <a:r>
              <a:rPr lang="ru-RU" sz="2400" u="sng" dirty="0" smtClean="0">
                <a:hlinkClick r:id="rId5"/>
              </a:rPr>
              <a:t>ru.wikipedia.org/wiki/JavaFX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552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50</cp:revision>
  <dcterms:created xsi:type="dcterms:W3CDTF">2011-06-05T15:37:04Z</dcterms:created>
  <dcterms:modified xsi:type="dcterms:W3CDTF">2011-06-05T18:54:52Z</dcterms:modified>
</cp:coreProperties>
</file>