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745E8-D456-446E-AAB0-9CE1A35F4077}" type="datetimeFigureOut">
              <a:rPr lang="ru-RU" smtClean="0"/>
              <a:t>05.06.2011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19289-242C-4C7E-A89A-8B478FB4D2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67944" y="116632"/>
            <a:ext cx="4859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Разработка приложений для </a:t>
            </a:r>
            <a:r>
              <a:rPr lang="en-US" b="1" dirty="0"/>
              <a:t>Windows Phone</a:t>
            </a:r>
            <a:r>
              <a:rPr lang="ru-RU" b="1" dirty="0"/>
              <a:t> 7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476672"/>
            <a:ext cx="1853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Богданов М.Р.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356992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Лекция </a:t>
            </a:r>
            <a:r>
              <a:rPr lang="ru-RU" b="1" dirty="0" smtClean="0"/>
              <a:t>9. </a:t>
            </a:r>
            <a:r>
              <a:rPr lang="ru-RU" b="1" dirty="0"/>
              <a:t>Захоронение</a:t>
            </a:r>
          </a:p>
        </p:txBody>
      </p:sp>
      <p:pic>
        <p:nvPicPr>
          <p:cNvPr id="7" name="Рисунок 6" descr="windowsPhone7_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2667000" cy="2263140"/>
          </a:xfrm>
          <a:prstGeom prst="rect">
            <a:avLst/>
          </a:prstGeom>
        </p:spPr>
      </p:pic>
      <p:pic>
        <p:nvPicPr>
          <p:cNvPr id="8" name="Рисунок 7" descr="05-06-2011 21-46-1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564904"/>
            <a:ext cx="3246402" cy="66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988840"/>
            <a:ext cx="84969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Перед программистами постоянно стоит задача решения проблемы многозадачности. Переключение потоков и совместное использование общих ресурсов, таких как экран или звуковая плата является нетривиальной задачей. Одним из способов организации одновременной работы нескольких приложений в </a:t>
            </a:r>
            <a:r>
              <a:rPr lang="en-US" sz="2400" dirty="0"/>
              <a:t>Windows Phone</a:t>
            </a:r>
            <a:r>
              <a:rPr lang="ru-RU" sz="2400" dirty="0"/>
              <a:t> 7 является так называемое «захоронение</a:t>
            </a:r>
            <a:r>
              <a:rPr lang="ru-RU" sz="2400" dirty="0" smtClean="0"/>
              <a:t>».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836712"/>
            <a:ext cx="87129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Для реализации многозадачности в настольных компьютерах используется панель задач. Реализации панели задач в </a:t>
            </a:r>
            <a:r>
              <a:rPr lang="en-US" sz="2400" dirty="0"/>
              <a:t>Windows Phone</a:t>
            </a:r>
            <a:r>
              <a:rPr lang="ru-RU" sz="2400" dirty="0"/>
              <a:t> 7 в силу ряда причин является нецелесообразным, вместо этого несколько процессов запускается с помощью </a:t>
            </a:r>
            <a:r>
              <a:rPr lang="ru-RU" sz="2400" b="1" dirty="0"/>
              <a:t>стека</a:t>
            </a:r>
            <a:r>
              <a:rPr lang="ru-RU" sz="2400" dirty="0"/>
              <a:t>. Концепция стека заключается в следующем. При нажатии на кнопку </a:t>
            </a:r>
            <a:r>
              <a:rPr lang="en-US" sz="2400" dirty="0"/>
              <a:t>Start </a:t>
            </a:r>
            <a:r>
              <a:rPr lang="ru-RU" sz="2400" dirty="0"/>
              <a:t>текущее приложение помещается в стек для того, чтобы могло запуститься новое приложение. При нажатии на кнопку </a:t>
            </a:r>
            <a:r>
              <a:rPr lang="en-US" sz="2400" dirty="0"/>
              <a:t>Back </a:t>
            </a:r>
            <a:r>
              <a:rPr lang="ru-RU" sz="2400" dirty="0"/>
              <a:t>текущее приложение завершается и из стека извлекается предыдущее приложение. В целях экономии системных ресурсов сделано так, чтобы приложение, помещенное в стек переставало работать. При извлечении приложения из стека оно начинает работать с нуля. В этом заключается суть захоронения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44824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Когда приложение вызывается с экрана запуска, говорят, что оно «запущено». При нажатии на кнопку </a:t>
            </a:r>
            <a:r>
              <a:rPr lang="en-US" sz="2400" dirty="0"/>
              <a:t>Back </a:t>
            </a:r>
            <a:r>
              <a:rPr lang="ru-RU" sz="2400" dirty="0"/>
              <a:t>оно «закрывается». Если приложение выполняется, и пользователь при этом нажимает на кнопку </a:t>
            </a:r>
            <a:r>
              <a:rPr lang="en-US" sz="2400" dirty="0"/>
              <a:t>Start</a:t>
            </a:r>
            <a:r>
              <a:rPr lang="ru-RU" sz="2400" dirty="0"/>
              <a:t> про приложение говорят, что оно «деактивировано». Это состояние «захоронения». В тот момент когда пользователь возвращается к приложению, выводя его из состояния захоронения, происходит «активация» приложения.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276872"/>
            <a:ext cx="85689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Проиллюстрируем сказанное на следующем примере. Мы разработаем приложение </a:t>
            </a:r>
            <a:r>
              <a:rPr lang="en-US" sz="2400" dirty="0"/>
              <a:t>Silverlight Windows Phone</a:t>
            </a:r>
            <a:r>
              <a:rPr lang="ru-RU" sz="2400" dirty="0"/>
              <a:t>, в котором подсчитывается количество нажатий мышью на экран и при каждом нажатии на экране отображается случайный город (В работе использовался фрагмент кода из книги Ч. </a:t>
            </a:r>
            <a:r>
              <a:rPr lang="ru-RU" sz="2400" dirty="0" err="1"/>
              <a:t>Петзолдьда</a:t>
            </a:r>
            <a:r>
              <a:rPr lang="ru-RU" sz="2400" dirty="0"/>
              <a:t>, 2010).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4991495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 public partial class </a:t>
            </a:r>
            <a:r>
              <a:rPr lang="en-US" sz="1400" dirty="0" err="1"/>
              <a:t>MainPage</a:t>
            </a:r>
            <a:r>
              <a:rPr lang="en-US" sz="1400" dirty="0"/>
              <a:t> : </a:t>
            </a:r>
            <a:r>
              <a:rPr lang="en-US" sz="1400" dirty="0" err="1"/>
              <a:t>PhoneApplicationPage</a:t>
            </a:r>
            <a:endParaRPr lang="ru-RU" sz="1400" dirty="0"/>
          </a:p>
          <a:p>
            <a:r>
              <a:rPr lang="en-US" sz="1400" dirty="0"/>
              <a:t>    {</a:t>
            </a:r>
            <a:endParaRPr lang="ru-RU" sz="1400" dirty="0"/>
          </a:p>
          <a:p>
            <a:r>
              <a:rPr lang="en-US" sz="1400" dirty="0"/>
              <a:t>        Random rand = new Random();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en-US" sz="1400" dirty="0" err="1"/>
              <a:t>int</a:t>
            </a:r>
            <a:r>
              <a:rPr lang="en-US" sz="1400" dirty="0"/>
              <a:t> </a:t>
            </a:r>
            <a:r>
              <a:rPr lang="en-US" sz="1400" dirty="0" err="1"/>
              <a:t>numTaps</a:t>
            </a:r>
            <a:r>
              <a:rPr lang="en-US" sz="1400" dirty="0"/>
              <a:t> = 0;</a:t>
            </a:r>
            <a:endParaRPr lang="ru-RU" sz="1400" dirty="0"/>
          </a:p>
          <a:p>
            <a:r>
              <a:rPr lang="en-US" sz="1400" dirty="0"/>
              <a:t> </a:t>
            </a:r>
            <a:r>
              <a:rPr lang="en-US" sz="1400" dirty="0" smtClean="0"/>
              <a:t>        </a:t>
            </a:r>
            <a:r>
              <a:rPr lang="en-US" sz="1400" dirty="0"/>
              <a:t>public </a:t>
            </a:r>
            <a:r>
              <a:rPr lang="en-US" sz="1400" dirty="0" err="1"/>
              <a:t>MainPage</a:t>
            </a:r>
            <a:r>
              <a:rPr lang="en-US" sz="1400" dirty="0"/>
              <a:t>()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InitializeComponent</a:t>
            </a:r>
            <a:r>
              <a:rPr lang="en-US" sz="1400" dirty="0"/>
              <a:t>();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UpdatePageTitle</a:t>
            </a:r>
            <a:r>
              <a:rPr lang="en-US" sz="1400" dirty="0"/>
              <a:t>(</a:t>
            </a:r>
            <a:r>
              <a:rPr lang="en-US" sz="1400" dirty="0" err="1"/>
              <a:t>numTaps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}</a:t>
            </a:r>
            <a:endParaRPr lang="ru-RU" sz="1400" dirty="0"/>
          </a:p>
          <a:p>
            <a:r>
              <a:rPr lang="en-US" sz="1400" dirty="0"/>
              <a:t>        protected override void </a:t>
            </a:r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</a:t>
            </a:r>
            <a:r>
              <a:rPr lang="en-US" sz="1400" dirty="0" err="1" smtClean="0"/>
              <a:t>OnManipulationStarted</a:t>
            </a:r>
            <a:r>
              <a:rPr lang="en-US" sz="1400" dirty="0" smtClean="0"/>
              <a:t>(</a:t>
            </a:r>
            <a:r>
              <a:rPr lang="en-US" sz="1400" dirty="0" err="1" smtClean="0"/>
              <a:t>ManipulationStartedEventArgs</a:t>
            </a:r>
            <a:r>
              <a:rPr lang="en-US" sz="1400" dirty="0" smtClean="0"/>
              <a:t> </a:t>
            </a:r>
            <a:r>
              <a:rPr lang="en-US" sz="1400" dirty="0" err="1"/>
              <a:t>args</a:t>
            </a:r>
            <a:r>
              <a:rPr lang="en-US" sz="1400" dirty="0"/>
              <a:t>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UpdatePageTitle</a:t>
            </a:r>
            <a:r>
              <a:rPr lang="en-US" sz="1400" dirty="0"/>
              <a:t>(++</a:t>
            </a:r>
            <a:r>
              <a:rPr lang="en-US" sz="1400" dirty="0" err="1"/>
              <a:t>numTaps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args.Complete</a:t>
            </a:r>
            <a:r>
              <a:rPr lang="en-US" sz="1400" dirty="0"/>
              <a:t>();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base.OnManipulationStarted</a:t>
            </a:r>
            <a:r>
              <a:rPr lang="en-US" sz="1400" dirty="0"/>
              <a:t>(</a:t>
            </a:r>
            <a:r>
              <a:rPr lang="en-US" sz="1400" dirty="0" err="1"/>
              <a:t>args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}</a:t>
            </a:r>
            <a:endParaRPr lang="ru-RU" sz="1400" dirty="0"/>
          </a:p>
          <a:p>
            <a:r>
              <a:rPr lang="en-US" sz="1400" dirty="0"/>
              <a:t>        void </a:t>
            </a:r>
            <a:r>
              <a:rPr lang="en-US" sz="1400" dirty="0" err="1"/>
              <a:t>UpdatePageTitle</a:t>
            </a:r>
            <a:r>
              <a:rPr lang="en-US" sz="1400" dirty="0"/>
              <a:t>(</a:t>
            </a:r>
            <a:r>
              <a:rPr lang="en-US" sz="1400" dirty="0" err="1"/>
              <a:t>int</a:t>
            </a:r>
            <a:r>
              <a:rPr lang="en-US" sz="1400" dirty="0"/>
              <a:t> </a:t>
            </a:r>
            <a:r>
              <a:rPr lang="en-US" sz="1400" dirty="0" err="1"/>
              <a:t>numTaps</a:t>
            </a:r>
            <a:r>
              <a:rPr lang="en-US" sz="1400" dirty="0"/>
              <a:t>)</a:t>
            </a:r>
            <a:endParaRPr lang="ru-RU" sz="1400" dirty="0"/>
          </a:p>
          <a:p>
            <a:r>
              <a:rPr lang="en-US" sz="1400" dirty="0"/>
              <a:t>        {</a:t>
            </a:r>
            <a:endParaRPr lang="ru-RU" sz="1400" dirty="0"/>
          </a:p>
          <a:p>
            <a:r>
              <a:rPr lang="en-US" sz="1400" dirty="0"/>
              <a:t>            string[] picture = new string[] { "</a:t>
            </a:r>
            <a:r>
              <a:rPr lang="ru-RU" sz="1400" dirty="0"/>
              <a:t>Москва</a:t>
            </a:r>
            <a:r>
              <a:rPr lang="en-US" sz="1400" dirty="0"/>
              <a:t>", "</a:t>
            </a:r>
            <a:r>
              <a:rPr lang="ru-RU" sz="1400" dirty="0"/>
              <a:t>Париж</a:t>
            </a:r>
            <a:r>
              <a:rPr lang="en-US" sz="1400" dirty="0"/>
              <a:t>", "</a:t>
            </a:r>
            <a:r>
              <a:rPr lang="ru-RU" sz="1400" dirty="0"/>
              <a:t>Уфа</a:t>
            </a:r>
            <a:r>
              <a:rPr lang="en-US" sz="1400" dirty="0"/>
              <a:t>", </a:t>
            </a:r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</a:t>
            </a:r>
            <a:r>
              <a:rPr lang="en-US" sz="1400" dirty="0" smtClean="0"/>
              <a:t>"</a:t>
            </a:r>
            <a:r>
              <a:rPr lang="ru-RU" sz="1400" dirty="0"/>
              <a:t>Токио</a:t>
            </a:r>
            <a:r>
              <a:rPr lang="en-US" sz="1400" dirty="0"/>
              <a:t>", "</a:t>
            </a:r>
            <a:r>
              <a:rPr lang="ru-RU" sz="1400" dirty="0" err="1"/>
              <a:t>Нью</a:t>
            </a:r>
            <a:r>
              <a:rPr lang="en-US" sz="1400" dirty="0"/>
              <a:t>-</a:t>
            </a:r>
            <a:r>
              <a:rPr lang="ru-RU" sz="1400" dirty="0"/>
              <a:t>Йорк</a:t>
            </a:r>
            <a:r>
              <a:rPr lang="en-US" sz="1400" dirty="0"/>
              <a:t>", "</a:t>
            </a:r>
            <a:r>
              <a:rPr lang="ru-RU" sz="1400" dirty="0"/>
              <a:t>Рим</a:t>
            </a:r>
            <a:r>
              <a:rPr lang="en-US" sz="1400" dirty="0"/>
              <a:t>", </a:t>
            </a:r>
            <a:endParaRPr lang="ru-RU" sz="1400" dirty="0" smtClean="0"/>
          </a:p>
          <a:p>
            <a:r>
              <a:rPr lang="ru-RU" sz="1400" dirty="0"/>
              <a:t> </a:t>
            </a:r>
            <a:r>
              <a:rPr lang="ru-RU" sz="1400" dirty="0" smtClean="0"/>
              <a:t>         </a:t>
            </a:r>
            <a:r>
              <a:rPr lang="en-US" sz="1400" dirty="0" smtClean="0"/>
              <a:t>"</a:t>
            </a:r>
            <a:r>
              <a:rPr lang="ru-RU" sz="1400" dirty="0"/>
              <a:t>Мадрид</a:t>
            </a:r>
            <a:r>
              <a:rPr lang="en-US" sz="1400" dirty="0"/>
              <a:t>", "</a:t>
            </a:r>
            <a:r>
              <a:rPr lang="ru-RU" sz="1400" dirty="0"/>
              <a:t>Хельсинки</a:t>
            </a:r>
            <a:r>
              <a:rPr lang="en-US" sz="1400" dirty="0"/>
              <a:t>", "</a:t>
            </a:r>
            <a:r>
              <a:rPr lang="ru-RU" sz="1400" dirty="0"/>
              <a:t>Вена</a:t>
            </a:r>
            <a:r>
              <a:rPr lang="en-US" sz="1400" dirty="0"/>
              <a:t>", "</a:t>
            </a:r>
            <a:r>
              <a:rPr lang="ru-RU" sz="1400" dirty="0"/>
              <a:t>Улан</a:t>
            </a:r>
            <a:r>
              <a:rPr lang="en-US" sz="1400" dirty="0"/>
              <a:t>-</a:t>
            </a:r>
            <a:r>
              <a:rPr lang="ru-RU" sz="1400" dirty="0" err="1"/>
              <a:t>Батор</a:t>
            </a:r>
            <a:r>
              <a:rPr lang="en-US" sz="1400" dirty="0"/>
              <a:t>" };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int</a:t>
            </a:r>
            <a:r>
              <a:rPr lang="en-US" sz="1400" dirty="0"/>
              <a:t> n = </a:t>
            </a:r>
            <a:r>
              <a:rPr lang="en-US" sz="1400" dirty="0" err="1"/>
              <a:t>picture.Length</a:t>
            </a:r>
            <a:r>
              <a:rPr lang="en-US" sz="1400" dirty="0"/>
              <a:t> - 1;</a:t>
            </a:r>
            <a:endParaRPr lang="ru-RU" sz="1400" dirty="0"/>
          </a:p>
          <a:p>
            <a:r>
              <a:rPr lang="en-US" sz="1400" dirty="0"/>
              <a:t>            string </a:t>
            </a:r>
            <a:r>
              <a:rPr lang="en-US" sz="1400" dirty="0" err="1"/>
              <a:t>str</a:t>
            </a:r>
            <a:r>
              <a:rPr lang="en-US" sz="1400" dirty="0"/>
              <a:t> = picture[</a:t>
            </a:r>
            <a:r>
              <a:rPr lang="en-US" sz="1400" dirty="0" err="1"/>
              <a:t>rand.Next</a:t>
            </a:r>
            <a:r>
              <a:rPr lang="en-US" sz="1400" dirty="0"/>
              <a:t>(n)];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ApplicationTitle.Text</a:t>
            </a:r>
            <a:r>
              <a:rPr lang="en-US" sz="1400" dirty="0"/>
              <a:t> = "</a:t>
            </a:r>
            <a:r>
              <a:rPr lang="ru-RU" sz="1400" dirty="0"/>
              <a:t>Случайный город</a:t>
            </a:r>
            <a:r>
              <a:rPr lang="en-US" sz="1400" dirty="0"/>
              <a:t> ... " + </a:t>
            </a:r>
            <a:r>
              <a:rPr lang="en-US" sz="1400" dirty="0" err="1"/>
              <a:t>str</a:t>
            </a:r>
            <a:r>
              <a:rPr lang="en-US" sz="1400" dirty="0"/>
              <a:t>;</a:t>
            </a:r>
            <a:endParaRPr lang="ru-RU" sz="1400" dirty="0"/>
          </a:p>
          <a:p>
            <a:r>
              <a:rPr lang="en-US" sz="1400" dirty="0"/>
              <a:t>            </a:t>
            </a:r>
            <a:r>
              <a:rPr lang="en-US" sz="1400" dirty="0" err="1"/>
              <a:t>PageTitle.Text</a:t>
            </a:r>
            <a:r>
              <a:rPr lang="en-US" sz="1400" dirty="0"/>
              <a:t> = </a:t>
            </a:r>
            <a:r>
              <a:rPr lang="en-US" sz="1400" dirty="0" err="1"/>
              <a:t>String.Format</a:t>
            </a:r>
            <a:r>
              <a:rPr lang="en-US" sz="1400" dirty="0"/>
              <a:t>("</a:t>
            </a:r>
            <a:r>
              <a:rPr lang="ru-RU" sz="1400" dirty="0"/>
              <a:t>Вы нажали</a:t>
            </a:r>
            <a:r>
              <a:rPr lang="en-US" sz="1400" dirty="0"/>
              <a:t> {0} </a:t>
            </a:r>
            <a:r>
              <a:rPr lang="ru-RU" sz="1400" dirty="0"/>
              <a:t>раз</a:t>
            </a:r>
            <a:r>
              <a:rPr lang="en-US" sz="1400" dirty="0"/>
              <a:t>(</a:t>
            </a:r>
            <a:r>
              <a:rPr lang="ru-RU" sz="1400" dirty="0"/>
              <a:t>а</a:t>
            </a:r>
            <a:r>
              <a:rPr lang="en-US" sz="1400" dirty="0"/>
              <a:t>)", </a:t>
            </a:r>
            <a:endParaRPr lang="ru-RU" sz="1400" dirty="0" smtClean="0"/>
          </a:p>
          <a:p>
            <a:r>
              <a:rPr lang="en-US" sz="1400" dirty="0" err="1" smtClean="0"/>
              <a:t>numTaps</a:t>
            </a:r>
            <a:r>
              <a:rPr lang="en-US" sz="1400" dirty="0"/>
              <a:t>);</a:t>
            </a:r>
            <a:endParaRPr lang="ru-RU" sz="1400" dirty="0"/>
          </a:p>
          <a:p>
            <a:r>
              <a:rPr lang="en-US" sz="1400" dirty="0"/>
              <a:t>        </a:t>
            </a:r>
            <a:r>
              <a:rPr lang="ru-RU" sz="1400" dirty="0"/>
              <a:t>}</a:t>
            </a:r>
          </a:p>
          <a:p>
            <a:r>
              <a:rPr lang="ru-RU" sz="1400" dirty="0"/>
              <a:t>    }</a:t>
            </a:r>
          </a:p>
        </p:txBody>
      </p:sp>
      <p:pic>
        <p:nvPicPr>
          <p:cNvPr id="7" name="Рисунок 6" descr="picture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548680"/>
            <a:ext cx="3200678" cy="58298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263691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Литература</a:t>
            </a:r>
            <a:r>
              <a:rPr lang="en-US" sz="2400" b="1" dirty="0"/>
              <a:t>:</a:t>
            </a:r>
            <a:endParaRPr lang="ru-RU" sz="2400" dirty="0"/>
          </a:p>
          <a:p>
            <a:r>
              <a:rPr lang="en-US" sz="2400" dirty="0" err="1"/>
              <a:t>Petzold</a:t>
            </a:r>
            <a:r>
              <a:rPr lang="en-US" sz="2400" dirty="0"/>
              <a:t> Charles. Programming Windows Phone 7. Microsoft Press</a:t>
            </a:r>
            <a:r>
              <a:rPr lang="ru-RU" sz="2400" dirty="0"/>
              <a:t>. </a:t>
            </a:r>
            <a:r>
              <a:rPr lang="en-US" sz="2400" dirty="0"/>
              <a:t>Redmond</a:t>
            </a:r>
            <a:r>
              <a:rPr lang="ru-RU" sz="2400" dirty="0"/>
              <a:t>. </a:t>
            </a:r>
            <a:r>
              <a:rPr lang="ru-RU" sz="2400" dirty="0" smtClean="0"/>
              <a:t>2010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317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68</cp:revision>
  <dcterms:created xsi:type="dcterms:W3CDTF">2011-06-05T15:37:04Z</dcterms:created>
  <dcterms:modified xsi:type="dcterms:W3CDTF">2011-06-05T20:01:53Z</dcterms:modified>
</cp:coreProperties>
</file>