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XNA" TargetMode="External"/><Relationship Id="rId2" Type="http://schemas.openxmlformats.org/officeDocument/2006/relationships/hyperlink" Target="http://netlib.narod.ru/library/book0052/ch01_03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7944" y="116632"/>
            <a:ext cx="4859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Разработка приложений для </a:t>
            </a:r>
            <a:r>
              <a:rPr lang="en-US" b="1" dirty="0"/>
              <a:t>Windows Phone</a:t>
            </a:r>
            <a:r>
              <a:rPr lang="ru-RU" b="1" dirty="0"/>
              <a:t> 7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76672"/>
            <a:ext cx="1853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Богданов М.Р.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35699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Лекция </a:t>
            </a:r>
            <a:r>
              <a:rPr lang="ru-RU" b="1" dirty="0" smtClean="0"/>
              <a:t>8. </a:t>
            </a:r>
            <a:r>
              <a:rPr lang="ru-RU" b="1" dirty="0"/>
              <a:t>Знакомство с XNA</a:t>
            </a:r>
          </a:p>
        </p:txBody>
      </p:sp>
      <p:pic>
        <p:nvPicPr>
          <p:cNvPr id="7" name="Рисунок 6" descr="windowsPhone7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2667000" cy="2263140"/>
          </a:xfrm>
          <a:prstGeom prst="rect">
            <a:avLst/>
          </a:prstGeom>
        </p:spPr>
      </p:pic>
      <p:pic>
        <p:nvPicPr>
          <p:cNvPr id="8" name="Рисунок 7" descr="05-06-2011 21-46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3246402" cy="66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76470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качестве примера приведем приложение </a:t>
            </a:r>
            <a:r>
              <a:rPr lang="en-US" sz="2400" dirty="0"/>
              <a:t>XNA</a:t>
            </a:r>
            <a:r>
              <a:rPr lang="ru-RU" sz="2400" dirty="0"/>
              <a:t>, в котором надпись двигается по экрану</a:t>
            </a:r>
          </a:p>
        </p:txBody>
      </p:sp>
      <p:pic>
        <p:nvPicPr>
          <p:cNvPr id="6" name="Рисунок 5" descr="picture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420888"/>
            <a:ext cx="5829806" cy="320067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988840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Литература:</a:t>
            </a:r>
            <a:endParaRPr lang="ru-RU" sz="2400" dirty="0"/>
          </a:p>
          <a:p>
            <a:r>
              <a:rPr lang="ru-RU" sz="2400" dirty="0"/>
              <a:t>1. </a:t>
            </a:r>
            <a:r>
              <a:rPr lang="ru-RU" sz="2400" dirty="0" err="1"/>
              <a:t>Бенджамин</a:t>
            </a:r>
            <a:r>
              <a:rPr lang="ru-RU" sz="2400" dirty="0"/>
              <a:t> </a:t>
            </a:r>
            <a:r>
              <a:rPr lang="ru-RU" sz="2400" dirty="0" err="1"/>
              <a:t>Ницчке</a:t>
            </a:r>
            <a:r>
              <a:rPr lang="ru-RU" sz="2400" dirty="0"/>
              <a:t>  </a:t>
            </a:r>
            <a:r>
              <a:rPr lang="en-US" sz="2400" u="sng" dirty="0">
                <a:hlinkClick r:id="rId2"/>
              </a:rPr>
              <a:t>http</a:t>
            </a:r>
            <a:r>
              <a:rPr lang="ru-RU" sz="2400" u="sng" dirty="0">
                <a:hlinkClick r:id="rId2"/>
              </a:rPr>
              <a:t>://</a:t>
            </a:r>
            <a:r>
              <a:rPr lang="en-US" sz="2400" u="sng" dirty="0" err="1">
                <a:hlinkClick r:id="rId2"/>
              </a:rPr>
              <a:t>netlib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narod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ru</a:t>
            </a:r>
            <a:r>
              <a:rPr lang="ru-RU" sz="2400" u="sng" dirty="0">
                <a:hlinkClick r:id="rId2"/>
              </a:rPr>
              <a:t>/</a:t>
            </a:r>
            <a:r>
              <a:rPr lang="en-US" sz="2400" u="sng" dirty="0">
                <a:hlinkClick r:id="rId2"/>
              </a:rPr>
              <a:t>library</a:t>
            </a:r>
            <a:r>
              <a:rPr lang="ru-RU" sz="2400" u="sng" dirty="0">
                <a:hlinkClick r:id="rId2"/>
              </a:rPr>
              <a:t>/</a:t>
            </a:r>
            <a:r>
              <a:rPr lang="en-US" sz="2400" u="sng" dirty="0">
                <a:hlinkClick r:id="rId2"/>
              </a:rPr>
              <a:t>book</a:t>
            </a:r>
            <a:r>
              <a:rPr lang="ru-RU" sz="2400" u="sng" dirty="0">
                <a:hlinkClick r:id="rId2"/>
              </a:rPr>
              <a:t>0052/</a:t>
            </a:r>
            <a:r>
              <a:rPr lang="en-US" sz="2400" u="sng" dirty="0" err="1">
                <a:hlinkClick r:id="rId2"/>
              </a:rPr>
              <a:t>ch</a:t>
            </a:r>
            <a:r>
              <a:rPr lang="ru-RU" sz="2400" u="sng" dirty="0">
                <a:hlinkClick r:id="rId2"/>
              </a:rPr>
              <a:t>01_03.</a:t>
            </a:r>
            <a:r>
              <a:rPr lang="en-US" sz="2400" u="sng" dirty="0" err="1">
                <a:hlinkClick r:id="rId2"/>
              </a:rPr>
              <a:t>htm</a:t>
            </a:r>
            <a:endParaRPr lang="ru-RU" sz="2400" dirty="0"/>
          </a:p>
          <a:p>
            <a:r>
              <a:rPr lang="ru-RU" sz="2400" dirty="0"/>
              <a:t>2. </a:t>
            </a:r>
            <a:r>
              <a:rPr lang="ru-RU" sz="2400" dirty="0" err="1"/>
              <a:t>Википедиа</a:t>
            </a:r>
            <a:r>
              <a:rPr lang="ru-RU" sz="2400" dirty="0"/>
              <a:t>. </a:t>
            </a:r>
            <a:r>
              <a:rPr lang="ru-RU" sz="2400" u="sng" dirty="0">
                <a:hlinkClick r:id="rId3"/>
              </a:rPr>
              <a:t>http://ru.wikipedia.org/wiki/XNA</a:t>
            </a:r>
            <a:endParaRPr lang="ru-RU" sz="2400" dirty="0"/>
          </a:p>
          <a:p>
            <a:r>
              <a:rPr lang="en-US" sz="2400" dirty="0"/>
              <a:t>3. </a:t>
            </a:r>
            <a:r>
              <a:rPr lang="en-US" sz="2400" dirty="0" err="1"/>
              <a:t>Petzold</a:t>
            </a:r>
            <a:r>
              <a:rPr lang="en-US" sz="2400" dirty="0"/>
              <a:t> Charles. Programming Windows Phone 7. Microsoft Press 2010</a:t>
            </a:r>
            <a:r>
              <a:rPr lang="en-US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620688"/>
            <a:ext cx="835292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Технология XNA позволяет разработчикам игр избежать многих технических трудностей, возникающих при написании кода, а также обеспечивает существенное снижение стоимости конечной продукции. Кроме того, благодаря XNA программисты смогут создавать принципиально новые игры с высококачественной графикой. Инструментарий XNA изначально разрабатывался с целью максимально облегчить процесс разработки игр для консоли </a:t>
            </a:r>
            <a:r>
              <a:rPr lang="ru-RU" sz="2400" dirty="0" err="1"/>
              <a:t>Xbox</a:t>
            </a:r>
            <a:r>
              <a:rPr lang="ru-RU" sz="2400" dirty="0"/>
              <a:t> и компьютеров, работающих под управлением операционной системы </a:t>
            </a:r>
            <a:r>
              <a:rPr lang="ru-RU" sz="2400" dirty="0" err="1"/>
              <a:t>Windows</a:t>
            </a:r>
            <a:r>
              <a:rPr lang="ru-RU" sz="2400" dirty="0"/>
              <a:t>. Вместе с тем, пакет XNA позволит распространить общие сервисы </a:t>
            </a:r>
            <a:r>
              <a:rPr lang="ru-RU" sz="2400" dirty="0" err="1"/>
              <a:t>Xbox</a:t>
            </a:r>
            <a:r>
              <a:rPr lang="ru-RU" sz="2400" dirty="0"/>
              <a:t> </a:t>
            </a:r>
            <a:r>
              <a:rPr lang="ru-RU" sz="2400" dirty="0" err="1"/>
              <a:t>Live</a:t>
            </a:r>
            <a:r>
              <a:rPr lang="ru-RU" sz="2400" dirty="0"/>
              <a:t>, такие как, например, аутентификация, на игры для персональных компьютеров. Инструментарий XNA позволяет </a:t>
            </a:r>
            <a:r>
              <a:rPr lang="ru-RU" sz="2400" dirty="0" err="1"/>
              <a:t>Microsoft</a:t>
            </a:r>
            <a:r>
              <a:rPr lang="ru-RU" sz="2400" dirty="0"/>
              <a:t> конкурировать с </a:t>
            </a:r>
            <a:r>
              <a:rPr lang="ru-RU" sz="2400" dirty="0" err="1"/>
              <a:t>Sony</a:t>
            </a:r>
            <a:r>
              <a:rPr lang="ru-RU" sz="2400" dirty="0"/>
              <a:t> на рынке видеоигр для следующего поколения игровых приставок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908720"/>
            <a:ext cx="864095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XNA Framework</a:t>
            </a:r>
            <a:endParaRPr lang="ru-RU" sz="2400" dirty="0"/>
          </a:p>
          <a:p>
            <a:pPr algn="just"/>
            <a:r>
              <a:rPr lang="ru-RU" sz="2400" dirty="0"/>
              <a:t>Каждый проект XNA использует класс </a:t>
            </a:r>
            <a:r>
              <a:rPr lang="ru-RU" sz="2400" dirty="0" err="1"/>
              <a:t>Game</a:t>
            </a:r>
            <a:r>
              <a:rPr lang="ru-RU" sz="2400" dirty="0"/>
              <a:t>, в котором содержатся все важные компоненты игры, графическое устройство, параметры окна и диспетчер содержимого. Можно добавить сюда обработку ввода и работу со звуком. Фактически, все, что игра делает на самом высоком уровне, содержится в классе игры, или, по крайней мере, находится в каком-нибудь компоненте, к которому можно получить доступ из этого класса. Самыми важными методами класса </a:t>
            </a:r>
            <a:r>
              <a:rPr lang="en-US" sz="2400" dirty="0"/>
              <a:t>Game </a:t>
            </a:r>
            <a:r>
              <a:rPr lang="ru-RU" sz="2400" dirty="0"/>
              <a:t>являются</a:t>
            </a:r>
            <a:r>
              <a:rPr lang="ru-RU" sz="2400" dirty="0" smtClean="0"/>
              <a:t>:</a:t>
            </a:r>
          </a:p>
          <a:p>
            <a:pPr algn="just"/>
            <a:endParaRPr lang="ru-RU" sz="2400" dirty="0"/>
          </a:p>
          <a:p>
            <a:r>
              <a:rPr lang="ru-RU" sz="2400" dirty="0" err="1"/>
              <a:t>Initialize</a:t>
            </a:r>
            <a:r>
              <a:rPr lang="ru-RU" sz="2400" dirty="0"/>
              <a:t>()</a:t>
            </a:r>
          </a:p>
          <a:p>
            <a:r>
              <a:rPr lang="ru-RU" sz="2400" dirty="0" err="1"/>
              <a:t>Update</a:t>
            </a:r>
            <a:r>
              <a:rPr lang="ru-RU" sz="2400" dirty="0"/>
              <a:t>(</a:t>
            </a:r>
            <a:r>
              <a:rPr lang="ru-RU" sz="2400" dirty="0" err="1"/>
              <a:t>GameTime</a:t>
            </a:r>
            <a:r>
              <a:rPr lang="ru-RU" sz="2400" dirty="0"/>
              <a:t> </a:t>
            </a:r>
            <a:r>
              <a:rPr lang="ru-RU" sz="2400" dirty="0" err="1"/>
              <a:t>time</a:t>
            </a:r>
            <a:r>
              <a:rPr lang="ru-RU" sz="2400" dirty="0"/>
              <a:t>)</a:t>
            </a:r>
          </a:p>
          <a:p>
            <a:r>
              <a:rPr lang="ru-RU" sz="2400" dirty="0" err="1"/>
              <a:t>Draw</a:t>
            </a:r>
            <a:r>
              <a:rPr lang="ru-RU" sz="2400" dirty="0"/>
              <a:t>(</a:t>
            </a:r>
            <a:r>
              <a:rPr lang="ru-RU" sz="2400" dirty="0" err="1"/>
              <a:t>GameTime</a:t>
            </a:r>
            <a:r>
              <a:rPr lang="ru-RU" sz="2400" dirty="0"/>
              <a:t> </a:t>
            </a:r>
            <a:r>
              <a:rPr lang="ru-RU" sz="2400" dirty="0" err="1"/>
              <a:t>time</a:t>
            </a:r>
            <a:r>
              <a:rPr lang="ru-RU" sz="2400" dirty="0" smtClean="0"/>
              <a:t>)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420888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Метод </a:t>
            </a:r>
            <a:r>
              <a:rPr lang="ru-RU" sz="2400" b="1" dirty="0" err="1"/>
              <a:t>Initialize</a:t>
            </a:r>
            <a:r>
              <a:rPr lang="ru-RU" sz="2400" dirty="0"/>
              <a:t> загружает содержимое игры, устанавливает начальные параметры и инициализирует все, что нужно. Его метод </a:t>
            </a:r>
            <a:r>
              <a:rPr lang="ru-RU" sz="2400" dirty="0" err="1"/>
              <a:t>LoadGraphicsContent</a:t>
            </a:r>
            <a:r>
              <a:rPr lang="ru-RU" sz="2400" dirty="0"/>
              <a:t> используется для выполнения операций загрузки.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420888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Метод </a:t>
            </a:r>
            <a:r>
              <a:rPr lang="ru-RU" sz="2400" b="1" dirty="0" err="1"/>
              <a:t>Update</a:t>
            </a:r>
            <a:r>
              <a:rPr lang="ru-RU" sz="2400" dirty="0"/>
              <a:t> вызывается перед рисованием каждого кадра для обновления игрового времени, ввода, работы со звуком, и так далее.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420888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Метод </a:t>
            </a:r>
            <a:r>
              <a:rPr lang="ru-RU" sz="2400" b="1" dirty="0" err="1"/>
              <a:t>Draw</a:t>
            </a:r>
            <a:r>
              <a:rPr lang="ru-RU" sz="2400" dirty="0"/>
              <a:t> вызывается в каждом кадре для рисования содержимого экрана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700808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Конвейер содержимого</a:t>
            </a:r>
            <a:endParaRPr lang="ru-RU" sz="2400" dirty="0"/>
          </a:p>
          <a:p>
            <a:pPr algn="just"/>
            <a:r>
              <a:rPr lang="ru-RU" sz="2400" dirty="0"/>
              <a:t>Конвейер содержимого (</a:t>
            </a:r>
            <a:r>
              <a:rPr lang="ru-RU" sz="2400" dirty="0" err="1"/>
              <a:t>content</a:t>
            </a:r>
            <a:r>
              <a:rPr lang="ru-RU" sz="2400" dirty="0"/>
              <a:t> </a:t>
            </a:r>
            <a:r>
              <a:rPr lang="ru-RU" sz="2400" dirty="0" err="1"/>
              <a:t>pipeline</a:t>
            </a:r>
            <a:r>
              <a:rPr lang="ru-RU" sz="2400" dirty="0"/>
              <a:t>) используется для импорта, сборки и загрузки игровых составляющих, таких как текстуры, трехмерные модели, </a:t>
            </a:r>
            <a:r>
              <a:rPr lang="ru-RU" sz="2400" dirty="0" err="1"/>
              <a:t>шейдеры</a:t>
            </a:r>
            <a:r>
              <a:rPr lang="ru-RU" sz="2400" dirty="0"/>
              <a:t> и звуковые файлы, в игровом проекте. Это значительно сокращает объем кода, необходимого для получения в игре графики, трехмерных данных и </a:t>
            </a:r>
            <a:r>
              <a:rPr lang="ru-RU" sz="2400" dirty="0" err="1"/>
              <a:t>шейдеров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04664"/>
            <a:ext cx="86409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Конвейер содержимого состоит из пяти DLL-библиотек:</a:t>
            </a:r>
          </a:p>
          <a:p>
            <a:r>
              <a:rPr lang="ru-RU" sz="2400" dirty="0" err="1"/>
              <a:t>Microsoft.Xna.Framework.Content.Pipeline.dll</a:t>
            </a:r>
            <a:r>
              <a:rPr lang="ru-RU" sz="2400" dirty="0"/>
              <a:t> содержит базовые функции для конвейера содержимого.</a:t>
            </a:r>
          </a:p>
          <a:p>
            <a:r>
              <a:rPr lang="ru-RU" sz="2400" dirty="0" err="1"/>
              <a:t>Microsoft.Xna.Framework.Content.Pipeline.EffectImporter.dll</a:t>
            </a:r>
            <a:r>
              <a:rPr lang="ru-RU" sz="2400" dirty="0"/>
              <a:t> используется для компиляции и импорта </a:t>
            </a:r>
            <a:r>
              <a:rPr lang="ru-RU" sz="2400" dirty="0" err="1"/>
              <a:t>шейдеров</a:t>
            </a:r>
            <a:r>
              <a:rPr lang="ru-RU" sz="2400" dirty="0"/>
              <a:t>.</a:t>
            </a:r>
          </a:p>
          <a:p>
            <a:r>
              <a:rPr lang="ru-RU" sz="2400" dirty="0" err="1"/>
              <a:t>Microsoft.Xna.Framework.Content.Pipeline.FBXImporter.dll</a:t>
            </a:r>
            <a:r>
              <a:rPr lang="ru-RU" sz="2400" dirty="0"/>
              <a:t> </a:t>
            </a:r>
            <a:r>
              <a:rPr lang="ru-RU" sz="2400" dirty="0" smtClean="0"/>
              <a:t>содержит </a:t>
            </a:r>
            <a:r>
              <a:rPr lang="ru-RU" sz="2400" dirty="0"/>
              <a:t>код для импорта файлов трехмерных моделей формата .</a:t>
            </a:r>
            <a:r>
              <a:rPr lang="ru-RU" sz="2400" dirty="0" err="1"/>
              <a:t>fbx</a:t>
            </a:r>
            <a:r>
              <a:rPr lang="ru-RU" sz="2400" dirty="0"/>
              <a:t> и </a:t>
            </a:r>
            <a:r>
              <a:rPr lang="ru-RU" sz="2400" dirty="0" smtClean="0"/>
              <a:t>поддерживает </a:t>
            </a:r>
            <a:r>
              <a:rPr lang="ru-RU" sz="2400" dirty="0"/>
              <a:t>множество функций, например функцию наложения </a:t>
            </a:r>
            <a:r>
              <a:rPr lang="ru-RU" sz="2400" dirty="0" smtClean="0"/>
              <a:t>текстур.</a:t>
            </a:r>
            <a:endParaRPr lang="ru-RU" sz="2400" dirty="0"/>
          </a:p>
          <a:p>
            <a:r>
              <a:rPr lang="ru-RU" sz="2400" dirty="0" err="1"/>
              <a:t>Microsoft.Xna.Framework.Content.Pipeline.TextureImporter.dll</a:t>
            </a:r>
            <a:r>
              <a:rPr lang="ru-RU" sz="2400" dirty="0"/>
              <a:t> используется для импорта в игру файлов текстур. </a:t>
            </a:r>
            <a:r>
              <a:rPr lang="ru-RU" sz="2400" dirty="0" smtClean="0"/>
              <a:t>Двухмерные </a:t>
            </a:r>
            <a:r>
              <a:rPr lang="ru-RU" sz="2400" dirty="0"/>
              <a:t>спрайты также являются текстурами и для них обычно используется несжатый 32-разрядный формат.</a:t>
            </a:r>
          </a:p>
          <a:p>
            <a:r>
              <a:rPr lang="ru-RU" sz="2400" dirty="0" err="1"/>
              <a:t>Microsoft.Xna.Framework.Content.Pipeline.XImporter.dll</a:t>
            </a:r>
            <a:r>
              <a:rPr lang="ru-RU" sz="2400" dirty="0"/>
              <a:t> позволяет импортировать файлы трехмерных моделей формата .</a:t>
            </a:r>
            <a:r>
              <a:rPr lang="ru-RU" sz="2400" dirty="0" err="1"/>
              <a:t>x</a:t>
            </a:r>
            <a:r>
              <a:rPr lang="ru-RU" sz="2400" dirty="0"/>
              <a:t>, используемого во многих приложениях и примерах </a:t>
            </a:r>
            <a:r>
              <a:rPr lang="ru-RU" sz="2400" dirty="0" err="1"/>
              <a:t>DirectX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06084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Для разработки приложений </a:t>
            </a:r>
            <a:r>
              <a:rPr lang="en-US" sz="2400" dirty="0"/>
              <a:t>XNA Microsoft </a:t>
            </a:r>
            <a:r>
              <a:rPr lang="ru-RU" sz="2400" dirty="0"/>
              <a:t>разработала XNA </a:t>
            </a:r>
            <a:r>
              <a:rPr lang="ru-RU" sz="2400" dirty="0" err="1"/>
              <a:t>Game</a:t>
            </a:r>
            <a:r>
              <a:rPr lang="ru-RU" sz="2400" dirty="0"/>
              <a:t> </a:t>
            </a:r>
            <a:r>
              <a:rPr lang="ru-RU" sz="2400" dirty="0" err="1"/>
              <a:t>Studio</a:t>
            </a:r>
            <a:r>
              <a:rPr lang="ru-RU" sz="2400" dirty="0"/>
              <a:t>. С помощью этой среды разработки можно создавать </a:t>
            </a:r>
            <a:r>
              <a:rPr lang="ru-RU" sz="2400" dirty="0" err="1"/>
              <a:t>кроссплатфоремнные</a:t>
            </a:r>
            <a:r>
              <a:rPr lang="ru-RU" sz="2400" dirty="0"/>
              <a:t> игры для </a:t>
            </a:r>
            <a:r>
              <a:rPr lang="ru-RU" sz="2400" dirty="0" err="1"/>
              <a:t>Windows</a:t>
            </a:r>
            <a:r>
              <a:rPr lang="ru-RU" sz="2400" dirty="0"/>
              <a:t>, </a:t>
            </a:r>
            <a:r>
              <a:rPr lang="ru-RU" sz="2400" dirty="0" err="1"/>
              <a:t>Xbox</a:t>
            </a:r>
            <a:r>
              <a:rPr lang="ru-RU" sz="2400" dirty="0"/>
              <a:t> 360 и </a:t>
            </a:r>
            <a:r>
              <a:rPr lang="ru-RU" sz="2400" dirty="0" err="1"/>
              <a:t>Zune</a:t>
            </a:r>
            <a:r>
              <a:rPr lang="ru-RU" sz="2400" dirty="0"/>
              <a:t>.</a:t>
            </a:r>
          </a:p>
          <a:p>
            <a:pPr algn="just"/>
            <a:r>
              <a:rPr lang="ru-RU" sz="2400" dirty="0"/>
              <a:t>16 сентября 2010 была выпущена XNA </a:t>
            </a:r>
            <a:r>
              <a:rPr lang="ru-RU" sz="2400" dirty="0" err="1"/>
              <a:t>Game</a:t>
            </a:r>
            <a:r>
              <a:rPr lang="ru-RU" sz="2400" dirty="0"/>
              <a:t> </a:t>
            </a:r>
            <a:r>
              <a:rPr lang="ru-RU" sz="2400" dirty="0" err="1"/>
              <a:t>Studio</a:t>
            </a:r>
            <a:r>
              <a:rPr lang="ru-RU" sz="2400" dirty="0"/>
              <a:t> 4. Она включает в себя поддержку аппаратного 3D ускорения в </a:t>
            </a:r>
            <a:r>
              <a:rPr lang="ru-RU" sz="2400" dirty="0" err="1"/>
              <a:t>Windows</a:t>
            </a:r>
            <a:r>
              <a:rPr lang="ru-RU" sz="2400" dirty="0"/>
              <a:t> </a:t>
            </a:r>
            <a:r>
              <a:rPr lang="ru-RU" sz="2400" dirty="0" err="1"/>
              <a:t>Phone</a:t>
            </a:r>
            <a:r>
              <a:rPr lang="ru-RU" sz="2400" dirty="0"/>
              <a:t> 7 и интеграцию с </a:t>
            </a:r>
            <a:r>
              <a:rPr lang="ru-RU" sz="2400" dirty="0" err="1"/>
              <a:t>Visual</a:t>
            </a:r>
            <a:r>
              <a:rPr lang="ru-RU" sz="2400" dirty="0"/>
              <a:t> </a:t>
            </a:r>
            <a:r>
              <a:rPr lang="ru-RU" sz="2400" dirty="0" err="1"/>
              <a:t>Studio</a:t>
            </a:r>
            <a:r>
              <a:rPr lang="ru-RU" sz="2400" dirty="0"/>
              <a:t> 2010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511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67</cp:revision>
  <dcterms:created xsi:type="dcterms:W3CDTF">2011-06-05T15:37:04Z</dcterms:created>
  <dcterms:modified xsi:type="dcterms:W3CDTF">2011-06-05T19:53:04Z</dcterms:modified>
</cp:coreProperties>
</file>