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Windows_Presentation_Founda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en-US" b="1" dirty="0" smtClean="0"/>
              <a:t>7</a:t>
            </a:r>
            <a:r>
              <a:rPr lang="ru-RU" b="1" dirty="0" smtClean="0"/>
              <a:t>. </a:t>
            </a:r>
            <a:r>
              <a:rPr lang="ru-RU" b="1" dirty="0"/>
              <a:t>Знакомство с</a:t>
            </a:r>
            <a:r>
              <a:rPr lang="en-US" b="1" dirty="0"/>
              <a:t> Windows Presentation Foundation</a:t>
            </a:r>
            <a:endParaRPr lang="ru-RU" b="1" dirty="0"/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916832"/>
            <a:ext cx="82813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/>
              <a:t>Литература:</a:t>
            </a:r>
            <a:endParaRPr lang="ru-RU" sz="2400" dirty="0"/>
          </a:p>
          <a:p>
            <a:r>
              <a:rPr lang="ru-RU" sz="2400" dirty="0" err="1"/>
              <a:t>Википедия</a:t>
            </a:r>
            <a:endParaRPr lang="ru-RU" sz="2400" dirty="0"/>
          </a:p>
          <a:p>
            <a:r>
              <a:rPr lang="en-US" sz="2400" u="sng" dirty="0">
                <a:hlinkClick r:id="rId2"/>
              </a:rPr>
              <a:t>http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 err="1">
                <a:hlinkClick r:id="rId2"/>
              </a:rPr>
              <a:t>ru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wikipedia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>
                <a:hlinkClick r:id="rId2"/>
              </a:rPr>
              <a:t>org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wiki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Windows</a:t>
            </a:r>
            <a:r>
              <a:rPr lang="ru-RU" sz="2400" u="sng" dirty="0">
                <a:hlinkClick r:id="rId2"/>
              </a:rPr>
              <a:t>_</a:t>
            </a:r>
            <a:r>
              <a:rPr lang="en-US" sz="2400" u="sng" dirty="0">
                <a:hlinkClick r:id="rId2"/>
              </a:rPr>
              <a:t>Presentation</a:t>
            </a:r>
            <a:r>
              <a:rPr lang="ru-RU" sz="2400" u="sng" dirty="0">
                <a:hlinkClick r:id="rId2"/>
              </a:rPr>
              <a:t>_</a:t>
            </a:r>
            <a:r>
              <a:rPr lang="en-US" sz="2400" u="sng" dirty="0" smtClean="0">
                <a:hlinkClick r:id="rId2"/>
              </a:rPr>
              <a:t>Foundation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348880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На смену традиционным </a:t>
            </a:r>
            <a:r>
              <a:rPr lang="en-US" sz="2400" dirty="0"/>
              <a:t>Windows Forms </a:t>
            </a:r>
            <a:r>
              <a:rPr lang="ru-RU" sz="2400" dirty="0"/>
              <a:t>постепенно приходит технология </a:t>
            </a:r>
            <a:r>
              <a:rPr lang="ru-RU" sz="2400" dirty="0" err="1"/>
              <a:t>Windows</a:t>
            </a:r>
            <a:r>
              <a:rPr lang="ru-RU" sz="2400" dirty="0"/>
              <a:t> </a:t>
            </a:r>
            <a:r>
              <a:rPr lang="ru-RU" sz="2400" dirty="0" err="1"/>
              <a:t>Presentation</a:t>
            </a:r>
            <a:r>
              <a:rPr lang="ru-RU" sz="2400" dirty="0"/>
              <a:t> </a:t>
            </a:r>
            <a:r>
              <a:rPr lang="ru-RU" sz="2400" dirty="0" err="1"/>
              <a:t>Foundation</a:t>
            </a:r>
            <a:r>
              <a:rPr lang="ru-RU" sz="2400" dirty="0"/>
              <a:t>. У </a:t>
            </a:r>
            <a:r>
              <a:rPr lang="en-US" sz="2400" dirty="0"/>
              <a:t>Windows Forms</a:t>
            </a:r>
            <a:r>
              <a:rPr lang="ru-RU" sz="2400" dirty="0"/>
              <a:t> за плечами славная история, накоплен огромный объем программного обеспечения. Однако постепенно стали выявляться определенные проблемы.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196752"/>
            <a:ext cx="856895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1. Разнообразие оборудования.</a:t>
            </a:r>
            <a:endParaRPr lang="ru-RU" sz="2400" dirty="0"/>
          </a:p>
          <a:p>
            <a:pPr algn="just"/>
            <a:r>
              <a:rPr lang="ru-RU" sz="2400" dirty="0"/>
              <a:t>В настоящее время под </a:t>
            </a:r>
            <a:r>
              <a:rPr lang="en-US" sz="2400" dirty="0"/>
              <a:t>Windows</a:t>
            </a:r>
            <a:r>
              <a:rPr lang="ru-RU" sz="2400" dirty="0"/>
              <a:t> 7 работают самые разнообразные устройства – от персональных компьютеров до </a:t>
            </a:r>
            <a:r>
              <a:rPr lang="ru-RU" sz="2400" dirty="0" err="1"/>
              <a:t>нетбуков</a:t>
            </a:r>
            <a:r>
              <a:rPr lang="ru-RU" sz="2400" dirty="0"/>
              <a:t>, существует мобильная версия </a:t>
            </a:r>
            <a:r>
              <a:rPr lang="en-US" sz="2400" dirty="0"/>
              <a:t>Windows</a:t>
            </a:r>
            <a:r>
              <a:rPr lang="ru-RU" sz="2400" dirty="0"/>
              <a:t> 7 – </a:t>
            </a:r>
            <a:r>
              <a:rPr lang="en-US" sz="2400" dirty="0"/>
              <a:t>Windows Phone</a:t>
            </a:r>
            <a:r>
              <a:rPr lang="ru-RU" sz="2400" dirty="0"/>
              <a:t> 7. Персоналки обычно комплектуются большими мониторами с высоким разрешением, например, 1920</a:t>
            </a:r>
            <a:r>
              <a:rPr lang="ru-RU" sz="2400" dirty="0">
                <a:sym typeface="Symbol"/>
              </a:rPr>
              <a:t></a:t>
            </a:r>
            <a:r>
              <a:rPr lang="ru-RU" sz="2400" dirty="0"/>
              <a:t>1080, разрешение ноутбуков поменьше, например, 1440</a:t>
            </a:r>
            <a:r>
              <a:rPr lang="ru-RU" sz="2400" dirty="0">
                <a:sym typeface="Symbol"/>
              </a:rPr>
              <a:t></a:t>
            </a:r>
            <a:r>
              <a:rPr lang="ru-RU" sz="2400" dirty="0"/>
              <a:t>900, разрешение </a:t>
            </a:r>
            <a:r>
              <a:rPr lang="ru-RU" sz="2400" dirty="0" err="1"/>
              <a:t>нетбуков</a:t>
            </a:r>
            <a:r>
              <a:rPr lang="ru-RU" sz="2400" dirty="0"/>
              <a:t> и планшетных компьютеров и того меньше. Если оптимизировать традиционный двухмерный интерфейс под одно из этих устройств, то на других устройствах будут видны искажения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72816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2. Возросшая мощь </a:t>
            </a:r>
            <a:r>
              <a:rPr lang="ru-RU" sz="2400" b="1" dirty="0" err="1"/>
              <a:t>видеоплат</a:t>
            </a:r>
            <a:endParaRPr lang="ru-RU" sz="2400" dirty="0"/>
          </a:p>
          <a:p>
            <a:pPr algn="just"/>
            <a:r>
              <a:rPr lang="ru-RU" sz="2400" dirty="0"/>
              <a:t>Даже самая дешевая </a:t>
            </a:r>
            <a:r>
              <a:rPr lang="ru-RU" sz="2400" dirty="0" err="1"/>
              <a:t>видеоплата</a:t>
            </a:r>
            <a:r>
              <a:rPr lang="ru-RU" sz="2400" dirty="0"/>
              <a:t> в настоящее время имеет аппаратный ускоритель трехмерной графики. Жизнь не стоит на месте, и то что впечатляло 7-8 лет назад выглядит уже скучно. Пользователям гораздо удобнее пользоваться трехмерными возможностями интерфейса, чего не может дать традиционная технология </a:t>
            </a:r>
            <a:r>
              <a:rPr lang="en-US" sz="2400" dirty="0"/>
              <a:t>GDI</a:t>
            </a:r>
            <a:r>
              <a:rPr lang="ru-RU" sz="2400" dirty="0" smtClean="0"/>
              <a:t>+.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12776"/>
            <a:ext cx="84249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3. Унификация ПО</a:t>
            </a:r>
            <a:endParaRPr lang="ru-RU" sz="2400" dirty="0"/>
          </a:p>
          <a:p>
            <a:pPr algn="just"/>
            <a:r>
              <a:rPr lang="ru-RU" sz="2400" dirty="0"/>
              <a:t>	Программистам и пользователям хотелось бы иметь такие же возможности </a:t>
            </a:r>
            <a:r>
              <a:rPr lang="ru-RU" sz="2400" dirty="0" err="1"/>
              <a:t>веб-приложений</a:t>
            </a:r>
            <a:r>
              <a:rPr lang="ru-RU" sz="2400" dirty="0"/>
              <a:t>, что и у программного обеспечения, написанного для настольных компьютеров. Новая технология </a:t>
            </a:r>
            <a:r>
              <a:rPr lang="en-US" sz="2400" dirty="0"/>
              <a:t>WPF </a:t>
            </a:r>
            <a:r>
              <a:rPr lang="ru-RU" sz="2400" dirty="0"/>
              <a:t>позволяет охватить все сегменты рынка – на настольных компьютерах запускаются собственно </a:t>
            </a:r>
            <a:r>
              <a:rPr lang="en-US" sz="2400" dirty="0"/>
              <a:t>WPF</a:t>
            </a:r>
            <a:r>
              <a:rPr lang="ru-RU" sz="2400" dirty="0"/>
              <a:t>-приложения, в Интернете – используется адаптированная версия </a:t>
            </a:r>
            <a:r>
              <a:rPr lang="en-US" sz="2400" dirty="0"/>
              <a:t>WPF</a:t>
            </a:r>
            <a:r>
              <a:rPr lang="ru-RU" sz="2400" dirty="0"/>
              <a:t> – </a:t>
            </a:r>
            <a:r>
              <a:rPr lang="en-US" sz="2400" dirty="0"/>
              <a:t>Silverlight</a:t>
            </a:r>
            <a:r>
              <a:rPr lang="ru-RU" sz="2400" dirty="0"/>
              <a:t>, на мобильных устройствах – также </a:t>
            </a:r>
            <a:r>
              <a:rPr lang="en-US" sz="2400" dirty="0"/>
              <a:t>Silverlight </a:t>
            </a:r>
            <a:r>
              <a:rPr lang="ru-RU" sz="2400" dirty="0"/>
              <a:t>и </a:t>
            </a:r>
            <a:r>
              <a:rPr lang="en-US" sz="2400" dirty="0"/>
              <a:t>XNA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764704"/>
            <a:ext cx="86409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Технология </a:t>
            </a:r>
            <a:r>
              <a:rPr lang="en-US" sz="2400" b="1" dirty="0"/>
              <a:t>WPF</a:t>
            </a:r>
            <a:r>
              <a:rPr lang="ru-RU" sz="2400" b="1" dirty="0"/>
              <a:t> дает целый ряд преимуществ.</a:t>
            </a:r>
            <a:endParaRPr lang="ru-RU" sz="2400" dirty="0"/>
          </a:p>
          <a:p>
            <a:pPr algn="just"/>
            <a:r>
              <a:rPr lang="ru-RU" sz="2400" dirty="0"/>
              <a:t>	В основе WPF лежит векторная система визуализации, не зависящая от разрешения и созданная с расчетом на возможности современного графического оборудования. WPF предоставляет средства для создания визуального интерфейса, включая Язык XAML (</a:t>
            </a:r>
            <a:r>
              <a:rPr lang="ru-RU" sz="2400" dirty="0" err="1"/>
              <a:t>Extensible</a:t>
            </a:r>
            <a:r>
              <a:rPr lang="ru-RU" sz="2400" dirty="0"/>
              <a:t> </a:t>
            </a:r>
            <a:r>
              <a:rPr lang="ru-RU" sz="2400" dirty="0" err="1"/>
              <a:t>Application</a:t>
            </a:r>
            <a:r>
              <a:rPr lang="ru-RU" sz="2400" dirty="0"/>
              <a:t> </a:t>
            </a:r>
            <a:r>
              <a:rPr lang="ru-RU" sz="2400" dirty="0" err="1"/>
              <a:t>Markup</a:t>
            </a:r>
            <a:r>
              <a:rPr lang="ru-RU" sz="2400" dirty="0"/>
              <a:t> </a:t>
            </a:r>
            <a:r>
              <a:rPr lang="ru-RU" sz="2400" dirty="0" err="1"/>
              <a:t>Language</a:t>
            </a:r>
            <a:r>
              <a:rPr lang="ru-RU" sz="2400" dirty="0"/>
              <a:t>), элементы управления, привязку данных, макеты, двухмерную и трехмерную графику, анимацию, стили, шаблоны, документы, текст, мультимедиа и оформление [1]. Графической технологией, лежащей в основе WPF является </a:t>
            </a:r>
            <a:r>
              <a:rPr lang="ru-RU" sz="2400" dirty="0" err="1"/>
              <a:t>DirectX</a:t>
            </a:r>
            <a:r>
              <a:rPr lang="ru-RU" sz="2400" dirty="0"/>
              <a:t>, в отличие от </a:t>
            </a:r>
            <a:r>
              <a:rPr lang="ru-RU" sz="2400" dirty="0" err="1"/>
              <a:t>Windows</a:t>
            </a:r>
            <a:r>
              <a:rPr lang="ru-RU" sz="2400" dirty="0"/>
              <a:t> </a:t>
            </a:r>
            <a:r>
              <a:rPr lang="ru-RU" sz="2400" dirty="0" err="1"/>
              <a:t>Forms</a:t>
            </a:r>
            <a:r>
              <a:rPr lang="ru-RU" sz="2400" dirty="0"/>
              <a:t>, где используется GDI/GDI+[2]. Производительность WPF выше, чем у GDI+ за счёт использования аппаратного ускорения графики через </a:t>
            </a:r>
            <a:r>
              <a:rPr lang="ru-RU" sz="2400" dirty="0" err="1"/>
              <a:t>DirectX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40768"/>
            <a:ext cx="871296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При разработке </a:t>
            </a:r>
            <a:r>
              <a:rPr lang="en-US" sz="2400" dirty="0"/>
              <a:t>WPF</a:t>
            </a:r>
            <a:r>
              <a:rPr lang="ru-RU" sz="2400" dirty="0"/>
              <a:t>-приложений широко применяется язык расширенной разметки для приложений (</a:t>
            </a:r>
            <a:r>
              <a:rPr lang="en-US" sz="2400" dirty="0"/>
              <a:t>XAML</a:t>
            </a:r>
            <a:r>
              <a:rPr lang="ru-RU" sz="2400" dirty="0"/>
              <a:t>). </a:t>
            </a:r>
            <a:r>
              <a:rPr lang="en-US" sz="2400" dirty="0"/>
              <a:t>XAML</a:t>
            </a:r>
            <a:r>
              <a:rPr lang="ru-RU" sz="2400" dirty="0"/>
              <a:t> представляет собой </a:t>
            </a:r>
            <a:r>
              <a:rPr lang="en-US" sz="2400" dirty="0"/>
              <a:t>XML</a:t>
            </a:r>
            <a:r>
              <a:rPr lang="ru-RU" sz="2400" dirty="0"/>
              <a:t>, в котором фактически реализованы классы .</a:t>
            </a:r>
            <a:r>
              <a:rPr lang="en-US" sz="2400" dirty="0"/>
              <a:t>NET Framework</a:t>
            </a:r>
            <a:r>
              <a:rPr lang="ru-RU" sz="2400" dirty="0"/>
              <a:t>. Так же реализована модель разделения кода и дизайна, позволяющая кооперироваться программисту и дизайнеру. Кроме того, есть встроенная поддержка стилей элементов, а сами элементы легко разделить на элементы управления второго уровня, которые в свою очередь разлагаются до уровня векторных фигур и свойств/действий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116632"/>
            <a:ext cx="3934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Примеры </a:t>
            </a:r>
            <a:r>
              <a:rPr lang="en-US" sz="2400" b="1" dirty="0" smtClean="0"/>
              <a:t>WPF</a:t>
            </a:r>
            <a:r>
              <a:rPr lang="ru-RU" sz="2400" b="1" dirty="0"/>
              <a:t>-приложений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548680"/>
            <a:ext cx="380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1. Решение квадратного уравнения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908720"/>
            <a:ext cx="8547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&lt;</a:t>
            </a:r>
            <a:r>
              <a:rPr lang="en-US" sz="1200" dirty="0"/>
              <a:t>Grid&gt;</a:t>
            </a:r>
            <a:endParaRPr lang="ru-RU" sz="1200" dirty="0"/>
          </a:p>
          <a:p>
            <a:r>
              <a:rPr lang="en-US" sz="1200" dirty="0"/>
              <a:t>        &lt;</a:t>
            </a:r>
            <a:r>
              <a:rPr lang="en-US" sz="1200" dirty="0" err="1"/>
              <a:t>TextBox</a:t>
            </a:r>
            <a:r>
              <a:rPr lang="en-US" sz="1200" dirty="0"/>
              <a:t> Height="23" </a:t>
            </a:r>
            <a:r>
              <a:rPr lang="en-US" sz="1200" dirty="0" err="1"/>
              <a:t>HorizontalAlignment</a:t>
            </a:r>
            <a:r>
              <a:rPr lang="en-US" sz="1200" dirty="0"/>
              <a:t>="Left" Margin="19,20,0,0"  </a:t>
            </a:r>
            <a:r>
              <a:rPr lang="en-US" sz="1200" dirty="0" err="1"/>
              <a:t>VerticalAlignment</a:t>
            </a:r>
            <a:r>
              <a:rPr lang="en-US" sz="1200" dirty="0"/>
              <a:t>="Top" Width="120" Name="</a:t>
            </a:r>
            <a:r>
              <a:rPr lang="en-US" sz="1200" dirty="0" err="1"/>
              <a:t>txtA</a:t>
            </a:r>
            <a:r>
              <a:rPr lang="en-US" sz="1200" dirty="0"/>
              <a:t>" /&gt;</a:t>
            </a:r>
            <a:endParaRPr lang="ru-RU" sz="1200" dirty="0"/>
          </a:p>
          <a:p>
            <a:r>
              <a:rPr lang="en-US" sz="1200" dirty="0"/>
              <a:t>        &lt;</a:t>
            </a:r>
            <a:r>
              <a:rPr lang="en-US" sz="1200" dirty="0" err="1"/>
              <a:t>TextBox</a:t>
            </a:r>
            <a:r>
              <a:rPr lang="en-US" sz="1200" dirty="0"/>
              <a:t> Height="23" </a:t>
            </a:r>
            <a:r>
              <a:rPr lang="en-US" sz="1200" dirty="0" err="1"/>
              <a:t>HorizontalAlignment</a:t>
            </a:r>
            <a:r>
              <a:rPr lang="en-US" sz="1200" dirty="0"/>
              <a:t>="Left" Margin="19,49,0,0"  </a:t>
            </a:r>
            <a:r>
              <a:rPr lang="en-US" sz="1200" dirty="0" err="1"/>
              <a:t>VerticalAlignment</a:t>
            </a:r>
            <a:r>
              <a:rPr lang="en-US" sz="1200" dirty="0"/>
              <a:t>="Top" Width="120" Name="</a:t>
            </a:r>
            <a:r>
              <a:rPr lang="en-US" sz="1200" dirty="0" err="1"/>
              <a:t>txtB</a:t>
            </a:r>
            <a:r>
              <a:rPr lang="en-US" sz="1200" dirty="0"/>
              <a:t>" /&gt;</a:t>
            </a:r>
            <a:endParaRPr lang="ru-RU" sz="1200" dirty="0"/>
          </a:p>
          <a:p>
            <a:r>
              <a:rPr lang="en-US" sz="1200" dirty="0"/>
              <a:t>        &lt;</a:t>
            </a:r>
            <a:r>
              <a:rPr lang="en-US" sz="1200" dirty="0" err="1"/>
              <a:t>TextBox</a:t>
            </a:r>
            <a:r>
              <a:rPr lang="en-US" sz="1200" dirty="0"/>
              <a:t> Height="23" </a:t>
            </a:r>
            <a:r>
              <a:rPr lang="en-US" sz="1200" dirty="0" err="1"/>
              <a:t>HorizontalAlignment</a:t>
            </a:r>
            <a:r>
              <a:rPr lang="en-US" sz="1200" dirty="0"/>
              <a:t>="Left" Margin="19,78,0,0"  </a:t>
            </a:r>
            <a:r>
              <a:rPr lang="en-US" sz="1200" dirty="0" err="1"/>
              <a:t>VerticalAlignment</a:t>
            </a:r>
            <a:r>
              <a:rPr lang="en-US" sz="1200" dirty="0"/>
              <a:t>="Top" Width="120" Name="</a:t>
            </a:r>
            <a:r>
              <a:rPr lang="en-US" sz="1200" dirty="0" err="1"/>
              <a:t>txtC</a:t>
            </a:r>
            <a:r>
              <a:rPr lang="en-US" sz="1200" dirty="0"/>
              <a:t>" /&gt;</a:t>
            </a:r>
            <a:endParaRPr lang="ru-RU" sz="1200" dirty="0"/>
          </a:p>
          <a:p>
            <a:r>
              <a:rPr lang="en-US" sz="1200" dirty="0"/>
              <a:t>        &lt;Label  Height="79" </a:t>
            </a:r>
            <a:r>
              <a:rPr lang="en-US" sz="1200" dirty="0" err="1"/>
              <a:t>HorizontalAlignment</a:t>
            </a:r>
            <a:r>
              <a:rPr lang="en-US" sz="1200" dirty="0"/>
              <a:t>="Left" Margin="152,22,0,0" Name="</a:t>
            </a:r>
            <a:r>
              <a:rPr lang="en-US" sz="1200" dirty="0" err="1"/>
              <a:t>lblResult</a:t>
            </a:r>
            <a:r>
              <a:rPr lang="en-US" sz="1200" dirty="0"/>
              <a:t>" </a:t>
            </a:r>
            <a:r>
              <a:rPr lang="en-US" sz="1200" dirty="0" err="1"/>
              <a:t>VerticalAlignment</a:t>
            </a:r>
            <a:r>
              <a:rPr lang="en-US" sz="1200" dirty="0"/>
              <a:t>="Top" Width="304" /&gt;</a:t>
            </a:r>
            <a:endParaRPr lang="ru-RU" sz="1200" dirty="0"/>
          </a:p>
          <a:p>
            <a:r>
              <a:rPr lang="en-US" sz="1200" dirty="0"/>
              <a:t>        &lt;Button Content="</a:t>
            </a:r>
            <a:r>
              <a:rPr lang="ru-RU" sz="1200" dirty="0"/>
              <a:t>Нажми меня</a:t>
            </a:r>
            <a:r>
              <a:rPr lang="en-US" sz="1200" dirty="0"/>
              <a:t>!" Height="23" </a:t>
            </a:r>
            <a:r>
              <a:rPr lang="en-US" sz="1200" dirty="0" err="1"/>
              <a:t>HorizontalAlignment</a:t>
            </a:r>
            <a:r>
              <a:rPr lang="en-US" sz="1200" dirty="0"/>
              <a:t>="Left" Margin="21,117,0,0" </a:t>
            </a:r>
            <a:endParaRPr lang="ru-RU" sz="1200" dirty="0" smtClean="0"/>
          </a:p>
          <a:p>
            <a:r>
              <a:rPr lang="ru-RU" sz="1200" dirty="0"/>
              <a:t> </a:t>
            </a:r>
            <a:r>
              <a:rPr lang="ru-RU" sz="1200" dirty="0" smtClean="0"/>
              <a:t>       </a:t>
            </a:r>
            <a:r>
              <a:rPr lang="en-US" sz="1200" dirty="0" smtClean="0"/>
              <a:t>Name</a:t>
            </a:r>
            <a:r>
              <a:rPr lang="en-US" sz="1200" dirty="0"/>
              <a:t>="</a:t>
            </a:r>
            <a:r>
              <a:rPr lang="en-US" sz="1200" dirty="0" err="1"/>
              <a:t>myButton</a:t>
            </a:r>
            <a:r>
              <a:rPr lang="en-US" sz="1200" dirty="0"/>
              <a:t>" </a:t>
            </a:r>
            <a:r>
              <a:rPr lang="en-US" sz="1200" dirty="0" err="1"/>
              <a:t>VerticalAlignment</a:t>
            </a:r>
            <a:r>
              <a:rPr lang="en-US" sz="1200" dirty="0"/>
              <a:t>="Top" Width="120" Click="</a:t>
            </a:r>
            <a:r>
              <a:rPr lang="en-US" sz="1200" dirty="0" err="1"/>
              <a:t>myButton_Click</a:t>
            </a:r>
            <a:r>
              <a:rPr lang="en-US" sz="1200" dirty="0"/>
              <a:t>" /&gt;</a:t>
            </a:r>
            <a:endParaRPr lang="ru-RU" sz="1200" dirty="0"/>
          </a:p>
          <a:p>
            <a:r>
              <a:rPr lang="en-US" sz="1200" dirty="0"/>
              <a:t>    </a:t>
            </a:r>
            <a:r>
              <a:rPr lang="ru-RU" sz="1200" dirty="0"/>
              <a:t>&lt;/</a:t>
            </a:r>
            <a:r>
              <a:rPr lang="ru-RU" sz="1200" dirty="0" err="1"/>
              <a:t>Grid</a:t>
            </a:r>
            <a:r>
              <a:rPr lang="ru-RU" sz="1200" dirty="0" smtClean="0"/>
              <a:t>&gt;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492896"/>
            <a:ext cx="415870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 private void </a:t>
            </a:r>
            <a:r>
              <a:rPr lang="en-US" sz="1200" dirty="0" err="1"/>
              <a:t>myButton_Click</a:t>
            </a:r>
            <a:r>
              <a:rPr lang="en-US" sz="1200" dirty="0"/>
              <a:t>(object sender, </a:t>
            </a:r>
            <a:r>
              <a:rPr lang="en-US" sz="1200" dirty="0" err="1"/>
              <a:t>RoutedEventArgs</a:t>
            </a:r>
            <a:r>
              <a:rPr lang="en-US" sz="1200" dirty="0"/>
              <a:t> e)</a:t>
            </a:r>
            <a:endParaRPr lang="ru-RU" sz="1200" dirty="0"/>
          </a:p>
          <a:p>
            <a:r>
              <a:rPr lang="en-US" sz="1200" dirty="0"/>
              <a:t>        {</a:t>
            </a:r>
            <a:endParaRPr lang="ru-RU" sz="1200" dirty="0"/>
          </a:p>
          <a:p>
            <a:r>
              <a:rPr lang="en-US" sz="1200" dirty="0"/>
              <a:t>            double a, b, c, d, x1, x2;</a:t>
            </a:r>
            <a:endParaRPr lang="ru-RU" sz="1200" dirty="0"/>
          </a:p>
          <a:p>
            <a:r>
              <a:rPr lang="en-US" sz="1200" dirty="0"/>
              <a:t>            string </a:t>
            </a:r>
            <a:r>
              <a:rPr lang="en-US" sz="1200" dirty="0" err="1"/>
              <a:t>str</a:t>
            </a:r>
            <a:r>
              <a:rPr lang="en-US" sz="1200" dirty="0"/>
              <a:t>;</a:t>
            </a:r>
            <a:endParaRPr lang="ru-RU" sz="1200" dirty="0"/>
          </a:p>
          <a:p>
            <a:r>
              <a:rPr lang="en-US" sz="1200" dirty="0"/>
              <a:t>            a = </a:t>
            </a:r>
            <a:r>
              <a:rPr lang="en-US" sz="1200" dirty="0" err="1"/>
              <a:t>System.Convert.ToDouble</a:t>
            </a:r>
            <a:r>
              <a:rPr lang="en-US" sz="1200" dirty="0"/>
              <a:t>(</a:t>
            </a:r>
            <a:r>
              <a:rPr lang="en-US" sz="1200" dirty="0" err="1"/>
              <a:t>txtA.Text</a:t>
            </a:r>
            <a:r>
              <a:rPr lang="en-US" sz="1200" dirty="0"/>
              <a:t>);</a:t>
            </a:r>
            <a:endParaRPr lang="ru-RU" sz="1200" dirty="0"/>
          </a:p>
          <a:p>
            <a:r>
              <a:rPr lang="en-US" sz="1200" dirty="0"/>
              <a:t>            b = </a:t>
            </a:r>
            <a:r>
              <a:rPr lang="en-US" sz="1200" dirty="0" err="1"/>
              <a:t>System.Convert.ToDouble</a:t>
            </a:r>
            <a:r>
              <a:rPr lang="en-US" sz="1200" dirty="0"/>
              <a:t>(</a:t>
            </a:r>
            <a:r>
              <a:rPr lang="en-US" sz="1200" dirty="0" err="1"/>
              <a:t>txtB.Text</a:t>
            </a:r>
            <a:r>
              <a:rPr lang="en-US" sz="1200" dirty="0"/>
              <a:t>);</a:t>
            </a:r>
            <a:endParaRPr lang="ru-RU" sz="1200" dirty="0"/>
          </a:p>
          <a:p>
            <a:r>
              <a:rPr lang="en-US" sz="1200" dirty="0"/>
              <a:t>            c = </a:t>
            </a:r>
            <a:r>
              <a:rPr lang="en-US" sz="1200" dirty="0" err="1"/>
              <a:t>System.Convert.ToDouble</a:t>
            </a:r>
            <a:r>
              <a:rPr lang="en-US" sz="1200" dirty="0"/>
              <a:t>(</a:t>
            </a:r>
            <a:r>
              <a:rPr lang="en-US" sz="1200" dirty="0" err="1"/>
              <a:t>txtC.Text</a:t>
            </a:r>
            <a:r>
              <a:rPr lang="en-US" sz="1200" dirty="0"/>
              <a:t>);</a:t>
            </a:r>
            <a:endParaRPr lang="ru-RU" sz="1200" dirty="0"/>
          </a:p>
          <a:p>
            <a:r>
              <a:rPr lang="en-US" sz="1200" dirty="0"/>
              <a:t>            d = </a:t>
            </a:r>
            <a:r>
              <a:rPr lang="en-US" sz="1200" dirty="0" err="1"/>
              <a:t>System.Math.Pow</a:t>
            </a:r>
            <a:r>
              <a:rPr lang="en-US" sz="1200" dirty="0"/>
              <a:t>(b, 2) - 4 * a * c;</a:t>
            </a:r>
            <a:endParaRPr lang="ru-RU" sz="1200" dirty="0"/>
          </a:p>
          <a:p>
            <a:r>
              <a:rPr lang="en-US" sz="1200" dirty="0"/>
              <a:t>            </a:t>
            </a:r>
            <a:r>
              <a:rPr lang="ru-RU" sz="1200" dirty="0" err="1"/>
              <a:t>if</a:t>
            </a:r>
            <a:r>
              <a:rPr lang="ru-RU" sz="1200" dirty="0"/>
              <a:t> (</a:t>
            </a:r>
            <a:r>
              <a:rPr lang="ru-RU" sz="1200" dirty="0" err="1"/>
              <a:t>d</a:t>
            </a:r>
            <a:r>
              <a:rPr lang="ru-RU" sz="1200" dirty="0"/>
              <a:t> &lt; 0) { </a:t>
            </a:r>
            <a:r>
              <a:rPr lang="ru-RU" sz="1200" dirty="0" err="1"/>
              <a:t>str</a:t>
            </a:r>
            <a:r>
              <a:rPr lang="ru-RU" sz="1200" dirty="0"/>
              <a:t> = "Действительных корней нет!"; }</a:t>
            </a:r>
          </a:p>
          <a:p>
            <a:r>
              <a:rPr lang="ru-RU" sz="1200" dirty="0"/>
              <a:t>            </a:t>
            </a:r>
            <a:r>
              <a:rPr lang="en-US" sz="1200" dirty="0"/>
              <a:t>else { x1 = (-b - </a:t>
            </a:r>
            <a:r>
              <a:rPr lang="en-US" sz="1200" dirty="0" err="1"/>
              <a:t>System.Math.Sqrt</a:t>
            </a:r>
            <a:r>
              <a:rPr lang="en-US" sz="1200" dirty="0"/>
              <a:t>(d)) / (2 * a</a:t>
            </a:r>
            <a:r>
              <a:rPr lang="en-US" sz="1200" dirty="0" smtClean="0"/>
              <a:t>);</a:t>
            </a:r>
            <a:endParaRPr lang="ru-RU" sz="1200" dirty="0" smtClean="0"/>
          </a:p>
          <a:p>
            <a:r>
              <a:rPr lang="ru-RU" sz="1200" dirty="0"/>
              <a:t> </a:t>
            </a:r>
            <a:r>
              <a:rPr lang="ru-RU" sz="1200" dirty="0" smtClean="0"/>
              <a:t>                    </a:t>
            </a:r>
            <a:r>
              <a:rPr lang="en-US" sz="1200" dirty="0" smtClean="0"/>
              <a:t> </a:t>
            </a:r>
            <a:r>
              <a:rPr lang="en-US" sz="1200" dirty="0"/>
              <a:t>x2 = (-b + </a:t>
            </a:r>
            <a:r>
              <a:rPr lang="en-US" sz="1200" dirty="0" err="1"/>
              <a:t>System.Math.Sqrt</a:t>
            </a:r>
            <a:r>
              <a:rPr lang="en-US" sz="1200" dirty="0"/>
              <a:t>(d)) / (2 * a); </a:t>
            </a:r>
            <a:endParaRPr lang="ru-RU" sz="1200" dirty="0" smtClean="0"/>
          </a:p>
          <a:p>
            <a:r>
              <a:rPr lang="ru-RU" sz="1200" dirty="0"/>
              <a:t> </a:t>
            </a:r>
            <a:r>
              <a:rPr lang="ru-RU" sz="1200" dirty="0" smtClean="0"/>
              <a:t>                    </a:t>
            </a:r>
            <a:r>
              <a:rPr lang="en-US" sz="1200" dirty="0" err="1" smtClean="0"/>
              <a:t>str</a:t>
            </a:r>
            <a:r>
              <a:rPr lang="en-US" sz="1200" dirty="0" smtClean="0"/>
              <a:t> </a:t>
            </a:r>
            <a:r>
              <a:rPr lang="en-US" sz="1200" dirty="0"/>
              <a:t>= "x1 = " + x1 + "\nx2 = " + x2; }</a:t>
            </a:r>
            <a:endParaRPr lang="ru-RU" sz="1200" dirty="0"/>
          </a:p>
          <a:p>
            <a:r>
              <a:rPr lang="en-US" sz="1200" dirty="0"/>
              <a:t>            </a:t>
            </a:r>
            <a:r>
              <a:rPr lang="ru-RU" sz="1200" dirty="0" err="1"/>
              <a:t>lblResult.Content</a:t>
            </a:r>
            <a:r>
              <a:rPr lang="ru-RU" sz="1200" dirty="0"/>
              <a:t> = </a:t>
            </a:r>
            <a:r>
              <a:rPr lang="ru-RU" sz="1200" dirty="0" err="1"/>
              <a:t>str</a:t>
            </a:r>
            <a:r>
              <a:rPr lang="ru-RU" sz="1200" dirty="0"/>
              <a:t>;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        }</a:t>
            </a:r>
          </a:p>
        </p:txBody>
      </p:sp>
      <p:pic>
        <p:nvPicPr>
          <p:cNvPr id="9" name="Рисунок 8" descr="picture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72639" y="3356992"/>
            <a:ext cx="5030071" cy="338400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16632"/>
            <a:ext cx="502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2. Определение видимости спутников ГЛОНАСС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5176738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sz="1200" dirty="0"/>
              <a:t>private void </a:t>
            </a:r>
            <a:r>
              <a:rPr lang="en-US" sz="1200" dirty="0" err="1"/>
              <a:t>bttn_Click</a:t>
            </a:r>
            <a:r>
              <a:rPr lang="en-US" sz="1200" dirty="0"/>
              <a:t>(object sender, </a:t>
            </a:r>
            <a:r>
              <a:rPr lang="en-US" sz="1200" dirty="0" err="1"/>
              <a:t>RoutedEventArgs</a:t>
            </a:r>
            <a:r>
              <a:rPr lang="en-US" sz="1200" dirty="0"/>
              <a:t> e)</a:t>
            </a:r>
            <a:endParaRPr lang="ru-RU" sz="1200" dirty="0"/>
          </a:p>
          <a:p>
            <a:r>
              <a:rPr lang="en-US" sz="1200" dirty="0"/>
              <a:t>        {</a:t>
            </a:r>
            <a:endParaRPr lang="ru-RU" sz="1200" dirty="0"/>
          </a:p>
          <a:p>
            <a:r>
              <a:rPr lang="en-US" sz="1200" dirty="0"/>
              <a:t>            double R, H, alpha;</a:t>
            </a:r>
            <a:endParaRPr lang="ru-RU" sz="1200" dirty="0"/>
          </a:p>
          <a:p>
            <a:r>
              <a:rPr lang="en-US" sz="1200" dirty="0"/>
              <a:t>            string </a:t>
            </a:r>
            <a:r>
              <a:rPr lang="en-US" sz="1200" dirty="0" err="1"/>
              <a:t>str</a:t>
            </a:r>
            <a:r>
              <a:rPr lang="en-US" sz="1200" dirty="0"/>
              <a:t>;</a:t>
            </a:r>
            <a:endParaRPr lang="ru-RU" sz="1200" dirty="0"/>
          </a:p>
          <a:p>
            <a:r>
              <a:rPr lang="en-US" sz="1200" dirty="0"/>
              <a:t>            R = 6378136;</a:t>
            </a:r>
            <a:endParaRPr lang="ru-RU" sz="1200" dirty="0"/>
          </a:p>
          <a:p>
            <a:r>
              <a:rPr lang="en-US" sz="1200" dirty="0"/>
              <a:t>            H = 19100000;</a:t>
            </a:r>
            <a:endParaRPr lang="ru-RU" sz="1200" dirty="0"/>
          </a:p>
          <a:p>
            <a:r>
              <a:rPr lang="en-US" sz="1200" dirty="0"/>
              <a:t>            alpha = 10 * </a:t>
            </a:r>
            <a:r>
              <a:rPr lang="en-US" sz="1200" dirty="0" err="1"/>
              <a:t>System.Math.PI</a:t>
            </a:r>
            <a:r>
              <a:rPr lang="en-US" sz="1200" dirty="0"/>
              <a:t> / 180;</a:t>
            </a:r>
            <a:endParaRPr lang="ru-RU" sz="1200" dirty="0"/>
          </a:p>
          <a:p>
            <a:r>
              <a:rPr lang="en-US" sz="1200" dirty="0"/>
              <a:t>            double a, b, c, d, x1, x2;</a:t>
            </a:r>
            <a:endParaRPr lang="ru-RU" sz="1200" dirty="0"/>
          </a:p>
          <a:p>
            <a:r>
              <a:rPr lang="en-US" sz="1200" dirty="0"/>
              <a:t>            a = 1 + </a:t>
            </a:r>
            <a:r>
              <a:rPr lang="en-US" sz="1200" dirty="0" err="1"/>
              <a:t>System.Math.Pow</a:t>
            </a:r>
            <a:r>
              <a:rPr lang="en-US" sz="1200" dirty="0"/>
              <a:t>((</a:t>
            </a:r>
            <a:r>
              <a:rPr lang="en-US" sz="1200" dirty="0" err="1"/>
              <a:t>System.Math.Tan</a:t>
            </a:r>
            <a:r>
              <a:rPr lang="en-US" sz="1200" dirty="0"/>
              <a:t>(alpha)), 2);</a:t>
            </a:r>
            <a:endParaRPr lang="ru-RU" sz="1200" dirty="0"/>
          </a:p>
          <a:p>
            <a:r>
              <a:rPr lang="en-US" sz="1200" dirty="0"/>
              <a:t>            b = 2 * R * </a:t>
            </a:r>
            <a:r>
              <a:rPr lang="en-US" sz="1200" dirty="0" err="1"/>
              <a:t>Math.Tan</a:t>
            </a:r>
            <a:r>
              <a:rPr lang="en-US" sz="1200" dirty="0"/>
              <a:t>(alpha);</a:t>
            </a:r>
            <a:endParaRPr lang="ru-RU" sz="1200" dirty="0"/>
          </a:p>
          <a:p>
            <a:r>
              <a:rPr lang="en-US" sz="1200" dirty="0"/>
              <a:t>            c = -H * (2 * R + H);</a:t>
            </a:r>
            <a:endParaRPr lang="ru-RU" sz="1200" dirty="0"/>
          </a:p>
          <a:p>
            <a:r>
              <a:rPr lang="en-US" sz="1200" dirty="0"/>
              <a:t>            d = </a:t>
            </a:r>
            <a:r>
              <a:rPr lang="en-US" sz="1200" dirty="0" err="1"/>
              <a:t>System.Math.Pow</a:t>
            </a:r>
            <a:r>
              <a:rPr lang="en-US" sz="1200" dirty="0"/>
              <a:t>(b, 2) - 4 * a * c;</a:t>
            </a:r>
            <a:endParaRPr lang="ru-RU" sz="1200" dirty="0"/>
          </a:p>
          <a:p>
            <a:r>
              <a:rPr lang="en-US" sz="1200" dirty="0"/>
              <a:t> </a:t>
            </a:r>
            <a:endParaRPr lang="ru-RU" sz="1200" dirty="0"/>
          </a:p>
          <a:p>
            <a:r>
              <a:rPr lang="en-US" sz="1200" dirty="0"/>
              <a:t>            </a:t>
            </a:r>
            <a:r>
              <a:rPr lang="ru-RU" sz="1200" dirty="0" err="1"/>
              <a:t>double</a:t>
            </a:r>
            <a:r>
              <a:rPr lang="ru-RU" sz="1200" dirty="0"/>
              <a:t> </a:t>
            </a:r>
            <a:r>
              <a:rPr lang="ru-RU" sz="1200" dirty="0" err="1"/>
              <a:t>distance</a:t>
            </a:r>
            <a:r>
              <a:rPr lang="ru-RU" sz="1200" dirty="0"/>
              <a:t>;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            </a:t>
            </a:r>
            <a:r>
              <a:rPr lang="ru-RU" sz="1200" dirty="0" err="1"/>
              <a:t>if</a:t>
            </a:r>
            <a:r>
              <a:rPr lang="ru-RU" sz="1200" dirty="0"/>
              <a:t> (</a:t>
            </a:r>
            <a:r>
              <a:rPr lang="ru-RU" sz="1200" dirty="0" err="1"/>
              <a:t>d</a:t>
            </a:r>
            <a:r>
              <a:rPr lang="ru-RU" sz="1200" dirty="0"/>
              <a:t> &lt; 0) { </a:t>
            </a:r>
            <a:r>
              <a:rPr lang="ru-RU" sz="1200" dirty="0" err="1"/>
              <a:t>str</a:t>
            </a:r>
            <a:r>
              <a:rPr lang="ru-RU" sz="1200" dirty="0"/>
              <a:t> = "Действительных корней нет!"; }</a:t>
            </a:r>
          </a:p>
          <a:p>
            <a:r>
              <a:rPr lang="ru-RU" sz="1200" dirty="0"/>
              <a:t>            </a:t>
            </a:r>
            <a:r>
              <a:rPr lang="en-US" sz="1200" dirty="0"/>
              <a:t>else</a:t>
            </a:r>
            <a:endParaRPr lang="ru-RU" sz="1200" dirty="0"/>
          </a:p>
          <a:p>
            <a:r>
              <a:rPr lang="en-US" sz="1200" dirty="0"/>
              <a:t>            {</a:t>
            </a:r>
            <a:endParaRPr lang="ru-RU" sz="1200" dirty="0"/>
          </a:p>
          <a:p>
            <a:r>
              <a:rPr lang="en-US" sz="1200" dirty="0"/>
              <a:t>                x1 = (-b - </a:t>
            </a:r>
            <a:r>
              <a:rPr lang="en-US" sz="1200" dirty="0" err="1"/>
              <a:t>System.Math.Sqrt</a:t>
            </a:r>
            <a:r>
              <a:rPr lang="en-US" sz="1200" dirty="0"/>
              <a:t>(d)) / (2 * a);</a:t>
            </a:r>
            <a:endParaRPr lang="ru-RU" sz="1200" dirty="0"/>
          </a:p>
          <a:p>
            <a:r>
              <a:rPr lang="en-US" sz="1200" dirty="0"/>
              <a:t>                x2 = (-b + </a:t>
            </a:r>
            <a:r>
              <a:rPr lang="en-US" sz="1200" dirty="0" err="1"/>
              <a:t>System.Math.Sqrt</a:t>
            </a:r>
            <a:r>
              <a:rPr lang="en-US" sz="1200" dirty="0"/>
              <a:t>(d)) / (2 * a);</a:t>
            </a:r>
            <a:endParaRPr lang="ru-RU" sz="1200" dirty="0"/>
          </a:p>
          <a:p>
            <a:r>
              <a:rPr lang="en-US" sz="1200" dirty="0"/>
              <a:t> </a:t>
            </a:r>
            <a:endParaRPr lang="ru-RU" sz="1200" dirty="0"/>
          </a:p>
          <a:p>
            <a:r>
              <a:rPr lang="en-US" sz="1200" dirty="0"/>
              <a:t>                if (x1 &lt; 0) { distance = x2 / </a:t>
            </a:r>
            <a:r>
              <a:rPr lang="en-US" sz="1200" dirty="0" err="1"/>
              <a:t>System.Math.Cos</a:t>
            </a:r>
            <a:r>
              <a:rPr lang="en-US" sz="1200" dirty="0"/>
              <a:t>(alpha); }</a:t>
            </a:r>
            <a:endParaRPr lang="ru-RU" sz="1200" dirty="0"/>
          </a:p>
          <a:p>
            <a:r>
              <a:rPr lang="en-US" sz="1200" dirty="0"/>
              <a:t>                else { distance = x1 / </a:t>
            </a:r>
            <a:r>
              <a:rPr lang="en-US" sz="1200" dirty="0" err="1"/>
              <a:t>System.Math.Cos</a:t>
            </a:r>
            <a:r>
              <a:rPr lang="en-US" sz="1200" dirty="0"/>
              <a:t>(alpha); }</a:t>
            </a:r>
            <a:endParaRPr lang="ru-RU" sz="1200" dirty="0"/>
          </a:p>
          <a:p>
            <a:r>
              <a:rPr lang="en-US" sz="1200" dirty="0"/>
              <a:t> </a:t>
            </a:r>
            <a:endParaRPr lang="ru-RU" sz="1200" dirty="0"/>
          </a:p>
          <a:p>
            <a:r>
              <a:rPr lang="en-US" sz="1200" dirty="0"/>
              <a:t>                </a:t>
            </a:r>
            <a:r>
              <a:rPr lang="en-US" sz="1200" dirty="0" err="1"/>
              <a:t>str</a:t>
            </a:r>
            <a:r>
              <a:rPr lang="en-US" sz="1200" dirty="0"/>
              <a:t> = "x1 = " + x1 + "\nx2 = " + x2 + "\n</a:t>
            </a:r>
            <a:r>
              <a:rPr lang="ru-RU" sz="1200" dirty="0"/>
              <a:t>Расстояние</a:t>
            </a:r>
            <a:r>
              <a:rPr lang="en-US" sz="1200" dirty="0"/>
              <a:t> = " + distance + " </a:t>
            </a:r>
            <a:r>
              <a:rPr lang="ru-RU" sz="1200" dirty="0"/>
              <a:t>м</a:t>
            </a:r>
            <a:r>
              <a:rPr lang="en-US" sz="1200" dirty="0"/>
              <a:t>";</a:t>
            </a:r>
            <a:endParaRPr lang="ru-RU" sz="1200" dirty="0"/>
          </a:p>
          <a:p>
            <a:r>
              <a:rPr lang="en-US" sz="1200" dirty="0"/>
              <a:t>            </a:t>
            </a:r>
            <a:r>
              <a:rPr lang="ru-RU" sz="1200" dirty="0"/>
              <a:t>}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            </a:t>
            </a:r>
            <a:r>
              <a:rPr lang="ru-RU" sz="1200" dirty="0" err="1"/>
              <a:t>MessageBox.Show</a:t>
            </a:r>
            <a:r>
              <a:rPr lang="ru-RU" sz="1200" dirty="0"/>
              <a:t>(</a:t>
            </a:r>
            <a:r>
              <a:rPr lang="ru-RU" sz="1200" dirty="0" err="1"/>
              <a:t>str</a:t>
            </a:r>
            <a:r>
              <a:rPr lang="ru-RU" sz="1200" dirty="0"/>
              <a:t>);</a:t>
            </a:r>
          </a:p>
          <a:p>
            <a:r>
              <a:rPr lang="ru-RU" sz="1200" dirty="0"/>
              <a:t>        }</a:t>
            </a:r>
          </a:p>
        </p:txBody>
      </p:sp>
      <p:pic>
        <p:nvPicPr>
          <p:cNvPr id="6" name="Рисунок 5" descr="picture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988840"/>
            <a:ext cx="4551266" cy="30503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690</Words>
  <Application>Microsoft Office PowerPoint</Application>
  <PresentationFormat>Экран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64</cp:revision>
  <dcterms:created xsi:type="dcterms:W3CDTF">2011-06-05T15:37:04Z</dcterms:created>
  <dcterms:modified xsi:type="dcterms:W3CDTF">2011-06-05T19:39:52Z</dcterms:modified>
</cp:coreProperties>
</file>