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EE745E8-D456-446E-AAB0-9CE1A35F4077}" type="datetimeFigureOut">
              <a:rPr lang="ru-RU" smtClean="0"/>
              <a:t>05.06.2011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EE745E8-D456-446E-AAB0-9CE1A35F4077}" type="datetimeFigureOut">
              <a:rPr lang="ru-RU" smtClean="0"/>
              <a:t>05.06.2011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EE745E8-D456-446E-AAB0-9CE1A35F4077}" type="datetimeFigureOut">
              <a:rPr lang="ru-RU" smtClean="0"/>
              <a:t>05.06.2011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EE745E8-D456-446E-AAB0-9CE1A35F4077}" type="datetimeFigureOut">
              <a:rPr lang="ru-RU" smtClean="0"/>
              <a:t>05.06.2011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EE745E8-D456-446E-AAB0-9CE1A35F4077}" type="datetimeFigureOut">
              <a:rPr lang="ru-RU" smtClean="0"/>
              <a:t>05.06.2011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EE745E8-D456-446E-AAB0-9CE1A35F4077}" type="datetimeFigureOut">
              <a:rPr lang="ru-RU" smtClean="0"/>
              <a:t>05.06.2011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B19289-242C-4C7E-A89A-8B478FB4D23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745E8-D456-446E-AAB0-9CE1A35F4077}" type="datetimeFigureOut">
              <a:rPr lang="ru-RU" smtClean="0"/>
              <a:t>05.06.2011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19289-242C-4C7E-A89A-8B478FB4D23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ftp://ftp.prosoft.ru/pub/Software/QNX/QNX_Neutrino/QNX_Neutrino_RTOS_ru.pdf" TargetMode="External"/><Relationship Id="rId13" Type="http://schemas.openxmlformats.org/officeDocument/2006/relationships/hyperlink" Target="http://ru.wikipedia.org/wiki/Apple_iOS" TargetMode="External"/><Relationship Id="rId3" Type="http://schemas.openxmlformats.org/officeDocument/2006/relationships/hyperlink" Target="http://creep.ru/hardware/1161040963-novye-processory-via-nano-e.html" TargetMode="External"/><Relationship Id="rId7" Type="http://schemas.openxmlformats.org/officeDocument/2006/relationships/hyperlink" Target="http://www.intuit.ru/department/se/winembce/5/1.html" TargetMode="External"/><Relationship Id="rId12" Type="http://schemas.openxmlformats.org/officeDocument/2006/relationships/hyperlink" Target="http://ru.wikipedia.org/wiki/Android" TargetMode="External"/><Relationship Id="rId2" Type="http://schemas.openxmlformats.org/officeDocument/2006/relationships/hyperlink" Target="http://www.intel.com/ru_RU/products/processor/atom/index.htm" TargetMode="External"/><Relationship Id="rId1" Type="http://schemas.openxmlformats.org/officeDocument/2006/relationships/slideLayout" Target="../slideLayouts/slideLayout2.xml"/><Relationship Id="rId6" Type="http://schemas.openxmlformats.org/officeDocument/2006/relationships/hyperlink" Target="http://www.kit-e.ru/articles/industrial/2009_02_82.php" TargetMode="External"/><Relationship Id="rId11" Type="http://schemas.openxmlformats.org/officeDocument/2006/relationships/hyperlink" Target="http://ru.wikipedia.org/wiki/Windows_Phone_7" TargetMode="External"/><Relationship Id="rId5" Type="http://schemas.openxmlformats.org/officeDocument/2006/relationships/hyperlink" Target="http://www.inhand.com/images/pdf/inhand_fingertip5_lowres.pdf" TargetMode="External"/><Relationship Id="rId10" Type="http://schemas.openxmlformats.org/officeDocument/2006/relationships/hyperlink" Target="http://ru.wikipedia.org/wiki/Windows_Mobile" TargetMode="External"/><Relationship Id="rId4" Type="http://schemas.openxmlformats.org/officeDocument/2006/relationships/hyperlink" Target="http://www.ixbt.com/news/hard/index.shtml?07/78/69" TargetMode="External"/><Relationship Id="rId9" Type="http://schemas.openxmlformats.org/officeDocument/2006/relationships/hyperlink" Target="http://embedded.prosoft.ru/products/types/3995/436416.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7944" y="116632"/>
            <a:ext cx="4859344" cy="369332"/>
          </a:xfrm>
          <a:prstGeom prst="rect">
            <a:avLst/>
          </a:prstGeom>
          <a:noFill/>
        </p:spPr>
        <p:txBody>
          <a:bodyPr wrap="none" rtlCol="0">
            <a:spAutoFit/>
          </a:bodyPr>
          <a:lstStyle/>
          <a:p>
            <a:r>
              <a:rPr lang="ru-RU" b="1" dirty="0"/>
              <a:t>Разработка приложений для </a:t>
            </a:r>
            <a:r>
              <a:rPr lang="en-US" b="1" dirty="0"/>
              <a:t>Windows Phone</a:t>
            </a:r>
            <a:r>
              <a:rPr lang="ru-RU" b="1" dirty="0"/>
              <a:t> 7</a:t>
            </a:r>
            <a:endParaRPr lang="ru-RU" dirty="0"/>
          </a:p>
        </p:txBody>
      </p:sp>
      <p:sp>
        <p:nvSpPr>
          <p:cNvPr id="5" name="Прямоугольник 4"/>
          <p:cNvSpPr/>
          <p:nvPr/>
        </p:nvSpPr>
        <p:spPr>
          <a:xfrm>
            <a:off x="4067944" y="476672"/>
            <a:ext cx="1853952" cy="369332"/>
          </a:xfrm>
          <a:prstGeom prst="rect">
            <a:avLst/>
          </a:prstGeom>
        </p:spPr>
        <p:txBody>
          <a:bodyPr wrap="square">
            <a:spAutoFit/>
          </a:bodyPr>
          <a:lstStyle/>
          <a:p>
            <a:r>
              <a:rPr lang="ru-RU" b="1" dirty="0" smtClean="0"/>
              <a:t>Богданов М.Р.</a:t>
            </a:r>
            <a:endParaRPr lang="ru-RU" dirty="0"/>
          </a:p>
        </p:txBody>
      </p:sp>
      <p:sp>
        <p:nvSpPr>
          <p:cNvPr id="6" name="Прямоугольник 5"/>
          <p:cNvSpPr/>
          <p:nvPr/>
        </p:nvSpPr>
        <p:spPr>
          <a:xfrm>
            <a:off x="755576" y="3356992"/>
            <a:ext cx="7776864" cy="369332"/>
          </a:xfrm>
          <a:prstGeom prst="rect">
            <a:avLst/>
          </a:prstGeom>
        </p:spPr>
        <p:txBody>
          <a:bodyPr wrap="square">
            <a:spAutoFit/>
          </a:bodyPr>
          <a:lstStyle/>
          <a:p>
            <a:r>
              <a:rPr lang="ru-RU" b="1" dirty="0"/>
              <a:t>Лекция 1. Вводная. Мобильные и встраиваемые платформы и системы</a:t>
            </a:r>
            <a:endParaRPr lang="ru-RU" dirty="0"/>
          </a:p>
        </p:txBody>
      </p:sp>
      <p:pic>
        <p:nvPicPr>
          <p:cNvPr id="7" name="Рисунок 6" descr="windowsPhone7_logo.gif"/>
          <p:cNvPicPr>
            <a:picLocks noChangeAspect="1"/>
          </p:cNvPicPr>
          <p:nvPr/>
        </p:nvPicPr>
        <p:blipFill>
          <a:blip r:embed="rId2" cstate="print"/>
          <a:stretch>
            <a:fillRect/>
          </a:stretch>
        </p:blipFill>
        <p:spPr>
          <a:xfrm>
            <a:off x="539552" y="260648"/>
            <a:ext cx="2667000" cy="2263140"/>
          </a:xfrm>
          <a:prstGeom prst="rect">
            <a:avLst/>
          </a:prstGeom>
        </p:spPr>
      </p:pic>
      <p:pic>
        <p:nvPicPr>
          <p:cNvPr id="8" name="Рисунок 7" descr="05-06-2011 21-46-19.png"/>
          <p:cNvPicPr>
            <a:picLocks noChangeAspect="1"/>
          </p:cNvPicPr>
          <p:nvPr/>
        </p:nvPicPr>
        <p:blipFill>
          <a:blip r:embed="rId3" cstate="print"/>
          <a:stretch>
            <a:fillRect/>
          </a:stretch>
        </p:blipFill>
        <p:spPr>
          <a:xfrm>
            <a:off x="323528" y="2564904"/>
            <a:ext cx="3246402" cy="66299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764704"/>
            <a:ext cx="6727739" cy="830997"/>
          </a:xfrm>
          <a:prstGeom prst="rect">
            <a:avLst/>
          </a:prstGeom>
          <a:noFill/>
        </p:spPr>
        <p:txBody>
          <a:bodyPr wrap="none" rtlCol="0">
            <a:spAutoFit/>
          </a:bodyPr>
          <a:lstStyle/>
          <a:p>
            <a:pPr algn="ctr"/>
            <a:r>
              <a:rPr lang="ru-RU" sz="4800" b="1" dirty="0">
                <a:solidFill>
                  <a:srgbClr val="FF0000"/>
                </a:solidFill>
              </a:rPr>
              <a:t>Операционные системы</a:t>
            </a:r>
            <a:endParaRPr lang="ru-RU" sz="4800" dirty="0">
              <a:solidFill>
                <a:srgbClr val="FF0000"/>
              </a:solidFill>
            </a:endParaRPr>
          </a:p>
        </p:txBody>
      </p:sp>
      <p:sp>
        <p:nvSpPr>
          <p:cNvPr id="5" name="TextBox 4"/>
          <p:cNvSpPr txBox="1"/>
          <p:nvPr/>
        </p:nvSpPr>
        <p:spPr>
          <a:xfrm>
            <a:off x="755576" y="1916832"/>
            <a:ext cx="7992887" cy="4154984"/>
          </a:xfrm>
          <a:prstGeom prst="rect">
            <a:avLst/>
          </a:prstGeom>
          <a:noFill/>
        </p:spPr>
        <p:txBody>
          <a:bodyPr wrap="square" rtlCol="0">
            <a:spAutoFit/>
          </a:bodyPr>
          <a:lstStyle/>
          <a:p>
            <a:pPr algn="just"/>
            <a:r>
              <a:rPr lang="ru-RU" sz="2400" dirty="0"/>
              <a:t>Встраиваемые системы предназначены для управления неких процессов или оборудования. Данное обстоятельство предъявляет определенные требования к устанавливаемым на этом оборудовании операционным системам. При управлении, например, авиационным или автомобильным оборудованием, критично время отклика. Оно не должно превышать некой заранее известной небольшой величины. Если оборудование имеет небольшие размеры, приходится решать вопросы, связанные со снижением энергопотребления. Часто устройства бывают одноразовыми и необслуживаемыми</a:t>
            </a:r>
            <a:r>
              <a:rPr lang="ru-RU" dirty="0" smtClean="0"/>
              <a:t>.</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052736"/>
            <a:ext cx="5397375" cy="584775"/>
          </a:xfrm>
          <a:prstGeom prst="rect">
            <a:avLst/>
          </a:prstGeom>
          <a:noFill/>
        </p:spPr>
        <p:txBody>
          <a:bodyPr wrap="none" rtlCol="0">
            <a:spAutoFit/>
          </a:bodyPr>
          <a:lstStyle/>
          <a:p>
            <a:r>
              <a:rPr lang="en-US" sz="3200" b="1" dirty="0"/>
              <a:t>Windows Embedded Compact </a:t>
            </a:r>
            <a:endParaRPr lang="ru-RU" sz="3200" dirty="0"/>
          </a:p>
        </p:txBody>
      </p:sp>
      <p:pic>
        <p:nvPicPr>
          <p:cNvPr id="5" name="Рисунок 4" descr="cf2dd0aa0deb538850e2f59a2d394689.jpg"/>
          <p:cNvPicPr>
            <a:picLocks noChangeAspect="1"/>
          </p:cNvPicPr>
          <p:nvPr/>
        </p:nvPicPr>
        <p:blipFill>
          <a:blip r:embed="rId2" cstate="print"/>
          <a:stretch>
            <a:fillRect/>
          </a:stretch>
        </p:blipFill>
        <p:spPr>
          <a:xfrm>
            <a:off x="6372200" y="116632"/>
            <a:ext cx="2447147" cy="2088232"/>
          </a:xfrm>
          <a:prstGeom prst="rect">
            <a:avLst/>
          </a:prstGeom>
        </p:spPr>
      </p:pic>
      <p:sp>
        <p:nvSpPr>
          <p:cNvPr id="6" name="TextBox 5"/>
          <p:cNvSpPr txBox="1"/>
          <p:nvPr/>
        </p:nvSpPr>
        <p:spPr>
          <a:xfrm>
            <a:off x="179512" y="2204864"/>
            <a:ext cx="8775375" cy="4154984"/>
          </a:xfrm>
          <a:prstGeom prst="rect">
            <a:avLst/>
          </a:prstGeom>
          <a:noFill/>
        </p:spPr>
        <p:txBody>
          <a:bodyPr wrap="square" rtlCol="0">
            <a:spAutoFit/>
          </a:bodyPr>
          <a:lstStyle/>
          <a:p>
            <a:r>
              <a:rPr lang="ru-RU" sz="2400" dirty="0"/>
              <a:t>Время переключение </a:t>
            </a:r>
            <a:r>
              <a:rPr lang="ru-RU" sz="2400" dirty="0" smtClean="0"/>
              <a:t>на </a:t>
            </a:r>
            <a:r>
              <a:rPr lang="ru-RU" sz="2400" dirty="0"/>
              <a:t>прерывание - десятки мкс</a:t>
            </a:r>
          </a:p>
          <a:p>
            <a:r>
              <a:rPr lang="ru-RU" sz="2400" dirty="0"/>
              <a:t>Ресурсоемкость: ОЗУ/ПЗУ - десятки Мб</a:t>
            </a:r>
          </a:p>
          <a:p>
            <a:r>
              <a:rPr lang="ru-RU" sz="2400" dirty="0"/>
              <a:t>Поддержка сетей TCP/IP(IPv4, IPv6)</a:t>
            </a:r>
          </a:p>
          <a:p>
            <a:r>
              <a:rPr lang="ru-RU" sz="2400" dirty="0"/>
              <a:t>Поддержка </a:t>
            </a:r>
            <a:r>
              <a:rPr lang="ru-RU" sz="2400" dirty="0" err="1"/>
              <a:t>веб-сервисов</a:t>
            </a:r>
            <a:r>
              <a:rPr lang="ru-RU" sz="2400" dirty="0"/>
              <a:t> (XML, SOAP, COM/ATL, WSDL)</a:t>
            </a:r>
          </a:p>
          <a:p>
            <a:r>
              <a:rPr lang="ru-RU" sz="2400" dirty="0"/>
              <a:t>Интеграция с Windows-инфраструктурой (</a:t>
            </a:r>
            <a:r>
              <a:rPr lang="ru-RU" sz="2400" dirty="0" err="1"/>
              <a:t>ActiveSync</a:t>
            </a:r>
            <a:r>
              <a:rPr lang="ru-RU" sz="2400" dirty="0"/>
              <a:t>, RDP, LDAP, клиент </a:t>
            </a:r>
            <a:r>
              <a:rPr lang="ru-RU" sz="2400" dirty="0" err="1"/>
              <a:t>Exchange</a:t>
            </a:r>
            <a:r>
              <a:rPr lang="ru-RU" sz="2400" dirty="0"/>
              <a:t>, и т.д.)</a:t>
            </a:r>
          </a:p>
          <a:p>
            <a:r>
              <a:rPr lang="ru-RU" sz="2400" dirty="0"/>
              <a:t>Поддержка беспроводных сетей (WPAN, WLAN, WWAN) и сотовых сетей</a:t>
            </a:r>
          </a:p>
          <a:p>
            <a:r>
              <a:rPr lang="ru-RU" sz="2400" dirty="0"/>
              <a:t>Функции управления энергопотреблением</a:t>
            </a:r>
          </a:p>
          <a:p>
            <a:r>
              <a:rPr lang="ru-RU" sz="2400" dirty="0"/>
              <a:t>Штатная графическая оболочка (GWES), поддержка </a:t>
            </a:r>
            <a:r>
              <a:rPr lang="ru-RU" sz="2400" dirty="0" err="1"/>
              <a:t>Adobe</a:t>
            </a:r>
            <a:r>
              <a:rPr lang="ru-RU" sz="2400" dirty="0"/>
              <a:t> </a:t>
            </a:r>
            <a:r>
              <a:rPr lang="ru-RU" sz="2400" dirty="0" err="1"/>
              <a:t>Flash</a:t>
            </a:r>
            <a:r>
              <a:rPr lang="ru-RU" sz="2400" dirty="0"/>
              <a:t> </a:t>
            </a:r>
            <a:r>
              <a:rPr lang="ru-RU" sz="2400" dirty="0" err="1"/>
              <a:t>Lite</a:t>
            </a:r>
            <a:r>
              <a:rPr lang="ru-RU" sz="2400" dirty="0"/>
              <a:t> и </a:t>
            </a:r>
            <a:r>
              <a:rPr lang="ru-RU" sz="2400" dirty="0" err="1"/>
              <a:t>Microsoft</a:t>
            </a:r>
            <a:r>
              <a:rPr lang="ru-RU" sz="2400" dirty="0"/>
              <a:t> </a:t>
            </a:r>
            <a:r>
              <a:rPr lang="ru-RU" sz="2400" dirty="0" err="1" smtClean="0"/>
              <a:t>Silverlight</a:t>
            </a: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cr02.jpg"/>
          <p:cNvPicPr>
            <a:picLocks noChangeAspect="1"/>
          </p:cNvPicPr>
          <p:nvPr/>
        </p:nvPicPr>
        <p:blipFill>
          <a:blip r:embed="rId2" cstate="print"/>
          <a:stretch>
            <a:fillRect/>
          </a:stretch>
        </p:blipFill>
        <p:spPr>
          <a:xfrm>
            <a:off x="323528" y="260649"/>
            <a:ext cx="1944216" cy="2592288"/>
          </a:xfrm>
          <a:prstGeom prst="rect">
            <a:avLst/>
          </a:prstGeom>
        </p:spPr>
      </p:pic>
      <p:sp>
        <p:nvSpPr>
          <p:cNvPr id="5" name="TextBox 4"/>
          <p:cNvSpPr txBox="1"/>
          <p:nvPr/>
        </p:nvSpPr>
        <p:spPr>
          <a:xfrm>
            <a:off x="3635896" y="1196752"/>
            <a:ext cx="4148251" cy="646331"/>
          </a:xfrm>
          <a:prstGeom prst="rect">
            <a:avLst/>
          </a:prstGeom>
          <a:noFill/>
        </p:spPr>
        <p:txBody>
          <a:bodyPr wrap="none" rtlCol="0">
            <a:spAutoFit/>
          </a:bodyPr>
          <a:lstStyle/>
          <a:p>
            <a:r>
              <a:rPr lang="ru-RU" sz="3600" b="1" dirty="0" err="1"/>
              <a:t>Windows</a:t>
            </a:r>
            <a:r>
              <a:rPr lang="ru-RU" sz="3600" b="1" dirty="0"/>
              <a:t> </a:t>
            </a:r>
            <a:r>
              <a:rPr lang="ru-RU" sz="3600" b="1" dirty="0" err="1"/>
              <a:t>Mobile</a:t>
            </a:r>
            <a:r>
              <a:rPr lang="ru-RU" sz="3600" b="1" dirty="0"/>
              <a:t> 6.5</a:t>
            </a:r>
            <a:endParaRPr lang="ru-RU" sz="3600" dirty="0"/>
          </a:p>
        </p:txBody>
      </p:sp>
      <p:sp>
        <p:nvSpPr>
          <p:cNvPr id="6" name="TextBox 5"/>
          <p:cNvSpPr txBox="1"/>
          <p:nvPr/>
        </p:nvSpPr>
        <p:spPr>
          <a:xfrm>
            <a:off x="323528" y="3068960"/>
            <a:ext cx="8424936" cy="3416320"/>
          </a:xfrm>
          <a:prstGeom prst="rect">
            <a:avLst/>
          </a:prstGeom>
          <a:noFill/>
        </p:spPr>
        <p:txBody>
          <a:bodyPr wrap="square" rtlCol="0">
            <a:spAutoFit/>
          </a:bodyPr>
          <a:lstStyle/>
          <a:p>
            <a:pPr algn="just"/>
            <a:r>
              <a:rPr lang="ru-RU" sz="2400" dirty="0" smtClean="0"/>
              <a:t>Предустановленные </a:t>
            </a:r>
            <a:r>
              <a:rPr lang="ru-RU" sz="2400" dirty="0"/>
              <a:t>программы: мобильная версия </a:t>
            </a:r>
            <a:r>
              <a:rPr lang="en-US" sz="2400" dirty="0"/>
              <a:t>Microsoft Office</a:t>
            </a:r>
            <a:r>
              <a:rPr lang="ru-RU" sz="2400" dirty="0"/>
              <a:t>, пакет программ </a:t>
            </a:r>
            <a:r>
              <a:rPr lang="ru-RU" sz="2400" dirty="0" err="1"/>
              <a:t>Outlook</a:t>
            </a:r>
            <a:r>
              <a:rPr lang="ru-RU" sz="2400" dirty="0"/>
              <a:t> </a:t>
            </a:r>
            <a:r>
              <a:rPr lang="ru-RU" sz="2400" dirty="0" err="1"/>
              <a:t>Mobile</a:t>
            </a:r>
            <a:r>
              <a:rPr lang="ru-RU" sz="2400" dirty="0"/>
              <a:t>, мобильный браузер </a:t>
            </a:r>
            <a:r>
              <a:rPr lang="ru-RU" sz="2400" dirty="0" err="1"/>
              <a:t>Internet</a:t>
            </a:r>
            <a:r>
              <a:rPr lang="ru-RU" sz="2400" dirty="0"/>
              <a:t> </a:t>
            </a:r>
            <a:r>
              <a:rPr lang="ru-RU" sz="2400" dirty="0" err="1"/>
              <a:t>Explorer</a:t>
            </a:r>
            <a:r>
              <a:rPr lang="ru-RU" sz="2400" dirty="0"/>
              <a:t> </a:t>
            </a:r>
            <a:r>
              <a:rPr lang="ru-RU" sz="2400" dirty="0" err="1"/>
              <a:t>Mobile</a:t>
            </a:r>
            <a:r>
              <a:rPr lang="ru-RU" sz="2400" dirty="0"/>
              <a:t>, </a:t>
            </a:r>
            <a:r>
              <a:rPr lang="en-US" sz="2400" dirty="0"/>
              <a:t>Windows Media Player </a:t>
            </a:r>
            <a:r>
              <a:rPr lang="ru-RU" sz="2400" dirty="0"/>
              <a:t>для </a:t>
            </a:r>
            <a:r>
              <a:rPr lang="en-US" sz="2400" dirty="0"/>
              <a:t>Windows Mobile</a:t>
            </a:r>
            <a:r>
              <a:rPr lang="ru-RU" sz="2400" dirty="0"/>
              <a:t>. Поддерживается интеграция с сервисами </a:t>
            </a:r>
            <a:r>
              <a:rPr lang="ru-RU" sz="2400" dirty="0" err="1"/>
              <a:t>Windows</a:t>
            </a:r>
            <a:r>
              <a:rPr lang="ru-RU" sz="2400" dirty="0"/>
              <a:t> </a:t>
            </a:r>
            <a:r>
              <a:rPr lang="ru-RU" sz="2400" dirty="0" err="1"/>
              <a:t>Live</a:t>
            </a:r>
            <a:r>
              <a:rPr lang="ru-RU" sz="2400" dirty="0"/>
              <a:t>. Есть клиент для PPTP VPN и функция </a:t>
            </a:r>
            <a:r>
              <a:rPr lang="ru-RU" sz="2400" dirty="0" err="1"/>
              <a:t>Internet</a:t>
            </a:r>
            <a:r>
              <a:rPr lang="ru-RU" sz="2400" dirty="0"/>
              <a:t> </a:t>
            </a:r>
            <a:r>
              <a:rPr lang="ru-RU" sz="2400" dirty="0" err="1"/>
              <a:t>Connection</a:t>
            </a:r>
            <a:r>
              <a:rPr lang="ru-RU" sz="2400" dirty="0"/>
              <a:t> </a:t>
            </a:r>
            <a:r>
              <a:rPr lang="ru-RU" sz="2400" dirty="0" err="1"/>
              <a:t>Sharing</a:t>
            </a:r>
            <a:r>
              <a:rPr lang="ru-RU" sz="2400" dirty="0"/>
              <a:t> (ICS), позволяющая делить подключение к Интернет с настольным компьютером через USB или </a:t>
            </a:r>
            <a:r>
              <a:rPr lang="ru-RU" sz="2400" dirty="0" err="1"/>
              <a:t>Bluetooth</a:t>
            </a:r>
            <a:r>
              <a:rPr lang="ru-RU" sz="2400" dirty="0"/>
              <a:t>. Файловая система и структура папок аналогичны таковым в </a:t>
            </a:r>
            <a:r>
              <a:rPr lang="ru-RU" sz="2400" dirty="0" err="1"/>
              <a:t>Windows</a:t>
            </a:r>
            <a:r>
              <a:rPr lang="ru-RU" sz="2400" dirty="0"/>
              <a:t> 9x/</a:t>
            </a:r>
            <a:r>
              <a:rPr lang="ru-RU" sz="2400" dirty="0" err="1"/>
              <a:t>Windows</a:t>
            </a:r>
            <a:r>
              <a:rPr lang="ru-RU" sz="2400" dirty="0"/>
              <a:t> NT. В ОС реализована многозадачность</a:t>
            </a:r>
            <a:r>
              <a:rPr lang="ru-RU" sz="2400" dirty="0" smtClean="0"/>
              <a:t>.</a:t>
            </a: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1628800"/>
            <a:ext cx="4416722" cy="769441"/>
          </a:xfrm>
          <a:prstGeom prst="rect">
            <a:avLst/>
          </a:prstGeom>
          <a:noFill/>
        </p:spPr>
        <p:txBody>
          <a:bodyPr wrap="none" rtlCol="0">
            <a:spAutoFit/>
          </a:bodyPr>
          <a:lstStyle/>
          <a:p>
            <a:r>
              <a:rPr lang="en-US" sz="4400" b="1" dirty="0"/>
              <a:t>Windows Phone 7</a:t>
            </a:r>
            <a:endParaRPr lang="ru-RU" sz="4400" dirty="0"/>
          </a:p>
        </p:txBody>
      </p:sp>
      <p:pic>
        <p:nvPicPr>
          <p:cNvPr id="5" name="Рисунок 4" descr="Microsoft_Windows_Phone_7_Series.jpg"/>
          <p:cNvPicPr>
            <a:picLocks noChangeAspect="1"/>
          </p:cNvPicPr>
          <p:nvPr/>
        </p:nvPicPr>
        <p:blipFill>
          <a:blip r:embed="rId2" cstate="print"/>
          <a:stretch>
            <a:fillRect/>
          </a:stretch>
        </p:blipFill>
        <p:spPr>
          <a:xfrm>
            <a:off x="7236296" y="260648"/>
            <a:ext cx="1690860" cy="3277265"/>
          </a:xfrm>
          <a:prstGeom prst="rect">
            <a:avLst/>
          </a:prstGeom>
        </p:spPr>
      </p:pic>
      <p:sp>
        <p:nvSpPr>
          <p:cNvPr id="6" name="TextBox 5"/>
          <p:cNvSpPr txBox="1"/>
          <p:nvPr/>
        </p:nvSpPr>
        <p:spPr>
          <a:xfrm>
            <a:off x="251520" y="3717032"/>
            <a:ext cx="8496944" cy="3046988"/>
          </a:xfrm>
          <a:prstGeom prst="rect">
            <a:avLst/>
          </a:prstGeom>
          <a:noFill/>
        </p:spPr>
        <p:txBody>
          <a:bodyPr wrap="square" rtlCol="0">
            <a:spAutoFit/>
          </a:bodyPr>
          <a:lstStyle/>
          <a:p>
            <a:pPr algn="just"/>
            <a:r>
              <a:rPr lang="ru-RU" sz="2400" dirty="0"/>
              <a:t>В ОС реализована интеграция с сервисами </a:t>
            </a:r>
            <a:r>
              <a:rPr lang="en-US" sz="2400" dirty="0"/>
              <a:t>Microsoft Xbox Live</a:t>
            </a:r>
            <a:r>
              <a:rPr lang="ru-RU" sz="2400" dirty="0"/>
              <a:t> и </a:t>
            </a:r>
            <a:r>
              <a:rPr lang="en-US" sz="2400" dirty="0"/>
              <a:t>Zune</a:t>
            </a:r>
            <a:r>
              <a:rPr lang="ru-RU" sz="2400" dirty="0"/>
              <a:t>. </a:t>
            </a:r>
            <a:r>
              <a:rPr lang="en-US" sz="2400" dirty="0"/>
              <a:t>Windows Phone</a:t>
            </a:r>
            <a:r>
              <a:rPr lang="ru-RU" sz="2400" dirty="0"/>
              <a:t> 7 имеет новый домашний экран, основанный на так называемых «живых элементах» (</a:t>
            </a:r>
            <a:r>
              <a:rPr lang="en-US" sz="2400" dirty="0"/>
              <a:t>Live Tiles</a:t>
            </a:r>
            <a:r>
              <a:rPr lang="ru-RU" sz="2400" dirty="0"/>
              <a:t>). Интерфейс «</a:t>
            </a:r>
            <a:r>
              <a:rPr lang="en-US" sz="2400" dirty="0"/>
              <a:t>Metro</a:t>
            </a:r>
            <a:r>
              <a:rPr lang="ru-RU" sz="2400" dirty="0"/>
              <a:t>» напоминает интерфейс </a:t>
            </a:r>
            <a:r>
              <a:rPr lang="en-US" sz="2400" dirty="0"/>
              <a:t>Zune HD</a:t>
            </a:r>
            <a:r>
              <a:rPr lang="ru-RU" sz="2400" dirty="0"/>
              <a:t>, используются «плитки», которые прокручиваются по вертикали и могут быть настроены для быстрого запуска, ссылки на контакты или управление, содержатся </a:t>
            </a:r>
            <a:r>
              <a:rPr lang="ru-RU" sz="2400" dirty="0" err="1"/>
              <a:t>виджеты</a:t>
            </a:r>
            <a:r>
              <a:rPr lang="ru-RU" sz="2400" dirty="0"/>
              <a:t>. В </a:t>
            </a:r>
            <a:r>
              <a:rPr lang="en-US" sz="2400" dirty="0"/>
              <a:t>Windows Phone</a:t>
            </a:r>
            <a:r>
              <a:rPr lang="ru-RU" sz="2400" dirty="0"/>
              <a:t> 7 поддерживается технология </a:t>
            </a:r>
            <a:r>
              <a:rPr lang="en-US" sz="2400" dirty="0"/>
              <a:t>multi</a:t>
            </a:r>
            <a:r>
              <a:rPr lang="ru-RU" sz="2400" dirty="0"/>
              <a:t>-</a:t>
            </a:r>
            <a:r>
              <a:rPr lang="en-US" sz="2400" dirty="0"/>
              <a:t>touch</a:t>
            </a:r>
            <a:r>
              <a:rPr lang="ru-RU" sz="2400"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55976" y="1700808"/>
            <a:ext cx="3192669" cy="646331"/>
          </a:xfrm>
          <a:prstGeom prst="rect">
            <a:avLst/>
          </a:prstGeom>
          <a:noFill/>
        </p:spPr>
        <p:txBody>
          <a:bodyPr wrap="none" rtlCol="0">
            <a:spAutoFit/>
          </a:bodyPr>
          <a:lstStyle/>
          <a:p>
            <a:r>
              <a:rPr lang="en-US" sz="3600" b="1" dirty="0"/>
              <a:t>Google Android</a:t>
            </a:r>
            <a:endParaRPr lang="ru-RU" sz="3600" dirty="0"/>
          </a:p>
        </p:txBody>
      </p:sp>
      <p:pic>
        <p:nvPicPr>
          <p:cNvPr id="5" name="Рисунок 4" descr="250px-Android_screenshot.png"/>
          <p:cNvPicPr>
            <a:picLocks noChangeAspect="1"/>
          </p:cNvPicPr>
          <p:nvPr/>
        </p:nvPicPr>
        <p:blipFill>
          <a:blip r:embed="rId2" cstate="print"/>
          <a:stretch>
            <a:fillRect/>
          </a:stretch>
        </p:blipFill>
        <p:spPr>
          <a:xfrm>
            <a:off x="323528" y="332656"/>
            <a:ext cx="1905000" cy="3177540"/>
          </a:xfrm>
          <a:prstGeom prst="rect">
            <a:avLst/>
          </a:prstGeom>
        </p:spPr>
      </p:pic>
      <p:sp>
        <p:nvSpPr>
          <p:cNvPr id="6" name="TextBox 5"/>
          <p:cNvSpPr txBox="1"/>
          <p:nvPr/>
        </p:nvSpPr>
        <p:spPr>
          <a:xfrm>
            <a:off x="395536" y="3645024"/>
            <a:ext cx="8352928" cy="2677656"/>
          </a:xfrm>
          <a:prstGeom prst="rect">
            <a:avLst/>
          </a:prstGeom>
          <a:noFill/>
        </p:spPr>
        <p:txBody>
          <a:bodyPr wrap="square" rtlCol="0">
            <a:spAutoFit/>
          </a:bodyPr>
          <a:lstStyle/>
          <a:p>
            <a:r>
              <a:rPr lang="en-US" sz="2400" dirty="0"/>
              <a:t>Android</a:t>
            </a:r>
            <a:r>
              <a:rPr lang="ru-RU" sz="2400" dirty="0"/>
              <a:t> — операционная система для мобильных телефонов, планшетных компьютеров, </a:t>
            </a:r>
            <a:r>
              <a:rPr lang="ru-RU" sz="2400" dirty="0" err="1"/>
              <a:t>нетбуков</a:t>
            </a:r>
            <a:r>
              <a:rPr lang="ru-RU" sz="2400" dirty="0"/>
              <a:t> и </a:t>
            </a:r>
            <a:r>
              <a:rPr lang="ru-RU" sz="2400" dirty="0" err="1"/>
              <a:t>смартбуков</a:t>
            </a:r>
            <a:r>
              <a:rPr lang="ru-RU" sz="2400" dirty="0"/>
              <a:t>, основанная на ядре </a:t>
            </a:r>
            <a:r>
              <a:rPr lang="en-US" sz="2400" dirty="0"/>
              <a:t>Linux</a:t>
            </a:r>
            <a:r>
              <a:rPr lang="ru-RU" sz="2400" dirty="0"/>
              <a:t>. </a:t>
            </a:r>
            <a:r>
              <a:rPr lang="en-US" sz="2400" dirty="0"/>
              <a:t>Android</a:t>
            </a:r>
            <a:r>
              <a:rPr lang="ru-RU" sz="2400" dirty="0"/>
              <a:t> позволяет создавать </a:t>
            </a:r>
            <a:r>
              <a:rPr lang="en-US" sz="2400" dirty="0"/>
              <a:t>Java</a:t>
            </a:r>
            <a:r>
              <a:rPr lang="ru-RU" sz="2400" dirty="0"/>
              <a:t>-приложения, управляющие устройством через разработанные </a:t>
            </a:r>
            <a:r>
              <a:rPr lang="en-US" sz="2400" dirty="0"/>
              <a:t>Google</a:t>
            </a:r>
            <a:r>
              <a:rPr lang="ru-RU" sz="2400" dirty="0"/>
              <a:t> библиотеки. Также есть возможность писать приложения на Си и других языках программирования с помощью </a:t>
            </a:r>
            <a:r>
              <a:rPr lang="en-US" sz="2400" dirty="0"/>
              <a:t>Android Native Development Kit</a:t>
            </a:r>
            <a:r>
              <a:rPr lang="ru-RU" sz="2400" dirty="0" smtClean="0"/>
              <a:t>.</a:t>
            </a:r>
            <a:endParaRPr lang="ru-RU"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1720" y="1772816"/>
            <a:ext cx="2056973" cy="646331"/>
          </a:xfrm>
          <a:prstGeom prst="rect">
            <a:avLst/>
          </a:prstGeom>
          <a:noFill/>
        </p:spPr>
        <p:txBody>
          <a:bodyPr wrap="none" rtlCol="0">
            <a:spAutoFit/>
          </a:bodyPr>
          <a:lstStyle/>
          <a:p>
            <a:r>
              <a:rPr lang="en-US" sz="3600" b="1" dirty="0"/>
              <a:t>Apple </a:t>
            </a:r>
            <a:r>
              <a:rPr lang="en-US" sz="3600" b="1" dirty="0" err="1"/>
              <a:t>iOS</a:t>
            </a:r>
            <a:endParaRPr lang="ru-RU" sz="3600" dirty="0"/>
          </a:p>
        </p:txBody>
      </p:sp>
      <p:pic>
        <p:nvPicPr>
          <p:cNvPr id="5" name="Рисунок 4" descr="250px-Главный_экран_iPhone_3GS_под_управлением_iOS_4.1.png"/>
          <p:cNvPicPr>
            <a:picLocks noChangeAspect="1"/>
          </p:cNvPicPr>
          <p:nvPr/>
        </p:nvPicPr>
        <p:blipFill>
          <a:blip r:embed="rId2" cstate="print"/>
          <a:stretch>
            <a:fillRect/>
          </a:stretch>
        </p:blipFill>
        <p:spPr>
          <a:xfrm>
            <a:off x="6876256" y="188640"/>
            <a:ext cx="1905000" cy="2857500"/>
          </a:xfrm>
          <a:prstGeom prst="rect">
            <a:avLst/>
          </a:prstGeom>
        </p:spPr>
      </p:pic>
      <p:sp>
        <p:nvSpPr>
          <p:cNvPr id="6" name="TextBox 5"/>
          <p:cNvSpPr txBox="1"/>
          <p:nvPr/>
        </p:nvSpPr>
        <p:spPr>
          <a:xfrm>
            <a:off x="179512" y="3356992"/>
            <a:ext cx="8712968" cy="3416320"/>
          </a:xfrm>
          <a:prstGeom prst="rect">
            <a:avLst/>
          </a:prstGeom>
          <a:noFill/>
        </p:spPr>
        <p:txBody>
          <a:bodyPr wrap="square" rtlCol="0">
            <a:spAutoFit/>
          </a:bodyPr>
          <a:lstStyle/>
          <a:p>
            <a:r>
              <a:rPr lang="en-US" sz="2400" dirty="0"/>
              <a:t>Apple </a:t>
            </a:r>
            <a:r>
              <a:rPr lang="en-US" sz="2400" dirty="0" err="1"/>
              <a:t>iOS</a:t>
            </a:r>
            <a:r>
              <a:rPr lang="ru-RU" sz="2400" dirty="0"/>
              <a:t>  — операционная система, разработанная компанией </a:t>
            </a:r>
            <a:r>
              <a:rPr lang="en-US" sz="2400" dirty="0"/>
              <a:t>Apple</a:t>
            </a:r>
            <a:r>
              <a:rPr lang="ru-RU" sz="2400" dirty="0"/>
              <a:t> на основе </a:t>
            </a:r>
            <a:r>
              <a:rPr lang="en-US" sz="2400" dirty="0"/>
              <a:t>Mac OS X</a:t>
            </a:r>
            <a:r>
              <a:rPr lang="ru-RU" sz="2400" dirty="0"/>
              <a:t> для мобильных устройств: </a:t>
            </a:r>
            <a:r>
              <a:rPr lang="en-US" sz="2400" dirty="0" err="1"/>
              <a:t>iPhone</a:t>
            </a:r>
            <a:r>
              <a:rPr lang="ru-RU" sz="2400" dirty="0"/>
              <a:t>, </a:t>
            </a:r>
            <a:r>
              <a:rPr lang="en-US" sz="2400" dirty="0"/>
              <a:t>iPod Touch</a:t>
            </a:r>
            <a:r>
              <a:rPr lang="ru-RU" sz="2400" dirty="0"/>
              <a:t>, </a:t>
            </a:r>
            <a:r>
              <a:rPr lang="en-US" sz="2400" dirty="0" err="1"/>
              <a:t>iPad</a:t>
            </a:r>
            <a:r>
              <a:rPr lang="ru-RU" sz="2400" dirty="0"/>
              <a:t>. Входит в семейство операционных систем </a:t>
            </a:r>
            <a:r>
              <a:rPr lang="en-US" sz="2400" dirty="0"/>
              <a:t>Apple OS X</a:t>
            </a:r>
            <a:r>
              <a:rPr lang="ru-RU" sz="2400" dirty="0"/>
              <a:t>, к которому так же относится и ОС для настольных компьютеров — </a:t>
            </a:r>
            <a:r>
              <a:rPr lang="en-US" sz="2400" dirty="0"/>
              <a:t>Mac OS X</a:t>
            </a:r>
            <a:r>
              <a:rPr lang="ru-RU" sz="2400" dirty="0"/>
              <a:t>. В </a:t>
            </a:r>
            <a:r>
              <a:rPr lang="en-US" sz="2400" dirty="0"/>
              <a:t>Apple </a:t>
            </a:r>
            <a:r>
              <a:rPr lang="en-US" sz="2400" dirty="0" err="1"/>
              <a:t>iOS</a:t>
            </a:r>
            <a:r>
              <a:rPr lang="ru-RU" sz="2400" dirty="0"/>
              <a:t> используется ядро </a:t>
            </a:r>
            <a:r>
              <a:rPr lang="en-US" sz="2400" dirty="0"/>
              <a:t>Darwin</a:t>
            </a:r>
            <a:r>
              <a:rPr lang="ru-RU" sz="2400" dirty="0"/>
              <a:t>, основанное на микроядре </a:t>
            </a:r>
            <a:r>
              <a:rPr lang="en-US" sz="2400" dirty="0"/>
              <a:t>Mach</a:t>
            </a:r>
            <a:r>
              <a:rPr lang="ru-RU" sz="2400" dirty="0"/>
              <a:t> и содержащее код, написанный самой </a:t>
            </a:r>
            <a:r>
              <a:rPr lang="en-US" sz="2400" dirty="0"/>
              <a:t>Apple</a:t>
            </a:r>
            <a:r>
              <a:rPr lang="ru-RU" sz="2400" dirty="0"/>
              <a:t>, и код, полученный от ОС </a:t>
            </a:r>
            <a:r>
              <a:rPr lang="en-US" sz="2400" dirty="0" err="1"/>
              <a:t>NeXTSTEP</a:t>
            </a:r>
            <a:r>
              <a:rPr lang="ru-RU" sz="2400" dirty="0"/>
              <a:t> и </a:t>
            </a:r>
            <a:r>
              <a:rPr lang="en-US" sz="2400" dirty="0"/>
              <a:t>FreeBSD</a:t>
            </a:r>
            <a:r>
              <a:rPr lang="ru-RU" sz="2400" dirty="0"/>
              <a:t>. </a:t>
            </a:r>
            <a:r>
              <a:rPr lang="en-US" sz="2400" dirty="0" err="1"/>
              <a:t>iOS</a:t>
            </a:r>
            <a:r>
              <a:rPr lang="ru-RU" sz="2400" dirty="0"/>
              <a:t> имеет четыре слоя абстракции: ядро ОС, сервисы ядра, </a:t>
            </a:r>
            <a:r>
              <a:rPr lang="en-US" sz="2400" dirty="0"/>
              <a:t>Media</a:t>
            </a:r>
            <a:r>
              <a:rPr lang="ru-RU" sz="2400" dirty="0"/>
              <a:t> и </a:t>
            </a:r>
            <a:r>
              <a:rPr lang="en-US" sz="2400" dirty="0"/>
              <a:t>API Cocoa Touch</a:t>
            </a:r>
            <a:r>
              <a:rPr lang="ru-RU" sz="2400" dirty="0"/>
              <a:t> (англ.).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99792" y="548680"/>
            <a:ext cx="3431132" cy="830997"/>
          </a:xfrm>
          <a:prstGeom prst="rect">
            <a:avLst/>
          </a:prstGeom>
          <a:noFill/>
        </p:spPr>
        <p:txBody>
          <a:bodyPr wrap="none" rtlCol="0">
            <a:spAutoFit/>
          </a:bodyPr>
          <a:lstStyle/>
          <a:p>
            <a:pPr algn="ctr"/>
            <a:r>
              <a:rPr lang="ru-RU" sz="4800" b="1" dirty="0">
                <a:solidFill>
                  <a:srgbClr val="FF0000"/>
                </a:solidFill>
              </a:rPr>
              <a:t>Литература:</a:t>
            </a:r>
            <a:endParaRPr lang="ru-RU" sz="4800" dirty="0">
              <a:solidFill>
                <a:srgbClr val="FF0000"/>
              </a:solidFill>
            </a:endParaRPr>
          </a:p>
        </p:txBody>
      </p:sp>
      <p:sp>
        <p:nvSpPr>
          <p:cNvPr id="5" name="TextBox 4"/>
          <p:cNvSpPr txBox="1"/>
          <p:nvPr/>
        </p:nvSpPr>
        <p:spPr>
          <a:xfrm>
            <a:off x="467544" y="2564904"/>
            <a:ext cx="8321060" cy="3416320"/>
          </a:xfrm>
          <a:prstGeom prst="rect">
            <a:avLst/>
          </a:prstGeom>
          <a:noFill/>
        </p:spPr>
        <p:txBody>
          <a:bodyPr wrap="none" rtlCol="0">
            <a:spAutoFit/>
          </a:bodyPr>
          <a:lstStyle/>
          <a:p>
            <a:r>
              <a:rPr lang="ru-RU" dirty="0"/>
              <a:t>1. </a:t>
            </a:r>
            <a:r>
              <a:rPr lang="ru-RU" u="sng" dirty="0">
                <a:hlinkClick r:id="rId2"/>
              </a:rPr>
              <a:t>http://www.intel.com/ru_RU/products/processor/atom/index.htm</a:t>
            </a:r>
            <a:endParaRPr lang="ru-RU" dirty="0"/>
          </a:p>
          <a:p>
            <a:r>
              <a:rPr lang="ru-RU" dirty="0"/>
              <a:t>2. </a:t>
            </a:r>
            <a:r>
              <a:rPr lang="ru-RU" u="sng" dirty="0">
                <a:hlinkClick r:id="rId3"/>
              </a:rPr>
              <a:t>http://creep.ru/hardware/1161040963-novye-processory-via-nano-e.html</a:t>
            </a:r>
            <a:endParaRPr lang="ru-RU" dirty="0"/>
          </a:p>
          <a:p>
            <a:r>
              <a:rPr lang="ru-RU" dirty="0"/>
              <a:t>3. </a:t>
            </a:r>
            <a:r>
              <a:rPr lang="ru-RU" u="sng" dirty="0">
                <a:hlinkClick r:id="rId4"/>
              </a:rPr>
              <a:t>http://www.ixbt.com/news/hard/index.shtml?07/78/69</a:t>
            </a:r>
            <a:endParaRPr lang="ru-RU" dirty="0"/>
          </a:p>
          <a:p>
            <a:r>
              <a:rPr lang="ru-RU" dirty="0"/>
              <a:t>4. </a:t>
            </a:r>
            <a:r>
              <a:rPr lang="ru-RU" u="sng" dirty="0">
                <a:hlinkClick r:id="rId5"/>
              </a:rPr>
              <a:t>http://www.inhand.com/images/pdf/inhand_fingertip5_lowres.pdf</a:t>
            </a:r>
            <a:endParaRPr lang="ru-RU" dirty="0"/>
          </a:p>
          <a:p>
            <a:r>
              <a:rPr lang="ru-RU" dirty="0"/>
              <a:t>5. </a:t>
            </a:r>
            <a:r>
              <a:rPr lang="ru-RU" u="sng" dirty="0">
                <a:hlinkClick r:id="rId6"/>
              </a:rPr>
              <a:t>http://www.kit-e.ru/articles/industrial/2009_02_82.php</a:t>
            </a:r>
            <a:endParaRPr lang="ru-RU" dirty="0"/>
          </a:p>
          <a:p>
            <a:r>
              <a:rPr lang="ru-RU" dirty="0"/>
              <a:t>6. </a:t>
            </a:r>
            <a:r>
              <a:rPr lang="ru-RU" u="sng" dirty="0">
                <a:hlinkClick r:id="rId7"/>
              </a:rPr>
              <a:t>http://www.intuit.ru/department/se/winembce/5/1.html</a:t>
            </a:r>
            <a:endParaRPr lang="ru-RU" dirty="0"/>
          </a:p>
          <a:p>
            <a:r>
              <a:rPr lang="ru-RU" dirty="0"/>
              <a:t>7. </a:t>
            </a:r>
            <a:r>
              <a:rPr lang="ru-RU" u="sng" dirty="0">
                <a:hlinkClick r:id="rId8"/>
              </a:rPr>
              <a:t>ftp://ftp.prosoft.ru/pub/Software/QNX/QNX_Neutrino/QNX_Neutrino_RTOS_ru.pdf</a:t>
            </a:r>
            <a:endParaRPr lang="ru-RU" dirty="0"/>
          </a:p>
          <a:p>
            <a:r>
              <a:rPr lang="ru-RU" dirty="0"/>
              <a:t>8. </a:t>
            </a:r>
            <a:r>
              <a:rPr lang="ru-RU" u="sng" dirty="0">
                <a:hlinkClick r:id="rId9"/>
              </a:rPr>
              <a:t>http://embedded.prosoft.ru/products/types/3995/436416.html</a:t>
            </a:r>
            <a:endParaRPr lang="ru-RU" dirty="0"/>
          </a:p>
          <a:p>
            <a:r>
              <a:rPr lang="ru-RU" dirty="0"/>
              <a:t>9. </a:t>
            </a:r>
            <a:r>
              <a:rPr lang="ru-RU" u="sng" dirty="0">
                <a:hlinkClick r:id="rId10"/>
              </a:rPr>
              <a:t>http://ru.wikipedia.org/wiki/Windows_Mobile</a:t>
            </a:r>
            <a:endParaRPr lang="ru-RU" dirty="0"/>
          </a:p>
          <a:p>
            <a:r>
              <a:rPr lang="ru-RU" dirty="0"/>
              <a:t>10. </a:t>
            </a:r>
            <a:r>
              <a:rPr lang="en-US" u="sng" dirty="0">
                <a:hlinkClick r:id="rId11"/>
              </a:rPr>
              <a:t>http</a:t>
            </a:r>
            <a:r>
              <a:rPr lang="ru-RU" u="sng" dirty="0">
                <a:hlinkClick r:id="rId11"/>
              </a:rPr>
              <a:t>://</a:t>
            </a:r>
            <a:r>
              <a:rPr lang="en-US" u="sng" dirty="0" err="1">
                <a:hlinkClick r:id="rId11"/>
              </a:rPr>
              <a:t>ru</a:t>
            </a:r>
            <a:r>
              <a:rPr lang="ru-RU" u="sng" dirty="0">
                <a:hlinkClick r:id="rId11"/>
              </a:rPr>
              <a:t>.</a:t>
            </a:r>
            <a:r>
              <a:rPr lang="en-US" u="sng" dirty="0" err="1">
                <a:hlinkClick r:id="rId11"/>
              </a:rPr>
              <a:t>wikipedia</a:t>
            </a:r>
            <a:r>
              <a:rPr lang="ru-RU" u="sng" dirty="0">
                <a:hlinkClick r:id="rId11"/>
              </a:rPr>
              <a:t>.</a:t>
            </a:r>
            <a:r>
              <a:rPr lang="en-US" u="sng" dirty="0">
                <a:hlinkClick r:id="rId11"/>
              </a:rPr>
              <a:t>org</a:t>
            </a:r>
            <a:r>
              <a:rPr lang="ru-RU" u="sng" dirty="0">
                <a:hlinkClick r:id="rId11"/>
              </a:rPr>
              <a:t>/</a:t>
            </a:r>
            <a:r>
              <a:rPr lang="en-US" u="sng" dirty="0">
                <a:hlinkClick r:id="rId11"/>
              </a:rPr>
              <a:t>wiki</a:t>
            </a:r>
            <a:r>
              <a:rPr lang="ru-RU" u="sng" dirty="0">
                <a:hlinkClick r:id="rId11"/>
              </a:rPr>
              <a:t>/</a:t>
            </a:r>
            <a:r>
              <a:rPr lang="en-US" u="sng" dirty="0">
                <a:hlinkClick r:id="rId11"/>
              </a:rPr>
              <a:t>Windows</a:t>
            </a:r>
            <a:r>
              <a:rPr lang="ru-RU" u="sng" dirty="0">
                <a:hlinkClick r:id="rId11"/>
              </a:rPr>
              <a:t>_</a:t>
            </a:r>
            <a:r>
              <a:rPr lang="en-US" u="sng" dirty="0">
                <a:hlinkClick r:id="rId11"/>
              </a:rPr>
              <a:t>Phone</a:t>
            </a:r>
            <a:r>
              <a:rPr lang="ru-RU" u="sng" dirty="0">
                <a:hlinkClick r:id="rId11"/>
              </a:rPr>
              <a:t>_7</a:t>
            </a:r>
            <a:endParaRPr lang="ru-RU" dirty="0"/>
          </a:p>
          <a:p>
            <a:r>
              <a:rPr lang="ru-RU" dirty="0"/>
              <a:t>11. </a:t>
            </a:r>
            <a:r>
              <a:rPr lang="en-US" u="sng" dirty="0">
                <a:hlinkClick r:id="rId12"/>
              </a:rPr>
              <a:t>http</a:t>
            </a:r>
            <a:r>
              <a:rPr lang="ru-RU" u="sng" dirty="0">
                <a:hlinkClick r:id="rId12"/>
              </a:rPr>
              <a:t>://</a:t>
            </a:r>
            <a:r>
              <a:rPr lang="en-US" u="sng" dirty="0" err="1">
                <a:hlinkClick r:id="rId12"/>
              </a:rPr>
              <a:t>ru</a:t>
            </a:r>
            <a:r>
              <a:rPr lang="ru-RU" u="sng" dirty="0">
                <a:hlinkClick r:id="rId12"/>
              </a:rPr>
              <a:t>.</a:t>
            </a:r>
            <a:r>
              <a:rPr lang="en-US" u="sng" dirty="0" err="1">
                <a:hlinkClick r:id="rId12"/>
              </a:rPr>
              <a:t>wikipedia</a:t>
            </a:r>
            <a:r>
              <a:rPr lang="ru-RU" u="sng" dirty="0">
                <a:hlinkClick r:id="rId12"/>
              </a:rPr>
              <a:t>.</a:t>
            </a:r>
            <a:r>
              <a:rPr lang="en-US" u="sng" dirty="0">
                <a:hlinkClick r:id="rId12"/>
              </a:rPr>
              <a:t>org</a:t>
            </a:r>
            <a:r>
              <a:rPr lang="ru-RU" u="sng" dirty="0">
                <a:hlinkClick r:id="rId12"/>
              </a:rPr>
              <a:t>/</a:t>
            </a:r>
            <a:r>
              <a:rPr lang="en-US" u="sng" dirty="0">
                <a:hlinkClick r:id="rId12"/>
              </a:rPr>
              <a:t>wiki</a:t>
            </a:r>
            <a:r>
              <a:rPr lang="ru-RU" u="sng" dirty="0">
                <a:hlinkClick r:id="rId12"/>
              </a:rPr>
              <a:t>/</a:t>
            </a:r>
            <a:r>
              <a:rPr lang="en-US" u="sng" dirty="0">
                <a:hlinkClick r:id="rId12"/>
              </a:rPr>
              <a:t>Android</a:t>
            </a:r>
            <a:endParaRPr lang="ru-RU" dirty="0"/>
          </a:p>
          <a:p>
            <a:r>
              <a:rPr lang="ru-RU" dirty="0"/>
              <a:t>12. </a:t>
            </a:r>
            <a:r>
              <a:rPr lang="en-US" u="sng" dirty="0">
                <a:hlinkClick r:id="rId13"/>
              </a:rPr>
              <a:t>http</a:t>
            </a:r>
            <a:r>
              <a:rPr lang="ru-RU" u="sng" dirty="0">
                <a:hlinkClick r:id="rId13"/>
              </a:rPr>
              <a:t>://</a:t>
            </a:r>
            <a:r>
              <a:rPr lang="en-US" u="sng" dirty="0" err="1">
                <a:hlinkClick r:id="rId13"/>
              </a:rPr>
              <a:t>ru</a:t>
            </a:r>
            <a:r>
              <a:rPr lang="ru-RU" u="sng" dirty="0">
                <a:hlinkClick r:id="rId13"/>
              </a:rPr>
              <a:t>.</a:t>
            </a:r>
            <a:r>
              <a:rPr lang="en-US" u="sng" dirty="0" err="1">
                <a:hlinkClick r:id="rId13"/>
              </a:rPr>
              <a:t>wikipedia</a:t>
            </a:r>
            <a:r>
              <a:rPr lang="ru-RU" u="sng" dirty="0">
                <a:hlinkClick r:id="rId13"/>
              </a:rPr>
              <a:t>.</a:t>
            </a:r>
            <a:r>
              <a:rPr lang="en-US" u="sng" dirty="0">
                <a:hlinkClick r:id="rId13"/>
              </a:rPr>
              <a:t>org</a:t>
            </a:r>
            <a:r>
              <a:rPr lang="ru-RU" u="sng" dirty="0">
                <a:hlinkClick r:id="rId13"/>
              </a:rPr>
              <a:t>/</a:t>
            </a:r>
            <a:r>
              <a:rPr lang="en-US" u="sng" dirty="0">
                <a:hlinkClick r:id="rId13"/>
              </a:rPr>
              <a:t>wiki</a:t>
            </a:r>
            <a:r>
              <a:rPr lang="ru-RU" u="sng" dirty="0">
                <a:hlinkClick r:id="rId13"/>
              </a:rPr>
              <a:t>/</a:t>
            </a:r>
            <a:r>
              <a:rPr lang="en-US" u="sng" dirty="0">
                <a:hlinkClick r:id="rId13"/>
              </a:rPr>
              <a:t>Apple</a:t>
            </a:r>
            <a:r>
              <a:rPr lang="ru-RU" u="sng" dirty="0">
                <a:hlinkClick r:id="rId13"/>
              </a:rPr>
              <a:t>_</a:t>
            </a:r>
            <a:r>
              <a:rPr lang="en-US" u="sng" dirty="0" err="1" smtClean="0">
                <a:hlinkClick r:id="rId13"/>
              </a:rPr>
              <a:t>iOS</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764704"/>
            <a:ext cx="7992888" cy="5016758"/>
          </a:xfrm>
          <a:prstGeom prst="rect">
            <a:avLst/>
          </a:prstGeom>
          <a:noFill/>
        </p:spPr>
        <p:txBody>
          <a:bodyPr wrap="square" rtlCol="0">
            <a:spAutoFit/>
          </a:bodyPr>
          <a:lstStyle/>
          <a:p>
            <a:pPr algn="ctr"/>
            <a:r>
              <a:rPr lang="ru-RU" sz="6000" b="1" dirty="0">
                <a:solidFill>
                  <a:srgbClr val="FF0000"/>
                </a:solidFill>
              </a:rPr>
              <a:t>Микропроцессоры</a:t>
            </a:r>
            <a:endParaRPr lang="ru-RU" sz="6000" dirty="0">
              <a:solidFill>
                <a:srgbClr val="FF0000"/>
              </a:solidFill>
            </a:endParaRPr>
          </a:p>
          <a:p>
            <a:r>
              <a:rPr lang="ru-RU" b="1" dirty="0"/>
              <a:t> </a:t>
            </a:r>
            <a:endParaRPr lang="ru-RU" dirty="0"/>
          </a:p>
          <a:p>
            <a:pPr algn="just"/>
            <a:r>
              <a:rPr lang="ru-RU" sz="2800" dirty="0"/>
              <a:t>Универсальные микропроцессоры типа </a:t>
            </a:r>
            <a:r>
              <a:rPr lang="en-US" sz="2800" dirty="0"/>
              <a:t>Pentium IV</a:t>
            </a:r>
            <a:r>
              <a:rPr lang="ru-RU" sz="2800" dirty="0"/>
              <a:t> в силу их высокого энергопотребления </a:t>
            </a:r>
            <a:r>
              <a:rPr lang="ru-RU" sz="2800" dirty="0" smtClean="0"/>
              <a:t>в мобильных и встраиваемых системах обычно </a:t>
            </a:r>
            <a:r>
              <a:rPr lang="ru-RU" sz="2800" dirty="0"/>
              <a:t>не используются. Более распространены процессоры с системой команд </a:t>
            </a:r>
            <a:r>
              <a:rPr lang="en-US" sz="2800" dirty="0"/>
              <a:t>x</a:t>
            </a:r>
            <a:r>
              <a:rPr lang="ru-RU" sz="2800" dirty="0"/>
              <a:t>86 (</a:t>
            </a:r>
            <a:r>
              <a:rPr lang="en-US" sz="2800" dirty="0"/>
              <a:t>Intel Atom</a:t>
            </a:r>
            <a:r>
              <a:rPr lang="ru-RU" sz="2800" dirty="0"/>
              <a:t>, </a:t>
            </a:r>
            <a:r>
              <a:rPr lang="en-US" sz="2800" dirty="0"/>
              <a:t>VIA </a:t>
            </a:r>
            <a:r>
              <a:rPr lang="en-US" sz="2800" dirty="0" err="1"/>
              <a:t>Nano</a:t>
            </a:r>
            <a:r>
              <a:rPr lang="ru-RU" sz="2800" dirty="0"/>
              <a:t>, </a:t>
            </a:r>
            <a:r>
              <a:rPr lang="en-US" sz="2800" dirty="0"/>
              <a:t>AMD LX</a:t>
            </a:r>
            <a:r>
              <a:rPr lang="ru-RU" sz="2800" dirty="0"/>
              <a:t>800/</a:t>
            </a:r>
            <a:r>
              <a:rPr lang="en-US" sz="2800" dirty="0"/>
              <a:t>LX</a:t>
            </a:r>
            <a:r>
              <a:rPr lang="ru-RU" sz="2800" dirty="0"/>
              <a:t>900) и решения на базе системы команд </a:t>
            </a:r>
            <a:r>
              <a:rPr lang="en-US" sz="2800" dirty="0"/>
              <a:t>RISC</a:t>
            </a:r>
            <a:r>
              <a:rPr lang="ru-RU" sz="2800" dirty="0"/>
              <a:t>-процессоров </a:t>
            </a:r>
            <a:r>
              <a:rPr lang="en-US" sz="2800" dirty="0"/>
              <a:t>ARM</a:t>
            </a:r>
            <a:r>
              <a:rPr lang="ru-RU" sz="2800" dirty="0"/>
              <a:t> (</a:t>
            </a:r>
            <a:r>
              <a:rPr lang="en-US" sz="2800" dirty="0"/>
              <a:t>Marvell PXA</a:t>
            </a:r>
            <a:r>
              <a:rPr lang="ru-RU" sz="2800" dirty="0"/>
              <a:t>320, </a:t>
            </a:r>
            <a:r>
              <a:rPr lang="en-US" sz="2800" dirty="0" err="1"/>
              <a:t>Freescale</a:t>
            </a:r>
            <a:r>
              <a:rPr lang="en-US" sz="2800" dirty="0"/>
              <a:t> </a:t>
            </a:r>
            <a:r>
              <a:rPr lang="en-US" sz="2800" dirty="0" err="1"/>
              <a:t>i</a:t>
            </a:r>
            <a:r>
              <a:rPr lang="ru-RU" sz="2800" dirty="0"/>
              <a:t>.</a:t>
            </a:r>
            <a:r>
              <a:rPr lang="en-US" sz="2800" dirty="0" err="1"/>
              <a:t>MXnn</a:t>
            </a:r>
            <a:r>
              <a:rPr lang="ru-RU" sz="2800" dirty="0"/>
              <a:t>).</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0" y="1484784"/>
            <a:ext cx="4057906" cy="923330"/>
          </a:xfrm>
          <a:prstGeom prst="rect">
            <a:avLst/>
          </a:prstGeom>
          <a:noFill/>
        </p:spPr>
        <p:txBody>
          <a:bodyPr wrap="none" rtlCol="0">
            <a:spAutoFit/>
          </a:bodyPr>
          <a:lstStyle/>
          <a:p>
            <a:r>
              <a:rPr lang="ru-RU" sz="5400" b="1" dirty="0" err="1"/>
              <a:t>Intel</a:t>
            </a:r>
            <a:r>
              <a:rPr lang="ru-RU" sz="5400" b="1" dirty="0"/>
              <a:t>® </a:t>
            </a:r>
            <a:r>
              <a:rPr lang="ru-RU" sz="5400" b="1" dirty="0" err="1"/>
              <a:t>Atom</a:t>
            </a:r>
            <a:r>
              <a:rPr lang="ru-RU" sz="5400" b="1" dirty="0" smtClean="0"/>
              <a:t>™</a:t>
            </a:r>
            <a:endParaRPr lang="ru-RU" sz="5400" dirty="0"/>
          </a:p>
        </p:txBody>
      </p:sp>
      <p:pic>
        <p:nvPicPr>
          <p:cNvPr id="5" name="Рисунок 4" descr="1211977984_intel-atom.jpg"/>
          <p:cNvPicPr>
            <a:picLocks noChangeAspect="1"/>
          </p:cNvPicPr>
          <p:nvPr/>
        </p:nvPicPr>
        <p:blipFill>
          <a:blip r:embed="rId2" cstate="print"/>
          <a:stretch>
            <a:fillRect/>
          </a:stretch>
        </p:blipFill>
        <p:spPr>
          <a:xfrm>
            <a:off x="179512" y="332656"/>
            <a:ext cx="4114800" cy="3090672"/>
          </a:xfrm>
          <a:prstGeom prst="rect">
            <a:avLst/>
          </a:prstGeom>
        </p:spPr>
      </p:pic>
      <p:sp>
        <p:nvSpPr>
          <p:cNvPr id="6" name="TextBox 5"/>
          <p:cNvSpPr txBox="1"/>
          <p:nvPr/>
        </p:nvSpPr>
        <p:spPr>
          <a:xfrm>
            <a:off x="179512" y="3933056"/>
            <a:ext cx="8640960" cy="2523768"/>
          </a:xfrm>
          <a:prstGeom prst="rect">
            <a:avLst/>
          </a:prstGeom>
          <a:noFill/>
        </p:spPr>
        <p:txBody>
          <a:bodyPr wrap="square" rtlCol="0">
            <a:spAutoFit/>
          </a:bodyPr>
          <a:lstStyle/>
          <a:p>
            <a:r>
              <a:rPr lang="ru-RU" sz="2800" dirty="0"/>
              <a:t>Процессоры </a:t>
            </a:r>
            <a:r>
              <a:rPr lang="ru-RU" sz="2800" dirty="0" err="1"/>
              <a:t>Intel</a:t>
            </a:r>
            <a:r>
              <a:rPr lang="ru-RU" sz="2800" dirty="0"/>
              <a:t> </a:t>
            </a:r>
            <a:r>
              <a:rPr lang="ru-RU" sz="2800" dirty="0" err="1"/>
              <a:t>Atom</a:t>
            </a:r>
            <a:r>
              <a:rPr lang="ru-RU" sz="2800" dirty="0"/>
              <a:t> могут содержать одно или два ядра, они изготавливаются по 45 нм-технологии. Тактовая частота варьирует от 1,5 до 2,13 гигагерц. В некоторых моделях реализована поддержка технологии </a:t>
            </a:r>
            <a:r>
              <a:rPr lang="ru-RU" sz="2800" dirty="0" err="1"/>
              <a:t>Intel</a:t>
            </a:r>
            <a:r>
              <a:rPr lang="ru-RU" sz="2800" dirty="0"/>
              <a:t>® 64 и </a:t>
            </a:r>
            <a:r>
              <a:rPr lang="ru-RU" sz="2800" dirty="0" err="1"/>
              <a:t>Intel</a:t>
            </a:r>
            <a:r>
              <a:rPr lang="ru-RU" sz="2800" dirty="0"/>
              <a:t>® </a:t>
            </a:r>
            <a:r>
              <a:rPr lang="ru-RU" sz="2800" dirty="0" err="1"/>
              <a:t>Virtualization</a:t>
            </a:r>
            <a:r>
              <a:rPr lang="ru-RU" sz="2800" dirty="0"/>
              <a:t> (</a:t>
            </a:r>
            <a:r>
              <a:rPr lang="ru-RU" sz="2800" dirty="0" err="1" smtClean="0"/>
              <a:t>VT-x</a:t>
            </a:r>
            <a:r>
              <a:rPr lang="ru-RU" sz="2800" dirty="0" smtClean="0"/>
              <a:t>).</a:t>
            </a:r>
            <a:endParaRPr lang="ru-RU" sz="2800" dirty="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1124744"/>
            <a:ext cx="2595582" cy="830997"/>
          </a:xfrm>
          <a:prstGeom prst="rect">
            <a:avLst/>
          </a:prstGeom>
          <a:noFill/>
        </p:spPr>
        <p:txBody>
          <a:bodyPr wrap="none" rtlCol="0">
            <a:spAutoFit/>
          </a:bodyPr>
          <a:lstStyle/>
          <a:p>
            <a:r>
              <a:rPr lang="ru-RU" sz="4800" b="1" dirty="0"/>
              <a:t>VIA </a:t>
            </a:r>
            <a:r>
              <a:rPr lang="ru-RU" sz="4800" b="1" dirty="0" err="1" smtClean="0"/>
              <a:t>Nano</a:t>
            </a:r>
            <a:endParaRPr lang="ru-RU" sz="4800" dirty="0"/>
          </a:p>
        </p:txBody>
      </p:sp>
      <p:pic>
        <p:nvPicPr>
          <p:cNvPr id="5" name="Рисунок 4" descr="VIA_Nano_X2_Pic_02.jpg"/>
          <p:cNvPicPr>
            <a:picLocks noChangeAspect="1"/>
          </p:cNvPicPr>
          <p:nvPr/>
        </p:nvPicPr>
        <p:blipFill>
          <a:blip r:embed="rId2" cstate="print"/>
          <a:stretch>
            <a:fillRect/>
          </a:stretch>
        </p:blipFill>
        <p:spPr>
          <a:xfrm>
            <a:off x="5724128" y="188640"/>
            <a:ext cx="3146879" cy="2448272"/>
          </a:xfrm>
          <a:prstGeom prst="rect">
            <a:avLst/>
          </a:prstGeom>
        </p:spPr>
      </p:pic>
      <p:sp>
        <p:nvSpPr>
          <p:cNvPr id="6" name="TextBox 5"/>
          <p:cNvSpPr txBox="1"/>
          <p:nvPr/>
        </p:nvSpPr>
        <p:spPr>
          <a:xfrm>
            <a:off x="251520" y="3068960"/>
            <a:ext cx="8640960" cy="3046988"/>
          </a:xfrm>
          <a:prstGeom prst="rect">
            <a:avLst/>
          </a:prstGeom>
          <a:noFill/>
        </p:spPr>
        <p:txBody>
          <a:bodyPr wrap="square" rtlCol="0">
            <a:spAutoFit/>
          </a:bodyPr>
          <a:lstStyle/>
          <a:p>
            <a:pPr algn="just"/>
            <a:r>
              <a:rPr lang="ru-RU" sz="2400" dirty="0" smtClean="0"/>
              <a:t>Процессоры </a:t>
            </a:r>
            <a:r>
              <a:rPr lang="ru-RU" sz="2400" dirty="0" err="1" smtClean="0"/>
              <a:t>Nano</a:t>
            </a:r>
            <a:r>
              <a:rPr lang="ru-RU" sz="2400" dirty="0"/>
              <a:t>, разработаны на базе 64-разрядной </a:t>
            </a:r>
            <a:r>
              <a:rPr lang="ru-RU" sz="2400" dirty="0" err="1"/>
              <a:t>суперскалярной</a:t>
            </a:r>
            <a:r>
              <a:rPr lang="ru-RU" sz="2400" dirty="0"/>
              <a:t> </a:t>
            </a:r>
            <a:r>
              <a:rPr lang="ru-RU" sz="2400" dirty="0" err="1" smtClean="0"/>
              <a:t>микроархитектуры</a:t>
            </a:r>
            <a:r>
              <a:rPr lang="ru-RU" sz="2400" dirty="0" smtClean="0"/>
              <a:t>. Новые </a:t>
            </a:r>
            <a:r>
              <a:rPr lang="ru-RU" sz="2400" dirty="0"/>
              <a:t>процессоры будут располагать тактовыми частотами от 800 МГц до 1,8 ГГц и совместимостью с встроенными системными </a:t>
            </a:r>
            <a:r>
              <a:rPr lang="ru-RU" sz="2400" dirty="0" err="1"/>
              <a:t>медиапроцессорами</a:t>
            </a:r>
            <a:r>
              <a:rPr lang="ru-RU" sz="2400" dirty="0"/>
              <a:t> VIA. </a:t>
            </a:r>
            <a:r>
              <a:rPr lang="ru-RU" sz="2400" dirty="0" smtClean="0"/>
              <a:t>Вероятно</a:t>
            </a:r>
            <a:r>
              <a:rPr lang="ru-RU" sz="2400" dirty="0"/>
              <a:t>, в скором времени этими процессорами будут оснащены цифровые терминалы, бортовые компьютеры, промышленные системы, “умная” бытовая электроника и прочее</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51920" y="1052736"/>
            <a:ext cx="4963218" cy="830997"/>
          </a:xfrm>
          <a:prstGeom prst="rect">
            <a:avLst/>
          </a:prstGeom>
          <a:noFill/>
        </p:spPr>
        <p:txBody>
          <a:bodyPr wrap="none" rtlCol="0">
            <a:spAutoFit/>
          </a:bodyPr>
          <a:lstStyle/>
          <a:p>
            <a:r>
              <a:rPr lang="en-US" sz="4800" b="1" dirty="0"/>
              <a:t>AMD LX</a:t>
            </a:r>
            <a:r>
              <a:rPr lang="ru-RU" sz="4800" b="1" dirty="0"/>
              <a:t>800/</a:t>
            </a:r>
            <a:r>
              <a:rPr lang="en-US" sz="4800" b="1" dirty="0"/>
              <a:t>LX</a:t>
            </a:r>
            <a:r>
              <a:rPr lang="ru-RU" sz="4800" b="1" dirty="0" smtClean="0"/>
              <a:t>900</a:t>
            </a:r>
            <a:endParaRPr lang="ru-RU" sz="4800" dirty="0"/>
          </a:p>
        </p:txBody>
      </p:sp>
      <p:pic>
        <p:nvPicPr>
          <p:cNvPr id="5" name="Рисунок 4" descr="geode900.jpg"/>
          <p:cNvPicPr>
            <a:picLocks noChangeAspect="1"/>
          </p:cNvPicPr>
          <p:nvPr/>
        </p:nvPicPr>
        <p:blipFill>
          <a:blip r:embed="rId2" cstate="print"/>
          <a:stretch>
            <a:fillRect/>
          </a:stretch>
        </p:blipFill>
        <p:spPr>
          <a:xfrm>
            <a:off x="467544" y="332656"/>
            <a:ext cx="3048000" cy="1905000"/>
          </a:xfrm>
          <a:prstGeom prst="rect">
            <a:avLst/>
          </a:prstGeom>
        </p:spPr>
      </p:pic>
      <p:sp>
        <p:nvSpPr>
          <p:cNvPr id="6" name="TextBox 5"/>
          <p:cNvSpPr txBox="1"/>
          <p:nvPr/>
        </p:nvSpPr>
        <p:spPr>
          <a:xfrm>
            <a:off x="251520" y="2852936"/>
            <a:ext cx="8640960" cy="3416320"/>
          </a:xfrm>
          <a:prstGeom prst="rect">
            <a:avLst/>
          </a:prstGeom>
          <a:noFill/>
        </p:spPr>
        <p:txBody>
          <a:bodyPr wrap="square" rtlCol="0">
            <a:spAutoFit/>
          </a:bodyPr>
          <a:lstStyle/>
          <a:p>
            <a:r>
              <a:rPr lang="ru-RU" sz="2400" dirty="0"/>
              <a:t>Тактовая частота – 600 МГц. Ядро – 32-разрядное. </a:t>
            </a:r>
          </a:p>
          <a:p>
            <a:r>
              <a:rPr lang="ru-RU" sz="2400" dirty="0"/>
              <a:t>Кэш-память первого уровня (команд/данных) – 64/64 Кб;</a:t>
            </a:r>
          </a:p>
          <a:p>
            <a:pPr algn="just"/>
            <a:r>
              <a:rPr lang="ru-RU" sz="2400" dirty="0"/>
              <a:t>Интерфейс памяти - 64-разрядный DDR, 600 МГц;</a:t>
            </a:r>
          </a:p>
          <a:p>
            <a:r>
              <a:rPr lang="ru-RU" sz="2400" dirty="0"/>
              <a:t>Поддержка наборов команд </a:t>
            </a:r>
            <a:r>
              <a:rPr lang="ru-RU" sz="2400" dirty="0" err="1"/>
              <a:t>Intel</a:t>
            </a:r>
            <a:r>
              <a:rPr lang="ru-RU" sz="2400" dirty="0"/>
              <a:t> MMX </a:t>
            </a:r>
            <a:r>
              <a:rPr lang="ru-RU" sz="2400" dirty="0" err="1"/>
              <a:t>and</a:t>
            </a:r>
            <a:r>
              <a:rPr lang="ru-RU" sz="2400" dirty="0"/>
              <a:t> AMD 3D </a:t>
            </a:r>
            <a:r>
              <a:rPr lang="ru-RU" sz="2400" dirty="0" err="1"/>
              <a:t>Now</a:t>
            </a:r>
            <a:r>
              <a:rPr lang="ru-RU" sz="2400" dirty="0"/>
              <a:t>!</a:t>
            </a:r>
          </a:p>
          <a:p>
            <a:r>
              <a:rPr lang="ru-RU" sz="2400" dirty="0"/>
              <a:t>Внутренняя шина – </a:t>
            </a:r>
            <a:r>
              <a:rPr lang="ru-RU" sz="2400" dirty="0" err="1"/>
              <a:t>GeodeLink</a:t>
            </a:r>
            <a:r>
              <a:rPr lang="ru-RU" sz="2400" dirty="0"/>
              <a:t>, 9 Гб/с;</a:t>
            </a:r>
          </a:p>
          <a:p>
            <a:pPr algn="just"/>
            <a:r>
              <a:rPr lang="ru-RU" sz="2400" dirty="0"/>
              <a:t>Поддержка 128-разрядного шифрования по алгоритму AES (CBC/ECB</a:t>
            </a:r>
            <a:r>
              <a:rPr lang="ru-RU" sz="2400" dirty="0" smtClean="0"/>
              <a:t>). Встроенный </a:t>
            </a:r>
            <a:r>
              <a:rPr lang="ru-RU" sz="2400" dirty="0"/>
              <a:t>графический процессор и дисплейный контроллер, разрешения - 1920x1440 (CRT) и 1600x1200 (LCD) </a:t>
            </a:r>
            <a:r>
              <a:rPr lang="ru-RU" sz="2400" dirty="0" smtClean="0"/>
              <a:t>пикселей</a:t>
            </a:r>
            <a:endParaRPr lang="ru-RU"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67944" y="1412776"/>
            <a:ext cx="4253665" cy="830997"/>
          </a:xfrm>
          <a:prstGeom prst="rect">
            <a:avLst/>
          </a:prstGeom>
          <a:noFill/>
        </p:spPr>
        <p:txBody>
          <a:bodyPr wrap="none" rtlCol="0">
            <a:spAutoFit/>
          </a:bodyPr>
          <a:lstStyle/>
          <a:p>
            <a:r>
              <a:rPr lang="en-US" sz="4800" b="1" dirty="0"/>
              <a:t>Marvell PXA</a:t>
            </a:r>
            <a:r>
              <a:rPr lang="ru-RU" sz="4800" b="1" dirty="0"/>
              <a:t>320</a:t>
            </a:r>
            <a:endParaRPr lang="ru-RU" sz="4800" dirty="0"/>
          </a:p>
        </p:txBody>
      </p:sp>
      <p:pic>
        <p:nvPicPr>
          <p:cNvPr id="5" name="Рисунок 4" descr="images.jpg"/>
          <p:cNvPicPr>
            <a:picLocks noChangeAspect="1"/>
          </p:cNvPicPr>
          <p:nvPr/>
        </p:nvPicPr>
        <p:blipFill>
          <a:blip r:embed="rId2" cstate="print"/>
          <a:stretch>
            <a:fillRect/>
          </a:stretch>
        </p:blipFill>
        <p:spPr>
          <a:xfrm>
            <a:off x="467544" y="404664"/>
            <a:ext cx="2846434" cy="2592288"/>
          </a:xfrm>
          <a:prstGeom prst="rect">
            <a:avLst/>
          </a:prstGeom>
        </p:spPr>
      </p:pic>
      <p:sp>
        <p:nvSpPr>
          <p:cNvPr id="6" name="TextBox 5"/>
          <p:cNvSpPr txBox="1"/>
          <p:nvPr/>
        </p:nvSpPr>
        <p:spPr>
          <a:xfrm>
            <a:off x="467544" y="3140968"/>
            <a:ext cx="8208912" cy="3416320"/>
          </a:xfrm>
          <a:prstGeom prst="rect">
            <a:avLst/>
          </a:prstGeom>
          <a:noFill/>
        </p:spPr>
        <p:txBody>
          <a:bodyPr wrap="square" rtlCol="0">
            <a:spAutoFit/>
          </a:bodyPr>
          <a:lstStyle/>
          <a:p>
            <a:r>
              <a:rPr lang="ru-RU" sz="2400" dirty="0"/>
              <a:t>тактовая частота – 806 МГц</a:t>
            </a:r>
          </a:p>
          <a:p>
            <a:r>
              <a:rPr lang="ru-RU" sz="2400" dirty="0"/>
              <a:t>кэш второго уровня - 256 KB</a:t>
            </a:r>
          </a:p>
          <a:p>
            <a:r>
              <a:rPr lang="ru-RU" sz="2400" dirty="0" err="1" smtClean="0"/>
              <a:t>Флэш</a:t>
            </a:r>
            <a:r>
              <a:rPr lang="en-US" sz="2400" dirty="0"/>
              <a:t>-</a:t>
            </a:r>
            <a:r>
              <a:rPr lang="ru-RU" sz="2400" dirty="0"/>
              <a:t>память</a:t>
            </a:r>
            <a:r>
              <a:rPr lang="en-US" sz="2400" dirty="0"/>
              <a:t>: 64-256 MB NAND Flash</a:t>
            </a:r>
            <a:endParaRPr lang="ru-RU" sz="2400" dirty="0"/>
          </a:p>
          <a:p>
            <a:r>
              <a:rPr lang="ru-RU" sz="2400" dirty="0"/>
              <a:t>ОЗУ</a:t>
            </a:r>
            <a:r>
              <a:rPr lang="en-US" sz="2400" dirty="0"/>
              <a:t> -64 - 256 MB DDR</a:t>
            </a:r>
            <a:endParaRPr lang="ru-RU" sz="2400" dirty="0"/>
          </a:p>
          <a:p>
            <a:r>
              <a:rPr lang="ru-RU" sz="2400" dirty="0"/>
              <a:t>USB – 1 слот</a:t>
            </a:r>
          </a:p>
          <a:p>
            <a:r>
              <a:rPr lang="ru-RU" sz="2400" dirty="0"/>
              <a:t>Последовательные порты: 3 порта 3 UARTS</a:t>
            </a:r>
          </a:p>
          <a:p>
            <a:r>
              <a:rPr lang="ru-RU" sz="2400" dirty="0" smtClean="0"/>
              <a:t>Аудио</a:t>
            </a:r>
            <a:r>
              <a:rPr lang="ru-RU" sz="2400" dirty="0"/>
              <a:t>: 20-бит </a:t>
            </a:r>
            <a:r>
              <a:rPr lang="ru-RU" sz="2400" dirty="0" smtClean="0"/>
              <a:t>стерео</a:t>
            </a:r>
            <a:endParaRPr lang="ru-RU" sz="2400" dirty="0"/>
          </a:p>
          <a:p>
            <a:r>
              <a:rPr lang="ru-RU" sz="2400" dirty="0"/>
              <a:t>Видео: вплоть до SVGA (800x600), включая </a:t>
            </a:r>
            <a:r>
              <a:rPr lang="ru-RU" sz="2400" dirty="0" err="1"/>
              <a:t>тачскрин</a:t>
            </a:r>
            <a:r>
              <a:rPr lang="ru-RU" sz="2400" dirty="0"/>
              <a:t> и подсветку </a:t>
            </a:r>
            <a:r>
              <a:rPr lang="ru-RU" sz="2400" dirty="0" smtClean="0"/>
              <a:t>экрана</a:t>
            </a:r>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556792"/>
            <a:ext cx="3829125" cy="707886"/>
          </a:xfrm>
          <a:prstGeom prst="rect">
            <a:avLst/>
          </a:prstGeom>
          <a:noFill/>
        </p:spPr>
        <p:txBody>
          <a:bodyPr wrap="none" rtlCol="0">
            <a:spAutoFit/>
          </a:bodyPr>
          <a:lstStyle/>
          <a:p>
            <a:r>
              <a:rPr lang="en-US" sz="4000" b="1" dirty="0" err="1"/>
              <a:t>Freescale</a:t>
            </a:r>
            <a:r>
              <a:rPr lang="en-US" sz="4000" b="1" dirty="0"/>
              <a:t> </a:t>
            </a:r>
            <a:r>
              <a:rPr lang="en-US" sz="4000" b="1" dirty="0" err="1"/>
              <a:t>i</a:t>
            </a:r>
            <a:r>
              <a:rPr lang="ru-RU" sz="4000" b="1" dirty="0"/>
              <a:t>.</a:t>
            </a:r>
            <a:r>
              <a:rPr lang="en-US" sz="4000" b="1" dirty="0" err="1"/>
              <a:t>MXnn</a:t>
            </a:r>
            <a:endParaRPr lang="ru-RU" sz="4000" dirty="0"/>
          </a:p>
        </p:txBody>
      </p:sp>
      <p:pic>
        <p:nvPicPr>
          <p:cNvPr id="5" name="Рисунок 4" descr="freescale.png"/>
          <p:cNvPicPr>
            <a:picLocks noChangeAspect="1"/>
          </p:cNvPicPr>
          <p:nvPr/>
        </p:nvPicPr>
        <p:blipFill>
          <a:blip r:embed="rId2" cstate="print"/>
          <a:stretch>
            <a:fillRect/>
          </a:stretch>
        </p:blipFill>
        <p:spPr>
          <a:xfrm>
            <a:off x="4200172" y="260648"/>
            <a:ext cx="4659299" cy="2736304"/>
          </a:xfrm>
          <a:prstGeom prst="rect">
            <a:avLst/>
          </a:prstGeom>
        </p:spPr>
      </p:pic>
      <p:sp>
        <p:nvSpPr>
          <p:cNvPr id="6" name="TextBox 5"/>
          <p:cNvSpPr txBox="1"/>
          <p:nvPr/>
        </p:nvSpPr>
        <p:spPr>
          <a:xfrm>
            <a:off x="395536" y="3140968"/>
            <a:ext cx="8352927" cy="3416320"/>
          </a:xfrm>
          <a:prstGeom prst="rect">
            <a:avLst/>
          </a:prstGeom>
          <a:noFill/>
        </p:spPr>
        <p:txBody>
          <a:bodyPr wrap="square" rtlCol="0">
            <a:spAutoFit/>
          </a:bodyPr>
          <a:lstStyle/>
          <a:p>
            <a:r>
              <a:rPr lang="ru-RU" sz="2400" dirty="0"/>
              <a:t>Тактовая частота – 533 МГц</a:t>
            </a:r>
            <a:r>
              <a:rPr lang="ru-RU" sz="2400" dirty="0" smtClean="0"/>
              <a:t>. Имеется </a:t>
            </a:r>
            <a:r>
              <a:rPr lang="ru-RU" sz="2400" dirty="0"/>
              <a:t>встроенное устройство для обработки чисел с плавающей точкой, и поэтому он предназначен, в первую очередь, для использования в приложениях, требующих интенсивных вычислений и быстрое время исполнения, например в системах обработки графической информации.</a:t>
            </a:r>
          </a:p>
          <a:p>
            <a:r>
              <a:rPr lang="ru-RU" sz="2400" dirty="0" smtClean="0"/>
              <a:t>Память </a:t>
            </a:r>
            <a:r>
              <a:rPr lang="ru-RU" sz="2400" dirty="0"/>
              <a:t>до 256 Мбайт DDR, до 256 NAND флэш-памяти, SD/MMC и </a:t>
            </a:r>
            <a:r>
              <a:rPr lang="ru-RU" sz="2400" dirty="0" err="1"/>
              <a:t>CompactFlash</a:t>
            </a:r>
            <a:r>
              <a:rPr lang="ru-RU" sz="2400" dirty="0"/>
              <a:t>, интерфейсы—CAN 2.0b, 10/100BASE-T </a:t>
            </a:r>
            <a:r>
              <a:rPr lang="ru-RU" sz="2400" dirty="0" err="1"/>
              <a:t>Ethernet</a:t>
            </a:r>
            <a:r>
              <a:rPr lang="ru-RU" sz="2400" dirty="0"/>
              <a:t>, GPIO, PWM, LCD, </a:t>
            </a:r>
            <a:r>
              <a:rPr lang="ru-RU" sz="2400" dirty="0" err="1"/>
              <a:t>аудиокодек</a:t>
            </a:r>
            <a:r>
              <a:rPr lang="ru-RU" sz="2400" dirty="0"/>
              <a:t> </a:t>
            </a:r>
            <a:r>
              <a:rPr lang="ru-RU" sz="2400" dirty="0" smtClean="0"/>
              <a:t>AC'97</a:t>
            </a:r>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332656"/>
            <a:ext cx="5852692" cy="830997"/>
          </a:xfrm>
          <a:prstGeom prst="rect">
            <a:avLst/>
          </a:prstGeom>
          <a:noFill/>
        </p:spPr>
        <p:txBody>
          <a:bodyPr wrap="none" rtlCol="0">
            <a:spAutoFit/>
          </a:bodyPr>
          <a:lstStyle/>
          <a:p>
            <a:r>
              <a:rPr lang="ru-RU" sz="4800" b="1" dirty="0">
                <a:solidFill>
                  <a:srgbClr val="FF0000"/>
                </a:solidFill>
              </a:rPr>
              <a:t>Порты ввода-вывода</a:t>
            </a:r>
            <a:endParaRPr lang="ru-RU" sz="4800" dirty="0">
              <a:solidFill>
                <a:srgbClr val="FF0000"/>
              </a:solidFill>
            </a:endParaRPr>
          </a:p>
        </p:txBody>
      </p:sp>
      <p:pic>
        <p:nvPicPr>
          <p:cNvPr id="5" name="Рисунок 4" descr="05_01.gif"/>
          <p:cNvPicPr>
            <a:picLocks noChangeAspect="1"/>
          </p:cNvPicPr>
          <p:nvPr/>
        </p:nvPicPr>
        <p:blipFill>
          <a:blip r:embed="rId2" cstate="print"/>
          <a:stretch>
            <a:fillRect/>
          </a:stretch>
        </p:blipFill>
        <p:spPr>
          <a:xfrm>
            <a:off x="2123728" y="1700808"/>
            <a:ext cx="4724400" cy="1478280"/>
          </a:xfrm>
          <a:prstGeom prst="rect">
            <a:avLst/>
          </a:prstGeom>
        </p:spPr>
      </p:pic>
      <p:sp>
        <p:nvSpPr>
          <p:cNvPr id="6" name="TextBox 5"/>
          <p:cNvSpPr txBox="1"/>
          <p:nvPr/>
        </p:nvSpPr>
        <p:spPr>
          <a:xfrm>
            <a:off x="467544" y="3933056"/>
            <a:ext cx="8352928" cy="2246769"/>
          </a:xfrm>
          <a:prstGeom prst="rect">
            <a:avLst/>
          </a:prstGeom>
          <a:noFill/>
        </p:spPr>
        <p:txBody>
          <a:bodyPr wrap="square" rtlCol="0">
            <a:spAutoFit/>
          </a:bodyPr>
          <a:lstStyle/>
          <a:p>
            <a:pPr algn="just"/>
            <a:r>
              <a:rPr lang="ru-RU" sz="2800" dirty="0"/>
              <a:t>Мобильные и встраиваемые системы могут иметь разнообразные проводные и беспроводные порты ввода вывода. Они обычно содержать </a:t>
            </a:r>
            <a:r>
              <a:rPr lang="en-US" sz="2800" dirty="0"/>
              <a:t>USB</a:t>
            </a:r>
            <a:r>
              <a:rPr lang="ru-RU" sz="2800" dirty="0"/>
              <a:t>-порты, последовательные порты, </a:t>
            </a:r>
            <a:r>
              <a:rPr lang="en-US" sz="2800" dirty="0"/>
              <a:t>Ethernet</a:t>
            </a:r>
            <a:r>
              <a:rPr lang="ru-RU" sz="2800" dirty="0"/>
              <a:t>, </a:t>
            </a:r>
            <a:r>
              <a:rPr lang="en-US" sz="2800" dirty="0" err="1"/>
              <a:t>Wi</a:t>
            </a:r>
            <a:r>
              <a:rPr lang="ru-RU" sz="2800" dirty="0"/>
              <a:t>-</a:t>
            </a:r>
            <a:r>
              <a:rPr lang="en-US" sz="2800" dirty="0" err="1"/>
              <a:t>Fi</a:t>
            </a:r>
            <a:r>
              <a:rPr lang="ru-RU" sz="2800" dirty="0"/>
              <a:t>, </a:t>
            </a:r>
            <a:r>
              <a:rPr lang="en-US" sz="2800" dirty="0"/>
              <a:t>Bluetooth</a:t>
            </a:r>
            <a:r>
              <a:rPr lang="ru-RU" sz="2800" dirty="0"/>
              <a:t>, встречается поддержка </a:t>
            </a:r>
            <a:r>
              <a:rPr lang="en-US" sz="2800" dirty="0"/>
              <a:t>GPS</a:t>
            </a:r>
            <a:r>
              <a:rPr lang="ru-RU" sz="2800" dirty="0" smtClean="0"/>
              <a:t>.</a:t>
            </a:r>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404664"/>
            <a:ext cx="8811387" cy="830997"/>
          </a:xfrm>
          <a:prstGeom prst="rect">
            <a:avLst/>
          </a:prstGeom>
          <a:noFill/>
        </p:spPr>
        <p:txBody>
          <a:bodyPr wrap="none" rtlCol="0">
            <a:spAutoFit/>
          </a:bodyPr>
          <a:lstStyle/>
          <a:p>
            <a:r>
              <a:rPr lang="ru-RU" sz="4800" b="1" dirty="0" err="1">
                <a:solidFill>
                  <a:srgbClr val="FF0000"/>
                </a:solidFill>
              </a:rPr>
              <a:t>Мультимедийные</a:t>
            </a:r>
            <a:r>
              <a:rPr lang="ru-RU" sz="4800" b="1" dirty="0">
                <a:solidFill>
                  <a:srgbClr val="FF0000"/>
                </a:solidFill>
              </a:rPr>
              <a:t> возможности</a:t>
            </a:r>
            <a:endParaRPr lang="ru-RU" sz="4800" dirty="0">
              <a:solidFill>
                <a:srgbClr val="FF0000"/>
              </a:solidFill>
            </a:endParaRPr>
          </a:p>
        </p:txBody>
      </p:sp>
      <p:sp>
        <p:nvSpPr>
          <p:cNvPr id="5" name="TextBox 4"/>
          <p:cNvSpPr txBox="1"/>
          <p:nvPr/>
        </p:nvSpPr>
        <p:spPr>
          <a:xfrm>
            <a:off x="467544" y="1700808"/>
            <a:ext cx="8280920" cy="4832092"/>
          </a:xfrm>
          <a:prstGeom prst="rect">
            <a:avLst/>
          </a:prstGeom>
          <a:noFill/>
        </p:spPr>
        <p:txBody>
          <a:bodyPr wrap="square" rtlCol="0">
            <a:spAutoFit/>
          </a:bodyPr>
          <a:lstStyle/>
          <a:p>
            <a:pPr algn="just"/>
            <a:r>
              <a:rPr lang="ru-RU" sz="2800" dirty="0" smtClean="0"/>
              <a:t>Многие </a:t>
            </a:r>
            <a:r>
              <a:rPr lang="ru-RU" sz="2800" dirty="0"/>
              <a:t>специализированные микропроцессоры имеют встроенные графические процессоры, обеспечивающие поддержку видео высокого разрешения, встречается поддержка сенсорного экрана и ускорители трехмерной графики. Многие микропроцессоры, предназначенные для мобильных или встраиваемых систем, имеют встроенные </a:t>
            </a:r>
            <a:r>
              <a:rPr lang="ru-RU" sz="2800" dirty="0" err="1"/>
              <a:t>аудиокодеки</a:t>
            </a:r>
            <a:r>
              <a:rPr lang="ru-RU" sz="2800" dirty="0"/>
              <a:t>. Все это делает возможным их применение в сотовых телефонах, </a:t>
            </a:r>
            <a:r>
              <a:rPr lang="ru-RU" sz="2800" dirty="0" err="1"/>
              <a:t>мультимедийных</a:t>
            </a:r>
            <a:r>
              <a:rPr lang="ru-RU" sz="2800" dirty="0"/>
              <a:t> киосках и других развлекательных устройствах.</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982</Words>
  <Application>Microsoft Office PowerPoint</Application>
  <PresentationFormat>Экран (4:3)</PresentationFormat>
  <Paragraphs>65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777</dc:creator>
  <cp:lastModifiedBy>777</cp:lastModifiedBy>
  <cp:revision>15</cp:revision>
  <dcterms:created xsi:type="dcterms:W3CDTF">2011-06-05T15:37:04Z</dcterms:created>
  <dcterms:modified xsi:type="dcterms:W3CDTF">2011-06-05T16:23:47Z</dcterms:modified>
</cp:coreProperties>
</file>