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31" r:id="rId1"/>
  </p:sldMasterIdLst>
  <p:notesMasterIdLst>
    <p:notesMasterId r:id="rId23"/>
  </p:notesMasterIdLst>
  <p:handoutMasterIdLst>
    <p:handoutMasterId r:id="rId24"/>
  </p:handoutMasterIdLst>
  <p:sldIdLst>
    <p:sldId id="279" r:id="rId2"/>
    <p:sldId id="275" r:id="rId3"/>
    <p:sldId id="289" r:id="rId4"/>
    <p:sldId id="286" r:id="rId5"/>
    <p:sldId id="288" r:id="rId6"/>
    <p:sldId id="284" r:id="rId7"/>
    <p:sldId id="287" r:id="rId8"/>
    <p:sldId id="296" r:id="rId9"/>
    <p:sldId id="295" r:id="rId10"/>
    <p:sldId id="298" r:id="rId11"/>
    <p:sldId id="285" r:id="rId12"/>
    <p:sldId id="299" r:id="rId13"/>
    <p:sldId id="300" r:id="rId14"/>
    <p:sldId id="301" r:id="rId15"/>
    <p:sldId id="302" r:id="rId16"/>
    <p:sldId id="303" r:id="rId17"/>
    <p:sldId id="304" r:id="rId18"/>
    <p:sldId id="290" r:id="rId19"/>
    <p:sldId id="291" r:id="rId20"/>
    <p:sldId id="292" r:id="rId21"/>
    <p:sldId id="293" r:id="rId22"/>
  </p:sldIdLst>
  <p:sldSz cx="9144000" cy="6858000" type="screen4x3"/>
  <p:notesSz cx="6858000" cy="9144000"/>
  <p:embeddedFontLst>
    <p:embeddedFont>
      <p:font typeface="Tahoma" panose="020B0604030504040204" pitchFamily="34" charset="0"/>
      <p:regular r:id="rId25"/>
      <p:bold r:id="rId26"/>
    </p:embeddedFont>
    <p:embeddedFont>
      <p:font typeface="Stars1" panose="05000000000000000000" pitchFamily="34" charset="2"/>
      <p:regular r:id="rId27"/>
    </p:embeddedFont>
    <p:embeddedFont>
      <p:font typeface="SymbolProp BT" panose="05000000000000000000" pitchFamily="2" charset="2"/>
      <p:regular r:id="rId28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200"/>
    <a:srgbClr val="800000"/>
    <a:srgbClr val="FFE5C5"/>
    <a:srgbClr val="FFD9AB"/>
    <a:srgbClr val="FFB964"/>
    <a:srgbClr val="FF0000"/>
    <a:srgbClr val="0000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60"/>
  </p:normalViewPr>
  <p:slideViewPr>
    <p:cSldViewPr snapToGrid="0"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FFED96DC-99AE-44BE-B8A8-78D49BFF2D7F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BA5A3274-D634-4DC9-9DFD-DC1FBD7E1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887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9D3469A8-9C91-44C5-916E-328C9553F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00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CA5D81-1528-4D3F-990C-488E6CACDB9C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8EB838-229F-44A1-83D8-AD2EDAC943AB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CECFFE-D9C4-485A-822F-EBFE4C6C6EED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0FD261-FCE1-479A-94D5-A1435875BFA2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C2953-53F1-4A98-A66B-7531C0A7DA2D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7DDE0-8392-43CC-AAD4-1FDB2173883D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2B678A-6154-4250-9F56-9DF4FF7EA717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F8CEF8-CB2C-461E-B522-A53674810C33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F49E89-E178-494A-B878-19F0FC7A29FD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DD0DAB-B1BA-491D-AFCB-6408F7181E5D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1ACF9A-7046-4C64-B933-607C94E519A0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5ADB3B-8137-4BA1-81AF-6381B8FB3069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85AF33-7197-4739-B769-3DA2FA50F519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B49FF-DE3B-41A7-AEBF-CCED49243D1B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2F431-6BD8-4380-89EE-47AAE4D48225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28EFAB-D938-4497-92D7-A6AFF1A018DA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22604-5000-4D54-AEB9-B861D954DD74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9393CA-3B1B-4C8B-A92D-4E4E07EED6DF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0FC45F-006B-4280-AA32-99F7CB274C42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2FCFF7-086A-4A34-9420-F4AF859FAFCB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A3088A-A499-40EA-9173-64DF13E1AAA5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метасистемная лестница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5425"/>
            <a:ext cx="3214688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706563" y="4835525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6" name="CorelDRAW" r:id="rId4" imgW="822987360" imgH="822987360" progId="CorelDRAW.Graphic.12">
                  <p:embed/>
                </p:oleObj>
              </mc:Choice>
              <mc:Fallback>
                <p:oleObj name="CorelDRAW" r:id="rId4" imgW="822987360" imgH="822987360" progId="CorelDRAW.Graphic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35525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9813" y="1279525"/>
            <a:ext cx="5265737" cy="2859088"/>
          </a:xfrm>
          <a:effectLst>
            <a:outerShdw dist="63500" dir="3187806" algn="ctr" rotWithShape="0">
              <a:srgbClr val="CC6600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4738" y="4300538"/>
            <a:ext cx="5233987" cy="1752600"/>
          </a:xfrm>
        </p:spPr>
        <p:txBody>
          <a:bodyPr/>
          <a:lstStyle>
            <a:lvl1pPr marL="0" indent="0">
              <a:buFont typeface="Stars1" pitchFamily="34" charset="2"/>
              <a:buNone/>
              <a:defRPr b="1">
                <a:solidFill>
                  <a:srgbClr val="800000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B37DE-67CB-4F81-9949-943971F43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83887-9EA3-473B-9BFC-4806B47CED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258763"/>
            <a:ext cx="2147887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294438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61EEB-D8DE-47F8-B51E-E8F8278908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Wingdings" pitchFamily="2" charset="2"/>
              <a:buChar char="«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6C5D-1284-4E34-BF97-DBF1F0A24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AA151-DE53-4C5F-8715-6C9016F2A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9F102-9604-4844-B91B-AC641A3F2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09024-725F-49A8-BF05-B3B6FE85CD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69472-12E8-4581-B236-DC749E86A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10EB7-8EED-4C7C-A407-9DDD4562F0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C9A0F-90F2-499C-84C2-5195C4D38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DA77B-2D48-447B-BB22-DF35AA2DB0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B964"/>
            </a:gs>
            <a:gs pos="100000">
              <a:srgbClr val="FFE5C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метасистемная лестница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338" y="34925"/>
            <a:ext cx="70485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258763"/>
            <a:ext cx="8343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1D6C87D3-1D5D-4E91-ADCA-12DDC0048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Stars1" pitchFamily="34" charset="2"/>
        <a:buChar char=".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q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Глава </a:t>
            </a:r>
            <a:r>
              <a:rPr lang="en-US" smtClean="0"/>
              <a:t>1</a:t>
            </a:r>
            <a:r>
              <a:rPr lang="ru-RU" smtClean="0"/>
              <a:t>. Язык реализации: TSG </a:t>
            </a:r>
            <a:br>
              <a:rPr lang="ru-RU" smtClean="0"/>
            </a:br>
            <a:endParaRPr lang="ru-RU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Синтаксис TSG-программ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600200"/>
            <a:ext cx="8715375" cy="5257800"/>
          </a:xfrm>
        </p:spPr>
        <p:txBody>
          <a:bodyPr/>
          <a:lstStyle/>
          <a:p>
            <a:pPr eaLnBrk="1" hangingPunct="1"/>
            <a:r>
              <a:rPr lang="ru-RU" smtClean="0"/>
              <a:t>Совместимость а/е-типов при вызове программы:</a:t>
            </a:r>
          </a:p>
          <a:p>
            <a:pPr lvl="1" eaLnBrk="1" hangingPunct="1"/>
            <a:r>
              <a:rPr lang="en-US" b="1" smtClean="0"/>
              <a:t>p=[</a:t>
            </a:r>
            <a:r>
              <a:rPr lang="ru-RU" b="1" smtClean="0"/>
              <a:t>(DEFINE </a:t>
            </a:r>
            <a:r>
              <a:rPr lang="en-US" b="1" i="1" smtClean="0">
                <a:solidFill>
                  <a:srgbClr val="800000"/>
                </a:solidFill>
              </a:rPr>
              <a:t>main</a:t>
            </a:r>
            <a:r>
              <a:rPr lang="ru-RU" b="1" smtClean="0"/>
              <a:t>[</a:t>
            </a:r>
            <a:r>
              <a:rPr lang="ru-RU" b="1" i="1" smtClean="0"/>
              <a:t>prm</a:t>
            </a:r>
            <a:r>
              <a:rPr lang="ru-RU" b="1" baseline="-25000" smtClean="0"/>
              <a:t>1</a:t>
            </a:r>
            <a:r>
              <a:rPr lang="ru-RU" b="1" smtClean="0"/>
              <a:t>,...</a:t>
            </a:r>
            <a:r>
              <a:rPr lang="ru-RU" b="1" i="1" smtClean="0"/>
              <a:t>prm</a:t>
            </a:r>
            <a:r>
              <a:rPr lang="ru-RU" b="1" baseline="-25000" smtClean="0"/>
              <a:t>n</a:t>
            </a:r>
            <a:r>
              <a:rPr lang="ru-RU" b="1" smtClean="0"/>
              <a:t>] </a:t>
            </a:r>
            <a:r>
              <a:rPr lang="ru-RU" b="1" i="1" smtClean="0"/>
              <a:t>t</a:t>
            </a:r>
            <a:r>
              <a:rPr lang="en-US" b="1" i="1" smtClean="0"/>
              <a:t>erm</a:t>
            </a:r>
            <a:r>
              <a:rPr lang="ru-RU" b="1" smtClean="0"/>
              <a:t>)</a:t>
            </a:r>
            <a:r>
              <a:rPr lang="en-US" b="1" smtClean="0"/>
              <a:t>,…]</a:t>
            </a:r>
            <a:endParaRPr lang="ru-RU" b="1" smtClean="0"/>
          </a:p>
          <a:p>
            <a:pPr lvl="1" eaLnBrk="1" hangingPunct="1"/>
            <a:r>
              <a:rPr lang="en-US" b="1" smtClean="0"/>
              <a:t>d</a:t>
            </a:r>
            <a:r>
              <a:rPr lang="en-US" b="1" baseline="-25000" smtClean="0"/>
              <a:t>k</a:t>
            </a:r>
            <a:r>
              <a:rPr lang="en-US" b="1" smtClean="0">
                <a:sym typeface="Symbol" pitchFamily="18" charset="2"/>
              </a:rPr>
              <a:t>D:</a:t>
            </a:r>
            <a:r>
              <a:rPr lang="en-US" b="1" smtClean="0"/>
              <a:t>                  p </a:t>
            </a:r>
            <a:r>
              <a:rPr lang="ru-RU" b="1" smtClean="0"/>
              <a:t>[ </a:t>
            </a:r>
            <a:r>
              <a:rPr lang="en-US" b="1" smtClean="0"/>
              <a:t> </a:t>
            </a:r>
            <a:r>
              <a:rPr lang="en-US" b="1" i="1" smtClean="0"/>
              <a:t>d</a:t>
            </a:r>
            <a:r>
              <a:rPr lang="ru-RU" b="1" baseline="-25000" smtClean="0"/>
              <a:t>1</a:t>
            </a:r>
            <a:r>
              <a:rPr lang="en-US" b="1" baseline="-25000" smtClean="0"/>
              <a:t>    </a:t>
            </a:r>
            <a:r>
              <a:rPr lang="ru-RU" b="1" smtClean="0"/>
              <a:t>,... </a:t>
            </a:r>
            <a:r>
              <a:rPr lang="en-US" b="1" smtClean="0"/>
              <a:t>  d</a:t>
            </a:r>
            <a:r>
              <a:rPr lang="ru-RU" b="1" baseline="-25000" smtClean="0"/>
              <a:t>n </a:t>
            </a:r>
            <a:r>
              <a:rPr lang="en-US" b="1" baseline="-25000" smtClean="0"/>
              <a:t> </a:t>
            </a:r>
            <a:r>
              <a:rPr lang="ru-RU" b="1" baseline="-25000" smtClean="0"/>
              <a:t> </a:t>
            </a:r>
            <a:r>
              <a:rPr lang="ru-RU" b="1" smtClean="0"/>
              <a:t>]</a:t>
            </a:r>
            <a:r>
              <a:rPr lang="en-US" b="1" smtClean="0"/>
              <a:t> *</a:t>
            </a:r>
            <a:r>
              <a:rPr lang="en-US" b="1" smtClean="0">
                <a:sym typeface="SymbolProp BT" pitchFamily="2" charset="2"/>
              </a:rPr>
              <a:t> </a:t>
            </a:r>
            <a:r>
              <a:rPr lang="ru-RU" b="1" smtClean="0">
                <a:sym typeface="SymbolProp BT" pitchFamily="2" charset="2"/>
              </a:rPr>
              <a:t>...</a:t>
            </a:r>
            <a:endParaRPr lang="en-US" b="1" smtClean="0">
              <a:sym typeface="SymbolProp BT" pitchFamily="2" charset="2"/>
            </a:endParaRPr>
          </a:p>
          <a:p>
            <a:pPr lvl="1" eaLnBrk="1" hangingPunct="1"/>
            <a:r>
              <a:rPr lang="ru-RU" sz="3200" smtClean="0"/>
              <a:t>Длины списков параметров у </a:t>
            </a:r>
            <a:r>
              <a:rPr lang="en-US" sz="3200" b="1" i="1" smtClean="0">
                <a:solidFill>
                  <a:srgbClr val="800000"/>
                </a:solidFill>
              </a:rPr>
              <a:t>main</a:t>
            </a:r>
            <a:r>
              <a:rPr lang="ru-RU" sz="3200" smtClean="0"/>
              <a:t> и входных данных должны быть равны</a:t>
            </a:r>
          </a:p>
          <a:p>
            <a:pPr lvl="1" eaLnBrk="1" hangingPunct="1"/>
            <a:r>
              <a:rPr lang="ru-RU" sz="3200" smtClean="0"/>
              <a:t>Если </a:t>
            </a:r>
            <a:r>
              <a:rPr lang="ru-RU" sz="3200" b="1" i="1" smtClean="0"/>
              <a:t>prm</a:t>
            </a:r>
            <a:r>
              <a:rPr lang="en-US" sz="3200" b="1" baseline="-25000" smtClean="0"/>
              <a:t>k</a:t>
            </a:r>
            <a:r>
              <a:rPr lang="ru-RU" sz="3200" smtClean="0"/>
              <a:t> — </a:t>
            </a:r>
            <a:r>
              <a:rPr lang="en-US" sz="3200" smtClean="0"/>
              <a:t>a-</a:t>
            </a:r>
            <a:r>
              <a:rPr lang="ru-RU" sz="3200" smtClean="0"/>
              <a:t>переменная, то</a:t>
            </a:r>
            <a:br>
              <a:rPr lang="ru-RU" sz="3200" smtClean="0"/>
            </a:br>
            <a:r>
              <a:rPr lang="en-US" sz="3200" b="1" i="1" smtClean="0"/>
              <a:t>d</a:t>
            </a:r>
            <a:r>
              <a:rPr lang="en-US" sz="3200" b="1" baseline="-25000" smtClean="0"/>
              <a:t>k</a:t>
            </a:r>
            <a:r>
              <a:rPr lang="ru-RU" sz="3200" smtClean="0"/>
              <a:t> — </a:t>
            </a:r>
            <a:r>
              <a:rPr lang="en-US" sz="3200" smtClean="0"/>
              <a:t>a-</a:t>
            </a:r>
            <a:r>
              <a:rPr lang="ru-RU" sz="3200" smtClean="0"/>
              <a:t>значение (если </a:t>
            </a:r>
            <a:r>
              <a:rPr lang="ru-RU" sz="3200" b="1" i="1" smtClean="0"/>
              <a:t>prm</a:t>
            </a:r>
            <a:r>
              <a:rPr lang="en-US" sz="3200" b="1" baseline="-25000" smtClean="0"/>
              <a:t>k</a:t>
            </a:r>
            <a:r>
              <a:rPr lang="ru-RU" sz="3200" smtClean="0"/>
              <a:t> — </a:t>
            </a:r>
            <a:r>
              <a:rPr lang="en-US" sz="3200" smtClean="0"/>
              <a:t>e-</a:t>
            </a:r>
            <a:r>
              <a:rPr lang="ru-RU" sz="3200" smtClean="0"/>
              <a:t>переменная, то </a:t>
            </a:r>
            <a:r>
              <a:rPr lang="en-US" sz="3200" b="1" i="1" smtClean="0"/>
              <a:t>d</a:t>
            </a:r>
            <a:r>
              <a:rPr lang="en-US" sz="3200" b="1" baseline="-25000" smtClean="0"/>
              <a:t>k</a:t>
            </a:r>
            <a:r>
              <a:rPr lang="ru-RU" sz="3200" smtClean="0"/>
              <a:t> — е</a:t>
            </a:r>
            <a:r>
              <a:rPr lang="en-US" sz="3200" smtClean="0"/>
              <a:t>-</a:t>
            </a:r>
            <a:r>
              <a:rPr lang="ru-RU" sz="3200" smtClean="0"/>
              <a:t>значение...)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Проверка вхождения одной строки в другую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/>
              <a:t>match = [</a:t>
            </a:r>
            <a:br>
              <a:rPr lang="ru-RU" sz="2000" b="1" smtClean="0"/>
            </a:br>
            <a:r>
              <a:rPr lang="ru-RU" sz="2000" b="1" smtClean="0"/>
              <a:t>  (DEFINE "Match"[e.subs, e.str]</a:t>
            </a:r>
            <a:br>
              <a:rPr lang="ru-RU" sz="2000" b="1" smtClean="0"/>
            </a:br>
            <a:r>
              <a:rPr lang="ru-RU" sz="2000" b="1" smtClean="0"/>
              <a:t>      (CALL "CheckPos"[e.subs, e.str, e.subs, e.str])),</a:t>
            </a:r>
            <a:br>
              <a:rPr lang="ru-RU" sz="2000" b="1" smtClean="0"/>
            </a:br>
            <a:r>
              <a:rPr lang="ru-RU" sz="2000" b="1" smtClean="0"/>
              <a:t>  (DEFINE "CheckPos"[e.subs, e.str, e.subs</a:t>
            </a:r>
            <a:r>
              <a:rPr lang="en-US" sz="2000" b="1" smtClean="0"/>
              <a:t>1</a:t>
            </a:r>
            <a:r>
              <a:rPr lang="ru-RU" sz="2000" b="1" smtClean="0"/>
              <a:t>, e.str</a:t>
            </a:r>
            <a:r>
              <a:rPr lang="en-US" sz="2000" b="1" smtClean="0"/>
              <a:t>1</a:t>
            </a:r>
            <a:r>
              <a:rPr lang="ru-RU" sz="2000" b="1" smtClean="0"/>
              <a:t>]</a:t>
            </a:r>
            <a:br>
              <a:rPr lang="ru-RU" sz="2000" b="1" smtClean="0"/>
            </a:br>
            <a:r>
              <a:rPr lang="ru-RU" sz="2000" b="1" smtClean="0"/>
              <a:t>      (ALT (CONS’ e.subs e.subs-head e.subs-tail a._)</a:t>
            </a:r>
            <a:br>
              <a:rPr lang="ru-RU" sz="2000" b="1" smtClean="0"/>
            </a:br>
            <a:r>
              <a:rPr lang="ru-RU" sz="2000" b="1" smtClean="0"/>
              <a:t>          (ALT (CONS’ e.subs-head e._ e._ a.subs-head)</a:t>
            </a:r>
            <a:br>
              <a:rPr lang="ru-RU" sz="2000" b="1" smtClean="0"/>
            </a:br>
            <a:r>
              <a:rPr lang="ru-RU" sz="2000" b="1" smtClean="0"/>
              <a:t>              ’FAILURE</a:t>
            </a:r>
            <a:br>
              <a:rPr lang="ru-RU" sz="2000" b="1" smtClean="0"/>
            </a:br>
            <a:r>
              <a:rPr lang="ru-RU" sz="2000" b="1" smtClean="0"/>
              <a:t>              (ALT (CONS’ e.str e.str-head e.str-tail a._)</a:t>
            </a:r>
            <a:br>
              <a:rPr lang="ru-RU" sz="2000" b="1" smtClean="0"/>
            </a:br>
            <a:r>
              <a:rPr lang="ru-RU" sz="2000" b="1" smtClean="0"/>
              <a:t>                  (ALT (CONS’ e.str-head e._ e._ a.str-head)</a:t>
            </a:r>
            <a:br>
              <a:rPr lang="ru-RU" sz="2000" b="1" smtClean="0"/>
            </a:br>
            <a:r>
              <a:rPr lang="ru-RU" sz="2000" b="1" smtClean="0"/>
              <a:t>                      ’FAILURE</a:t>
            </a:r>
            <a:br>
              <a:rPr lang="ru-RU" sz="2000" b="1" smtClean="0"/>
            </a:br>
            <a:r>
              <a:rPr lang="ru-RU" sz="2000" b="1" smtClean="0"/>
              <a:t>                      (ALT (EQA’ a.subs-head a.str-head)</a:t>
            </a:r>
            <a:br>
              <a:rPr lang="ru-RU" sz="2000" b="1" smtClean="0"/>
            </a:br>
            <a:r>
              <a:rPr lang="ru-RU" sz="2000" b="1" smtClean="0"/>
              <a:t>                          (CALL "CheckPos"[e.subs-tail, e.str-tail,</a:t>
            </a:r>
            <a:br>
              <a:rPr lang="ru-RU" sz="2000" b="1" smtClean="0"/>
            </a:br>
            <a:r>
              <a:rPr lang="ru-RU" sz="2000" b="1" smtClean="0"/>
              <a:t>                                                            e.subs</a:t>
            </a:r>
            <a:r>
              <a:rPr lang="en-US" sz="2000" b="1" smtClean="0"/>
              <a:t>1</a:t>
            </a:r>
            <a:r>
              <a:rPr lang="ru-RU" sz="2000" b="1" smtClean="0"/>
              <a:t>, e.str</a:t>
            </a:r>
            <a:r>
              <a:rPr lang="en-US" sz="2000" b="1" smtClean="0"/>
              <a:t>1</a:t>
            </a:r>
            <a:r>
              <a:rPr lang="ru-RU" sz="2000" b="1" smtClean="0"/>
              <a:t>])</a:t>
            </a:r>
            <a:br>
              <a:rPr lang="ru-RU" sz="2000" b="1" smtClean="0"/>
            </a:br>
            <a:r>
              <a:rPr lang="ru-RU" sz="2000" b="1" smtClean="0"/>
              <a:t>                          (CALL "NextPos"[e.subs</a:t>
            </a:r>
            <a:r>
              <a:rPr lang="en-US" sz="2000" b="1" smtClean="0"/>
              <a:t>1</a:t>
            </a:r>
            <a:r>
              <a:rPr lang="ru-RU" sz="2000" b="1" smtClean="0"/>
              <a:t>, e.str</a:t>
            </a:r>
            <a:r>
              <a:rPr lang="en-US" sz="2000" b="1" smtClean="0"/>
              <a:t>1</a:t>
            </a:r>
            <a:r>
              <a:rPr lang="ru-RU" sz="2000" b="1" smtClean="0"/>
              <a:t>])))</a:t>
            </a:r>
            <a:br>
              <a:rPr lang="ru-RU" sz="2000" b="1" smtClean="0"/>
            </a:br>
            <a:r>
              <a:rPr lang="ru-RU" sz="2000" b="1" smtClean="0"/>
              <a:t>                  ’FAILURE))</a:t>
            </a:r>
            <a:br>
              <a:rPr lang="ru-RU" sz="2000" b="1" smtClean="0"/>
            </a:br>
            <a:r>
              <a:rPr lang="ru-RU" sz="2000" b="1" smtClean="0"/>
              <a:t>        ’SUCCESS)),</a:t>
            </a:r>
            <a:br>
              <a:rPr lang="ru-RU" sz="2000" b="1" smtClean="0"/>
            </a:br>
            <a:r>
              <a:rPr lang="ru-RU" sz="2000" b="1" smtClean="0"/>
              <a:t>  (DEFINE "NextPos"[e.subs, e.str]</a:t>
            </a:r>
            <a:br>
              <a:rPr lang="ru-RU" sz="2000" b="1" smtClean="0"/>
            </a:br>
            <a:r>
              <a:rPr lang="ru-RU" sz="2000" b="1" smtClean="0"/>
              <a:t>      (ALT (CONS’ e.str e._ e.str-tail a._)</a:t>
            </a:r>
            <a:br>
              <a:rPr lang="ru-RU" sz="2000" b="1" smtClean="0"/>
            </a:br>
            <a:r>
              <a:rPr lang="ru-RU" sz="2000" b="1" smtClean="0"/>
              <a:t>          (CALL "Match"[e.subs, e.str-tail])</a:t>
            </a:r>
            <a:br>
              <a:rPr lang="ru-RU" sz="2000" b="1" smtClean="0"/>
            </a:br>
            <a:r>
              <a:rPr lang="ru-RU" sz="2000" b="1" smtClean="0"/>
              <a:t>          ’FAILURE)) 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Определение семантики </a:t>
            </a:r>
            <a:r>
              <a:rPr lang="en-US" smtClean="0"/>
              <a:t>TSG</a:t>
            </a:r>
            <a:endParaRPr lang="ru-RU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/>
            <a:r>
              <a:rPr lang="en-US" b="1" smtClean="0"/>
              <a:t>S</a:t>
            </a:r>
            <a:r>
              <a:rPr lang="en-US" b="1" baseline="-25000" smtClean="0"/>
              <a:t>R</a:t>
            </a:r>
            <a:r>
              <a:rPr lang="en-US" b="1" smtClean="0"/>
              <a:t> :: P</a:t>
            </a:r>
            <a:r>
              <a:rPr lang="en-US" b="1" baseline="-25000" smtClean="0"/>
              <a:t>R</a:t>
            </a:r>
            <a:r>
              <a:rPr lang="en-US" b="1" smtClean="0"/>
              <a:t>×D</a:t>
            </a:r>
            <a:r>
              <a:rPr lang="en-US" b="1" baseline="-25000" smtClean="0"/>
              <a:t>R</a:t>
            </a:r>
            <a:r>
              <a:rPr lang="en-US" b="1" smtClean="0"/>
              <a:t>→D</a:t>
            </a:r>
            <a:r>
              <a:rPr lang="en-US" b="1" baseline="-25000" smtClean="0"/>
              <a:t>R</a:t>
            </a:r>
            <a:r>
              <a:rPr lang="en-US" smtClean="0"/>
              <a:t> </a:t>
            </a:r>
            <a:r>
              <a:rPr lang="ru-RU" smtClean="0"/>
              <a:t>— </a:t>
            </a:r>
            <a:r>
              <a:rPr lang="ru-RU" b="1" i="1" smtClean="0">
                <a:solidFill>
                  <a:srgbClr val="000099"/>
                </a:solidFill>
              </a:rPr>
              <a:t>семантика</a:t>
            </a:r>
            <a:r>
              <a:rPr lang="ru-RU" smtClean="0"/>
              <a:t>, функция (частичная и вычислимая), которая определяет, выдает ли какой-либо результат </a:t>
            </a:r>
            <a:r>
              <a:rPr lang="en-US" b="1" smtClean="0"/>
              <a:t>r</a:t>
            </a:r>
            <a:r>
              <a:rPr lang="en-US" b="1" smtClean="0">
                <a:sym typeface="Symbol" pitchFamily="18" charset="2"/>
              </a:rPr>
              <a:t>D</a:t>
            </a:r>
            <a:r>
              <a:rPr lang="en-US" b="1" baseline="-25000" smtClean="0"/>
              <a:t>R</a:t>
            </a:r>
            <a:r>
              <a:rPr lang="en-US" smtClean="0"/>
              <a:t> </a:t>
            </a:r>
            <a:r>
              <a:rPr lang="ru-RU" smtClean="0"/>
              <a:t>(или не выдает) программа </a:t>
            </a:r>
            <a:r>
              <a:rPr lang="en-US" b="1" smtClean="0"/>
              <a:t>p</a:t>
            </a:r>
            <a:r>
              <a:rPr lang="en-US" b="1" smtClean="0">
                <a:sym typeface="Symbol" pitchFamily="18" charset="2"/>
              </a:rPr>
              <a:t>P</a:t>
            </a:r>
            <a:r>
              <a:rPr lang="en-US" b="1" baseline="-25000" smtClean="0"/>
              <a:t>R</a:t>
            </a:r>
            <a:r>
              <a:rPr lang="en-US" smtClean="0"/>
              <a:t> </a:t>
            </a:r>
            <a:r>
              <a:rPr lang="ru-RU" smtClean="0"/>
              <a:t>на входных данных </a:t>
            </a:r>
            <a:r>
              <a:rPr lang="en-US" smtClean="0"/>
              <a:t>d</a:t>
            </a:r>
            <a:r>
              <a:rPr lang="en-US" smtClean="0">
                <a:sym typeface="Symbol" pitchFamily="18" charset="2"/>
              </a:rPr>
              <a:t>D</a:t>
            </a:r>
            <a:r>
              <a:rPr lang="en-US" smtClean="0"/>
              <a:t>R:</a:t>
            </a:r>
            <a:br>
              <a:rPr lang="en-US" smtClean="0"/>
            </a:br>
            <a:r>
              <a:rPr lang="en-US" smtClean="0"/>
              <a:t> 		</a:t>
            </a:r>
            <a:r>
              <a:rPr lang="en-US" b="1" smtClean="0"/>
              <a:t>p d *</a:t>
            </a:r>
            <a:r>
              <a:rPr lang="en-US" b="1" smtClean="0">
                <a:sym typeface="SymbolProp BT" pitchFamily="2" charset="2"/>
              </a:rPr>
              <a:t></a:t>
            </a:r>
            <a:r>
              <a:rPr lang="en-US" b="1" baseline="-25000" smtClean="0">
                <a:sym typeface="SymbolProp BT" pitchFamily="2" charset="2"/>
              </a:rPr>
              <a:t>R</a:t>
            </a:r>
            <a:r>
              <a:rPr lang="en-US" b="1" smtClean="0">
                <a:sym typeface="SymbolProp BT" pitchFamily="2" charset="2"/>
              </a:rPr>
              <a:t> r   </a:t>
            </a:r>
            <a:r>
              <a:rPr lang="en-US" b="1" smtClean="0"/>
              <a:t>S</a:t>
            </a:r>
            <a:r>
              <a:rPr lang="en-US" b="1" baseline="-25000" smtClean="0"/>
              <a:t>R</a:t>
            </a:r>
            <a:r>
              <a:rPr lang="en-US" b="1" smtClean="0"/>
              <a:t>(p,d) = r</a:t>
            </a:r>
            <a:endParaRPr lang="ru-RU" b="1" smtClean="0"/>
          </a:p>
          <a:p>
            <a:pPr eaLnBrk="1" hangingPunct="1"/>
            <a:r>
              <a:rPr lang="ru-RU" smtClean="0"/>
              <a:t>Подход: </a:t>
            </a:r>
            <a:r>
              <a:rPr lang="ru-RU" b="1" i="1" smtClean="0">
                <a:solidFill>
                  <a:srgbClr val="000099"/>
                </a:solidFill>
              </a:rPr>
              <a:t>определение семантики через определение интерпретатора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Определение семантики </a:t>
            </a:r>
            <a:r>
              <a:rPr lang="en-US" smtClean="0"/>
              <a:t>TSG</a:t>
            </a:r>
            <a:endParaRPr lang="ru-RU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i="1" smtClean="0">
                <a:solidFill>
                  <a:srgbClr val="000099"/>
                </a:solidFill>
              </a:rPr>
              <a:t>Среда</a:t>
            </a:r>
            <a:r>
              <a:rPr lang="ru-RU" sz="2800" smtClean="0"/>
              <a:t> — список пар</a:t>
            </a:r>
            <a:r>
              <a:rPr lang="en-US" sz="2800" smtClean="0"/>
              <a:t> </a:t>
            </a:r>
            <a:br>
              <a:rPr lang="en-US" sz="2800" smtClean="0"/>
            </a:br>
            <a:r>
              <a:rPr lang="en-US" sz="2800" smtClean="0"/>
              <a:t> 		</a:t>
            </a:r>
            <a:r>
              <a:rPr lang="en-US" sz="2800" b="1" smtClean="0"/>
              <a:t>env = […</a:t>
            </a:r>
            <a:r>
              <a:rPr lang="ru-RU" sz="2800" b="1" smtClean="0"/>
              <a:t> (</a:t>
            </a:r>
            <a:r>
              <a:rPr lang="en-US" sz="2800" b="1" i="1" smtClean="0"/>
              <a:t>var</a:t>
            </a:r>
            <a:r>
              <a:rPr lang="en-US" sz="2800" b="1" smtClean="0"/>
              <a:t> := </a:t>
            </a:r>
            <a:r>
              <a:rPr lang="en-US" sz="2800" b="1" i="1" smtClean="0"/>
              <a:t>value</a:t>
            </a:r>
            <a:r>
              <a:rPr lang="en-US" sz="2800" b="1" smtClean="0"/>
              <a:t>) …]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>
                <a:solidFill>
                  <a:srgbClr val="000099"/>
                </a:solidFill>
              </a:rPr>
              <a:t>Состояние вычисления</a:t>
            </a:r>
            <a:r>
              <a:rPr lang="ru-RU" sz="2800" smtClean="0"/>
              <a:t> — пара</a:t>
            </a:r>
            <a:br>
              <a:rPr lang="ru-RU" sz="2800" smtClean="0"/>
            </a:br>
            <a:r>
              <a:rPr lang="ru-RU" sz="2800" smtClean="0"/>
              <a:t> 		</a:t>
            </a:r>
            <a:r>
              <a:rPr lang="en-US" sz="2800" b="1" smtClean="0"/>
              <a:t>s = (term, env)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>
                <a:solidFill>
                  <a:srgbClr val="000099"/>
                </a:solidFill>
              </a:rPr>
              <a:t>Процесс</a:t>
            </a:r>
            <a:r>
              <a:rPr lang="ru-RU" sz="2800" smtClean="0"/>
              <a:t> </a:t>
            </a:r>
            <a:r>
              <a:rPr lang="ru-RU" sz="2800" b="1" smtClean="0"/>
              <a:t>process(p,d)</a:t>
            </a:r>
            <a:r>
              <a:rPr lang="ru-RU" sz="2800" smtClean="0"/>
              <a:t> </a:t>
            </a:r>
            <a:r>
              <a:rPr lang="ru-RU" sz="2800" b="1" i="1" smtClean="0">
                <a:solidFill>
                  <a:srgbClr val="000099"/>
                </a:solidFill>
              </a:rPr>
              <a:t>вычисления</a:t>
            </a:r>
            <a:r>
              <a:rPr lang="ru-RU" sz="2800" smtClean="0"/>
              <a:t> программы </a:t>
            </a:r>
            <a:r>
              <a:rPr lang="ru-RU" sz="2800" b="1" smtClean="0"/>
              <a:t>p</a:t>
            </a:r>
            <a:r>
              <a:rPr lang="ru-RU" sz="2800" smtClean="0"/>
              <a:t> над данными </a:t>
            </a:r>
            <a:r>
              <a:rPr lang="ru-RU" sz="2800" b="1" smtClean="0"/>
              <a:t>d</a:t>
            </a:r>
            <a:r>
              <a:rPr lang="en-US" sz="2800" smtClean="0"/>
              <a:t> </a:t>
            </a:r>
            <a:r>
              <a:rPr lang="ru-RU" sz="2800" smtClean="0"/>
              <a:t>— последовательность переходов от одного состояния вычисления программы </a:t>
            </a:r>
            <a:r>
              <a:rPr lang="ru-RU" sz="2800" b="1" smtClean="0"/>
              <a:t>p</a:t>
            </a:r>
            <a:r>
              <a:rPr lang="ru-RU" sz="2800" smtClean="0"/>
              <a:t> к другому</a:t>
            </a:r>
            <a:br>
              <a:rPr lang="ru-RU" sz="2800" smtClean="0"/>
            </a:br>
            <a:r>
              <a:rPr lang="ru-RU" sz="2800" smtClean="0"/>
              <a:t>                  </a:t>
            </a:r>
            <a:r>
              <a:rPr lang="en-US" sz="2800" smtClean="0"/>
              <a:t>                  </a:t>
            </a:r>
            <a:r>
              <a:rPr lang="ru-RU" sz="2800" smtClean="0"/>
              <a:t>  </a:t>
            </a:r>
            <a:r>
              <a:rPr lang="en-US" sz="2800" smtClean="0"/>
              <a:t> </a:t>
            </a:r>
            <a:r>
              <a:rPr lang="ru-RU" sz="2800" smtClean="0"/>
              <a:t> </a:t>
            </a:r>
            <a:r>
              <a:rPr lang="en-US" sz="2800" smtClean="0"/>
              <a:t>   </a:t>
            </a:r>
            <a:r>
              <a:rPr lang="ru-RU" sz="2800" b="1" smtClean="0"/>
              <a:t>p d               r</a:t>
            </a:r>
            <a:br>
              <a:rPr lang="ru-RU" sz="2800" b="1" smtClean="0"/>
            </a:br>
            <a:r>
              <a:rPr lang="ru-RU" sz="2800" b="1" smtClean="0"/>
              <a:t>p d </a:t>
            </a:r>
            <a:r>
              <a:rPr lang="en-US" sz="2800" b="1" smtClean="0"/>
              <a:t>*</a:t>
            </a:r>
            <a:r>
              <a:rPr lang="ru-RU" sz="2800" smtClean="0">
                <a:sym typeface="SymbolProp BT" pitchFamily="2" charset="2"/>
              </a:rPr>
              <a:t></a:t>
            </a:r>
            <a:r>
              <a:rPr lang="en-US" sz="2800" smtClean="0">
                <a:sym typeface="SymbolProp BT" pitchFamily="2" charset="2"/>
              </a:rPr>
              <a:t> </a:t>
            </a:r>
            <a:r>
              <a:rPr lang="ru-RU" sz="2800" b="1" smtClean="0"/>
              <a:t>r </a:t>
            </a:r>
            <a:r>
              <a:rPr lang="en-US" sz="2800" b="1" smtClean="0"/>
              <a:t>                                </a:t>
            </a:r>
            <a:r>
              <a:rPr lang="en-US" sz="2800" b="1" smtClean="0">
                <a:sym typeface="SymbolProp BT" pitchFamily="2" charset="2"/>
              </a:rPr>
              <a:t>                </a:t>
            </a:r>
            <a:br>
              <a:rPr lang="en-US" sz="2800" b="1" smtClean="0">
                <a:sym typeface="SymbolProp BT" pitchFamily="2" charset="2"/>
              </a:rPr>
            </a:br>
            <a:r>
              <a:rPr lang="en-US" sz="2800" b="1" smtClean="0">
                <a:sym typeface="SymbolProp BT" pitchFamily="2" charset="2"/>
              </a:rPr>
              <a:t> 		     </a:t>
            </a:r>
            <a:r>
              <a:rPr lang="ru-RU" sz="2800" b="1" smtClean="0"/>
              <a:t>process(p,d) = </a:t>
            </a:r>
            <a:r>
              <a:rPr lang="en-US" sz="2800" b="1" smtClean="0"/>
              <a:t>  </a:t>
            </a:r>
            <a:r>
              <a:rPr lang="ru-RU" sz="2800" b="1" smtClean="0"/>
              <a:t>s</a:t>
            </a:r>
            <a:r>
              <a:rPr lang="ru-RU" sz="2800" b="1" baseline="-25000" smtClean="0"/>
              <a:t>0</a:t>
            </a:r>
            <a:r>
              <a:rPr lang="ru-RU" sz="2800" smtClean="0">
                <a:sym typeface="SymbolProp BT" pitchFamily="2" charset="2"/>
              </a:rPr>
              <a:t></a:t>
            </a:r>
            <a:r>
              <a:rPr lang="ru-RU" sz="2800" b="1" smtClean="0"/>
              <a:t>s</a:t>
            </a:r>
            <a:r>
              <a:rPr lang="ru-RU" sz="2800" b="1" baseline="-25000" smtClean="0"/>
              <a:t>1</a:t>
            </a:r>
            <a:r>
              <a:rPr lang="ru-RU" sz="2800" smtClean="0">
                <a:sym typeface="SymbolProp BT" pitchFamily="2" charset="2"/>
              </a:rPr>
              <a:t></a:t>
            </a:r>
            <a:r>
              <a:rPr lang="en-US" sz="2800" smtClean="0">
                <a:sym typeface="SymbolProp BT" pitchFamily="2" charset="2"/>
              </a:rPr>
              <a:t>… </a:t>
            </a:r>
            <a:r>
              <a:rPr lang="ru-RU" sz="2800" smtClean="0">
                <a:sym typeface="SymbolProp BT" pitchFamily="2" charset="2"/>
              </a:rPr>
              <a:t></a:t>
            </a:r>
            <a:r>
              <a:rPr lang="ru-RU" sz="2800" b="1" smtClean="0"/>
              <a:t>s</a:t>
            </a:r>
            <a:r>
              <a:rPr lang="ru-RU" sz="2800" b="1" baseline="-25000" smtClean="0"/>
              <a:t>n</a:t>
            </a:r>
            <a:endParaRPr lang="ru-RU" sz="2800" b="1" smtClean="0"/>
          </a:p>
        </p:txBody>
      </p:sp>
      <p:sp>
        <p:nvSpPr>
          <p:cNvPr id="312324" name="AutoShape 4"/>
          <p:cNvSpPr>
            <a:spLocks/>
          </p:cNvSpPr>
          <p:nvPr/>
        </p:nvSpPr>
        <p:spPr bwMode="auto">
          <a:xfrm>
            <a:off x="2481263" y="5210175"/>
            <a:ext cx="217487" cy="1235075"/>
          </a:xfrm>
          <a:prstGeom prst="leftBrace">
            <a:avLst>
              <a:gd name="adj1" fmla="val 47324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Вспомогательные функции в описании интерпретатора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/>
            <a:r>
              <a:rPr lang="ru-RU" sz="2800" b="1" dirty="0" err="1" smtClean="0"/>
              <a:t>getDef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fname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prog</a:t>
            </a:r>
            <a:r>
              <a:rPr lang="ru-RU" sz="2800" dirty="0" smtClean="0"/>
              <a:t> — в программе </a:t>
            </a:r>
            <a:r>
              <a:rPr lang="ru-RU" sz="2800" b="1" dirty="0" err="1" smtClean="0"/>
              <a:t>prog</a:t>
            </a:r>
            <a:r>
              <a:rPr lang="ru-RU" sz="2800" dirty="0" smtClean="0"/>
              <a:t> находит определение функции с именем </a:t>
            </a:r>
            <a:r>
              <a:rPr lang="ru-RU" sz="2800" b="1" dirty="0" err="1" smtClean="0"/>
              <a:t>fname</a:t>
            </a:r>
            <a:endParaRPr lang="ru-RU" sz="2800" b="1" dirty="0" smtClean="0"/>
          </a:p>
          <a:p>
            <a:pPr lvl="1" eaLnBrk="1" hangingPunct="1"/>
            <a:r>
              <a:rPr lang="en-US" sz="2400" b="1" dirty="0" err="1" smtClean="0"/>
              <a:t>getDef</a:t>
            </a:r>
            <a:r>
              <a:rPr lang="en-US" sz="2400" b="1" smtClean="0"/>
              <a:t> fn p = </a:t>
            </a:r>
            <a:br>
              <a:rPr lang="en-US" sz="2400" b="1" smtClean="0"/>
            </a:br>
            <a:r>
              <a:rPr lang="en-US" sz="2400" b="1" smtClean="0"/>
              <a:t>	       head[ d | d@(DEFINE fn' _ _)&lt;-p, fn' == fn]</a:t>
            </a:r>
            <a:endParaRPr lang="ru-RU" sz="2400" b="1" dirty="0" smtClean="0"/>
          </a:p>
          <a:p>
            <a:pPr eaLnBrk="1" hangingPunct="1"/>
            <a:r>
              <a:rPr lang="ru-RU" sz="2800" b="1" dirty="0" err="1" smtClean="0"/>
              <a:t>mkEnv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vars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vals</a:t>
            </a:r>
            <a:r>
              <a:rPr lang="ru-RU" sz="2800" dirty="0" smtClean="0"/>
              <a:t> — построение среды по списку переменных </a:t>
            </a:r>
            <a:r>
              <a:rPr lang="ru-RU" sz="2800" b="1" dirty="0" err="1" smtClean="0"/>
              <a:t>vars</a:t>
            </a:r>
            <a:r>
              <a:rPr lang="ru-RU" sz="2800" dirty="0" smtClean="0"/>
              <a:t> и списку значений </a:t>
            </a:r>
            <a:r>
              <a:rPr lang="ru-RU" sz="2800" b="1" dirty="0" err="1" smtClean="0"/>
              <a:t>vals</a:t>
            </a:r>
            <a:endParaRPr lang="en-US" sz="2800" b="1" dirty="0" smtClean="0"/>
          </a:p>
          <a:p>
            <a:pPr lvl="1" eaLnBrk="1" hangingPunct="1"/>
            <a:r>
              <a:rPr lang="ru-RU" sz="2400" b="1" dirty="0" err="1" smtClean="0"/>
              <a:t>mkEnv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vars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vals</a:t>
            </a:r>
            <a:r>
              <a:rPr lang="en-US" sz="2400" b="1" dirty="0" smtClean="0"/>
              <a:t> = </a:t>
            </a:r>
            <a:r>
              <a:rPr lang="en-US" sz="2400" b="1" dirty="0" err="1" smtClean="0"/>
              <a:t>zipWith</a:t>
            </a:r>
            <a:r>
              <a:rPr lang="en-US" sz="2400" b="1" dirty="0" smtClean="0"/>
              <a:t> (:=) </a:t>
            </a:r>
            <a:r>
              <a:rPr lang="ru-RU" sz="2400" b="1" dirty="0" err="1" smtClean="0"/>
              <a:t>vars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vals</a:t>
            </a:r>
            <a:endParaRPr lang="en-US" sz="2400" dirty="0" smtClean="0"/>
          </a:p>
          <a:p>
            <a:pPr eaLnBrk="1" hangingPunct="1"/>
            <a:r>
              <a:rPr lang="ru-RU" sz="2800" dirty="0" smtClean="0"/>
              <a:t>Пример:</a:t>
            </a:r>
          </a:p>
          <a:p>
            <a:pPr lvl="1" eaLnBrk="1" hangingPunct="1"/>
            <a:r>
              <a:rPr lang="ru-RU" sz="2400" b="1" dirty="0" err="1" smtClean="0"/>
              <a:t>mkEnv</a:t>
            </a:r>
            <a:r>
              <a:rPr lang="ru-RU" sz="2400" b="1" dirty="0" smtClean="0"/>
              <a:t> [</a:t>
            </a:r>
            <a:r>
              <a:rPr lang="ru-RU" sz="2400" b="1" dirty="0" err="1" smtClean="0"/>
              <a:t>a.x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a.y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e.z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e.u</a:t>
            </a:r>
            <a:r>
              <a:rPr lang="ru-RU" sz="2400" b="1" dirty="0" smtClean="0"/>
              <a:t>] [</a:t>
            </a:r>
            <a:r>
              <a:rPr lang="en-US" sz="2400" b="1" dirty="0" smtClean="0"/>
              <a:t>'</a:t>
            </a:r>
            <a:r>
              <a:rPr lang="ru-RU" sz="2400" b="1" dirty="0" smtClean="0"/>
              <a:t>A, </a:t>
            </a:r>
            <a:r>
              <a:rPr lang="en-US" sz="2400" b="1" dirty="0" smtClean="0"/>
              <a:t>'</a:t>
            </a:r>
            <a:r>
              <a:rPr lang="ru-RU" sz="2400" b="1" dirty="0" smtClean="0"/>
              <a:t>B, (CONS </a:t>
            </a:r>
            <a:r>
              <a:rPr lang="en-US" sz="2400" b="1" dirty="0" smtClean="0"/>
              <a:t>'</a:t>
            </a:r>
            <a:r>
              <a:rPr lang="ru-RU" sz="2400" b="1" dirty="0" smtClean="0"/>
              <a:t>D </a:t>
            </a:r>
            <a:r>
              <a:rPr lang="en-US" sz="2400" b="1" dirty="0" smtClean="0"/>
              <a:t>'</a:t>
            </a:r>
            <a:r>
              <a:rPr lang="ru-RU" sz="2400" b="1" dirty="0" smtClean="0"/>
              <a:t>E), </a:t>
            </a:r>
            <a:r>
              <a:rPr lang="en-US" sz="2400" b="1" dirty="0" smtClean="0"/>
              <a:t>'</a:t>
            </a:r>
            <a:r>
              <a:rPr lang="ru-RU" sz="2400" b="1" dirty="0" smtClean="0"/>
              <a:t>F ]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400" b="1" dirty="0" smtClean="0"/>
              <a:t>=</a:t>
            </a:r>
            <a:r>
              <a:rPr lang="en-US" sz="2400" b="1" dirty="0" smtClean="0"/>
              <a:t> </a:t>
            </a:r>
            <a:r>
              <a:rPr lang="ru-RU" sz="2400" b="1" dirty="0" smtClean="0"/>
              <a:t>[</a:t>
            </a:r>
            <a:r>
              <a:rPr lang="ru-RU" sz="2400" b="1" dirty="0" err="1" smtClean="0"/>
              <a:t>a.x:=</a:t>
            </a:r>
            <a:r>
              <a:rPr lang="en-US" sz="2400" b="1" dirty="0" smtClean="0"/>
              <a:t>'</a:t>
            </a:r>
            <a:r>
              <a:rPr lang="ru-RU" sz="2400" b="1" dirty="0" smtClean="0"/>
              <a:t>A, </a:t>
            </a:r>
            <a:r>
              <a:rPr lang="ru-RU" sz="2400" b="1" dirty="0" err="1" smtClean="0"/>
              <a:t>a.y:=</a:t>
            </a:r>
            <a:r>
              <a:rPr lang="en-US" sz="2400" b="1" dirty="0" smtClean="0"/>
              <a:t>'</a:t>
            </a:r>
            <a:r>
              <a:rPr lang="ru-RU" sz="2400" b="1" dirty="0" smtClean="0"/>
              <a:t>B, </a:t>
            </a:r>
            <a:r>
              <a:rPr lang="ru-RU" sz="2400" b="1" dirty="0" err="1" smtClean="0"/>
              <a:t>e.z:=</a:t>
            </a:r>
            <a:r>
              <a:rPr lang="ru-RU" sz="2400" b="1" dirty="0" smtClean="0"/>
              <a:t>(CONS </a:t>
            </a:r>
            <a:r>
              <a:rPr lang="en-US" sz="2400" b="1" dirty="0" smtClean="0"/>
              <a:t>'</a:t>
            </a:r>
            <a:r>
              <a:rPr lang="ru-RU" sz="2400" b="1" dirty="0" smtClean="0"/>
              <a:t>D </a:t>
            </a:r>
            <a:r>
              <a:rPr lang="en-US" sz="2400" b="1" dirty="0" smtClean="0"/>
              <a:t>'</a:t>
            </a:r>
            <a:r>
              <a:rPr lang="ru-RU" sz="2400" b="1" dirty="0" smtClean="0"/>
              <a:t>E), </a:t>
            </a:r>
            <a:r>
              <a:rPr lang="ru-RU" sz="2400" b="1" dirty="0" err="1" smtClean="0"/>
              <a:t>e.u:=</a:t>
            </a:r>
            <a:r>
              <a:rPr lang="en-US" sz="2400" b="1" dirty="0" smtClean="0"/>
              <a:t>'</a:t>
            </a:r>
            <a:r>
              <a:rPr lang="ru-RU" sz="2400" b="1" dirty="0" smtClean="0"/>
              <a:t>F]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Вспомогательные функции в описании интерпретатора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/>
            <a:r>
              <a:rPr lang="ru-RU" sz="2800" b="1" smtClean="0"/>
              <a:t>t /. env</a:t>
            </a:r>
            <a:r>
              <a:rPr lang="ru-RU" sz="2800" smtClean="0"/>
              <a:t> —замена в </a:t>
            </a:r>
            <a:r>
              <a:rPr lang="ru-RU" sz="2800" b="1" smtClean="0"/>
              <a:t>t</a:t>
            </a:r>
            <a:r>
              <a:rPr lang="ru-RU" sz="2800" smtClean="0"/>
              <a:t> вхождений переменных на их значения из </a:t>
            </a:r>
            <a:r>
              <a:rPr lang="ru-RU" sz="2800" b="1" smtClean="0"/>
              <a:t>env</a:t>
            </a:r>
            <a:r>
              <a:rPr lang="en-US" sz="2800" smtClean="0"/>
              <a:t>, </a:t>
            </a:r>
            <a:r>
              <a:rPr lang="ru-RU" sz="2800" smtClean="0"/>
              <a:t>«посчитать значение выражения на среде». Пример:</a:t>
            </a:r>
            <a:endParaRPr lang="en-US" sz="2800" smtClean="0"/>
          </a:p>
          <a:p>
            <a:pPr lvl="1" eaLnBrk="1" hangingPunct="1"/>
            <a:r>
              <a:rPr lang="ru-RU" sz="2400" b="1" smtClean="0"/>
              <a:t>(CONS (CONS a.x e.z) a.y)/.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				</a:t>
            </a:r>
            <a:r>
              <a:rPr lang="ru-RU" sz="2400" b="1" smtClean="0"/>
              <a:t>[a.x:=</a:t>
            </a:r>
            <a:r>
              <a:rPr lang="en-US" sz="2400" b="1" smtClean="0"/>
              <a:t>'</a:t>
            </a:r>
            <a:r>
              <a:rPr lang="ru-RU" sz="2400" b="1" smtClean="0"/>
              <a:t>A,</a:t>
            </a:r>
            <a:r>
              <a:rPr lang="en-US" sz="2400" b="1" smtClean="0"/>
              <a:t> </a:t>
            </a:r>
            <a:r>
              <a:rPr lang="ru-RU" sz="2400" b="1" smtClean="0"/>
              <a:t>a.y:=</a:t>
            </a:r>
            <a:r>
              <a:rPr lang="en-US" sz="2400" b="1" smtClean="0"/>
              <a:t>'</a:t>
            </a:r>
            <a:r>
              <a:rPr lang="ru-RU" sz="2400" b="1" smtClean="0"/>
              <a:t>B,</a:t>
            </a:r>
            <a:r>
              <a:rPr lang="en-US" sz="2400" b="1" smtClean="0"/>
              <a:t> </a:t>
            </a:r>
            <a:r>
              <a:rPr lang="ru-RU" sz="2400" b="1" smtClean="0"/>
              <a:t>e.z:=</a:t>
            </a:r>
            <a:r>
              <a:rPr lang="en-US" sz="2400" b="1" smtClean="0"/>
              <a:t>'</a:t>
            </a:r>
            <a:r>
              <a:rPr lang="ru-RU" sz="2400" b="1" smtClean="0"/>
              <a:t>C] =</a:t>
            </a:r>
            <a:br>
              <a:rPr lang="ru-RU" sz="2400" b="1" smtClean="0"/>
            </a:br>
            <a:r>
              <a:rPr lang="ru-RU" sz="2400" b="1" smtClean="0"/>
              <a:t>(CONS (CONS ’A ’C) ’B)</a:t>
            </a:r>
          </a:p>
          <a:p>
            <a:pPr eaLnBrk="1" hangingPunct="1"/>
            <a:r>
              <a:rPr lang="ru-RU" sz="2800" b="1" smtClean="0"/>
              <a:t>env+.env'</a:t>
            </a:r>
            <a:r>
              <a:rPr lang="ru-RU" sz="2800" smtClean="0"/>
              <a:t> — обновление среды </a:t>
            </a:r>
            <a:r>
              <a:rPr lang="ru-RU" sz="2800" b="1" smtClean="0"/>
              <a:t>env</a:t>
            </a:r>
            <a:r>
              <a:rPr lang="ru-RU" sz="2800" smtClean="0"/>
              <a:t> средой </a:t>
            </a:r>
            <a:r>
              <a:rPr lang="ru-RU" sz="2800" b="1" smtClean="0"/>
              <a:t>env'</a:t>
            </a:r>
            <a:r>
              <a:rPr lang="ru-RU" sz="2800" smtClean="0"/>
              <a:t>. Пример:</a:t>
            </a:r>
          </a:p>
          <a:p>
            <a:pPr lvl="1" eaLnBrk="1" hangingPunct="1"/>
            <a:r>
              <a:rPr lang="ru-RU" sz="2400" b="1" smtClean="0"/>
              <a:t>[a.x:='A,a.y:='B,e.z:='C]</a:t>
            </a:r>
            <a:r>
              <a:rPr lang="en-US" sz="2400" b="1" smtClean="0"/>
              <a:t> </a:t>
            </a:r>
            <a:r>
              <a:rPr lang="ru-RU" sz="2400" b="1" smtClean="0"/>
              <a:t>+.</a:t>
            </a:r>
            <a:r>
              <a:rPr lang="en-US" sz="2400" b="1" smtClean="0"/>
              <a:t> </a:t>
            </a:r>
            <a:br>
              <a:rPr lang="en-US" sz="2400" b="1" smtClean="0"/>
            </a:br>
            <a:r>
              <a:rPr lang="en-US" sz="2400" b="1" smtClean="0"/>
              <a:t>				</a:t>
            </a:r>
            <a:r>
              <a:rPr lang="ru-RU" sz="2400" b="1" smtClean="0"/>
              <a:t>[e.z:=(CONS 'D 'E),e.u:='F] =</a:t>
            </a:r>
            <a:br>
              <a:rPr lang="ru-RU" sz="2400" b="1" smtClean="0"/>
            </a:br>
            <a:r>
              <a:rPr lang="ru-RU" sz="2400" b="1" smtClean="0"/>
              <a:t>[e.z:=(CONS 'D 'E),e.u:='F,a.x:='A,a.y:='B]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Интерпретатор языка TSG (1/2)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28750"/>
            <a:ext cx="91440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int :: ProgR -&gt; [EVal] -&gt; EVal</a:t>
            </a:r>
            <a:br>
              <a:rPr lang="ru-RU" sz="2400" b="1" smtClean="0"/>
            </a:br>
            <a:r>
              <a:rPr lang="ru-RU" sz="2400" b="1" smtClean="0"/>
              <a:t>int   p d</a:t>
            </a:r>
            <a:r>
              <a:rPr lang="en-US" sz="2400" b="1" smtClean="0"/>
              <a:t>s</a:t>
            </a:r>
            <a:r>
              <a:rPr lang="ru-RU" sz="2400" b="1" smtClean="0"/>
              <a:t> = eval s p</a:t>
            </a:r>
            <a:br>
              <a:rPr lang="ru-RU" sz="2400" b="1" smtClean="0"/>
            </a:br>
            <a:r>
              <a:rPr lang="ru-RU" sz="2400" b="1" smtClean="0"/>
              <a:t>                  </a:t>
            </a:r>
            <a:r>
              <a:rPr lang="en-US" sz="2400" b="1" smtClean="0"/>
              <a:t> </a:t>
            </a:r>
            <a:r>
              <a:rPr lang="ru-RU" sz="2400" b="1" smtClean="0"/>
              <a:t>where (DEFINE f prms _) : p' = p</a:t>
            </a:r>
            <a:br>
              <a:rPr lang="ru-RU" sz="2400" b="1" smtClean="0"/>
            </a:br>
            <a:r>
              <a:rPr lang="ru-RU" sz="2400" b="1" smtClean="0"/>
              <a:t>                             </a:t>
            </a:r>
            <a:r>
              <a:rPr lang="en-US" sz="2400" b="1" smtClean="0"/>
              <a:t> </a:t>
            </a:r>
            <a:r>
              <a:rPr lang="ru-RU" sz="2400" b="1" smtClean="0"/>
              <a:t>e = mkEnv prms d</a:t>
            </a:r>
            <a:r>
              <a:rPr lang="en-US" sz="2400" b="1" smtClean="0"/>
              <a:t>s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                             </a:t>
            </a:r>
            <a:r>
              <a:rPr lang="en-US" sz="2400" b="1" smtClean="0"/>
              <a:t> </a:t>
            </a:r>
            <a:r>
              <a:rPr lang="ru-RU" sz="2400" b="1" smtClean="0"/>
              <a:t>s = ((CALL f prms), e)</a:t>
            </a:r>
            <a:br>
              <a:rPr lang="ru-RU" sz="2400" b="1" smtClean="0"/>
            </a:br>
            <a:endParaRPr lang="ru-RU" sz="2400" b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eval :: State -&gt; ProgR -&gt; EVal</a:t>
            </a:r>
            <a:br>
              <a:rPr lang="ru-RU" sz="2400" b="1" smtClean="0"/>
            </a:br>
            <a:r>
              <a:rPr lang="ru-RU" sz="2400" b="1" smtClean="0"/>
              <a:t>eval  s@((CALL f args), e) p = eval s' p</a:t>
            </a:r>
            <a:br>
              <a:rPr lang="ru-RU" sz="2400" b="1" smtClean="0"/>
            </a:br>
            <a:r>
              <a:rPr lang="ru-RU" sz="2400" b="1" smtClean="0"/>
              <a:t>                               where DEFINE _ prms t' = getDef f p</a:t>
            </a:r>
            <a:br>
              <a:rPr lang="ru-RU" sz="2400" b="1" smtClean="0"/>
            </a:br>
            <a:r>
              <a:rPr lang="ru-RU" sz="2400" b="1" smtClean="0"/>
              <a:t>                                           e' = mkEnv prms (args/.e)</a:t>
            </a:r>
            <a:br>
              <a:rPr lang="ru-RU" sz="2400" b="1" smtClean="0"/>
            </a:br>
            <a:r>
              <a:rPr lang="ru-RU" sz="2400" b="1" smtClean="0"/>
              <a:t>                                           s' = (t',e')</a:t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eval  s@((ALT c t1 t2), e) p = case cond c e of</a:t>
            </a:r>
            <a:br>
              <a:rPr lang="ru-RU" sz="2400" b="1" smtClean="0"/>
            </a:br>
            <a:r>
              <a:rPr lang="ru-RU" sz="2400" b="1" smtClean="0"/>
              <a:t>                                           TRUE   ue -&gt; eval (t1,e+.ue) p</a:t>
            </a:r>
            <a:br>
              <a:rPr lang="ru-RU" sz="2400" b="1" smtClean="0"/>
            </a:br>
            <a:r>
              <a:rPr lang="ru-RU" sz="2400" b="1" smtClean="0"/>
              <a:t>                                           FALSE ue -&gt; eval (t2,e+.ue) p</a:t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eval  s@(exp,e)                </a:t>
            </a:r>
            <a:r>
              <a:rPr lang="en-US" sz="2400" b="1" smtClean="0"/>
              <a:t> </a:t>
            </a:r>
            <a:r>
              <a:rPr lang="ru-RU" sz="2400" b="1" smtClean="0"/>
              <a:t>p = exp/.e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Интерпретатор языка TSG (2/2)</a:t>
            </a:r>
            <a:br>
              <a:rPr lang="ru-RU" sz="4000" smtClean="0"/>
            </a:br>
            <a:r>
              <a:rPr lang="ru-RU" sz="4000" smtClean="0"/>
              <a:t>(функция </a:t>
            </a:r>
            <a:r>
              <a:rPr lang="en-US" sz="4000" smtClean="0"/>
              <a:t>cond)</a:t>
            </a:r>
            <a:endParaRPr lang="ru-RU" sz="4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5750"/>
            <a:ext cx="8686800" cy="4713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data CondRes = TRUE Env | FALSE Env</a:t>
            </a:r>
          </a:p>
          <a:p>
            <a:pPr eaLnBrk="1" hangingPunct="1">
              <a:lnSpc>
                <a:spcPct val="90000"/>
              </a:lnSpc>
            </a:pPr>
            <a:endParaRPr lang="ru-RU" sz="2400" b="1" smtClean="0"/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cond :: Cond -&gt; Env -&gt; CondRes</a:t>
            </a:r>
            <a:br>
              <a:rPr lang="ru-RU" sz="2400" b="1" smtClean="0"/>
            </a:br>
            <a:r>
              <a:rPr lang="ru-RU" sz="2400" b="1" smtClean="0"/>
              <a:t>cond (EQA? x y)               e = let x' = x/.e; y' = y/.e in</a:t>
            </a:r>
            <a:br>
              <a:rPr lang="ru-RU" sz="2400" b="1" smtClean="0"/>
            </a:br>
            <a:r>
              <a:rPr lang="ru-RU" sz="2400" b="1" smtClean="0"/>
              <a:t>                     case (x', y') of</a:t>
            </a:r>
            <a:br>
              <a:rPr lang="ru-RU" sz="2400" b="1" smtClean="0"/>
            </a:br>
            <a:r>
              <a:rPr lang="ru-RU" sz="2400" b="1" smtClean="0"/>
              <a:t>                         (ATOM a, ATOM b) | a==b -&gt; TRUE [ ]</a:t>
            </a:r>
            <a:br>
              <a:rPr lang="ru-RU" sz="2400" b="1" smtClean="0"/>
            </a:br>
            <a:r>
              <a:rPr lang="ru-RU" sz="2400" b="1" smtClean="0"/>
              <a:t>                         (ATOM a, ATOM b)             </a:t>
            </a:r>
            <a:r>
              <a:rPr lang="en-US" sz="2400" b="1" smtClean="0"/>
              <a:t>  </a:t>
            </a:r>
            <a:r>
              <a:rPr lang="ru-RU" sz="2400" b="1" smtClean="0"/>
              <a:t>-&gt; FALSE[ ]</a:t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cond (CONS? x vh vt va) e = let x' = x/.e in</a:t>
            </a:r>
            <a:br>
              <a:rPr lang="ru-RU" sz="2400" b="1" smtClean="0"/>
            </a:br>
            <a:r>
              <a:rPr lang="ru-RU" sz="2400" b="1" smtClean="0"/>
              <a:t>                     case x' of</a:t>
            </a:r>
            <a:br>
              <a:rPr lang="ru-RU" sz="2400" b="1" smtClean="0"/>
            </a:br>
            <a:r>
              <a:rPr lang="ru-RU" sz="2400" b="1" smtClean="0"/>
              <a:t>                          CONS h t          -&gt;TRUE [vh:=h,vt:=t]</a:t>
            </a:r>
            <a:br>
              <a:rPr lang="ru-RU" sz="2400" b="1" smtClean="0"/>
            </a:br>
            <a:r>
              <a:rPr lang="ru-RU" sz="2400" b="1" smtClean="0"/>
              <a:t>                          ATOM a            </a:t>
            </a:r>
            <a:r>
              <a:rPr lang="en-US" sz="2400" b="1" smtClean="0"/>
              <a:t> </a:t>
            </a:r>
            <a:r>
              <a:rPr lang="ru-RU" sz="2400" b="1" smtClean="0"/>
              <a:t>-&gt;FALSE[va:=x']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Глава </a:t>
            </a:r>
            <a:r>
              <a:rPr lang="en-US" smtClean="0"/>
              <a:t>1 </a:t>
            </a:r>
            <a:r>
              <a:rPr lang="ru-RU" smtClean="0"/>
              <a:t>— обзор и выводы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97888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Предметная область </a:t>
            </a:r>
            <a:r>
              <a:rPr lang="ru-RU" sz="2800" b="1" smtClean="0"/>
              <a:t>D</a:t>
            </a:r>
            <a:r>
              <a:rPr lang="ru-RU" sz="2800" smtClean="0"/>
              <a:t>:</a:t>
            </a:r>
            <a:br>
              <a:rPr lang="ru-RU" sz="2800" smtClean="0"/>
            </a:br>
            <a:r>
              <a:rPr lang="ru-RU" sz="2800" smtClean="0"/>
              <a:t> 	</a:t>
            </a:r>
            <a:r>
              <a:rPr lang="en-US" sz="2800" smtClean="0"/>
              <a:t>	</a:t>
            </a:r>
            <a:r>
              <a:rPr lang="ru-RU" sz="2800" b="1" smtClean="0"/>
              <a:t>D = (ATOM Atoms) | (CONS D D)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Синтаксис TSG</a:t>
            </a:r>
            <a:r>
              <a:rPr lang="en-US" sz="2800" smtClean="0"/>
              <a:t>.  </a:t>
            </a:r>
            <a:r>
              <a:rPr lang="ru-RU" sz="2800" smtClean="0"/>
              <a:t>Плоский функциональный полный язык, типизированные программные переменные, два вида условий:</a:t>
            </a:r>
            <a:br>
              <a:rPr lang="ru-RU" sz="2800" smtClean="0"/>
            </a:br>
            <a:r>
              <a:rPr lang="ru-RU" sz="2800" b="1" smtClean="0"/>
              <a:t> 	</a:t>
            </a:r>
            <a:r>
              <a:rPr lang="en-US" sz="2800" b="1" smtClean="0"/>
              <a:t>	</a:t>
            </a:r>
            <a:r>
              <a:rPr lang="ru-RU" sz="2800" b="1" smtClean="0"/>
              <a:t>(EQA? a-exp</a:t>
            </a:r>
            <a:r>
              <a:rPr lang="ru-RU" sz="2800" b="1" baseline="-25000" smtClean="0"/>
              <a:t>1</a:t>
            </a:r>
            <a:r>
              <a:rPr lang="ru-RU" sz="2800" b="1" smtClean="0"/>
              <a:t> a-exp</a:t>
            </a:r>
            <a:r>
              <a:rPr lang="ru-RU" sz="2800" b="1" baseline="-25000" smtClean="0"/>
              <a:t>2</a:t>
            </a:r>
            <a:r>
              <a:rPr lang="ru-RU" sz="2800" b="1" smtClean="0"/>
              <a:t>)</a:t>
            </a:r>
            <a:br>
              <a:rPr lang="ru-RU" sz="2800" b="1" smtClean="0"/>
            </a:br>
            <a:r>
              <a:rPr lang="ru-RU" sz="2800" b="1" smtClean="0"/>
              <a:t> 	</a:t>
            </a:r>
            <a:r>
              <a:rPr lang="en-US" sz="2800" b="1" smtClean="0"/>
              <a:t>	</a:t>
            </a:r>
            <a:r>
              <a:rPr lang="ru-RU" sz="2800" b="1" smtClean="0"/>
              <a:t>(CONS? e-exp e</a:t>
            </a:r>
            <a:r>
              <a:rPr lang="en-US" sz="2800" b="1" smtClean="0"/>
              <a:t>.</a:t>
            </a:r>
            <a:r>
              <a:rPr lang="ru-RU" sz="2800" b="1" smtClean="0"/>
              <a:t>i</a:t>
            </a:r>
            <a:r>
              <a:rPr lang="en-US" sz="2800" b="1" smtClean="0"/>
              <a:t> </a:t>
            </a:r>
            <a:r>
              <a:rPr lang="ru-RU" sz="2800" b="1" smtClean="0"/>
              <a:t>e</a:t>
            </a:r>
            <a:r>
              <a:rPr lang="en-US" sz="2800" b="1" smtClean="0"/>
              <a:t>.</a:t>
            </a:r>
            <a:r>
              <a:rPr lang="ru-RU" sz="2800" b="1" smtClean="0"/>
              <a:t>j a</a:t>
            </a:r>
            <a:r>
              <a:rPr lang="en-US" sz="2800" b="1" smtClean="0"/>
              <a:t>.</a:t>
            </a:r>
            <a:r>
              <a:rPr lang="ru-RU" sz="2800" b="1" smtClean="0"/>
              <a:t>k)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Пример программы: проверка вхождения одной строки в другую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Семантика TSG: предъявлен </a:t>
            </a:r>
            <a:r>
              <a:rPr lang="en-US" sz="2800" smtClean="0"/>
              <a:t>Haskell</a:t>
            </a:r>
            <a:r>
              <a:rPr lang="ru-RU" sz="2800" smtClean="0"/>
              <a:t>-текст интерпретатора </a:t>
            </a:r>
            <a:r>
              <a:rPr lang="ru-RU" sz="2800" b="1" smtClean="0"/>
              <a:t>int</a:t>
            </a:r>
            <a:r>
              <a:rPr lang="ru-RU" sz="28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Состояние </a:t>
            </a:r>
            <a:r>
              <a:rPr lang="ru-RU" sz="2800" b="1" smtClean="0"/>
              <a:t>s</a:t>
            </a:r>
            <a:r>
              <a:rPr lang="ru-RU" sz="2800" b="1" baseline="-25000" smtClean="0"/>
              <a:t>i</a:t>
            </a:r>
            <a:r>
              <a:rPr lang="ru-RU" sz="2800" smtClean="0"/>
              <a:t> вычисления программы </a:t>
            </a:r>
            <a:r>
              <a:rPr lang="ru-RU" sz="2800" b="1" smtClean="0"/>
              <a:t>p</a:t>
            </a:r>
            <a:r>
              <a:rPr lang="ru-RU" sz="2800" smtClean="0"/>
              <a:t> над данными </a:t>
            </a:r>
            <a:r>
              <a:rPr lang="ru-RU" sz="2800" b="1" smtClean="0"/>
              <a:t>d</a:t>
            </a:r>
            <a:r>
              <a:rPr lang="ru-RU" sz="2800" smtClean="0"/>
              <a:t>: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 		</a:t>
            </a:r>
            <a:r>
              <a:rPr lang="ru-RU" sz="2800" b="1" smtClean="0"/>
              <a:t>(term, env)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Глава </a:t>
            </a:r>
            <a:r>
              <a:rPr lang="en-US" smtClean="0"/>
              <a:t>1 </a:t>
            </a:r>
            <a:r>
              <a:rPr lang="ru-RU" smtClean="0"/>
              <a:t>— обзор и выводы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ru-RU" smtClean="0"/>
              <a:t>Процесс </a:t>
            </a:r>
            <a:r>
              <a:rPr lang="ru-RU" b="1" smtClean="0"/>
              <a:t>process(p,d)</a:t>
            </a:r>
            <a:r>
              <a:rPr lang="ru-RU" smtClean="0"/>
              <a:t> вычисления программы </a:t>
            </a:r>
            <a:r>
              <a:rPr lang="ru-RU" b="1" smtClean="0"/>
              <a:t>p</a:t>
            </a:r>
            <a:r>
              <a:rPr lang="ru-RU" smtClean="0"/>
              <a:t> над данными </a:t>
            </a:r>
            <a:r>
              <a:rPr lang="ru-RU" b="1" smtClean="0"/>
              <a:t>d</a:t>
            </a:r>
            <a:r>
              <a:rPr lang="en-US" smtClean="0"/>
              <a:t> </a:t>
            </a:r>
            <a:r>
              <a:rPr lang="ru-RU" smtClean="0"/>
              <a:t>— последовательность переходов от одного состояния вычисления программы </a:t>
            </a:r>
            <a:r>
              <a:rPr lang="ru-RU" b="1" smtClean="0"/>
              <a:t>p</a:t>
            </a:r>
            <a:r>
              <a:rPr lang="ru-RU" smtClean="0"/>
              <a:t> к другому</a:t>
            </a:r>
            <a:br>
              <a:rPr lang="ru-RU" smtClean="0"/>
            </a:br>
            <a:r>
              <a:rPr lang="ru-RU" smtClean="0"/>
              <a:t>                  </a:t>
            </a:r>
            <a:r>
              <a:rPr lang="en-US" smtClean="0"/>
              <a:t>                  </a:t>
            </a:r>
            <a:r>
              <a:rPr lang="ru-RU" smtClean="0"/>
              <a:t>  </a:t>
            </a:r>
            <a:r>
              <a:rPr lang="en-US" smtClean="0"/>
              <a:t> </a:t>
            </a:r>
            <a:r>
              <a:rPr lang="ru-RU" smtClean="0"/>
              <a:t> </a:t>
            </a:r>
            <a:r>
              <a:rPr lang="en-US" smtClean="0"/>
              <a:t> </a:t>
            </a:r>
            <a:r>
              <a:rPr lang="ru-RU" b="1" smtClean="0"/>
              <a:t>p d               r</a:t>
            </a:r>
            <a:br>
              <a:rPr lang="ru-RU" b="1" smtClean="0"/>
            </a:br>
            <a:r>
              <a:rPr lang="ru-RU" b="1" smtClean="0"/>
              <a:t>p d </a:t>
            </a:r>
            <a:r>
              <a:rPr lang="en-US" b="1" smtClean="0"/>
              <a:t>*</a:t>
            </a:r>
            <a:r>
              <a:rPr lang="ru-RU" smtClean="0">
                <a:sym typeface="SymbolProp BT" pitchFamily="2" charset="2"/>
              </a:rPr>
              <a:t></a:t>
            </a:r>
            <a:r>
              <a:rPr lang="en-US" smtClean="0">
                <a:sym typeface="SymbolProp BT" pitchFamily="2" charset="2"/>
              </a:rPr>
              <a:t> </a:t>
            </a:r>
            <a:r>
              <a:rPr lang="ru-RU" b="1" smtClean="0"/>
              <a:t>r </a:t>
            </a:r>
            <a:r>
              <a:rPr lang="en-US" b="1" smtClean="0"/>
              <a:t>                              </a:t>
            </a:r>
            <a:r>
              <a:rPr lang="en-US" b="1" smtClean="0">
                <a:sym typeface="SymbolProp BT" pitchFamily="2" charset="2"/>
              </a:rPr>
              <a:t>                </a:t>
            </a:r>
            <a:br>
              <a:rPr lang="en-US" b="1" smtClean="0">
                <a:sym typeface="SymbolProp BT" pitchFamily="2" charset="2"/>
              </a:rPr>
            </a:br>
            <a:r>
              <a:rPr lang="en-US" b="1" smtClean="0">
                <a:sym typeface="SymbolProp BT" pitchFamily="2" charset="2"/>
              </a:rPr>
              <a:t> 		     </a:t>
            </a:r>
            <a:r>
              <a:rPr lang="ru-RU" b="1" smtClean="0"/>
              <a:t>process(p,d) = </a:t>
            </a:r>
            <a:r>
              <a:rPr lang="en-US" b="1" smtClean="0"/>
              <a:t>  </a:t>
            </a:r>
            <a:r>
              <a:rPr lang="ru-RU" b="1" smtClean="0"/>
              <a:t>s</a:t>
            </a:r>
            <a:r>
              <a:rPr lang="ru-RU" b="1" baseline="-25000" smtClean="0"/>
              <a:t>0</a:t>
            </a:r>
            <a:r>
              <a:rPr lang="ru-RU" smtClean="0">
                <a:sym typeface="SymbolProp BT" pitchFamily="2" charset="2"/>
              </a:rPr>
              <a:t></a:t>
            </a:r>
            <a:r>
              <a:rPr lang="ru-RU" b="1" smtClean="0"/>
              <a:t>s</a:t>
            </a:r>
            <a:r>
              <a:rPr lang="ru-RU" b="1" baseline="-25000" smtClean="0"/>
              <a:t>1</a:t>
            </a:r>
            <a:r>
              <a:rPr lang="ru-RU" smtClean="0">
                <a:sym typeface="SymbolProp BT" pitchFamily="2" charset="2"/>
              </a:rPr>
              <a:t></a:t>
            </a:r>
            <a:r>
              <a:rPr lang="en-US" smtClean="0">
                <a:sym typeface="SymbolProp BT" pitchFamily="2" charset="2"/>
              </a:rPr>
              <a:t>… </a:t>
            </a:r>
            <a:r>
              <a:rPr lang="ru-RU" smtClean="0">
                <a:sym typeface="SymbolProp BT" pitchFamily="2" charset="2"/>
              </a:rPr>
              <a:t></a:t>
            </a:r>
            <a:r>
              <a:rPr lang="ru-RU" b="1" smtClean="0"/>
              <a:t>s</a:t>
            </a:r>
            <a:r>
              <a:rPr lang="ru-RU" b="1" baseline="-25000" smtClean="0"/>
              <a:t>n</a:t>
            </a:r>
          </a:p>
        </p:txBody>
      </p:sp>
      <p:sp>
        <p:nvSpPr>
          <p:cNvPr id="293892" name="AutoShape 4"/>
          <p:cNvSpPr>
            <a:spLocks/>
          </p:cNvSpPr>
          <p:nvPr/>
        </p:nvSpPr>
        <p:spPr bwMode="auto">
          <a:xfrm>
            <a:off x="2566988" y="4122738"/>
            <a:ext cx="231775" cy="1379537"/>
          </a:xfrm>
          <a:prstGeom prst="leftBrace">
            <a:avLst>
              <a:gd name="adj1" fmla="val 496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2"/>
          <p:cNvGrpSpPr>
            <a:grpSpLocks/>
          </p:cNvGrpSpPr>
          <p:nvPr/>
        </p:nvGrpSpPr>
        <p:grpSpPr bwMode="auto">
          <a:xfrm>
            <a:off x="-3175" y="557213"/>
            <a:ext cx="9190038" cy="6286500"/>
            <a:chOff x="-2" y="144"/>
            <a:chExt cx="5789" cy="3960"/>
          </a:xfrm>
        </p:grpSpPr>
        <p:pic>
          <p:nvPicPr>
            <p:cNvPr id="5125" name="Picture 12" descr="slid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" y="144"/>
              <a:ext cx="5762" cy="3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Text Box 5"/>
            <p:cNvSpPr txBox="1">
              <a:spLocks noChangeArrowheads="1"/>
            </p:cNvSpPr>
            <p:nvPr/>
          </p:nvSpPr>
          <p:spPr bwMode="auto">
            <a:xfrm>
              <a:off x="3150" y="860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Супер-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компиляция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scp</a:t>
              </a:r>
            </a:p>
          </p:txBody>
        </p:sp>
        <p:sp>
          <p:nvSpPr>
            <p:cNvPr id="5127" name="Text Box 6"/>
            <p:cNvSpPr txBox="1">
              <a:spLocks noChangeArrowheads="1"/>
            </p:cNvSpPr>
            <p:nvPr/>
          </p:nvSpPr>
          <p:spPr bwMode="auto">
            <a:xfrm>
              <a:off x="4343" y="1541"/>
              <a:ext cx="127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Специализация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</a:t>
              </a:r>
            </a:p>
          </p:txBody>
        </p:sp>
        <p:sp>
          <p:nvSpPr>
            <p:cNvPr id="5128" name="Text Box 7"/>
            <p:cNvSpPr txBox="1">
              <a:spLocks noChangeArrowheads="1"/>
            </p:cNvSpPr>
            <p:nvPr/>
          </p:nvSpPr>
          <p:spPr bwMode="auto">
            <a:xfrm>
              <a:off x="4460" y="949"/>
              <a:ext cx="131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суперкомпиляции,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 том числе</a:t>
              </a:r>
            </a:p>
          </p:txBody>
        </p:sp>
        <p:sp>
          <p:nvSpPr>
            <p:cNvPr id="5129" name="Text Box 8"/>
            <p:cNvSpPr txBox="1">
              <a:spLocks noChangeArrowheads="1"/>
            </p:cNvSpPr>
            <p:nvPr/>
          </p:nvSpPr>
          <p:spPr bwMode="auto">
            <a:xfrm>
              <a:off x="2022" y="515"/>
              <a:ext cx="174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Базовые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понятия и методы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метавычислений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int, SR, ptr</a:t>
              </a:r>
            </a:p>
          </p:txBody>
        </p:sp>
        <p:sp>
          <p:nvSpPr>
            <p:cNvPr id="5130" name="Text Box 9"/>
            <p:cNvSpPr txBox="1">
              <a:spLocks noChangeArrowheads="1"/>
            </p:cNvSpPr>
            <p:nvPr/>
          </p:nvSpPr>
          <p:spPr bwMode="auto">
            <a:xfrm>
              <a:off x="2639" y="1715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вычисление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ura</a:t>
              </a:r>
            </a:p>
          </p:txBody>
        </p:sp>
        <p:sp>
          <p:nvSpPr>
            <p:cNvPr id="5131" name="Text Box 10"/>
            <p:cNvSpPr txBox="1">
              <a:spLocks noChangeArrowheads="1"/>
            </p:cNvSpPr>
            <p:nvPr/>
          </p:nvSpPr>
          <p:spPr bwMode="auto">
            <a:xfrm>
              <a:off x="1403" y="1724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Окрестностный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анализ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nan</a:t>
              </a:r>
            </a:p>
          </p:txBody>
        </p:sp>
        <p:sp>
          <p:nvSpPr>
            <p:cNvPr id="5132" name="Text Box 11"/>
            <p:cNvSpPr txBox="1">
              <a:spLocks noChangeArrowheads="1"/>
            </p:cNvSpPr>
            <p:nvPr/>
          </p:nvSpPr>
          <p:spPr bwMode="auto">
            <a:xfrm>
              <a:off x="4575" y="472"/>
              <a:ext cx="12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1369" y="869"/>
              <a:ext cx="80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 методы</a:t>
              </a:r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222" y="1212"/>
              <a:ext cx="93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</p:txBody>
        </p:sp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279" y="3902"/>
              <a:ext cx="506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[2] Л.В.Парменова «Метавычисления и их применения. Суперкомпиляция»</a:t>
              </a:r>
            </a:p>
          </p:txBody>
        </p:sp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1221" y="3720"/>
              <a:ext cx="350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[1] С.М.Абрамов «Метавычисления и их применения»</a:t>
              </a:r>
            </a:p>
          </p:txBody>
        </p:sp>
        <p:sp>
          <p:nvSpPr>
            <p:cNvPr id="5137" name="Text Box 17"/>
            <p:cNvSpPr txBox="1">
              <a:spLocks noChangeArrowheads="1"/>
            </p:cNvSpPr>
            <p:nvPr/>
          </p:nvSpPr>
          <p:spPr bwMode="auto">
            <a:xfrm>
              <a:off x="296" y="241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Область возможных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новых исследований</a:t>
              </a:r>
            </a:p>
          </p:txBody>
        </p: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1054" y="2616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тестирование</a:t>
              </a:r>
            </a:p>
          </p:txBody>
        </p:sp>
        <p:sp>
          <p:nvSpPr>
            <p:cNvPr id="5139" name="Text Box 19"/>
            <p:cNvSpPr txBox="1">
              <a:spLocks noChangeArrowheads="1"/>
            </p:cNvSpPr>
            <p:nvPr/>
          </p:nvSpPr>
          <p:spPr bwMode="auto">
            <a:xfrm>
              <a:off x="2057" y="3027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Реализация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нестандартных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семантик</a:t>
              </a:r>
            </a:p>
          </p:txBody>
        </p:sp>
        <p:sp>
          <p:nvSpPr>
            <p:cNvPr id="5140" name="Text Box 20"/>
            <p:cNvSpPr txBox="1">
              <a:spLocks noChangeArrowheads="1"/>
            </p:cNvSpPr>
            <p:nvPr/>
          </p:nvSpPr>
          <p:spPr bwMode="auto">
            <a:xfrm>
              <a:off x="3326" y="2516"/>
              <a:ext cx="116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программиро-вание</a:t>
              </a:r>
            </a:p>
          </p:txBody>
        </p:sp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3463" y="472"/>
              <a:ext cx="116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Методы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</p:grpSp>
      <p:sp>
        <p:nvSpPr>
          <p:cNvPr id="259095" name="Text Box 23"/>
          <p:cNvSpPr txBox="1">
            <a:spLocks noChangeArrowheads="1"/>
          </p:cNvSpPr>
          <p:nvPr/>
        </p:nvSpPr>
        <p:spPr bwMode="auto">
          <a:xfrm>
            <a:off x="671513" y="-82550"/>
            <a:ext cx="77660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курса</a:t>
            </a:r>
          </a:p>
        </p:txBody>
      </p:sp>
      <p:sp>
        <p:nvSpPr>
          <p:cNvPr id="259096" name="AutoShape 24"/>
          <p:cNvSpPr>
            <a:spLocks noChangeArrowheads="1"/>
          </p:cNvSpPr>
          <p:nvPr/>
        </p:nvSpPr>
        <p:spPr bwMode="auto">
          <a:xfrm>
            <a:off x="3800475" y="2097088"/>
            <a:ext cx="887413" cy="2962275"/>
          </a:xfrm>
          <a:prstGeom prst="upArrow">
            <a:avLst>
              <a:gd name="adj1" fmla="val 50000"/>
              <a:gd name="adj2" fmla="val 83453"/>
            </a:avLst>
          </a:prstGeom>
          <a:solidFill>
            <a:srgbClr val="FF0000">
              <a:alpha val="7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59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59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9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Глава </a:t>
            </a:r>
            <a:r>
              <a:rPr lang="en-US" smtClean="0"/>
              <a:t>1 </a:t>
            </a:r>
            <a:r>
              <a:rPr lang="ru-RU" smtClean="0"/>
              <a:t>— обзор и выводы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/>
            <a:r>
              <a:rPr lang="ru-RU" sz="2800" b="1" i="1" smtClean="0"/>
              <a:t>Трасса</a:t>
            </a:r>
            <a:r>
              <a:rPr lang="ru-RU" sz="2800" smtClean="0"/>
              <a:t> </a:t>
            </a:r>
            <a:r>
              <a:rPr lang="ru-RU" sz="2800" b="1" smtClean="0"/>
              <a:t>tr(p,d)</a:t>
            </a:r>
            <a:r>
              <a:rPr lang="ru-RU" sz="2800" smtClean="0"/>
              <a:t> </a:t>
            </a:r>
            <a:r>
              <a:rPr lang="ru-RU" sz="2800" b="1" i="1" smtClean="0"/>
              <a:t>вычисления программы p над данными</a:t>
            </a:r>
            <a:r>
              <a:rPr lang="ru-RU" sz="2800" smtClean="0"/>
              <a:t> </a:t>
            </a:r>
            <a:r>
              <a:rPr lang="ru-RU" sz="2800" b="1" smtClean="0"/>
              <a:t>d</a:t>
            </a:r>
            <a:r>
              <a:rPr lang="ru-RU" sz="2800" smtClean="0"/>
              <a:t> — последовательность значений (для TSG это логические значения </a:t>
            </a:r>
            <a:r>
              <a:rPr lang="ru-RU" sz="2800" b="1" smtClean="0"/>
              <a:t>TRUE</a:t>
            </a:r>
            <a:r>
              <a:rPr lang="ru-RU" sz="2800" smtClean="0"/>
              <a:t> и </a:t>
            </a:r>
            <a:r>
              <a:rPr lang="ru-RU" sz="2800" b="1" smtClean="0"/>
              <a:t>FALSE</a:t>
            </a:r>
            <a:r>
              <a:rPr lang="ru-RU" sz="2800" smtClean="0"/>
              <a:t>), описывающих, какие варианты продолжения (какие ветви в конструкциях ветвления) избирались в процессе вычисления </a:t>
            </a:r>
            <a:r>
              <a:rPr lang="ru-RU" sz="2800" b="1" smtClean="0"/>
              <a:t>p</a:t>
            </a:r>
            <a:r>
              <a:rPr lang="ru-RU" sz="2800" smtClean="0"/>
              <a:t> над </a:t>
            </a:r>
            <a:r>
              <a:rPr lang="ru-RU" sz="2800" b="1" smtClean="0"/>
              <a:t>d</a:t>
            </a:r>
            <a:r>
              <a:rPr lang="ru-RU" sz="2800" smtClean="0"/>
              <a:t> в те моменты вычисления, когда в принципе были возможны различные варианты продолжения вычисления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 </a:t>
            </a:r>
            <a:r>
              <a:rPr lang="ru-RU" sz="2800" b="1" smtClean="0"/>
              <a:t>tr(p,d) = [ b</a:t>
            </a:r>
            <a:r>
              <a:rPr lang="ru-RU" sz="2800" b="1" baseline="-25000" smtClean="0"/>
              <a:t>1</a:t>
            </a:r>
            <a:r>
              <a:rPr lang="ru-RU" sz="2800" b="1" smtClean="0"/>
              <a:t>, b</a:t>
            </a:r>
            <a:r>
              <a:rPr lang="ru-RU" sz="2800" b="1" baseline="-25000" smtClean="0"/>
              <a:t>2</a:t>
            </a:r>
            <a:r>
              <a:rPr lang="ru-RU" sz="2800" b="1" smtClean="0"/>
              <a:t>, ... ]</a:t>
            </a:r>
            <a:r>
              <a:rPr lang="ru-RU" sz="2800" smtClean="0"/>
              <a:t>,  где </a:t>
            </a:r>
            <a:r>
              <a:rPr lang="ru-RU" sz="2800" b="1" smtClean="0"/>
              <a:t>b</a:t>
            </a:r>
            <a:r>
              <a:rPr lang="ru-RU" sz="2800" b="1" baseline="-25000" smtClean="0"/>
              <a:t>i</a:t>
            </a:r>
            <a:r>
              <a:rPr lang="ru-RU" sz="2800" b="1" smtClean="0">
                <a:sym typeface="Symbol" pitchFamily="18" charset="2"/>
              </a:rPr>
              <a:t></a:t>
            </a:r>
            <a:r>
              <a:rPr lang="ru-RU" sz="2800" b="1" smtClean="0"/>
              <a:t>{TRUE, FALSE</a:t>
            </a:r>
            <a:r>
              <a:rPr lang="en-US" sz="2800" b="1" smtClean="0"/>
              <a:t>}</a:t>
            </a:r>
            <a:endParaRPr 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Глава </a:t>
            </a:r>
            <a:r>
              <a:rPr lang="en-US" smtClean="0"/>
              <a:t>1 </a:t>
            </a:r>
            <a:r>
              <a:rPr lang="ru-RU" smtClean="0"/>
              <a:t>— Заключение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Фиксация языка реализации </a:t>
            </a:r>
            <a:r>
              <a:rPr lang="ru-RU" sz="2800" b="1" i="1" smtClean="0"/>
              <a:t>для конкретности изложения, точности построений и обоснований</a:t>
            </a:r>
            <a:r>
              <a:rPr lang="ru-RU" sz="2800" smtClean="0"/>
              <a:t>.  Все построения и рассуждения </a:t>
            </a:r>
            <a:r>
              <a:rPr lang="ru-RU" sz="2800" b="1" i="1" smtClean="0"/>
              <a:t>могут быть повторены</a:t>
            </a:r>
            <a:r>
              <a:rPr lang="ru-RU" sz="2800" smtClean="0"/>
              <a:t> и для </a:t>
            </a:r>
            <a:r>
              <a:rPr lang="ru-RU" sz="2800" b="1" i="1" smtClean="0"/>
              <a:t>любого другого языка реализации</a:t>
            </a:r>
            <a:r>
              <a:rPr lang="ru-RU" sz="2800" smtClean="0"/>
              <a:t> со свойствами: алгоритмическая полнота и предметная область языка построена при помощи некоторого алфавита атомов и конечного набора жестких конструкторов.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Язык программирования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u="sng" smtClean="0"/>
              <a:t>Определение</a:t>
            </a:r>
            <a:r>
              <a:rPr lang="ru-RU" sz="2400" smtClean="0"/>
              <a:t> </a:t>
            </a:r>
            <a:r>
              <a:rPr lang="en-US" sz="2400" smtClean="0"/>
              <a:t>[</a:t>
            </a:r>
            <a:r>
              <a:rPr lang="ru-RU" sz="2400" smtClean="0"/>
              <a:t>А.</a:t>
            </a:r>
            <a:r>
              <a:rPr lang="en-US" sz="2400" smtClean="0"/>
              <a:t> </a:t>
            </a:r>
            <a:r>
              <a:rPr lang="ru-RU" sz="2400" smtClean="0"/>
              <a:t>П. Ершов</a:t>
            </a:r>
            <a:r>
              <a:rPr lang="en-US" sz="2400" smtClean="0"/>
              <a:t>] </a:t>
            </a:r>
            <a:r>
              <a:rPr lang="ru-RU" sz="2400" smtClean="0"/>
              <a:t>Язык программирования</a:t>
            </a:r>
            <a:r>
              <a:rPr lang="en-US" sz="2400" smtClean="0"/>
              <a:t> </a:t>
            </a:r>
            <a:r>
              <a:rPr lang="en-US" sz="2400" b="1" smtClean="0"/>
              <a:t>L = (P</a:t>
            </a:r>
            <a:r>
              <a:rPr lang="en-US" sz="2400" b="1" baseline="-25000" smtClean="0"/>
              <a:t>L</a:t>
            </a:r>
            <a:r>
              <a:rPr lang="en-US" sz="2400" b="1" smtClean="0"/>
              <a:t>, D</a:t>
            </a:r>
            <a:r>
              <a:rPr lang="en-US" sz="2400" b="1" baseline="-25000" smtClean="0"/>
              <a:t>L</a:t>
            </a:r>
            <a:r>
              <a:rPr lang="en-US" sz="2400" b="1" smtClean="0"/>
              <a:t>, S</a:t>
            </a:r>
            <a:r>
              <a:rPr lang="en-US" sz="2400" b="1" baseline="-25000" smtClean="0"/>
              <a:t>L</a:t>
            </a:r>
            <a:r>
              <a:rPr lang="en-US" sz="2400" b="1" smtClean="0"/>
              <a:t>)</a:t>
            </a:r>
            <a:r>
              <a:rPr lang="en-US" sz="2400" smtClean="0"/>
              <a:t>, </a:t>
            </a:r>
            <a:r>
              <a:rPr lang="ru-RU" sz="2400" smtClean="0"/>
              <a:t>где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ru-RU" sz="2400" smtClean="0"/>
              <a:t> — </a:t>
            </a:r>
            <a:r>
              <a:rPr lang="ru-RU" sz="2400" b="1" i="1" smtClean="0">
                <a:solidFill>
                  <a:srgbClr val="000099"/>
                </a:solidFill>
              </a:rPr>
              <a:t>синтаксис</a:t>
            </a:r>
            <a:r>
              <a:rPr lang="ru-RU" sz="2400" smtClean="0"/>
              <a:t>, множество синтаксически правильных программ (строк), обычно заданное грамматикой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D</a:t>
            </a:r>
            <a:r>
              <a:rPr lang="en-US" sz="2400" b="1" baseline="-25000" smtClean="0"/>
              <a:t>L</a:t>
            </a:r>
            <a:r>
              <a:rPr lang="ru-RU" sz="2400" smtClean="0"/>
              <a:t> — </a:t>
            </a:r>
            <a:r>
              <a:rPr lang="ru-RU" sz="2400" b="1" i="1" smtClean="0">
                <a:solidFill>
                  <a:srgbClr val="000099"/>
                </a:solidFill>
              </a:rPr>
              <a:t>предметная область</a:t>
            </a:r>
            <a:r>
              <a:rPr lang="ru-RU" sz="2400" smtClean="0"/>
              <a:t>, </a:t>
            </a:r>
            <a:r>
              <a:rPr lang="ru-RU" sz="2400" b="1" i="1" smtClean="0">
                <a:solidFill>
                  <a:srgbClr val="000099"/>
                </a:solidFill>
              </a:rPr>
              <a:t>множество данных</a:t>
            </a:r>
            <a:r>
              <a:rPr lang="en-US" sz="2400" smtClean="0"/>
              <a:t>; </a:t>
            </a:r>
            <a:r>
              <a:rPr lang="ru-RU" sz="2400" smtClean="0"/>
              <a:t>иногда определяют еще входные </a:t>
            </a:r>
            <a:r>
              <a:rPr lang="en-US" sz="2400" b="1" smtClean="0"/>
              <a:t>D</a:t>
            </a:r>
            <a:r>
              <a:rPr lang="en-US" sz="2400" b="1" baseline="30000" smtClean="0"/>
              <a:t>in</a:t>
            </a:r>
            <a:r>
              <a:rPr lang="en-US" sz="2400" b="1" baseline="-25000" smtClean="0"/>
              <a:t>L</a:t>
            </a:r>
            <a:r>
              <a:rPr lang="ru-RU" sz="2400" smtClean="0"/>
              <a:t>, выходные</a:t>
            </a:r>
            <a:r>
              <a:rPr lang="en-US" sz="2400" smtClean="0"/>
              <a:t> </a:t>
            </a:r>
            <a:r>
              <a:rPr lang="en-US" sz="2400" b="1" smtClean="0"/>
              <a:t>D</a:t>
            </a:r>
            <a:r>
              <a:rPr lang="en-US" sz="2400" b="1" baseline="30000" smtClean="0"/>
              <a:t>out</a:t>
            </a:r>
            <a:r>
              <a:rPr lang="en-US" sz="2400" b="1" baseline="-25000" smtClean="0"/>
              <a:t>L</a:t>
            </a:r>
            <a:r>
              <a:rPr lang="ru-RU" sz="2400" smtClean="0"/>
              <a:t>, промежуточные</a:t>
            </a:r>
            <a:r>
              <a:rPr lang="en-US" sz="2400" smtClean="0"/>
              <a:t> </a:t>
            </a:r>
            <a:r>
              <a:rPr lang="ru-RU" sz="2400" smtClean="0"/>
              <a:t>данные</a:t>
            </a:r>
            <a:r>
              <a:rPr lang="en-US" sz="2400" smtClean="0"/>
              <a:t> </a:t>
            </a:r>
            <a:r>
              <a:rPr lang="en-US" sz="2400" b="1" smtClean="0"/>
              <a:t>D</a:t>
            </a:r>
            <a:r>
              <a:rPr lang="en-US" sz="2400" b="1" baseline="30000" smtClean="0"/>
              <a:t>run</a:t>
            </a:r>
            <a:r>
              <a:rPr lang="en-US" sz="2400" b="1" baseline="-25000" smtClean="0"/>
              <a:t>L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S</a:t>
            </a:r>
            <a:r>
              <a:rPr lang="en-US" sz="2400" b="1" baseline="-25000" smtClean="0"/>
              <a:t>L</a:t>
            </a:r>
            <a:r>
              <a:rPr lang="en-US" sz="2400" smtClean="0"/>
              <a:t> :: 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en-US" sz="2400" b="1" smtClean="0"/>
              <a:t>×D</a:t>
            </a:r>
            <a:r>
              <a:rPr lang="en-US" sz="2400" b="1" baseline="-25000" smtClean="0"/>
              <a:t>L</a:t>
            </a:r>
            <a:r>
              <a:rPr lang="en-US" sz="2400" b="1" smtClean="0"/>
              <a:t>→D</a:t>
            </a:r>
            <a:r>
              <a:rPr lang="en-US" sz="2400" b="1" baseline="-25000" smtClean="0"/>
              <a:t>L</a:t>
            </a:r>
            <a:r>
              <a:rPr lang="en-US" sz="2400" smtClean="0"/>
              <a:t> </a:t>
            </a:r>
            <a:r>
              <a:rPr lang="ru-RU" sz="2400" smtClean="0"/>
              <a:t>— </a:t>
            </a:r>
            <a:r>
              <a:rPr lang="ru-RU" sz="2400" b="1" i="1" smtClean="0">
                <a:solidFill>
                  <a:srgbClr val="000099"/>
                </a:solidFill>
              </a:rPr>
              <a:t>семантика</a:t>
            </a:r>
            <a:r>
              <a:rPr lang="ru-RU" sz="2400" smtClean="0"/>
              <a:t>, функция (частичная и вычислимая), которая определяет, выдает ли какой-либо результат </a:t>
            </a:r>
            <a:r>
              <a:rPr lang="en-US" sz="2400" b="1" smtClean="0"/>
              <a:t>r</a:t>
            </a:r>
            <a:r>
              <a:rPr lang="en-US" sz="2400" b="1" smtClean="0">
                <a:sym typeface="Symbol" pitchFamily="18" charset="2"/>
              </a:rPr>
              <a:t>D</a:t>
            </a:r>
            <a:r>
              <a:rPr lang="en-US" sz="2400" b="1" baseline="-25000" smtClean="0"/>
              <a:t>L</a:t>
            </a:r>
            <a:r>
              <a:rPr lang="en-US" sz="2400" smtClean="0"/>
              <a:t> </a:t>
            </a:r>
            <a:r>
              <a:rPr lang="ru-RU" sz="2400" smtClean="0"/>
              <a:t>(или не выдает) программа </a:t>
            </a:r>
            <a:r>
              <a:rPr lang="en-US" sz="2400" b="1" smtClean="0"/>
              <a:t>p</a:t>
            </a:r>
            <a:r>
              <a:rPr lang="en-US" sz="2400" b="1" smtClean="0">
                <a:sym typeface="Symbol" pitchFamily="18" charset="2"/>
              </a:rPr>
              <a:t>P</a:t>
            </a:r>
            <a:r>
              <a:rPr lang="en-US" sz="2400" b="1" baseline="-25000" smtClean="0"/>
              <a:t>L</a:t>
            </a:r>
            <a:r>
              <a:rPr lang="en-US" sz="2400" smtClean="0"/>
              <a:t> </a:t>
            </a:r>
            <a:r>
              <a:rPr lang="ru-RU" sz="2400" smtClean="0"/>
              <a:t>на входных данных </a:t>
            </a:r>
            <a:r>
              <a:rPr lang="en-US" sz="2400" b="1" smtClean="0"/>
              <a:t>d</a:t>
            </a:r>
            <a:r>
              <a:rPr lang="en-US" sz="2400" b="1" smtClean="0">
                <a:sym typeface="Symbol" pitchFamily="18" charset="2"/>
              </a:rPr>
              <a:t>D</a:t>
            </a:r>
            <a:r>
              <a:rPr lang="en-US" sz="2400" b="1" baseline="-25000" smtClean="0"/>
              <a:t>L</a:t>
            </a:r>
            <a:r>
              <a:rPr lang="en-US" sz="2400" smtClean="0"/>
              <a:t>:</a:t>
            </a:r>
            <a:br>
              <a:rPr lang="en-US" sz="2400" smtClean="0"/>
            </a:br>
            <a:r>
              <a:rPr lang="en-US" sz="2400" smtClean="0"/>
              <a:t> 		</a:t>
            </a:r>
            <a:r>
              <a:rPr lang="en-US" sz="2400" b="1" smtClean="0"/>
              <a:t>p d *</a:t>
            </a:r>
            <a:r>
              <a:rPr lang="en-US" sz="2400" b="1" smtClean="0">
                <a:sym typeface="SymbolProp BT" pitchFamily="2" charset="2"/>
              </a:rPr>
              <a:t></a:t>
            </a:r>
            <a:r>
              <a:rPr lang="en-US" sz="2400" b="1" baseline="-25000" smtClean="0">
                <a:sym typeface="SymbolProp BT" pitchFamily="2" charset="2"/>
              </a:rPr>
              <a:t>L </a:t>
            </a:r>
            <a:r>
              <a:rPr lang="en-US" sz="2400" b="1" smtClean="0">
                <a:sym typeface="SymbolProp BT" pitchFamily="2" charset="2"/>
              </a:rPr>
              <a:t>r   </a:t>
            </a:r>
            <a:r>
              <a:rPr lang="en-US" sz="2400" b="1" smtClean="0"/>
              <a:t>S</a:t>
            </a:r>
            <a:r>
              <a:rPr lang="en-US" sz="2400" b="1" baseline="-25000" smtClean="0"/>
              <a:t>L</a:t>
            </a:r>
            <a:r>
              <a:rPr lang="en-US" sz="2400" b="1" smtClean="0"/>
              <a:t>(p,d) =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Предметная область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Предметная область </a:t>
            </a:r>
            <a:r>
              <a:rPr lang="ru-RU" b="1" smtClean="0"/>
              <a:t>D</a:t>
            </a:r>
            <a:r>
              <a:rPr lang="ru-RU" smtClean="0"/>
              <a:t>:</a:t>
            </a:r>
            <a:br>
              <a:rPr lang="ru-RU" smtClean="0"/>
            </a:br>
            <a:r>
              <a:rPr lang="ru-RU" smtClean="0"/>
              <a:t> 	</a:t>
            </a:r>
            <a:r>
              <a:rPr lang="ru-RU" b="1" smtClean="0"/>
              <a:t>D = (ATOM Atoms) | (CONS D 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1" smtClean="0"/>
              <a:t>Atoms</a:t>
            </a:r>
            <a:r>
              <a:rPr lang="en-US" sz="3200" smtClean="0"/>
              <a:t> </a:t>
            </a:r>
            <a:r>
              <a:rPr lang="ru-RU" sz="3200" smtClean="0"/>
              <a:t>— конечное множество атомов (будем использовать строки)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S-</a:t>
            </a:r>
            <a:r>
              <a:rPr lang="ru-RU" smtClean="0"/>
              <a:t>выражения — заимствованы из Лиспа.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Стандартное представление строк:</a:t>
            </a:r>
            <a:r>
              <a:rPr lang="en-US" smtClean="0"/>
              <a:t> </a:t>
            </a:r>
            <a:r>
              <a:rPr lang="en-US" b="1" smtClean="0"/>
              <a:t>"ABBA"</a:t>
            </a:r>
            <a:r>
              <a:rPr lang="en-US" smtClean="0"/>
              <a:t> </a:t>
            </a:r>
            <a:r>
              <a:rPr lang="en-US" smtClean="0">
                <a:sym typeface="SymbolProp BT" pitchFamily="2" charset="2"/>
              </a:rPr>
              <a:t>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ym typeface="SymbolProp BT" pitchFamily="2" charset="2"/>
              </a:rPr>
              <a:t>(CONS (ATOM </a:t>
            </a:r>
            <a:r>
              <a:rPr lang="en-US" b="1" smtClean="0"/>
              <a:t>"</a:t>
            </a:r>
            <a:r>
              <a:rPr lang="en-US" b="1" smtClean="0">
                <a:sym typeface="SymbolProp BT" pitchFamily="2" charset="2"/>
              </a:rPr>
              <a:t>A</a:t>
            </a:r>
            <a:r>
              <a:rPr lang="en-US" b="1" smtClean="0"/>
              <a:t>"</a:t>
            </a:r>
            <a:r>
              <a:rPr lang="en-US" b="1" smtClean="0">
                <a:sym typeface="SymbolProp BT" pitchFamily="2" charset="2"/>
              </a:rPr>
              <a:t>) (CONS (ATOM </a:t>
            </a:r>
            <a:r>
              <a:rPr lang="en-US" b="1" smtClean="0"/>
              <a:t>"</a:t>
            </a:r>
            <a:r>
              <a:rPr lang="en-US" b="1" smtClean="0">
                <a:sym typeface="SymbolProp BT" pitchFamily="2" charset="2"/>
              </a:rPr>
              <a:t>B</a:t>
            </a:r>
            <a:r>
              <a:rPr lang="en-US" b="1" smtClean="0"/>
              <a:t>"</a:t>
            </a:r>
            <a:r>
              <a:rPr lang="en-US" b="1" smtClean="0">
                <a:sym typeface="SymbolProp BT" pitchFamily="2" charset="2"/>
              </a:rPr>
              <a:t>)</a:t>
            </a:r>
            <a:br>
              <a:rPr lang="en-US" b="1" smtClean="0">
                <a:sym typeface="SymbolProp BT" pitchFamily="2" charset="2"/>
              </a:rPr>
            </a:br>
            <a:r>
              <a:rPr lang="en-US" b="1" smtClean="0">
                <a:sym typeface="SymbolProp BT" pitchFamily="2" charset="2"/>
              </a:rPr>
              <a:t>(CONS (ATOM </a:t>
            </a:r>
            <a:r>
              <a:rPr lang="en-US" b="1" smtClean="0"/>
              <a:t>"</a:t>
            </a:r>
            <a:r>
              <a:rPr lang="en-US" b="1" smtClean="0">
                <a:sym typeface="SymbolProp BT" pitchFamily="2" charset="2"/>
              </a:rPr>
              <a:t>B</a:t>
            </a:r>
            <a:r>
              <a:rPr lang="en-US" b="1" smtClean="0"/>
              <a:t>"</a:t>
            </a:r>
            <a:r>
              <a:rPr lang="en-US" b="1" smtClean="0">
                <a:sym typeface="SymbolProp BT" pitchFamily="2" charset="2"/>
              </a:rPr>
              <a:t>) (CONS (ATOM </a:t>
            </a:r>
            <a:r>
              <a:rPr lang="en-US" b="1" smtClean="0"/>
              <a:t>“A"</a:t>
            </a:r>
            <a:r>
              <a:rPr lang="en-US" b="1" smtClean="0">
                <a:sym typeface="SymbolProp BT" pitchFamily="2" charset="2"/>
              </a:rPr>
              <a:t>)</a:t>
            </a:r>
            <a:br>
              <a:rPr lang="en-US" b="1" smtClean="0">
                <a:sym typeface="SymbolProp BT" pitchFamily="2" charset="2"/>
              </a:rPr>
            </a:br>
            <a:r>
              <a:rPr lang="en-US" b="1" smtClean="0">
                <a:sym typeface="SymbolProp BT" pitchFamily="2" charset="2"/>
              </a:rPr>
              <a:t>(ATOM </a:t>
            </a:r>
            <a:r>
              <a:rPr lang="en-US" b="1" smtClean="0"/>
              <a:t>"</a:t>
            </a:r>
            <a:r>
              <a:rPr lang="en-US" b="1" smtClean="0">
                <a:sym typeface="SymbolProp BT" pitchFamily="2" charset="2"/>
              </a:rPr>
              <a:t>Nil</a:t>
            </a:r>
            <a:r>
              <a:rPr lang="en-US" b="1" smtClean="0"/>
              <a:t>"</a:t>
            </a:r>
            <a:r>
              <a:rPr lang="en-US" b="1" smtClean="0">
                <a:sym typeface="SymbolProp BT" pitchFamily="2" charset="2"/>
              </a:rPr>
              <a:t>)))))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Предметная область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600200"/>
            <a:ext cx="8788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Сокращенная запись атомов: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400" b="1" smtClean="0"/>
              <a:t>(</a:t>
            </a:r>
            <a:r>
              <a:rPr lang="en-US" sz="2400" b="1" smtClean="0"/>
              <a:t>ATOM "</a:t>
            </a:r>
            <a:r>
              <a:rPr lang="en-US" sz="2400" b="1" i="1" smtClean="0"/>
              <a:t>string</a:t>
            </a:r>
            <a:r>
              <a:rPr lang="en-US" sz="2400" b="1" smtClean="0"/>
              <a:t>")</a:t>
            </a:r>
            <a:r>
              <a:rPr lang="en-US" sz="2400" b="1" smtClean="0">
                <a:solidFill>
                  <a:srgbClr val="FF0000"/>
                </a:solidFill>
              </a:rPr>
              <a:t> </a:t>
            </a:r>
            <a:r>
              <a:rPr lang="en-US" sz="2400" b="1" smtClean="0">
                <a:solidFill>
                  <a:srgbClr val="FF0000"/>
                </a:solidFill>
                <a:sym typeface="SymbolProp BT" pitchFamily="2" charset="2"/>
              </a:rPr>
              <a:t> </a:t>
            </a:r>
            <a:r>
              <a:rPr lang="en-US" sz="2400" b="1" smtClean="0">
                <a:sym typeface="SymbolProp BT" pitchFamily="2" charset="2"/>
              </a:rPr>
              <a:t>'</a:t>
            </a:r>
            <a:r>
              <a:rPr lang="en-US" sz="2400" b="1" i="1" smtClean="0"/>
              <a:t>string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"ABBA"</a:t>
            </a:r>
            <a:r>
              <a:rPr lang="en-US" sz="2400" smtClean="0"/>
              <a:t> </a:t>
            </a:r>
            <a:r>
              <a:rPr lang="en-US" sz="2400" smtClean="0">
                <a:sym typeface="SymbolProp BT" pitchFamily="2" charset="2"/>
              </a:rPr>
              <a:t></a:t>
            </a:r>
            <a:r>
              <a:rPr lang="en-US" sz="2400" b="1" smtClean="0">
                <a:sym typeface="SymbolProp BT" pitchFamily="2" charset="2"/>
              </a:rPr>
              <a:t/>
            </a:r>
            <a:br>
              <a:rPr lang="en-US" sz="2400" b="1" smtClean="0">
                <a:sym typeface="SymbolProp BT" pitchFamily="2" charset="2"/>
              </a:rPr>
            </a:br>
            <a:r>
              <a:rPr lang="en-US" sz="2400" b="1" smtClean="0">
                <a:sym typeface="SymbolProp BT" pitchFamily="2" charset="2"/>
              </a:rPr>
              <a:t>(CONS 'A (CONS 'B (CONS 'B (CONS 'A 'Nil))))</a:t>
            </a:r>
            <a:endParaRPr lang="en-US" b="1" i="1" smtClean="0">
              <a:sym typeface="SymbolProp BT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Универсальность </a:t>
            </a:r>
            <a:r>
              <a:rPr lang="ru-RU" sz="2800" b="1" smtClean="0"/>
              <a:t>D</a:t>
            </a:r>
            <a:r>
              <a:rPr lang="en-US" sz="2800" smtClean="0"/>
              <a:t>:</a:t>
            </a:r>
            <a:r>
              <a:rPr lang="ru-RU" sz="2800" smtClean="0"/>
              <a:t> таких структур достаточно для представления любых данных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А-знач</a:t>
            </a:r>
            <a:r>
              <a:rPr lang="en-US" sz="2800" smtClean="0"/>
              <a:t>e</a:t>
            </a:r>
            <a:r>
              <a:rPr lang="ru-RU" sz="2800" smtClean="0"/>
              <a:t>ние</a:t>
            </a:r>
            <a:r>
              <a:rPr lang="en-US" sz="2800" smtClean="0"/>
              <a:t> </a:t>
            </a:r>
            <a:r>
              <a:rPr lang="ru-RU" sz="2800" smtClean="0"/>
              <a:t>— атом, </a:t>
            </a:r>
            <a:r>
              <a:rPr lang="en-US" sz="2800" b="1" smtClean="0"/>
              <a:t>(ATOM a)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Е-значение — любое значение</a:t>
            </a:r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либо атом </a:t>
            </a:r>
            <a:r>
              <a:rPr lang="en-US" b="1" smtClean="0"/>
              <a:t>(</a:t>
            </a:r>
            <a:r>
              <a:rPr lang="en-US" sz="2400" b="1" smtClean="0"/>
              <a:t>ATOM </a:t>
            </a:r>
            <a:r>
              <a:rPr lang="en-US" b="1" smtClean="0"/>
              <a:t>a)</a:t>
            </a:r>
            <a:endParaRPr lang="ru-RU" b="1" smtClean="0"/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либо </a:t>
            </a:r>
            <a:r>
              <a:rPr lang="en-US" b="1" smtClean="0"/>
              <a:t>CONS</a:t>
            </a:r>
            <a:r>
              <a:rPr lang="en-US" smtClean="0"/>
              <a:t>-</a:t>
            </a:r>
            <a:r>
              <a:rPr lang="ru-RU" smtClean="0"/>
              <a:t>пара </a:t>
            </a:r>
            <a:r>
              <a:rPr lang="en-US" smtClean="0"/>
              <a:t>e</a:t>
            </a:r>
            <a:r>
              <a:rPr lang="ru-RU" smtClean="0"/>
              <a:t>-значений:</a:t>
            </a:r>
            <a:r>
              <a:rPr lang="en-US" smtClean="0"/>
              <a:t> </a:t>
            </a:r>
            <a:r>
              <a:rPr lang="en-US" b="1" smtClean="0"/>
              <a:t>(CONS </a:t>
            </a:r>
            <a:r>
              <a:rPr lang="ru-RU" b="1" smtClean="0"/>
              <a:t>е е</a:t>
            </a:r>
            <a:r>
              <a:rPr lang="en-US" b="1" smtClean="0"/>
              <a:t>)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Синтаксис TSG-программ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" y="1457325"/>
            <a:ext cx="8678863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prog</a:t>
            </a:r>
            <a:r>
              <a:rPr lang="en-US" sz="2400" b="1" i="1" smtClean="0"/>
              <a:t> </a:t>
            </a:r>
            <a:r>
              <a:rPr lang="ru-RU" sz="2400" b="1" smtClean="0"/>
              <a:t>::= [</a:t>
            </a:r>
            <a:r>
              <a:rPr lang="ru-RU" sz="2400" b="1" i="1" smtClean="0"/>
              <a:t>def</a:t>
            </a:r>
            <a:r>
              <a:rPr lang="ru-RU" sz="2400" b="1" baseline="-25000" smtClean="0"/>
              <a:t>1</a:t>
            </a:r>
            <a:r>
              <a:rPr lang="ru-RU" sz="2400" b="1" smtClean="0"/>
              <a:t>,... </a:t>
            </a:r>
            <a:r>
              <a:rPr lang="ru-RU" sz="2400" b="1" i="1" smtClean="0"/>
              <a:t>def</a:t>
            </a:r>
            <a:r>
              <a:rPr lang="ru-RU" sz="2400" b="1" baseline="-25000" smtClean="0"/>
              <a:t>n</a:t>
            </a:r>
            <a:r>
              <a:rPr lang="ru-RU" sz="2400" b="1" smtClean="0"/>
              <a:t>]			</a:t>
            </a:r>
            <a:r>
              <a:rPr lang="en-US" sz="2400" b="1" smtClean="0"/>
              <a:t>	      </a:t>
            </a:r>
            <a:r>
              <a:rPr lang="ru-RU" sz="2400" b="1" smtClean="0">
                <a:solidFill>
                  <a:schemeClr val="accent2"/>
                </a:solidFill>
              </a:rPr>
              <a:t>1≤n</a:t>
            </a:r>
            <a:endParaRPr lang="en-US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def</a:t>
            </a:r>
            <a:r>
              <a:rPr lang="ru-RU" sz="2400" b="1" smtClean="0"/>
              <a:t>    ::= (DEFINE </a:t>
            </a:r>
            <a:r>
              <a:rPr lang="ru-RU" sz="2400" b="1" i="1" smtClean="0">
                <a:solidFill>
                  <a:srgbClr val="800000"/>
                </a:solidFill>
              </a:rPr>
              <a:t>fname</a:t>
            </a:r>
            <a:r>
              <a:rPr lang="ru-RU" sz="2400" b="1" smtClean="0"/>
              <a:t> [</a:t>
            </a:r>
            <a:r>
              <a:rPr lang="ru-RU" sz="2400" b="1" i="1" smtClean="0"/>
              <a:t>parm</a:t>
            </a:r>
            <a:r>
              <a:rPr lang="ru-RU" sz="2400" b="1" baseline="-25000" smtClean="0"/>
              <a:t>1</a:t>
            </a:r>
            <a:r>
              <a:rPr lang="ru-RU" sz="2400" b="1" smtClean="0"/>
              <a:t>,...</a:t>
            </a:r>
            <a:r>
              <a:rPr lang="ru-RU" sz="2400" b="1" i="1" smtClean="0"/>
              <a:t>parm</a:t>
            </a:r>
            <a:r>
              <a:rPr lang="ru-RU" sz="2400" b="1" baseline="-25000" smtClean="0"/>
              <a:t>n</a:t>
            </a:r>
            <a:r>
              <a:rPr lang="ru-RU" sz="2400" b="1" smtClean="0"/>
              <a:t>] </a:t>
            </a:r>
            <a:r>
              <a:rPr lang="ru-RU" sz="2400" b="1" i="1" smtClean="0"/>
              <a:t>term</a:t>
            </a:r>
            <a:r>
              <a:rPr lang="ru-RU" sz="2400" b="1" smtClean="0"/>
              <a:t>)  </a:t>
            </a:r>
            <a:r>
              <a:rPr lang="ru-RU" sz="2400" b="1" smtClean="0">
                <a:solidFill>
                  <a:schemeClr val="accent2"/>
                </a:solidFill>
              </a:rPr>
              <a:t>0≤n</a:t>
            </a:r>
            <a:endParaRPr lang="en-US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term</a:t>
            </a:r>
            <a:r>
              <a:rPr lang="ru-RU" sz="2400" b="1" smtClean="0"/>
              <a:t>  ::= (ALT </a:t>
            </a:r>
            <a:r>
              <a:rPr lang="ru-RU" sz="2400" b="1" i="1" smtClean="0"/>
              <a:t>cond</a:t>
            </a:r>
            <a:r>
              <a:rPr lang="ru-RU" sz="2400" b="1" smtClean="0"/>
              <a:t> </a:t>
            </a:r>
            <a:r>
              <a:rPr lang="ru-RU" sz="2400" b="1" i="1" smtClean="0"/>
              <a:t>term</a:t>
            </a:r>
            <a:r>
              <a:rPr lang="ru-RU" sz="2400" b="1" baseline="-25000" smtClean="0"/>
              <a:t>1</a:t>
            </a:r>
            <a:r>
              <a:rPr lang="ru-RU" sz="2400" b="1" smtClean="0"/>
              <a:t>  </a:t>
            </a:r>
            <a:r>
              <a:rPr lang="ru-RU" sz="2400" b="1" i="1" smtClean="0"/>
              <a:t>term</a:t>
            </a:r>
            <a:r>
              <a:rPr lang="ru-RU" sz="2400" b="1" baseline="-25000" smtClean="0"/>
              <a:t>2</a:t>
            </a:r>
            <a:r>
              <a:rPr lang="ru-RU" sz="2400" b="1" smtClean="0"/>
              <a:t> ) 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ru-RU" sz="2400" b="1" smtClean="0"/>
              <a:t>             | (CALL </a:t>
            </a:r>
            <a:r>
              <a:rPr lang="ru-RU" sz="2400" b="1" i="1" smtClean="0">
                <a:solidFill>
                  <a:srgbClr val="800000"/>
                </a:solidFill>
              </a:rPr>
              <a:t>fname</a:t>
            </a:r>
            <a:r>
              <a:rPr lang="ru-RU" sz="2400" b="1" smtClean="0"/>
              <a:t> [</a:t>
            </a:r>
            <a:r>
              <a:rPr lang="ru-RU" sz="2400" b="1" i="1" smtClean="0"/>
              <a:t>arg</a:t>
            </a:r>
            <a:r>
              <a:rPr lang="ru-RU" sz="2400" b="1" baseline="-25000" smtClean="0"/>
              <a:t>1</a:t>
            </a:r>
            <a:r>
              <a:rPr lang="ru-RU" sz="2400" b="1" smtClean="0"/>
              <a:t>,... </a:t>
            </a:r>
            <a:r>
              <a:rPr lang="ru-RU" sz="2400" b="1" i="1" smtClean="0"/>
              <a:t>arg</a:t>
            </a:r>
            <a:r>
              <a:rPr lang="ru-RU" sz="2400" b="1" baseline="-25000" smtClean="0"/>
              <a:t>n</a:t>
            </a:r>
            <a:r>
              <a:rPr lang="ru-RU" sz="2400" b="1" smtClean="0"/>
              <a:t>])		</a:t>
            </a:r>
            <a:r>
              <a:rPr lang="en-US" sz="2400" b="1" smtClean="0"/>
              <a:t>      </a:t>
            </a:r>
            <a:r>
              <a:rPr lang="ru-RU" sz="2400" b="1" smtClean="0">
                <a:solidFill>
                  <a:schemeClr val="accent2"/>
                </a:solidFill>
              </a:rPr>
              <a:t>0≤n 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ru-RU" sz="2400" b="1" smtClean="0"/>
              <a:t>             | e-exp</a:t>
            </a: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cond</a:t>
            </a:r>
            <a:r>
              <a:rPr lang="en-US" sz="2400" b="1" i="1" smtClean="0"/>
              <a:t> </a:t>
            </a:r>
            <a:r>
              <a:rPr lang="ru-RU" sz="2400" b="1" smtClean="0"/>
              <a:t>::= (EQA? </a:t>
            </a:r>
            <a:r>
              <a:rPr lang="ru-RU" sz="2400" b="1" i="1" smtClean="0"/>
              <a:t>a-exp</a:t>
            </a:r>
            <a:r>
              <a:rPr lang="ru-RU" sz="2400" b="1" baseline="-25000" smtClean="0"/>
              <a:t>1</a:t>
            </a:r>
            <a:r>
              <a:rPr lang="ru-RU" sz="2400" b="1" smtClean="0"/>
              <a:t> </a:t>
            </a:r>
            <a:r>
              <a:rPr lang="ru-RU" sz="2400" b="1" i="1" smtClean="0"/>
              <a:t>a-exp</a:t>
            </a:r>
            <a:r>
              <a:rPr lang="ru-RU" sz="2400" b="1" baseline="-25000" smtClean="0"/>
              <a:t>2</a:t>
            </a:r>
            <a:r>
              <a:rPr lang="ru-RU" sz="2400" b="1" smtClean="0"/>
              <a:t>)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ru-RU" sz="2400" b="1" smtClean="0"/>
              <a:t>             | (CONS? </a:t>
            </a:r>
            <a:r>
              <a:rPr lang="ru-RU" sz="2400" b="1" i="1" smtClean="0"/>
              <a:t>e-exp e-var</a:t>
            </a:r>
            <a:r>
              <a:rPr lang="ru-RU" sz="2400" b="1" baseline="-25000" smtClean="0"/>
              <a:t>1</a:t>
            </a:r>
            <a:r>
              <a:rPr lang="ru-RU" sz="2400" b="1" smtClean="0"/>
              <a:t> </a:t>
            </a:r>
            <a:r>
              <a:rPr lang="ru-RU" sz="2400" b="1" i="1" smtClean="0"/>
              <a:t>e-var</a:t>
            </a:r>
            <a:r>
              <a:rPr lang="ru-RU" sz="2400" b="1" i="1" baseline="-25000" smtClean="0"/>
              <a:t>2</a:t>
            </a:r>
            <a:r>
              <a:rPr lang="ru-RU" sz="2400" b="1" i="1" smtClean="0"/>
              <a:t> a-var</a:t>
            </a:r>
            <a:r>
              <a:rPr lang="ru-RU" sz="2400" b="1" smtClean="0"/>
              <a:t>)</a:t>
            </a: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a-exp</a:t>
            </a:r>
            <a:r>
              <a:rPr lang="en-US" sz="2400" b="1" i="1" smtClean="0"/>
              <a:t> </a:t>
            </a:r>
            <a:r>
              <a:rPr lang="ru-RU" sz="2400" b="1" smtClean="0"/>
              <a:t>::= </a:t>
            </a:r>
            <a:r>
              <a:rPr lang="ru-RU" sz="2400" b="1" i="1" smtClean="0"/>
              <a:t>a-val</a:t>
            </a:r>
            <a:r>
              <a:rPr lang="ru-RU" sz="2400" b="1" smtClean="0"/>
              <a:t> | </a:t>
            </a:r>
            <a:r>
              <a:rPr lang="ru-RU" sz="2400" b="1" i="1" smtClean="0"/>
              <a:t>a-var</a:t>
            </a:r>
            <a:endParaRPr lang="en-US" sz="2400" b="1" i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e-exp</a:t>
            </a:r>
            <a:r>
              <a:rPr lang="ru-RU" sz="2400" b="1" smtClean="0"/>
              <a:t> ::= </a:t>
            </a:r>
            <a:r>
              <a:rPr lang="ru-RU" sz="2400" b="1" i="1" smtClean="0"/>
              <a:t>a-val</a:t>
            </a:r>
            <a:r>
              <a:rPr lang="ru-RU" sz="2400" b="1" smtClean="0"/>
              <a:t> | </a:t>
            </a:r>
            <a:r>
              <a:rPr lang="ru-RU" sz="2400" b="1" i="1" smtClean="0"/>
              <a:t>a-var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ru-RU" sz="2400" b="1" smtClean="0"/>
              <a:t>              | </a:t>
            </a:r>
            <a:r>
              <a:rPr lang="ru-RU" sz="2400" b="1" i="1" smtClean="0"/>
              <a:t>e-var</a:t>
            </a:r>
            <a:r>
              <a:rPr lang="ru-RU" sz="2400" b="1" smtClean="0"/>
              <a:t> | (CONS </a:t>
            </a:r>
            <a:r>
              <a:rPr lang="ru-RU" sz="2400" b="1" i="1" smtClean="0"/>
              <a:t>e-exp</a:t>
            </a:r>
            <a:r>
              <a:rPr lang="ru-RU" sz="2400" b="1" baseline="-25000" smtClean="0"/>
              <a:t>1</a:t>
            </a:r>
            <a:r>
              <a:rPr lang="ru-RU" sz="2400" b="1" i="1" smtClean="0"/>
              <a:t> e-exp</a:t>
            </a:r>
            <a:r>
              <a:rPr lang="ru-RU" sz="2400" b="1" baseline="-25000" smtClean="0"/>
              <a:t>2</a:t>
            </a:r>
            <a:r>
              <a:rPr lang="ru-RU" sz="2400" b="1" smtClean="0"/>
              <a:t>)</a:t>
            </a: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parm</a:t>
            </a:r>
            <a:r>
              <a:rPr lang="ru-RU" sz="2400" b="1" smtClean="0"/>
              <a:t>  ::= </a:t>
            </a:r>
            <a:r>
              <a:rPr lang="ru-RU" sz="2400" b="1" i="1" smtClean="0"/>
              <a:t>a-var</a:t>
            </a:r>
            <a:r>
              <a:rPr lang="ru-RU" sz="2400" b="1" smtClean="0"/>
              <a:t>  | </a:t>
            </a:r>
            <a:r>
              <a:rPr lang="ru-RU" sz="2400" b="1" i="1" smtClean="0"/>
              <a:t>e-var</a:t>
            </a:r>
            <a:endParaRPr lang="en-US" sz="2400" b="1" i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arg</a:t>
            </a:r>
            <a:r>
              <a:rPr lang="ru-RU" sz="2400" b="1" smtClean="0"/>
              <a:t>     ::= </a:t>
            </a:r>
            <a:r>
              <a:rPr lang="ru-RU" sz="2400" b="1" i="1" smtClean="0"/>
              <a:t>a-exp </a:t>
            </a:r>
            <a:r>
              <a:rPr lang="ru-RU" sz="2400" b="1" smtClean="0"/>
              <a:t>| </a:t>
            </a:r>
            <a:r>
              <a:rPr lang="ru-RU" sz="2400" b="1" i="1" smtClean="0"/>
              <a:t>e-exp</a:t>
            </a:r>
            <a:endParaRPr lang="en-US" sz="2400" b="1" i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a-var</a:t>
            </a:r>
            <a:r>
              <a:rPr lang="ru-RU" sz="2400" b="1" smtClean="0"/>
              <a:t>  ::= (PVA </a:t>
            </a:r>
            <a:r>
              <a:rPr lang="ru-RU" sz="2400" b="1" i="1" smtClean="0">
                <a:solidFill>
                  <a:srgbClr val="800000"/>
                </a:solidFill>
              </a:rPr>
              <a:t>name</a:t>
            </a:r>
            <a:r>
              <a:rPr lang="ru-RU" sz="2400" b="1" smtClean="0"/>
              <a:t>)</a:t>
            </a: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e-var</a:t>
            </a:r>
            <a:r>
              <a:rPr lang="ru-RU" sz="2400" b="1" smtClean="0"/>
              <a:t>  ::= (PVE </a:t>
            </a:r>
            <a:r>
              <a:rPr lang="ru-RU" sz="2400" b="1" i="1" smtClean="0">
                <a:solidFill>
                  <a:srgbClr val="800000"/>
                </a:solidFill>
              </a:rPr>
              <a:t>name</a:t>
            </a:r>
            <a:r>
              <a:rPr lang="ru-RU" sz="2400" b="1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Синтаксис TSG-программ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600200"/>
            <a:ext cx="8715375" cy="5257800"/>
          </a:xfrm>
        </p:spPr>
        <p:txBody>
          <a:bodyPr/>
          <a:lstStyle/>
          <a:p>
            <a:pPr eaLnBrk="1" hangingPunct="1"/>
            <a:r>
              <a:rPr lang="ru-RU" sz="2800" smtClean="0"/>
              <a:t>Все имена функций в определениях различны</a:t>
            </a:r>
          </a:p>
          <a:p>
            <a:pPr eaLnBrk="1" hangingPunct="1"/>
            <a:r>
              <a:rPr lang="ru-RU" sz="2800" smtClean="0"/>
              <a:t>Каждая вызываемая функция должна быть определена</a:t>
            </a:r>
          </a:p>
          <a:p>
            <a:pPr eaLnBrk="1" hangingPunct="1"/>
            <a:r>
              <a:rPr lang="ru-RU" sz="2800" smtClean="0"/>
              <a:t>Каждая переменная, используемая в выражении</a:t>
            </a:r>
            <a:r>
              <a:rPr lang="en-US" sz="2800" smtClean="0"/>
              <a:t>,</a:t>
            </a:r>
            <a:r>
              <a:rPr lang="ru-RU" sz="2800" smtClean="0"/>
              <a:t> должна быть определена в окружающем контексте</a:t>
            </a:r>
          </a:p>
          <a:p>
            <a:pPr lvl="1" eaLnBrk="1" hangingPunct="1"/>
            <a:r>
              <a:rPr lang="ru-RU" b="1" smtClean="0"/>
              <a:t>(DEFINE </a:t>
            </a:r>
            <a:r>
              <a:rPr lang="ru-RU" b="1" i="1" smtClean="0">
                <a:solidFill>
                  <a:srgbClr val="800000"/>
                </a:solidFill>
              </a:rPr>
              <a:t>fname</a:t>
            </a:r>
            <a:r>
              <a:rPr lang="ru-RU" b="1" smtClean="0"/>
              <a:t> [</a:t>
            </a:r>
            <a:r>
              <a:rPr lang="en-US" b="1" i="1" smtClean="0"/>
              <a:t>v</a:t>
            </a:r>
            <a:r>
              <a:rPr lang="ru-RU" b="1" baseline="-25000" smtClean="0"/>
              <a:t>1</a:t>
            </a:r>
            <a:r>
              <a:rPr lang="ru-RU" b="1" smtClean="0"/>
              <a:t>,...</a:t>
            </a:r>
            <a:r>
              <a:rPr lang="en-US" b="1" smtClean="0"/>
              <a:t> </a:t>
            </a:r>
            <a:r>
              <a:rPr lang="en-US" b="1" i="1" smtClean="0"/>
              <a:t>v</a:t>
            </a:r>
            <a:r>
              <a:rPr lang="ru-RU" b="1" baseline="-25000" smtClean="0"/>
              <a:t>n</a:t>
            </a:r>
            <a:r>
              <a:rPr lang="ru-RU" b="1" smtClean="0"/>
              <a:t>] </a:t>
            </a:r>
            <a:r>
              <a:rPr lang="ru-RU" b="1" i="1" smtClean="0"/>
              <a:t>term</a:t>
            </a:r>
            <a:r>
              <a:rPr lang="ru-RU" b="1" smtClean="0"/>
              <a:t>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i="1" smtClean="0"/>
              <a:t>v</a:t>
            </a:r>
            <a:r>
              <a:rPr lang="ru-RU" b="1" baseline="-25000" smtClean="0"/>
              <a:t>1</a:t>
            </a:r>
            <a:r>
              <a:rPr lang="ru-RU" b="1" smtClean="0"/>
              <a:t>,...</a:t>
            </a:r>
            <a:r>
              <a:rPr lang="en-US" b="1" smtClean="0"/>
              <a:t> </a:t>
            </a:r>
            <a:r>
              <a:rPr lang="en-US" b="1" i="1" smtClean="0"/>
              <a:t>v</a:t>
            </a:r>
            <a:r>
              <a:rPr lang="ru-RU" b="1" baseline="-25000" smtClean="0"/>
              <a:t>n</a:t>
            </a:r>
            <a:r>
              <a:rPr lang="en-US" smtClean="0"/>
              <a:t> </a:t>
            </a:r>
            <a:r>
              <a:rPr lang="ru-RU" smtClean="0"/>
              <a:t>можно использовать в </a:t>
            </a:r>
            <a:r>
              <a:rPr lang="ru-RU" b="1" i="1" smtClean="0"/>
              <a:t>term</a:t>
            </a:r>
          </a:p>
          <a:p>
            <a:pPr lvl="1" eaLnBrk="1" hangingPunct="1"/>
            <a:r>
              <a:rPr lang="ru-RU" b="1" smtClean="0"/>
              <a:t>(ALT (CONS? </a:t>
            </a:r>
            <a:r>
              <a:rPr lang="ru-RU" b="1" i="1" smtClean="0"/>
              <a:t>exp ev</a:t>
            </a:r>
            <a:r>
              <a:rPr lang="ru-RU" b="1" baseline="-25000" smtClean="0"/>
              <a:t>1</a:t>
            </a:r>
            <a:r>
              <a:rPr lang="ru-RU" b="1" smtClean="0"/>
              <a:t> </a:t>
            </a:r>
            <a:r>
              <a:rPr lang="ru-RU" b="1" i="1" smtClean="0"/>
              <a:t>ev</a:t>
            </a:r>
            <a:r>
              <a:rPr lang="ru-RU" b="1" baseline="-25000" smtClean="0"/>
              <a:t>2</a:t>
            </a:r>
            <a:r>
              <a:rPr lang="ru-RU" b="1" i="1" smtClean="0"/>
              <a:t> av</a:t>
            </a:r>
            <a:r>
              <a:rPr lang="ru-RU" b="1" smtClean="0"/>
              <a:t>) </a:t>
            </a:r>
            <a:r>
              <a:rPr lang="ru-RU" b="1" i="1" smtClean="0"/>
              <a:t>term</a:t>
            </a:r>
            <a:r>
              <a:rPr lang="ru-RU" b="1" baseline="-25000" smtClean="0"/>
              <a:t>1</a:t>
            </a:r>
            <a:r>
              <a:rPr lang="ru-RU" b="1" smtClean="0"/>
              <a:t>  </a:t>
            </a:r>
            <a:r>
              <a:rPr lang="ru-RU" b="1" i="1" smtClean="0"/>
              <a:t>term</a:t>
            </a:r>
            <a:r>
              <a:rPr lang="ru-RU" b="1" baseline="-25000" smtClean="0"/>
              <a:t>2</a:t>
            </a:r>
            <a:r>
              <a:rPr lang="ru-RU" b="1" smtClean="0"/>
              <a:t>)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i="1" smtClean="0"/>
              <a:t>ev</a:t>
            </a:r>
            <a:r>
              <a:rPr lang="ru-RU" b="1" baseline="-25000" smtClean="0"/>
              <a:t>1</a:t>
            </a:r>
            <a:r>
              <a:rPr lang="ru-RU" b="1" smtClean="0"/>
              <a:t> </a:t>
            </a:r>
            <a:r>
              <a:rPr lang="ru-RU" b="1" i="1" smtClean="0"/>
              <a:t>ev</a:t>
            </a:r>
            <a:r>
              <a:rPr lang="ru-RU" b="1" baseline="-25000" smtClean="0"/>
              <a:t>2</a:t>
            </a:r>
            <a:r>
              <a:rPr lang="en-US" smtClean="0"/>
              <a:t> </a:t>
            </a:r>
            <a:r>
              <a:rPr lang="ru-RU" smtClean="0"/>
              <a:t>можно использовать в </a:t>
            </a:r>
            <a:r>
              <a:rPr lang="ru-RU" b="1" i="1" smtClean="0"/>
              <a:t>term</a:t>
            </a:r>
            <a:r>
              <a:rPr lang="ru-RU" b="1" baseline="-25000" smtClean="0"/>
              <a:t>1</a:t>
            </a:r>
            <a:r>
              <a:rPr lang="en-US" b="1" baseline="-25000" smtClean="0"/>
              <a:t/>
            </a:r>
            <a:br>
              <a:rPr lang="en-US" b="1" baseline="-25000" smtClean="0"/>
            </a:br>
            <a:r>
              <a:rPr lang="en-US" b="1" i="1" smtClean="0"/>
              <a:t>a</a:t>
            </a:r>
            <a:r>
              <a:rPr lang="ru-RU" b="1" i="1" smtClean="0"/>
              <a:t>v</a:t>
            </a:r>
            <a:r>
              <a:rPr lang="en-US" smtClean="0"/>
              <a:t> </a:t>
            </a:r>
            <a:r>
              <a:rPr lang="ru-RU" smtClean="0"/>
              <a:t>можно использовать в </a:t>
            </a:r>
            <a:r>
              <a:rPr lang="ru-RU" b="1" i="1" smtClean="0"/>
              <a:t>term</a:t>
            </a:r>
            <a:r>
              <a:rPr lang="en-US" b="1" baseline="-25000" smtClean="0"/>
              <a:t>2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Синтаксис TSG-программ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600200"/>
            <a:ext cx="8258175" cy="5257800"/>
          </a:xfrm>
        </p:spPr>
        <p:txBody>
          <a:bodyPr/>
          <a:lstStyle/>
          <a:p>
            <a:pPr eaLnBrk="1" hangingPunct="1"/>
            <a:r>
              <a:rPr lang="en-US" sz="2800" smtClean="0"/>
              <a:t>PVA-</a:t>
            </a:r>
            <a:r>
              <a:rPr lang="ru-RU" sz="2800" smtClean="0"/>
              <a:t>переменная </a:t>
            </a:r>
            <a:r>
              <a:rPr lang="ru-RU" sz="2800" b="1" smtClean="0"/>
              <a:t>(</a:t>
            </a:r>
            <a:r>
              <a:rPr lang="en-US" sz="2800" b="1" smtClean="0"/>
              <a:t>PVA "name")</a:t>
            </a:r>
            <a:r>
              <a:rPr lang="en-US" sz="2800" smtClean="0"/>
              <a:t> </a:t>
            </a:r>
            <a:r>
              <a:rPr lang="en-US" b="1" smtClean="0">
                <a:solidFill>
                  <a:srgbClr val="FF0000"/>
                </a:solidFill>
                <a:sym typeface="SymbolProp BT" pitchFamily="2" charset="2"/>
              </a:rPr>
              <a:t></a:t>
            </a:r>
            <a:r>
              <a:rPr lang="en-US" sz="2800" smtClean="0">
                <a:sym typeface="SymbolProp BT" pitchFamily="2" charset="2"/>
              </a:rPr>
              <a:t> </a:t>
            </a:r>
            <a:r>
              <a:rPr lang="en-US" sz="2800" b="1" smtClean="0">
                <a:sym typeface="SymbolProp BT" pitchFamily="2" charset="2"/>
              </a:rPr>
              <a:t>a.name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ru-RU" sz="2800" smtClean="0">
                <a:sym typeface="SymbolProp BT" pitchFamily="2" charset="2"/>
              </a:rPr>
              <a:t>может принимать только </a:t>
            </a:r>
            <a:r>
              <a:rPr lang="en-US" sz="2800" smtClean="0">
                <a:sym typeface="SymbolProp BT" pitchFamily="2" charset="2"/>
              </a:rPr>
              <a:t>a-</a:t>
            </a:r>
            <a:r>
              <a:rPr lang="ru-RU" sz="2800" smtClean="0">
                <a:sym typeface="SymbolProp BT" pitchFamily="2" charset="2"/>
              </a:rPr>
              <a:t>значения</a:t>
            </a:r>
          </a:p>
          <a:p>
            <a:pPr eaLnBrk="1" hangingPunct="1"/>
            <a:r>
              <a:rPr lang="en-US" sz="2800" smtClean="0"/>
              <a:t>PVE-</a:t>
            </a:r>
            <a:r>
              <a:rPr lang="ru-RU" sz="2800" smtClean="0"/>
              <a:t>переменная </a:t>
            </a:r>
            <a:r>
              <a:rPr lang="ru-RU" sz="2800" b="1" smtClean="0"/>
              <a:t>(</a:t>
            </a:r>
            <a:r>
              <a:rPr lang="en-US" sz="2800" b="1" smtClean="0"/>
              <a:t>PVE "name")</a:t>
            </a:r>
            <a:r>
              <a:rPr lang="en-US" sz="2800" smtClean="0"/>
              <a:t> </a:t>
            </a:r>
            <a:r>
              <a:rPr lang="en-US" b="1" smtClean="0">
                <a:solidFill>
                  <a:srgbClr val="FF0000"/>
                </a:solidFill>
                <a:sym typeface="SymbolProp BT" pitchFamily="2" charset="2"/>
              </a:rPr>
              <a:t></a:t>
            </a:r>
            <a:r>
              <a:rPr lang="en-US" sz="2800" smtClean="0">
                <a:sym typeface="SymbolProp BT" pitchFamily="2" charset="2"/>
              </a:rPr>
              <a:t> </a:t>
            </a:r>
            <a:r>
              <a:rPr lang="en-US" sz="2800" b="1" smtClean="0">
                <a:sym typeface="SymbolProp BT" pitchFamily="2" charset="2"/>
              </a:rPr>
              <a:t>e.name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ru-RU" sz="2800" smtClean="0">
                <a:sym typeface="SymbolProp BT" pitchFamily="2" charset="2"/>
              </a:rPr>
              <a:t>может принимать любые е</a:t>
            </a:r>
            <a:r>
              <a:rPr lang="en-US" sz="2800" smtClean="0">
                <a:sym typeface="SymbolProp BT" pitchFamily="2" charset="2"/>
              </a:rPr>
              <a:t>-</a:t>
            </a:r>
            <a:r>
              <a:rPr lang="ru-RU" sz="2800" smtClean="0">
                <a:sym typeface="SymbolProp BT" pitchFamily="2" charset="2"/>
              </a:rPr>
              <a:t>значения</a:t>
            </a:r>
          </a:p>
          <a:p>
            <a:pPr eaLnBrk="1" hangingPunct="1"/>
            <a:r>
              <a:rPr lang="ru-RU" sz="2800" smtClean="0">
                <a:sym typeface="SymbolProp BT" pitchFamily="2" charset="2"/>
              </a:rPr>
              <a:t>Как следствие:</a:t>
            </a:r>
          </a:p>
          <a:p>
            <a:pPr lvl="1" eaLnBrk="1" hangingPunct="1"/>
            <a:r>
              <a:rPr lang="ru-RU" smtClean="0">
                <a:sym typeface="SymbolProp BT" pitchFamily="2" charset="2"/>
              </a:rPr>
              <a:t>значением </a:t>
            </a:r>
            <a:r>
              <a:rPr lang="en-US" smtClean="0">
                <a:sym typeface="SymbolProp BT" pitchFamily="2" charset="2"/>
              </a:rPr>
              <a:t>a-</a:t>
            </a:r>
            <a:r>
              <a:rPr lang="ru-RU" smtClean="0">
                <a:sym typeface="SymbolProp BT" pitchFamily="2" charset="2"/>
              </a:rPr>
              <a:t>выражения может быть только </a:t>
            </a:r>
            <a:r>
              <a:rPr lang="en-US" smtClean="0">
                <a:sym typeface="SymbolProp BT" pitchFamily="2" charset="2"/>
              </a:rPr>
              <a:t>a-</a:t>
            </a:r>
            <a:r>
              <a:rPr lang="ru-RU" smtClean="0">
                <a:sym typeface="SymbolProp BT" pitchFamily="2" charset="2"/>
              </a:rPr>
              <a:t>значение</a:t>
            </a:r>
          </a:p>
          <a:p>
            <a:pPr lvl="1" eaLnBrk="1" hangingPunct="1"/>
            <a:r>
              <a:rPr lang="ru-RU" smtClean="0">
                <a:sym typeface="SymbolProp BT" pitchFamily="2" charset="2"/>
              </a:rPr>
              <a:t>значением е</a:t>
            </a:r>
            <a:r>
              <a:rPr lang="en-US" smtClean="0">
                <a:sym typeface="SymbolProp BT" pitchFamily="2" charset="2"/>
              </a:rPr>
              <a:t>-</a:t>
            </a:r>
            <a:r>
              <a:rPr lang="ru-RU" smtClean="0">
                <a:sym typeface="SymbolProp BT" pitchFamily="2" charset="2"/>
              </a:rPr>
              <a:t>выражения может быть только е</a:t>
            </a:r>
            <a:r>
              <a:rPr lang="en-US" smtClean="0">
                <a:sym typeface="SymbolProp BT" pitchFamily="2" charset="2"/>
              </a:rPr>
              <a:t>-</a:t>
            </a:r>
            <a:r>
              <a:rPr lang="ru-RU" smtClean="0">
                <a:sym typeface="SymbolProp BT" pitchFamily="2" charset="2"/>
              </a:rPr>
              <a:t>значение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Синтаксис TSG-программ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600200"/>
            <a:ext cx="8715375" cy="5257800"/>
          </a:xfrm>
        </p:spPr>
        <p:txBody>
          <a:bodyPr/>
          <a:lstStyle/>
          <a:p>
            <a:pPr eaLnBrk="1" hangingPunct="1"/>
            <a:r>
              <a:rPr lang="ru-RU" smtClean="0"/>
              <a:t>Совместимость а/е-типов при вызове функций:</a:t>
            </a:r>
          </a:p>
          <a:p>
            <a:pPr lvl="1" eaLnBrk="1" hangingPunct="1"/>
            <a:r>
              <a:rPr lang="ru-RU" sz="3200" b="1" smtClean="0"/>
              <a:t>(DEFINE </a:t>
            </a:r>
            <a:r>
              <a:rPr lang="ru-RU" sz="3200" b="1" i="1" smtClean="0">
                <a:solidFill>
                  <a:srgbClr val="800000"/>
                </a:solidFill>
              </a:rPr>
              <a:t>fname</a:t>
            </a:r>
            <a:r>
              <a:rPr lang="ru-RU" sz="3200" b="1" smtClean="0"/>
              <a:t> [</a:t>
            </a:r>
            <a:r>
              <a:rPr lang="ru-RU" sz="3200" b="1" i="1" smtClean="0"/>
              <a:t>prm</a:t>
            </a:r>
            <a:r>
              <a:rPr lang="ru-RU" sz="3200" b="1" baseline="-25000" smtClean="0"/>
              <a:t>1</a:t>
            </a:r>
            <a:r>
              <a:rPr lang="ru-RU" sz="3200" b="1" smtClean="0"/>
              <a:t>,...</a:t>
            </a:r>
            <a:r>
              <a:rPr lang="ru-RU" sz="3200" b="1" i="1" smtClean="0"/>
              <a:t>prm</a:t>
            </a:r>
            <a:r>
              <a:rPr lang="ru-RU" sz="3200" b="1" baseline="-25000" smtClean="0"/>
              <a:t>n</a:t>
            </a:r>
            <a:r>
              <a:rPr lang="ru-RU" sz="3200" b="1" smtClean="0"/>
              <a:t>] </a:t>
            </a:r>
            <a:r>
              <a:rPr lang="ru-RU" sz="3200" b="1" i="1" smtClean="0"/>
              <a:t>term</a:t>
            </a:r>
            <a:r>
              <a:rPr lang="ru-RU" sz="3200" b="1" smtClean="0"/>
              <a:t>)</a:t>
            </a:r>
          </a:p>
          <a:p>
            <a:pPr lvl="1" eaLnBrk="1" hangingPunct="1"/>
            <a:r>
              <a:rPr lang="ru-RU" sz="3200" b="1" smtClean="0"/>
              <a:t>(CALL    </a:t>
            </a:r>
            <a:r>
              <a:rPr lang="ru-RU" sz="3200" b="1" i="1" smtClean="0">
                <a:solidFill>
                  <a:srgbClr val="800000"/>
                </a:solidFill>
              </a:rPr>
              <a:t>fname</a:t>
            </a:r>
            <a:r>
              <a:rPr lang="ru-RU" sz="3200" b="1" smtClean="0"/>
              <a:t>  [</a:t>
            </a:r>
            <a:r>
              <a:rPr lang="ru-RU" sz="3200" b="1" i="1" smtClean="0"/>
              <a:t>arg</a:t>
            </a:r>
            <a:r>
              <a:rPr lang="ru-RU" sz="3200" b="1" baseline="-25000" smtClean="0"/>
              <a:t>1</a:t>
            </a:r>
            <a:r>
              <a:rPr lang="ru-RU" sz="3200" b="1" smtClean="0"/>
              <a:t>,... </a:t>
            </a:r>
            <a:r>
              <a:rPr lang="ru-RU" sz="3200" b="1" i="1" smtClean="0"/>
              <a:t>arg</a:t>
            </a:r>
            <a:r>
              <a:rPr lang="ru-RU" sz="3200" b="1" baseline="-25000" smtClean="0"/>
              <a:t>n  </a:t>
            </a:r>
            <a:r>
              <a:rPr lang="ru-RU" sz="3200" b="1" smtClean="0"/>
              <a:t>])</a:t>
            </a:r>
          </a:p>
          <a:p>
            <a:pPr lvl="1" eaLnBrk="1" hangingPunct="1"/>
            <a:r>
              <a:rPr lang="ru-RU" sz="3200" smtClean="0"/>
              <a:t>Длины списков параметров и аргументов должны быть равны</a:t>
            </a:r>
          </a:p>
          <a:p>
            <a:pPr lvl="1" eaLnBrk="1" hangingPunct="1"/>
            <a:r>
              <a:rPr lang="ru-RU" sz="3200" smtClean="0"/>
              <a:t>Если </a:t>
            </a:r>
            <a:r>
              <a:rPr lang="ru-RU" sz="3200" b="1" i="1" smtClean="0"/>
              <a:t>prm</a:t>
            </a:r>
            <a:r>
              <a:rPr lang="en-US" sz="3200" b="1" baseline="-25000" smtClean="0"/>
              <a:t>k</a:t>
            </a:r>
            <a:r>
              <a:rPr lang="ru-RU" sz="3200" smtClean="0"/>
              <a:t> — </a:t>
            </a:r>
            <a:r>
              <a:rPr lang="en-US" sz="3200" smtClean="0"/>
              <a:t>a-</a:t>
            </a:r>
            <a:r>
              <a:rPr lang="ru-RU" sz="3200" smtClean="0"/>
              <a:t>переменная, то</a:t>
            </a:r>
            <a:br>
              <a:rPr lang="ru-RU" sz="3200" smtClean="0"/>
            </a:br>
            <a:r>
              <a:rPr lang="ru-RU" sz="3200" b="1" i="1" smtClean="0"/>
              <a:t>arg</a:t>
            </a:r>
            <a:r>
              <a:rPr lang="en-US" sz="3200" b="1" baseline="-25000" smtClean="0"/>
              <a:t>k</a:t>
            </a:r>
            <a:r>
              <a:rPr lang="ru-RU" sz="3200" smtClean="0"/>
              <a:t>  — </a:t>
            </a:r>
            <a:r>
              <a:rPr lang="en-US" sz="3200" smtClean="0"/>
              <a:t>a-</a:t>
            </a:r>
            <a:r>
              <a:rPr lang="ru-RU" sz="3200" smtClean="0"/>
              <a:t>выражение (если </a:t>
            </a:r>
            <a:r>
              <a:rPr lang="ru-RU" sz="3200" b="1" i="1" smtClean="0"/>
              <a:t>prm</a:t>
            </a:r>
            <a:r>
              <a:rPr lang="en-US" sz="3200" b="1" baseline="-25000" smtClean="0"/>
              <a:t>k</a:t>
            </a:r>
            <a:r>
              <a:rPr lang="ru-RU" sz="3200" smtClean="0"/>
              <a:t> — е</a:t>
            </a:r>
            <a:r>
              <a:rPr lang="en-US" sz="3200" smtClean="0"/>
              <a:t>-</a:t>
            </a:r>
            <a:r>
              <a:rPr lang="ru-RU" sz="3200" smtClean="0"/>
              <a:t>переменная, то </a:t>
            </a:r>
            <a:r>
              <a:rPr lang="ru-RU" sz="3200" b="1" i="1" smtClean="0"/>
              <a:t>arg</a:t>
            </a:r>
            <a:r>
              <a:rPr lang="en-US" sz="3200" b="1" baseline="-25000" smtClean="0"/>
              <a:t>k</a:t>
            </a:r>
            <a:r>
              <a:rPr lang="ru-RU" sz="3200" smtClean="0"/>
              <a:t>  — е</a:t>
            </a:r>
            <a:r>
              <a:rPr lang="en-US" sz="3200" smtClean="0"/>
              <a:t>-</a:t>
            </a:r>
            <a:r>
              <a:rPr lang="ru-RU" sz="3200" smtClean="0"/>
              <a:t>выражение 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716</Words>
  <Application>Microsoft Office PowerPoint</Application>
  <PresentationFormat>Экран (4:3)</PresentationFormat>
  <Paragraphs>154</Paragraphs>
  <Slides>21</Slides>
  <Notes>21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Tahoma</vt:lpstr>
      <vt:lpstr>Stars1</vt:lpstr>
      <vt:lpstr>Wingdings</vt:lpstr>
      <vt:lpstr>Symbol</vt:lpstr>
      <vt:lpstr>SymbolProp BT</vt:lpstr>
      <vt:lpstr>Default Design</vt:lpstr>
      <vt:lpstr>CorelDRAW</vt:lpstr>
      <vt:lpstr>Глава 1. Язык реализации: TSG  </vt:lpstr>
      <vt:lpstr>Презентация PowerPoint</vt:lpstr>
      <vt:lpstr>Язык программирования</vt:lpstr>
      <vt:lpstr>Предметная область</vt:lpstr>
      <vt:lpstr>Предметная область</vt:lpstr>
      <vt:lpstr>Синтаксис TSG-программ</vt:lpstr>
      <vt:lpstr>Синтаксис TSG-программ</vt:lpstr>
      <vt:lpstr>Синтаксис TSG-программ</vt:lpstr>
      <vt:lpstr>Синтаксис TSG-программ</vt:lpstr>
      <vt:lpstr>Синтаксис TSG-программ</vt:lpstr>
      <vt:lpstr>Проверка вхождения одной строки в другую</vt:lpstr>
      <vt:lpstr>Определение семантики TSG</vt:lpstr>
      <vt:lpstr>Определение семантики TSG</vt:lpstr>
      <vt:lpstr>Вспомогательные функции в описании интерпретатора</vt:lpstr>
      <vt:lpstr>Вспомогательные функции в описании интерпретатора</vt:lpstr>
      <vt:lpstr>Интерпретатор языка TSG (1/2)</vt:lpstr>
      <vt:lpstr>Интерпретатор языка TSG (2/2) (функция cond)</vt:lpstr>
      <vt:lpstr>Глава 1 — обзор и выводы</vt:lpstr>
      <vt:lpstr>Глава 1 — обзор и выводы</vt:lpstr>
      <vt:lpstr>Глава 1 — обзор и выводы</vt:lpstr>
      <vt:lpstr>Глава 1 — Заключение</vt:lpstr>
    </vt:vector>
  </TitlesOfParts>
  <Company>PSI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Sergei Abramov</dc:creator>
  <cp:lastModifiedBy>Abramov Sergei</cp:lastModifiedBy>
  <cp:revision>184</cp:revision>
  <dcterms:created xsi:type="dcterms:W3CDTF">2006-09-09T10:02:47Z</dcterms:created>
  <dcterms:modified xsi:type="dcterms:W3CDTF">2015-02-24T11:50:26Z</dcterms:modified>
</cp:coreProperties>
</file>