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478" r:id="rId2"/>
    <p:sldId id="639" r:id="rId3"/>
    <p:sldId id="719" r:id="rId4"/>
    <p:sldId id="721" r:id="rId5"/>
    <p:sldId id="722" r:id="rId6"/>
    <p:sldId id="723" r:id="rId7"/>
    <p:sldId id="749" r:id="rId8"/>
    <p:sldId id="750" r:id="rId9"/>
    <p:sldId id="751" r:id="rId10"/>
    <p:sldId id="752" r:id="rId11"/>
    <p:sldId id="753" r:id="rId12"/>
    <p:sldId id="754" r:id="rId13"/>
    <p:sldId id="755" r:id="rId14"/>
    <p:sldId id="756" r:id="rId15"/>
    <p:sldId id="757" r:id="rId16"/>
    <p:sldId id="758" r:id="rId17"/>
    <p:sldId id="759" r:id="rId18"/>
    <p:sldId id="763" r:id="rId19"/>
    <p:sldId id="760" r:id="rId20"/>
    <p:sldId id="761" r:id="rId21"/>
    <p:sldId id="762" r:id="rId22"/>
    <p:sldId id="764" r:id="rId23"/>
    <p:sldId id="765" r:id="rId24"/>
    <p:sldId id="766" r:id="rId25"/>
    <p:sldId id="767" r:id="rId26"/>
    <p:sldId id="768" r:id="rId27"/>
    <p:sldId id="769" r:id="rId28"/>
    <p:sldId id="770" r:id="rId29"/>
    <p:sldId id="771" r:id="rId30"/>
    <p:sldId id="772" r:id="rId31"/>
    <p:sldId id="773" r:id="rId32"/>
    <p:sldId id="774" r:id="rId33"/>
    <p:sldId id="775" r:id="rId34"/>
    <p:sldId id="776" r:id="rId35"/>
    <p:sldId id="777" r:id="rId36"/>
    <p:sldId id="778" r:id="rId37"/>
    <p:sldId id="779" r:id="rId38"/>
    <p:sldId id="748" r:id="rId39"/>
    <p:sldId id="720" r:id="rId40"/>
    <p:sldId id="513" r:id="rId41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63D"/>
    <a:srgbClr val="0969CD"/>
    <a:srgbClr val="CCCCCC"/>
    <a:srgbClr val="FF0000"/>
    <a:srgbClr val="FFFF00"/>
    <a:srgbClr val="CC0000"/>
    <a:srgbClr val="808080"/>
    <a:srgbClr val="7575D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15" autoAdjust="0"/>
    <p:restoredTop sz="99857" autoAdjust="0"/>
  </p:normalViewPr>
  <p:slideViewPr>
    <p:cSldViewPr>
      <p:cViewPr>
        <p:scale>
          <a:sx n="90" d="100"/>
          <a:sy n="90" d="100"/>
        </p:scale>
        <p:origin x="-840" y="-4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9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E81943-35B9-4293-9A51-A4D612D2D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5594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B627164-093D-4705-8ECA-7610F6194A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2247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C1731B7-7D10-4BDC-BA98-027059098903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52AA97C-0C49-453C-B46E-AAB51A18B9CB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11FF7C6-503F-4F2F-8401-C443CD0BA7F0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F29C04B-C509-4837-A9DC-2BC7B7B54483}" type="slidenum">
              <a:rPr lang="ru-RU" altLang="ru-RU" smtClean="0"/>
              <a:pPr/>
              <a:t>40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3"/>
          <p:cNvSpPr txBox="1">
            <a:spLocks noChangeArrowheads="1"/>
          </p:cNvSpPr>
          <p:nvPr/>
        </p:nvSpPr>
        <p:spPr bwMode="auto">
          <a:xfrm>
            <a:off x="0" y="115888"/>
            <a:ext cx="9945688" cy="1406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ru-RU" sz="2400" b="1" smtClean="0">
                <a:latin typeface="Arial" charset="0"/>
              </a:rPr>
              <a:t>Нижегородский государственный университет </a:t>
            </a:r>
            <a:r>
              <a:rPr lang="en-US" sz="2400" b="1" smtClean="0">
                <a:latin typeface="Arial" charset="0"/>
              </a:rPr>
              <a:t/>
            </a:r>
            <a:br>
              <a:rPr lang="en-US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им.</a:t>
            </a:r>
            <a:r>
              <a:rPr lang="en-US" sz="2400" b="1" smtClean="0">
                <a:latin typeface="Arial" charset="0"/>
              </a:rPr>
              <a:t> </a:t>
            </a:r>
            <a:r>
              <a:rPr lang="ru-RU" sz="2400" b="1" smtClean="0">
                <a:latin typeface="Arial" charset="0"/>
              </a:rPr>
              <a:t>Н.И.Лобачевского</a:t>
            </a:r>
          </a:p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ru-RU" sz="2000" b="1" i="1" smtClean="0">
                <a:latin typeface="Arial" charset="0"/>
              </a:rPr>
              <a:t>Факультет Вычислительной математики и кибернетики</a:t>
            </a:r>
            <a:endParaRPr lang="en-US" sz="2000" b="1" i="1" smtClean="0">
              <a:latin typeface="Arial" charset="0"/>
            </a:endParaRPr>
          </a:p>
        </p:txBody>
      </p:sp>
      <p:pic>
        <p:nvPicPr>
          <p:cNvPr id="5" name="Picture 13" descr="NNGU_Logo_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260350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Оптимизация вычислительно трудоемкого программного модуля для архитектуры Intel Xeon Phi. Метод Монте-Карло</a:t>
            </a:r>
            <a:endParaRPr lang="ru-RU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 algn="l">
              <a:lnSpc>
                <a:spcPct val="100000"/>
              </a:lnSpc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34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" name="Picture 13" descr="NNGU_Logo_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C839B-0FD2-49FC-A2B6-F5746CDA58B8}" type="slidenum">
              <a:rPr lang="ru-RU"/>
              <a:pPr>
                <a:defRPr/>
              </a:pPr>
              <a:t>‹#›</a:t>
            </a:fld>
            <a:r>
              <a:rPr lang="ru-RU" dirty="0"/>
              <a:t> из 40</a:t>
            </a:r>
          </a:p>
        </p:txBody>
      </p:sp>
      <p:sp>
        <p:nvSpPr>
          <p:cNvPr id="10" name="Нижний колонтитул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ru-RU" altLang="ru-RU" dirty="0" smtClean="0"/>
              <a:t>Оптимизация вычислительно трудоемкого программного модуля для архитектуры </a:t>
            </a:r>
            <a:r>
              <a:rPr lang="ru-RU" altLang="ru-RU" dirty="0" err="1" smtClean="0"/>
              <a:t>Intel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Xeon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Phi</a:t>
            </a:r>
            <a:r>
              <a:rPr lang="ru-RU" altLang="ru-RU" dirty="0" smtClean="0"/>
              <a:t>. Метод Монте-Карло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5886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ru-RU" altLang="ru-RU" dirty="0" smtClean="0"/>
              <a:t>Оптимизация вычислительно трудоемкого программного модуля для архитектуры </a:t>
            </a:r>
            <a:r>
              <a:rPr lang="ru-RU" altLang="ru-RU" dirty="0" err="1" smtClean="0"/>
              <a:t>Intel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Xeon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Phi</a:t>
            </a:r>
            <a:r>
              <a:rPr lang="ru-RU" altLang="ru-RU" dirty="0" smtClean="0"/>
              <a:t>. Метод Монте-Карло</a:t>
            </a: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5858-43EE-46A2-8A94-4D9095CA5B44}" type="slidenum">
              <a:rPr lang="ru-RU"/>
              <a:pPr>
                <a:defRPr/>
              </a:pPr>
              <a:t>‹#›</a:t>
            </a:fld>
            <a:r>
              <a:rPr lang="ru-RU" dirty="0"/>
              <a:t> из 40</a:t>
            </a:r>
          </a:p>
        </p:txBody>
      </p:sp>
    </p:spTree>
    <p:extLst>
      <p:ext uri="{BB962C8B-B14F-4D97-AF65-F5344CB8AC3E}">
        <p14:creationId xmlns="" xmlns:p14="http://schemas.microsoft.com/office/powerpoint/2010/main" val="29395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07963"/>
            <a:ext cx="9083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Введение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2650" y="6408738"/>
            <a:ext cx="2051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8313" y="6410325"/>
            <a:ext cx="57610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altLang="ru-RU" dirty="0" smtClean="0"/>
              <a:t>Оптимизация вычислительно трудоемкого программного модуля для архитектуры </a:t>
            </a:r>
            <a:r>
              <a:rPr lang="ru-RU" altLang="ru-RU" dirty="0" err="1" smtClean="0"/>
              <a:t>Intel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Xeon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Phi</a:t>
            </a:r>
            <a:r>
              <a:rPr lang="ru-RU" altLang="ru-RU" dirty="0" smtClean="0"/>
              <a:t>. Метод Монте-Карло</a:t>
            </a: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3963" y="6408738"/>
            <a:ext cx="935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50000"/>
              </a:lnSpc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6CDF30-5177-4F86-B486-F9FC9EC5641A}" type="slidenum">
              <a:rPr lang="ru-RU"/>
              <a:pPr>
                <a:defRPr/>
              </a:pPr>
              <a:t>‹#›</a:t>
            </a:fld>
            <a:r>
              <a:rPr lang="ru-RU" dirty="0"/>
              <a:t> из 40</a:t>
            </a: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34" name="Picture 13" descr="NNGU_Logo_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18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inninglizard.com/tinyxm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software.intel.com/en-us/mic-develop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anton.v.gorshkov@gmai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6288" y="2733675"/>
            <a:ext cx="8420100" cy="1569660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dirty="0" smtClean="0">
                <a:solidFill>
                  <a:srgbClr val="000000"/>
                </a:solidFill>
              </a:rPr>
              <a:t>Лабораторная работа </a:t>
            </a:r>
            <a:r>
              <a:rPr lang="ru-RU" altLang="ru-RU" sz="2400" dirty="0" smtClean="0">
                <a:solidFill>
                  <a:srgbClr val="000000"/>
                </a:solidFill>
              </a:rPr>
              <a:t>№</a:t>
            </a:r>
            <a:r>
              <a:rPr lang="en-US" altLang="ru-RU" sz="2400" dirty="0" smtClean="0">
                <a:solidFill>
                  <a:srgbClr val="000000"/>
                </a:solidFill>
              </a:rPr>
              <a:t>6</a:t>
            </a:r>
            <a:r>
              <a:rPr lang="ru-RU" altLang="ru-RU" sz="2400" dirty="0" smtClean="0">
                <a:solidFill>
                  <a:srgbClr val="000000"/>
                </a:solidFill>
              </a:rPr>
              <a:t/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r>
              <a:rPr lang="ru-RU" altLang="ru-RU" sz="2400" dirty="0" smtClean="0"/>
              <a:t>Оптимизация вычислительно трудоемкого программного модуля для архитектуры </a:t>
            </a:r>
            <a:r>
              <a:rPr lang="ru-RU" altLang="ru-RU" sz="2400" dirty="0" err="1" smtClean="0"/>
              <a:t>Intel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Xeon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Phi</a:t>
            </a:r>
            <a:r>
              <a:rPr lang="ru-RU" altLang="ru-RU" sz="2400" dirty="0" smtClean="0"/>
              <a:t>. Метод Монте-Карло</a:t>
            </a:r>
            <a:endParaRPr lang="ru-RU" altLang="ru-RU" dirty="0" smtClean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205038"/>
            <a:ext cx="9047163" cy="461962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Программирование для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 Xeon Phi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00475" y="5591175"/>
            <a:ext cx="5905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 dirty="0">
                <a:latin typeface="Arial" charset="0"/>
              </a:rPr>
              <a:t>Горшков А.В.</a:t>
            </a:r>
          </a:p>
          <a:p>
            <a:r>
              <a:rPr lang="ru-RU" altLang="ru-RU" sz="2000" dirty="0">
                <a:latin typeface="Arial" charset="0"/>
              </a:rPr>
              <a:t>Кафедра математического обеспечения ЭВМ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6321425" y="4724400"/>
            <a:ext cx="3576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altLang="ru-RU" i="1">
                <a:solidFill>
                  <a:srgbClr val="000000"/>
                </a:solidFill>
                <a:latin typeface="Arial" charset="0"/>
              </a:rPr>
              <a:t>При поддержке компании </a:t>
            </a:r>
            <a:r>
              <a:rPr lang="en-US" altLang="ru-RU" i="1">
                <a:solidFill>
                  <a:srgbClr val="000000"/>
                </a:solidFill>
                <a:latin typeface="Arial" charset="0"/>
              </a:rPr>
              <a:t>Intel</a:t>
            </a:r>
            <a:endParaRPr lang="ru-RU" alt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Описание базовой версии программы…</a:t>
            </a:r>
          </a:p>
        </p:txBody>
      </p:sp>
      <p:sp>
        <p:nvSpPr>
          <p:cNvPr id="1331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3317" name="Объект 1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13"/>
          </a:xfrm>
        </p:spPr>
        <p:txBody>
          <a:bodyPr/>
          <a:lstStyle/>
          <a:p>
            <a:pPr algn="just"/>
            <a:r>
              <a:rPr lang="ru-RU" altLang="ru-RU" smtClean="0"/>
              <a:t>Исходные коды различных версий программы находятся в каталоге </a:t>
            </a:r>
            <a:r>
              <a:rPr lang="en-US" altLang="ru-RU" b="1" smtClean="0"/>
              <a:t>src</a:t>
            </a:r>
            <a:r>
              <a:rPr lang="en-US" altLang="ru-RU" smtClean="0"/>
              <a:t>.</a:t>
            </a:r>
          </a:p>
          <a:p>
            <a:pPr algn="just"/>
            <a:r>
              <a:rPr lang="ru-RU" altLang="ru-RU" smtClean="0"/>
              <a:t>Исследуемый программный пакет состоит из трех компонент:</a:t>
            </a:r>
          </a:p>
          <a:p>
            <a:pPr lvl="1" algn="just"/>
            <a:r>
              <a:rPr lang="ru-RU" altLang="ru-RU" smtClean="0"/>
              <a:t>Библиотеки для чтения </a:t>
            </a:r>
            <a:r>
              <a:rPr lang="en-US" altLang="ru-RU" smtClean="0"/>
              <a:t>XML </a:t>
            </a:r>
            <a:r>
              <a:rPr lang="ru-RU" altLang="ru-RU" smtClean="0"/>
              <a:t>файлов </a:t>
            </a:r>
            <a:r>
              <a:rPr lang="en-US" altLang="ru-RU" b="1" smtClean="0"/>
              <a:t>TinyXML</a:t>
            </a:r>
            <a:r>
              <a:rPr lang="en-US" altLang="ru-RU" smtClean="0"/>
              <a:t> </a:t>
            </a:r>
            <a:r>
              <a:rPr lang="ru-RU" altLang="ru-RU" smtClean="0"/>
              <a:t>[</a:t>
            </a:r>
            <a:r>
              <a:rPr lang="ru-RU" altLang="ru-RU" u="sng" smtClean="0">
                <a:hlinkClick r:id="rId2"/>
              </a:rPr>
              <a:t>http://www.grinninglizard.com/tinyxml/</a:t>
            </a:r>
            <a:r>
              <a:rPr lang="ru-RU" altLang="ru-RU" smtClean="0"/>
              <a:t>];</a:t>
            </a:r>
          </a:p>
          <a:p>
            <a:pPr lvl="1" algn="just"/>
            <a:r>
              <a:rPr lang="ru-RU" altLang="ru-RU" smtClean="0"/>
              <a:t>Библиотеки, содержащей набор функций для трассировки фотона в среде (</a:t>
            </a:r>
            <a:r>
              <a:rPr lang="en-US" altLang="ru-RU" b="1" smtClean="0"/>
              <a:t>xmcml</a:t>
            </a:r>
            <a:r>
              <a:rPr lang="ru-RU" altLang="ru-RU" smtClean="0"/>
              <a:t>);</a:t>
            </a:r>
          </a:p>
          <a:p>
            <a:pPr lvl="1" algn="just"/>
            <a:r>
              <a:rPr lang="ru-RU" altLang="ru-RU" smtClean="0"/>
              <a:t>Исполняемого модуля, в задачи которого входит чтение параметров задачи, параллельный запуск процесса моделирования и запись результатов работы программы в файл (</a:t>
            </a:r>
            <a:r>
              <a:rPr lang="en-US" altLang="ru-RU" b="1" smtClean="0"/>
              <a:t>xmcmlLauncher</a:t>
            </a:r>
            <a:r>
              <a:rPr lang="ru-RU" altLang="ru-RU" smtClean="0"/>
              <a:t>).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10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Описание базовой версии программы…</a:t>
            </a:r>
          </a:p>
        </p:txBody>
      </p:sp>
      <p:sp>
        <p:nvSpPr>
          <p:cNvPr id="1434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4341" name="Объект 1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13"/>
          </a:xfrm>
        </p:spPr>
        <p:txBody>
          <a:bodyPr/>
          <a:lstStyle/>
          <a:p>
            <a:pPr algn="just"/>
            <a:r>
              <a:rPr lang="ru-RU" altLang="ru-RU" smtClean="0"/>
              <a:t>Для компиляции программы в операционных системах семейства </a:t>
            </a:r>
            <a:r>
              <a:rPr lang="en-US" altLang="ru-RU" smtClean="0"/>
              <a:t>Windows </a:t>
            </a:r>
            <a:r>
              <a:rPr lang="ru-RU" altLang="ru-RU" smtClean="0"/>
              <a:t>следует воспользоваться проектом </a:t>
            </a:r>
            <a:r>
              <a:rPr lang="en-US" altLang="ru-RU" b="1" smtClean="0"/>
              <a:t>Visual Studio</a:t>
            </a:r>
            <a:r>
              <a:rPr lang="ru-RU" altLang="ru-RU" b="1" smtClean="0"/>
              <a:t> 2010</a:t>
            </a:r>
            <a:r>
              <a:rPr lang="ru-RU" altLang="ru-RU" smtClean="0"/>
              <a:t>.</a:t>
            </a:r>
          </a:p>
          <a:p>
            <a:pPr algn="just"/>
            <a:r>
              <a:rPr lang="ru-RU" altLang="ru-RU" smtClean="0"/>
              <a:t>При работе на ОС </a:t>
            </a:r>
            <a:r>
              <a:rPr lang="en-US" altLang="ru-RU" smtClean="0"/>
              <a:t>Linux </a:t>
            </a:r>
            <a:r>
              <a:rPr lang="ru-RU" altLang="ru-RU" smtClean="0"/>
              <a:t>компиляция осуществляется скриптами </a:t>
            </a:r>
            <a:r>
              <a:rPr lang="en-US" altLang="ru-RU" b="1" i="1" smtClean="0"/>
              <a:t>cpu</a:t>
            </a:r>
            <a:r>
              <a:rPr lang="ru-RU" altLang="ru-RU" b="1" i="1" smtClean="0"/>
              <a:t>_</a:t>
            </a:r>
            <a:r>
              <a:rPr lang="en-US" altLang="ru-RU" b="1" i="1" smtClean="0"/>
              <a:t>make</a:t>
            </a:r>
            <a:r>
              <a:rPr lang="ru-RU" altLang="ru-RU" b="1" i="1" smtClean="0"/>
              <a:t>.</a:t>
            </a:r>
            <a:r>
              <a:rPr lang="en-US" altLang="ru-RU" b="1" i="1" smtClean="0"/>
              <a:t>sh</a:t>
            </a:r>
            <a:r>
              <a:rPr lang="ru-RU" altLang="ru-RU" smtClean="0"/>
              <a:t> (компиляция для </a:t>
            </a:r>
            <a:r>
              <a:rPr lang="en-US" altLang="ru-RU" smtClean="0"/>
              <a:t>CPU</a:t>
            </a:r>
            <a:r>
              <a:rPr lang="ru-RU" altLang="ru-RU" smtClean="0"/>
              <a:t>) и </a:t>
            </a:r>
            <a:r>
              <a:rPr lang="en-US" altLang="ru-RU" b="1" i="1" smtClean="0"/>
              <a:t>mic</a:t>
            </a:r>
            <a:r>
              <a:rPr lang="ru-RU" altLang="ru-RU" b="1" i="1" smtClean="0"/>
              <a:t>_</a:t>
            </a:r>
            <a:r>
              <a:rPr lang="en-US" altLang="ru-RU" b="1" i="1" smtClean="0"/>
              <a:t>make</a:t>
            </a:r>
            <a:r>
              <a:rPr lang="ru-RU" altLang="ru-RU" b="1" i="1" smtClean="0"/>
              <a:t>.</a:t>
            </a:r>
            <a:r>
              <a:rPr lang="en-US" altLang="ru-RU" b="1" i="1" smtClean="0"/>
              <a:t>sh</a:t>
            </a:r>
            <a:r>
              <a:rPr lang="ru-RU" altLang="ru-RU" smtClean="0"/>
              <a:t> (компиляция для </a:t>
            </a:r>
            <a:r>
              <a:rPr lang="en-US" altLang="ru-RU" smtClean="0"/>
              <a:t>Intel Xeon Phi </a:t>
            </a:r>
            <a:r>
              <a:rPr lang="ru-RU" altLang="ru-RU" smtClean="0"/>
              <a:t>в режиме работы только на сопроцессоре).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11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Описание базовой версии программы…</a:t>
            </a:r>
          </a:p>
        </p:txBody>
      </p:sp>
      <p:sp>
        <p:nvSpPr>
          <p:cNvPr id="1536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5365" name="Объект 1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13"/>
          </a:xfrm>
        </p:spPr>
        <p:txBody>
          <a:bodyPr/>
          <a:lstStyle/>
          <a:p>
            <a:pPr algn="just"/>
            <a:r>
              <a:rPr lang="ru-RU" altLang="ru-RU" smtClean="0"/>
              <a:t>Входными файлами программы являются:</a:t>
            </a:r>
          </a:p>
          <a:p>
            <a:pPr lvl="1" algn="just"/>
            <a:r>
              <a:rPr lang="en-US" altLang="ru-RU" smtClean="0"/>
              <a:t>XML </a:t>
            </a:r>
            <a:r>
              <a:rPr lang="ru-RU" altLang="ru-RU" smtClean="0"/>
              <a:t>файл с описанием входных параметров задачи. В качестве примера к программе прилагается файл </a:t>
            </a:r>
            <a:r>
              <a:rPr lang="en-US" altLang="ru-RU" b="1" i="1" smtClean="0"/>
              <a:t>brain</a:t>
            </a:r>
            <a:r>
              <a:rPr lang="ru-RU" altLang="ru-RU" b="1" i="1" smtClean="0"/>
              <a:t>_915.</a:t>
            </a:r>
            <a:r>
              <a:rPr lang="en-US" altLang="ru-RU" b="1" i="1" smtClean="0"/>
              <a:t>xml</a:t>
            </a:r>
            <a:r>
              <a:rPr lang="ru-RU" altLang="ru-RU" smtClean="0"/>
              <a:t>, описывающий биоткани головы человека при длине волны источника излучения в 915 нм.</a:t>
            </a:r>
          </a:p>
          <a:p>
            <a:pPr lvl="1" algn="just"/>
            <a:r>
              <a:rPr lang="en-US" altLang="ru-RU" smtClean="0"/>
              <a:t>SURFACE </a:t>
            </a:r>
            <a:r>
              <a:rPr lang="ru-RU" altLang="ru-RU" smtClean="0"/>
              <a:t>файл с описанием геометрии границ биотканей. В качестве примера к программе прилагается файл </a:t>
            </a:r>
            <a:r>
              <a:rPr lang="en-US" altLang="ru-RU" b="1" i="1" smtClean="0"/>
              <a:t>planes</a:t>
            </a:r>
            <a:r>
              <a:rPr lang="ru-RU" altLang="ru-RU" b="1" i="1" smtClean="0"/>
              <a:t>.</a:t>
            </a:r>
            <a:r>
              <a:rPr lang="en-US" altLang="ru-RU" b="1" i="1" smtClean="0"/>
              <a:t>surface</a:t>
            </a:r>
            <a:r>
              <a:rPr lang="ru-RU" altLang="ru-RU" smtClean="0"/>
              <a:t>. В данном случае реальная геометрия тканей головы человека аппроксимируется набором параллельных плоскостей. Файл имеет бинарный формат.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12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Описание базовой версии программы…</a:t>
            </a:r>
          </a:p>
        </p:txBody>
      </p:sp>
      <p:sp>
        <p:nvSpPr>
          <p:cNvPr id="1638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6389" name="Объект 1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13"/>
          </a:xfrm>
        </p:spPr>
        <p:txBody>
          <a:bodyPr/>
          <a:lstStyle/>
          <a:p>
            <a:pPr algn="just"/>
            <a:r>
              <a:rPr lang="ru-RU" altLang="ru-RU" smtClean="0"/>
              <a:t>Для исследования производительности и проведения оптимизации программы имеет смысл варьировать только следующие параметры задачи (содержатся в </a:t>
            </a:r>
            <a:r>
              <a:rPr lang="en-US" altLang="ru-RU" smtClean="0"/>
              <a:t>XML </a:t>
            </a:r>
            <a:r>
              <a:rPr lang="ru-RU" altLang="ru-RU" smtClean="0"/>
              <a:t>файле):</a:t>
            </a:r>
          </a:p>
          <a:p>
            <a:pPr lvl="1" algn="just"/>
            <a:r>
              <a:rPr lang="ru-RU" altLang="ru-RU" b="1" smtClean="0"/>
              <a:t>NumberOfPhotons</a:t>
            </a:r>
            <a:r>
              <a:rPr lang="ru-RU" altLang="ru-RU" smtClean="0"/>
              <a:t> – количество трассируемых фотонов. От этого параметра напрямую зависит время работы программы. Зависимость линейна.</a:t>
            </a:r>
          </a:p>
          <a:p>
            <a:pPr lvl="1" algn="just"/>
            <a:r>
              <a:rPr lang="en-US" altLang="ru-RU" b="1" smtClean="0"/>
              <a:t>Area</a:t>
            </a:r>
            <a:r>
              <a:rPr lang="ru-RU" altLang="ru-RU" b="1" smtClean="0"/>
              <a:t>.</a:t>
            </a:r>
            <a:r>
              <a:rPr lang="en-US" altLang="ru-RU" b="1" smtClean="0"/>
              <a:t>PartitionNumber</a:t>
            </a:r>
            <a:r>
              <a:rPr lang="ru-RU" altLang="ru-RU" smtClean="0"/>
              <a:t> – содержит количество разбиений сетки по осям </a:t>
            </a:r>
            <a:r>
              <a:rPr lang="en-US" altLang="ru-RU" smtClean="0"/>
              <a:t>X</a:t>
            </a:r>
            <a:r>
              <a:rPr lang="ru-RU" altLang="ru-RU" smtClean="0"/>
              <a:t>, </a:t>
            </a:r>
            <a:r>
              <a:rPr lang="en-US" altLang="ru-RU" smtClean="0"/>
              <a:t>Y</a:t>
            </a:r>
            <a:r>
              <a:rPr lang="ru-RU" altLang="ru-RU" smtClean="0"/>
              <a:t> и </a:t>
            </a:r>
            <a:r>
              <a:rPr lang="en-US" altLang="ru-RU" smtClean="0"/>
              <a:t>Z</a:t>
            </a:r>
            <a:r>
              <a:rPr lang="ru-RU" altLang="ru-RU" smtClean="0"/>
              <a:t>. Сетка используется для хранения фотонных карт траекторий. Чем больше ее размер, тем больше памяти необходимо программе для работы.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13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Описание базовой версии программы…</a:t>
            </a:r>
          </a:p>
        </p:txBody>
      </p:sp>
      <p:sp>
        <p:nvSpPr>
          <p:cNvPr id="17412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7413" name="Объект 1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1584325"/>
          </a:xfrm>
        </p:spPr>
        <p:txBody>
          <a:bodyPr/>
          <a:lstStyle/>
          <a:p>
            <a:pPr algn="just"/>
            <a:r>
              <a:rPr lang="ru-RU" altLang="ru-RU" smtClean="0"/>
              <a:t>При запуске программы используются следующие параметры командной строки (запуск программы без параметров приводит к выводу соответствующей справки):</a:t>
            </a:r>
          </a:p>
        </p:txBody>
      </p:sp>
      <p:pic>
        <p:nvPicPr>
          <p:cNvPr id="174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852738"/>
            <a:ext cx="9426575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бъект 1"/>
          <p:cNvSpPr txBox="1">
            <a:spLocks/>
          </p:cNvSpPr>
          <p:nvPr/>
        </p:nvSpPr>
        <p:spPr bwMode="auto">
          <a:xfrm>
            <a:off x="501650" y="4365625"/>
            <a:ext cx="89154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ru-RU" dirty="0"/>
              <a:t>Для просмотра результатов моделирования следует использовать программу </a:t>
            </a:r>
            <a:r>
              <a:rPr lang="en-US" b="1" dirty="0" err="1"/>
              <a:t>mcmlVisualizer</a:t>
            </a:r>
            <a:r>
              <a:rPr lang="ru-RU" dirty="0"/>
              <a:t>. Программа использует .</a:t>
            </a:r>
            <a:r>
              <a:rPr lang="en-US" dirty="0"/>
              <a:t>NET Framework</a:t>
            </a:r>
            <a:r>
              <a:rPr lang="ru-RU" dirty="0"/>
              <a:t> 4.0 и предназначена для работы на ОС </a:t>
            </a:r>
            <a:r>
              <a:rPr lang="en-US" dirty="0"/>
              <a:t>Windows</a:t>
            </a:r>
            <a:r>
              <a:rPr lang="ru-RU" dirty="0"/>
              <a:t>.</a:t>
            </a:r>
            <a:endParaRPr lang="ru-RU" kern="0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14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Описание базовой версии программы</a:t>
            </a:r>
          </a:p>
        </p:txBody>
      </p:sp>
      <p:sp>
        <p:nvSpPr>
          <p:cNvPr id="1843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8437" name="Объект 1"/>
          <p:cNvSpPr>
            <a:spLocks noGrp="1"/>
          </p:cNvSpPr>
          <p:nvPr>
            <p:ph idx="1"/>
          </p:nvPr>
        </p:nvSpPr>
        <p:spPr>
          <a:xfrm>
            <a:off x="273050" y="1196975"/>
            <a:ext cx="4103688" cy="5040313"/>
          </a:xfrm>
        </p:spPr>
        <p:txBody>
          <a:bodyPr/>
          <a:lstStyle/>
          <a:p>
            <a:pPr algn="just"/>
            <a:r>
              <a:rPr lang="ru-RU" altLang="ru-RU" sz="2300" smtClean="0"/>
              <a:t>Помимо визуализации результатов, программа </a:t>
            </a:r>
            <a:r>
              <a:rPr lang="en-US" altLang="ru-RU" sz="2300" b="1" smtClean="0"/>
              <a:t>mcmlVisualizer</a:t>
            </a:r>
            <a:r>
              <a:rPr lang="ru-RU" altLang="ru-RU" sz="2300" smtClean="0"/>
              <a:t> позволяет проводить сравнение двух *.</a:t>
            </a:r>
            <a:r>
              <a:rPr lang="en-US" altLang="ru-RU" sz="2300" smtClean="0"/>
              <a:t>mcml</a:t>
            </a:r>
            <a:r>
              <a:rPr lang="ru-RU" altLang="ru-RU" sz="2300" smtClean="0"/>
              <a:t>.</a:t>
            </a:r>
            <a:r>
              <a:rPr lang="en-US" altLang="ru-RU" sz="2300" smtClean="0"/>
              <a:t>out</a:t>
            </a:r>
            <a:r>
              <a:rPr lang="ru-RU" altLang="ru-RU" sz="2300" smtClean="0"/>
              <a:t> файлов на предмет их совпадения. </a:t>
            </a:r>
            <a:endParaRPr lang="en-US" altLang="ru-RU" sz="2300" smtClean="0"/>
          </a:p>
          <a:p>
            <a:pPr algn="just"/>
            <a:r>
              <a:rPr lang="ru-RU" altLang="ru-RU" sz="2300" smtClean="0"/>
              <a:t>Обычное побитовое сравнение не всегда является показательным, поэтому для этих целей лучше использовать предложенную программу.</a:t>
            </a:r>
          </a:p>
        </p:txBody>
      </p:sp>
      <p:pic>
        <p:nvPicPr>
          <p:cNvPr id="18438" name="Рисунок 6" descr="D:\DropBox\Кандидатская диссертация\Текст\Глава3\results_visualiz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200" y="1484313"/>
            <a:ext cx="51847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15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версии: особенности программы…</a:t>
            </a:r>
          </a:p>
        </p:txBody>
      </p:sp>
      <p:sp>
        <p:nvSpPr>
          <p:cNvPr id="1946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9461" name="Объект 1"/>
          <p:cNvSpPr>
            <a:spLocks noGrp="1"/>
          </p:cNvSpPr>
          <p:nvPr>
            <p:ph idx="1"/>
          </p:nvPr>
        </p:nvSpPr>
        <p:spPr>
          <a:xfrm>
            <a:off x="430213" y="981075"/>
            <a:ext cx="8915400" cy="1223963"/>
          </a:xfrm>
        </p:spPr>
        <p:txBody>
          <a:bodyPr/>
          <a:lstStyle/>
          <a:p>
            <a:pPr algn="just"/>
            <a:r>
              <a:rPr lang="ru-RU" altLang="ru-RU" sz="2200" smtClean="0"/>
              <a:t>Распараллеливание ведется по фотонам, каждый поток обсчитывает свой набор траекторий (</a:t>
            </a:r>
            <a:r>
              <a:rPr lang="ru-RU" altLang="ru-RU" sz="2200" i="1" smtClean="0"/>
              <a:t>./</a:t>
            </a:r>
            <a:r>
              <a:rPr lang="en-US" altLang="ru-RU" sz="2200" i="1" smtClean="0"/>
              <a:t>Base</a:t>
            </a:r>
            <a:r>
              <a:rPr lang="ru-RU" altLang="ru-RU" sz="2200" i="1" smtClean="0"/>
              <a:t>/</a:t>
            </a:r>
            <a:r>
              <a:rPr lang="en-US" altLang="ru-RU" sz="2200" i="1" smtClean="0"/>
              <a:t>xmcmlLauncher</a:t>
            </a:r>
            <a:r>
              <a:rPr lang="ru-RU" altLang="ru-RU" sz="2200" i="1" smtClean="0"/>
              <a:t>/</a:t>
            </a:r>
            <a:r>
              <a:rPr lang="en-US" altLang="ru-RU" sz="2200" i="1" smtClean="0"/>
              <a:t>launcher</a:t>
            </a:r>
            <a:r>
              <a:rPr lang="ru-RU" altLang="ru-RU" sz="2200" i="1" smtClean="0"/>
              <a:t>_</a:t>
            </a:r>
            <a:r>
              <a:rPr lang="en-US" altLang="ru-RU" sz="2200" i="1" smtClean="0"/>
              <a:t>omp</a:t>
            </a:r>
            <a:r>
              <a:rPr lang="ru-RU" altLang="ru-RU" sz="2200" i="1" smtClean="0"/>
              <a:t>.</a:t>
            </a:r>
            <a:r>
              <a:rPr lang="en-US" altLang="ru-RU" sz="2200" i="1" smtClean="0"/>
              <a:t>cpp</a:t>
            </a:r>
            <a:r>
              <a:rPr lang="ru-RU" altLang="ru-RU" sz="2200" smtClean="0"/>
              <a:t>):</a:t>
            </a:r>
          </a:p>
        </p:txBody>
      </p:sp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97088"/>
            <a:ext cx="6265863" cy="428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16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версии: особенности программы…</a:t>
            </a:r>
          </a:p>
        </p:txBody>
      </p:sp>
      <p:sp>
        <p:nvSpPr>
          <p:cNvPr id="2048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0485" name="Объект 1"/>
          <p:cNvSpPr>
            <a:spLocks noGrp="1"/>
          </p:cNvSpPr>
          <p:nvPr>
            <p:ph idx="1"/>
          </p:nvPr>
        </p:nvSpPr>
        <p:spPr>
          <a:xfrm>
            <a:off x="430213" y="1052513"/>
            <a:ext cx="8915400" cy="5184775"/>
          </a:xfrm>
        </p:spPr>
        <p:txBody>
          <a:bodyPr/>
          <a:lstStyle/>
          <a:p>
            <a:pPr algn="just"/>
            <a:r>
              <a:rPr lang="ru-RU" altLang="ru-RU" smtClean="0"/>
              <a:t>Результатами трассировки являются</a:t>
            </a:r>
            <a:r>
              <a:rPr lang="en-US" altLang="ru-RU" smtClean="0"/>
              <a:t>:</a:t>
            </a:r>
            <a:endParaRPr lang="ru-RU" altLang="ru-RU" smtClean="0"/>
          </a:p>
          <a:p>
            <a:pPr lvl="1" algn="just"/>
            <a:r>
              <a:rPr lang="ru-RU" altLang="ru-RU" smtClean="0"/>
              <a:t>Величина сигнала на детекторе – массив </a:t>
            </a:r>
            <a:r>
              <a:rPr lang="en-US" altLang="ru-RU" b="1" smtClean="0"/>
              <a:t>weightInDetector</a:t>
            </a:r>
            <a:r>
              <a:rPr lang="ru-RU" altLang="ru-RU" smtClean="0"/>
              <a:t>, количество элементов равно числу детекторов (в примере – 10), размер – 80 Б.</a:t>
            </a:r>
          </a:p>
          <a:p>
            <a:pPr lvl="1" algn="just"/>
            <a:r>
              <a:rPr lang="ru-RU" altLang="ru-RU" smtClean="0"/>
              <a:t>Общая фотонная карта траекторий – массив </a:t>
            </a:r>
            <a:r>
              <a:rPr lang="en-US" altLang="ru-RU" b="1" smtClean="0"/>
              <a:t>commonTrajectory</a:t>
            </a:r>
            <a:r>
              <a:rPr lang="ru-RU" altLang="ru-RU" smtClean="0"/>
              <a:t>, количество элементов равно числу ячеек сетки (в примере – 100*100*50=500 000 элементов), размер – 4 МБ.</a:t>
            </a:r>
          </a:p>
          <a:p>
            <a:pPr lvl="1" algn="just"/>
            <a:r>
              <a:rPr lang="ru-RU" altLang="ru-RU" smtClean="0"/>
              <a:t>Фотонные карты траекторий для каждого детектора – массив </a:t>
            </a:r>
            <a:r>
              <a:rPr lang="en-US" altLang="ru-RU" b="1" smtClean="0"/>
              <a:t>detectorTrajectory</a:t>
            </a:r>
            <a:r>
              <a:rPr lang="ru-RU" altLang="ru-RU" smtClean="0"/>
              <a:t>. Для каждого из детекторов хранится массив, аналогичный </a:t>
            </a:r>
            <a:r>
              <a:rPr lang="en-US" altLang="ru-RU" b="1" smtClean="0"/>
              <a:t>commonTrajectory</a:t>
            </a:r>
            <a:r>
              <a:rPr lang="ru-RU" altLang="ru-RU" smtClean="0"/>
              <a:t>, того же размера. Общий размер данных для 10 детекторов – 40 МБ.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17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версии: особенности программы…</a:t>
            </a:r>
          </a:p>
        </p:txBody>
      </p:sp>
      <p:sp>
        <p:nvSpPr>
          <p:cNvPr id="2150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1509" name="Объект 1"/>
          <p:cNvSpPr>
            <a:spLocks noGrp="1"/>
          </p:cNvSpPr>
          <p:nvPr>
            <p:ph idx="1"/>
          </p:nvPr>
        </p:nvSpPr>
        <p:spPr>
          <a:xfrm>
            <a:off x="430213" y="1052513"/>
            <a:ext cx="8915400" cy="863600"/>
          </a:xfrm>
        </p:spPr>
        <p:txBody>
          <a:bodyPr/>
          <a:lstStyle/>
          <a:p>
            <a:pPr algn="just"/>
            <a:r>
              <a:rPr lang="ru-RU" altLang="ru-RU" smtClean="0"/>
              <a:t>Результаты трассировки сохраняются в структуре </a:t>
            </a:r>
            <a:r>
              <a:rPr lang="en-US" altLang="ru-RU" smtClean="0"/>
              <a:t>OutputInfo</a:t>
            </a:r>
            <a:r>
              <a:rPr lang="ru-RU" altLang="ru-RU" smtClean="0"/>
              <a:t> (</a:t>
            </a:r>
            <a:r>
              <a:rPr lang="ru-RU" altLang="ru-RU" i="1" smtClean="0"/>
              <a:t>./</a:t>
            </a:r>
            <a:r>
              <a:rPr lang="en-US" altLang="ru-RU" i="1" smtClean="0"/>
              <a:t>Base</a:t>
            </a:r>
            <a:r>
              <a:rPr lang="ru-RU" altLang="ru-RU" i="1" smtClean="0"/>
              <a:t>/</a:t>
            </a:r>
            <a:r>
              <a:rPr lang="en-US" altLang="ru-RU" i="1" smtClean="0"/>
              <a:t>xmcml</a:t>
            </a:r>
            <a:r>
              <a:rPr lang="ru-RU" altLang="ru-RU" i="1" smtClean="0"/>
              <a:t>/</a:t>
            </a:r>
            <a:r>
              <a:rPr lang="en-US" altLang="ru-RU" i="1" smtClean="0"/>
              <a:t>mcml</a:t>
            </a:r>
            <a:r>
              <a:rPr lang="ru-RU" altLang="ru-RU" i="1" smtClean="0"/>
              <a:t>_</a:t>
            </a:r>
            <a:r>
              <a:rPr lang="en-US" altLang="ru-RU" i="1" smtClean="0"/>
              <a:t>kernel</a:t>
            </a:r>
            <a:r>
              <a:rPr lang="ru-RU" altLang="ru-RU" i="1" smtClean="0"/>
              <a:t>_</a:t>
            </a:r>
            <a:r>
              <a:rPr lang="en-US" altLang="ru-RU" i="1" smtClean="0"/>
              <a:t>types</a:t>
            </a:r>
            <a:r>
              <a:rPr lang="ru-RU" altLang="ru-RU" i="1" smtClean="0"/>
              <a:t>.</a:t>
            </a:r>
            <a:r>
              <a:rPr lang="en-US" altLang="ru-RU" i="1" smtClean="0"/>
              <a:t>h</a:t>
            </a:r>
            <a:r>
              <a:rPr lang="ru-RU" altLang="ru-RU" smtClean="0"/>
              <a:t>):</a:t>
            </a:r>
          </a:p>
        </p:txBody>
      </p:sp>
      <p:pic>
        <p:nvPicPr>
          <p:cNvPr id="215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989138"/>
            <a:ext cx="882332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18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версии: особенности программы…</a:t>
            </a:r>
          </a:p>
        </p:txBody>
      </p:sp>
      <p:sp>
        <p:nvSpPr>
          <p:cNvPr id="22532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2533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790575"/>
          </a:xfrm>
        </p:spPr>
        <p:txBody>
          <a:bodyPr/>
          <a:lstStyle/>
          <a:p>
            <a:pPr algn="just"/>
            <a:r>
              <a:rPr lang="ru-RU" altLang="ru-RU" smtClean="0"/>
              <a:t>Фотонные карты траекторий хранятся в виде трехмерной сетки следующего вида:</a:t>
            </a:r>
          </a:p>
        </p:txBody>
      </p:sp>
      <p:pic>
        <p:nvPicPr>
          <p:cNvPr id="225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2060575"/>
            <a:ext cx="9101137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19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Содержание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95300" y="981075"/>
            <a:ext cx="9066213" cy="5327650"/>
          </a:xfrm>
        </p:spPr>
        <p:txBody>
          <a:bodyPr/>
          <a:lstStyle/>
          <a:p>
            <a:r>
              <a:rPr lang="ru-RU" altLang="ru-RU" sz="2100" smtClean="0"/>
              <a:t>Введение</a:t>
            </a:r>
          </a:p>
          <a:p>
            <a:r>
              <a:rPr lang="ru-RU" altLang="ru-RU" sz="2100" smtClean="0"/>
              <a:t>Цели работы</a:t>
            </a:r>
          </a:p>
          <a:p>
            <a:r>
              <a:rPr lang="ru-RU" altLang="ru-RU" sz="2100" smtClean="0"/>
              <a:t>Тестовая инфраструктура</a:t>
            </a:r>
          </a:p>
          <a:p>
            <a:r>
              <a:rPr lang="ru-RU" altLang="ru-RU" sz="2100" smtClean="0"/>
              <a:t>Алгоритм Монте-Карло моделирования переноса излучения </a:t>
            </a:r>
          </a:p>
          <a:p>
            <a:r>
              <a:rPr lang="ru-RU" altLang="ru-RU" sz="2100" smtClean="0"/>
              <a:t>Описание базовой версии программы</a:t>
            </a:r>
          </a:p>
          <a:p>
            <a:r>
              <a:rPr lang="ru-RU" altLang="ru-RU" sz="2100" smtClean="0"/>
              <a:t>Прямой перенос базовой версии</a:t>
            </a:r>
          </a:p>
          <a:p>
            <a:r>
              <a:rPr lang="ru-RU" altLang="ru-RU" sz="2100" smtClean="0"/>
              <a:t>Оптимизация 1: обновление структуры данных для хранения траектории фотона</a:t>
            </a:r>
          </a:p>
          <a:p>
            <a:r>
              <a:rPr lang="ru-RU" altLang="ru-RU" sz="2100" smtClean="0"/>
              <a:t>Оптимизация 2: отказ от использования дублирующих массивов</a:t>
            </a:r>
          </a:p>
          <a:p>
            <a:r>
              <a:rPr lang="ru-RU" altLang="ru-RU" sz="2100" smtClean="0"/>
              <a:t>Оптимизация 3: балансировка нагрузки</a:t>
            </a:r>
          </a:p>
          <a:p>
            <a:r>
              <a:rPr lang="ru-RU" altLang="ru-RU" sz="2100" smtClean="0"/>
              <a:t>Общие результаты оптимизации</a:t>
            </a:r>
          </a:p>
          <a:p>
            <a:r>
              <a:rPr lang="ru-RU" altLang="ru-RU" sz="2100" smtClean="0"/>
              <a:t>Дальнейшая оптимизация</a:t>
            </a:r>
          </a:p>
          <a:p>
            <a:r>
              <a:rPr lang="ru-RU" altLang="ru-RU" sz="2100" smtClean="0"/>
              <a:t>Дополнительные задания</a:t>
            </a:r>
          </a:p>
          <a:p>
            <a:r>
              <a:rPr lang="ru-RU" altLang="ru-RU" sz="2100" smtClean="0"/>
              <a:t>Литература</a:t>
            </a:r>
          </a:p>
        </p:txBody>
      </p:sp>
      <p:sp>
        <p:nvSpPr>
          <p:cNvPr id="5125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версии: особенности программы…</a:t>
            </a:r>
          </a:p>
        </p:txBody>
      </p:sp>
      <p:sp>
        <p:nvSpPr>
          <p:cNvPr id="2355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3557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111750"/>
          </a:xfrm>
        </p:spPr>
        <p:txBody>
          <a:bodyPr/>
          <a:lstStyle/>
          <a:p>
            <a:pPr algn="just"/>
            <a:r>
              <a:rPr lang="ru-RU" altLang="ru-RU" smtClean="0"/>
              <a:t>Каждому фотону требуется доступ к массивам результатов для их обновления, а значит необходимо либо использовать синхронный доступ к данным на запись, либо воспользоваться техникой дублирования данных.</a:t>
            </a:r>
          </a:p>
          <a:p>
            <a:pPr algn="just"/>
            <a:r>
              <a:rPr lang="ru-RU" altLang="ru-RU" smtClean="0"/>
              <a:t>В исходной версии программы применяется второй подход: создаются копии результирующих массивов для каждого потока исполнения, а после окончания расчетов данные этих копий суммируются.</a:t>
            </a:r>
          </a:p>
          <a:p>
            <a:pPr lvl="1" algn="just"/>
            <a:r>
              <a:rPr lang="ru-RU" altLang="ru-RU" smtClean="0"/>
              <a:t>Объем дополнительной памяти на </a:t>
            </a:r>
            <a:r>
              <a:rPr lang="en-US" altLang="ru-RU" smtClean="0"/>
              <a:t>CPU (8 </a:t>
            </a:r>
            <a:r>
              <a:rPr lang="ru-RU" altLang="ru-RU" smtClean="0"/>
              <a:t>потоков</a:t>
            </a:r>
            <a:r>
              <a:rPr lang="en-US" altLang="ru-RU" smtClean="0"/>
              <a:t>): </a:t>
            </a:r>
            <a:r>
              <a:rPr lang="ru-RU" altLang="ru-RU" smtClean="0"/>
              <a:t>350 МБ</a:t>
            </a:r>
          </a:p>
          <a:p>
            <a:pPr lvl="1" algn="just"/>
            <a:r>
              <a:rPr lang="ru-RU" altLang="ru-RU" smtClean="0"/>
              <a:t>Объем дополнительной памяти на </a:t>
            </a:r>
            <a:r>
              <a:rPr lang="en-US" altLang="ru-RU" smtClean="0"/>
              <a:t>MIC (</a:t>
            </a:r>
            <a:r>
              <a:rPr lang="ru-RU" altLang="ru-RU" smtClean="0"/>
              <a:t>240 потоков</a:t>
            </a:r>
            <a:r>
              <a:rPr lang="en-US" altLang="ru-RU" smtClean="0"/>
              <a:t>)</a:t>
            </a:r>
            <a:r>
              <a:rPr lang="ru-RU" altLang="ru-RU" smtClean="0"/>
              <a:t>: более 10 ГБ </a:t>
            </a:r>
            <a:r>
              <a:rPr lang="ru-RU" altLang="ru-RU" b="1" smtClean="0"/>
              <a:t>(!)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20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версии: особенности программы</a:t>
            </a:r>
          </a:p>
        </p:txBody>
      </p:sp>
      <p:sp>
        <p:nvSpPr>
          <p:cNvPr id="2458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4581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111750"/>
          </a:xfrm>
        </p:spPr>
        <p:txBody>
          <a:bodyPr/>
          <a:lstStyle/>
          <a:p>
            <a:pPr algn="just"/>
            <a:r>
              <a:rPr lang="ru-RU" altLang="ru-RU" smtClean="0"/>
              <a:t>Еще одна особенность алгоритма состоит в необходимости хранения траектории каждого отдельного фотона в процессе его трассировки. </a:t>
            </a:r>
          </a:p>
          <a:p>
            <a:pPr algn="just"/>
            <a:r>
              <a:rPr lang="ru-RU" altLang="ru-RU" smtClean="0"/>
              <a:t>В исходной версии выделяется массив для хранения траектории для каждого потока. С точки зрения структур данных используется все та же трехмерная сетка, соответственно размер массива равен 4 МБ на поток.</a:t>
            </a:r>
          </a:p>
          <a:p>
            <a:pPr algn="just"/>
            <a:r>
              <a:rPr lang="ru-RU" altLang="ru-RU" smtClean="0"/>
              <a:t>Перед началом трассировки каждого отдельного фотона этот массив обнуляется.</a:t>
            </a:r>
            <a:endParaRPr lang="ru-RU" altLang="ru-RU" b="1" smtClean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21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версии...</a:t>
            </a:r>
          </a:p>
        </p:txBody>
      </p:sp>
      <p:sp>
        <p:nvSpPr>
          <p:cNvPr id="2560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5605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1655762"/>
          </a:xfrm>
        </p:spPr>
        <p:txBody>
          <a:bodyPr/>
          <a:lstStyle/>
          <a:p>
            <a:pPr algn="just"/>
            <a:r>
              <a:rPr lang="ru-RU" altLang="ru-RU" smtClean="0"/>
              <a:t>Для переноса используется режим работы только на сопроцессоре.</a:t>
            </a:r>
          </a:p>
          <a:p>
            <a:pPr algn="just"/>
            <a:r>
              <a:rPr lang="ru-RU" altLang="ru-RU" smtClean="0"/>
              <a:t>Первый шаг – компиляция программы под </a:t>
            </a:r>
            <a:r>
              <a:rPr lang="en-US" altLang="ru-RU" smtClean="0"/>
              <a:t>Intel Xeon Phi.</a:t>
            </a:r>
          </a:p>
          <a:p>
            <a:pPr lvl="1" algn="just"/>
            <a:r>
              <a:rPr lang="ru-RU" altLang="ru-RU" smtClean="0"/>
              <a:t>Воспользуйтесь скриптом </a:t>
            </a:r>
            <a:r>
              <a:rPr lang="en-US" altLang="ru-RU" b="1" i="1" smtClean="0"/>
              <a:t>mic</a:t>
            </a:r>
            <a:r>
              <a:rPr lang="ru-RU" altLang="ru-RU" b="1" i="1" smtClean="0"/>
              <a:t>_</a:t>
            </a:r>
            <a:r>
              <a:rPr lang="en-US" altLang="ru-RU" b="1" i="1" smtClean="0"/>
              <a:t>make</a:t>
            </a:r>
            <a:r>
              <a:rPr lang="ru-RU" altLang="ru-RU" b="1" i="1" smtClean="0"/>
              <a:t>.</a:t>
            </a:r>
            <a:r>
              <a:rPr lang="en-US" altLang="ru-RU" b="1" i="1" smtClean="0"/>
              <a:t>sh</a:t>
            </a:r>
            <a:r>
              <a:rPr lang="ru-RU" altLang="ru-RU" i="1" smtClean="0"/>
              <a:t>.</a:t>
            </a:r>
            <a:endParaRPr lang="ru-RU" altLang="ru-RU" smtClean="0"/>
          </a:p>
          <a:p>
            <a:pPr lvl="1" algn="just"/>
            <a:endParaRPr lang="ru-RU" altLang="ru-RU" smtClean="0"/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852738"/>
            <a:ext cx="8564563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22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Прямой перенос базовой версии</a:t>
            </a:r>
          </a:p>
        </p:txBody>
      </p:sp>
      <p:sp>
        <p:nvSpPr>
          <p:cNvPr id="2662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6629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111750"/>
          </a:xfrm>
        </p:spPr>
        <p:txBody>
          <a:bodyPr/>
          <a:lstStyle/>
          <a:p>
            <a:pPr algn="just"/>
            <a:r>
              <a:rPr lang="ru-RU" altLang="ru-RU" smtClean="0"/>
              <a:t>Время работы программы на сопроцессоре в 2 раза больше, чем на </a:t>
            </a:r>
            <a:r>
              <a:rPr lang="en-US" altLang="ru-RU" smtClean="0"/>
              <a:t>CPU.</a:t>
            </a:r>
          </a:p>
          <a:p>
            <a:pPr algn="just"/>
            <a:r>
              <a:rPr lang="ru-RU" altLang="ru-RU" smtClean="0"/>
              <a:t>Запуск программы в 240 потоков на </a:t>
            </a:r>
            <a:r>
              <a:rPr lang="en-US" altLang="ru-RU" smtClean="0"/>
              <a:t>Intel Xeon Phi </a:t>
            </a:r>
            <a:r>
              <a:rPr lang="ru-RU" altLang="ru-RU" smtClean="0"/>
              <a:t>невозможен в связи с недостатком памяти на сопроцессоре.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23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1: обновление структуры данных для хранения траектории фотона…</a:t>
            </a:r>
          </a:p>
        </p:txBody>
      </p:sp>
      <p:sp>
        <p:nvSpPr>
          <p:cNvPr id="27652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7653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863600"/>
          </a:xfrm>
        </p:spPr>
        <p:txBody>
          <a:bodyPr/>
          <a:lstStyle/>
          <a:p>
            <a:pPr algn="just"/>
            <a:r>
              <a:rPr lang="ru-RU" altLang="ru-RU" smtClean="0"/>
              <a:t>Результаты профилировки базовой версии с помощью </a:t>
            </a:r>
            <a:r>
              <a:rPr lang="en-US" altLang="ru-RU" smtClean="0"/>
              <a:t>Intel VTune Amplifier XE</a:t>
            </a:r>
            <a:r>
              <a:rPr lang="ru-RU" altLang="ru-RU" smtClean="0"/>
              <a:t>:</a:t>
            </a:r>
          </a:p>
        </p:txBody>
      </p:sp>
      <p:pic>
        <p:nvPicPr>
          <p:cNvPr id="276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2205038"/>
            <a:ext cx="830897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24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1: обновление структуры данных для хранения траектории фотона…</a:t>
            </a:r>
          </a:p>
        </p:txBody>
      </p:sp>
      <p:sp>
        <p:nvSpPr>
          <p:cNvPr id="2867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8677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040312"/>
          </a:xfrm>
        </p:spPr>
        <p:txBody>
          <a:bodyPr/>
          <a:lstStyle/>
          <a:p>
            <a:pPr algn="just"/>
            <a:r>
              <a:rPr lang="ru-RU" altLang="ru-RU" smtClean="0"/>
              <a:t>Наибольшее время занимает функция </a:t>
            </a:r>
            <a:r>
              <a:rPr lang="en-US" altLang="ru-RU" smtClean="0"/>
              <a:t>memset</a:t>
            </a:r>
            <a:r>
              <a:rPr lang="ru-RU" altLang="ru-RU" smtClean="0"/>
              <a:t>(), которая используется в момент начала процесса трассировки фотона для обнуления памяти, предназначенной для хранения траектории его движения (функция </a:t>
            </a:r>
            <a:r>
              <a:rPr lang="en-US" altLang="ru-RU" smtClean="0"/>
              <a:t>ComputePhoton(), </a:t>
            </a:r>
            <a:r>
              <a:rPr lang="ru-RU" altLang="ru-RU" i="1" smtClean="0"/>
              <a:t>./</a:t>
            </a:r>
            <a:r>
              <a:rPr lang="en-US" altLang="ru-RU" i="1" smtClean="0"/>
              <a:t>Base</a:t>
            </a:r>
            <a:r>
              <a:rPr lang="ru-RU" altLang="ru-RU" i="1" smtClean="0"/>
              <a:t>/</a:t>
            </a:r>
            <a:r>
              <a:rPr lang="en-US" altLang="ru-RU" i="1" smtClean="0"/>
              <a:t>xmcml</a:t>
            </a:r>
            <a:r>
              <a:rPr lang="ru-RU" altLang="ru-RU" i="1" smtClean="0"/>
              <a:t>/</a:t>
            </a:r>
            <a:r>
              <a:rPr lang="en-US" altLang="ru-RU" i="1" smtClean="0"/>
              <a:t>mcml</a:t>
            </a:r>
            <a:r>
              <a:rPr lang="ru-RU" altLang="ru-RU" i="1" smtClean="0"/>
              <a:t>_</a:t>
            </a:r>
            <a:r>
              <a:rPr lang="en-US" altLang="ru-RU" i="1" smtClean="0"/>
              <a:t>kernel</a:t>
            </a:r>
            <a:r>
              <a:rPr lang="ru-RU" altLang="ru-RU" i="1" smtClean="0"/>
              <a:t>.</a:t>
            </a:r>
            <a:r>
              <a:rPr lang="en-US" altLang="ru-RU" i="1" smtClean="0"/>
              <a:t>cpp</a:t>
            </a:r>
            <a:r>
              <a:rPr lang="ru-RU" altLang="ru-RU" smtClean="0"/>
              <a:t>).</a:t>
            </a:r>
          </a:p>
          <a:p>
            <a:pPr algn="just"/>
            <a:r>
              <a:rPr lang="ru-RU" altLang="ru-RU" smtClean="0"/>
              <a:t>Кроме необходимости обнуления памяти на каждой итерации, текущий подход обладает еще несколькими недостатками. А именно, размер массива слишком велик по сравнению с размером </a:t>
            </a:r>
            <a:r>
              <a:rPr lang="en-US" altLang="ru-RU" smtClean="0"/>
              <a:t>L</a:t>
            </a:r>
            <a:r>
              <a:rPr lang="ru-RU" altLang="ru-RU" smtClean="0"/>
              <a:t>2 кэш памяти, и доступ к элементам массива осуществляется в случайном порядке (в силу случайности траектории фотона).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25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1: обновление структуры данных для хранения траектории фотона…</a:t>
            </a:r>
          </a:p>
        </p:txBody>
      </p:sp>
      <p:sp>
        <p:nvSpPr>
          <p:cNvPr id="2970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29701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1223962"/>
          </a:xfrm>
        </p:spPr>
        <p:txBody>
          <a:bodyPr/>
          <a:lstStyle/>
          <a:p>
            <a:pPr algn="just"/>
            <a:r>
              <a:rPr lang="ru-RU" altLang="ru-RU" smtClean="0"/>
              <a:t>Для устранения описанных выше недостатков предлагается хранить не число посещений данной ячейки для всей сетки, а список координат посещенных ячеек:</a:t>
            </a:r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2276475"/>
            <a:ext cx="7345363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26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1: обновление структуры данных для хранения траектории фотона…</a:t>
            </a:r>
          </a:p>
        </p:txBody>
      </p:sp>
      <p:sp>
        <p:nvSpPr>
          <p:cNvPr id="3072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0725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790575"/>
          </a:xfrm>
        </p:spPr>
        <p:txBody>
          <a:bodyPr/>
          <a:lstStyle/>
          <a:p>
            <a:pPr algn="just"/>
            <a:r>
              <a:rPr lang="ru-RU" altLang="ru-RU" sz="2200" smtClean="0"/>
              <a:t>Для хранения траектории фотона в виде списка координат вводится новый тип данных </a:t>
            </a:r>
            <a:r>
              <a:rPr lang="ru-RU" altLang="ru-RU" sz="2000" smtClean="0"/>
              <a:t>(</a:t>
            </a:r>
            <a:r>
              <a:rPr lang="ru-RU" altLang="ru-RU" sz="2000" i="1" smtClean="0"/>
              <a:t>./</a:t>
            </a:r>
            <a:r>
              <a:rPr lang="en-US" altLang="ru-RU" sz="2000" i="1" smtClean="0"/>
              <a:t>Opt</a:t>
            </a:r>
            <a:r>
              <a:rPr lang="ru-RU" altLang="ru-RU" sz="2000" i="1" smtClean="0"/>
              <a:t>1/</a:t>
            </a:r>
            <a:r>
              <a:rPr lang="en-US" altLang="ru-RU" sz="2000" i="1" smtClean="0"/>
              <a:t>xmcml</a:t>
            </a:r>
            <a:r>
              <a:rPr lang="ru-RU" altLang="ru-RU" sz="2000" i="1" smtClean="0"/>
              <a:t>/</a:t>
            </a:r>
            <a:r>
              <a:rPr lang="en-US" altLang="ru-RU" sz="2000" i="1" smtClean="0"/>
              <a:t>mcml</a:t>
            </a:r>
            <a:r>
              <a:rPr lang="ru-RU" altLang="ru-RU" sz="2000" i="1" smtClean="0"/>
              <a:t>_</a:t>
            </a:r>
            <a:r>
              <a:rPr lang="en-US" altLang="ru-RU" sz="2000" i="1" smtClean="0"/>
              <a:t>kernel</a:t>
            </a:r>
            <a:r>
              <a:rPr lang="ru-RU" altLang="ru-RU" sz="2000" i="1" smtClean="0"/>
              <a:t>_</a:t>
            </a:r>
            <a:r>
              <a:rPr lang="en-US" altLang="ru-RU" sz="2000" i="1" smtClean="0"/>
              <a:t>types</a:t>
            </a:r>
            <a:r>
              <a:rPr lang="ru-RU" altLang="ru-RU" sz="2000" i="1" smtClean="0"/>
              <a:t>.</a:t>
            </a:r>
            <a:r>
              <a:rPr lang="en-US" altLang="ru-RU" sz="2000" i="1" smtClean="0"/>
              <a:t>h</a:t>
            </a:r>
            <a:r>
              <a:rPr lang="ru-RU" altLang="ru-RU" sz="2200" smtClean="0"/>
              <a:t>):</a:t>
            </a:r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1916113"/>
            <a:ext cx="9037637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Объект 1"/>
          <p:cNvSpPr txBox="1">
            <a:spLocks/>
          </p:cNvSpPr>
          <p:nvPr/>
        </p:nvSpPr>
        <p:spPr bwMode="auto">
          <a:xfrm>
            <a:off x="430213" y="4581525"/>
            <a:ext cx="89154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ru-RU" sz="2200" dirty="0"/>
              <a:t>Экспериментальные данные показывают, что максимальная длина траектории фотона в данном примере не превосходит 2048 шагов (эта величина существенно зависит от параметров </a:t>
            </a:r>
            <a:r>
              <a:rPr lang="ru-RU" sz="2200" dirty="0" err="1"/>
              <a:t>биотканей</a:t>
            </a:r>
            <a:r>
              <a:rPr lang="ru-RU" sz="2200" dirty="0"/>
              <a:t> и размера сетки). Размер структуры данных в этом случае составляет всего 6 КБ.</a:t>
            </a:r>
            <a:endParaRPr lang="ru-RU" sz="2200" kern="0" dirty="0" smtClean="0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27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1: обновление структуры данных для хранения траектории фотона…</a:t>
            </a:r>
          </a:p>
        </p:txBody>
      </p:sp>
      <p:sp>
        <p:nvSpPr>
          <p:cNvPr id="3174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1749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111750"/>
          </a:xfrm>
        </p:spPr>
        <p:txBody>
          <a:bodyPr/>
          <a:lstStyle/>
          <a:p>
            <a:pPr algn="just"/>
            <a:r>
              <a:rPr lang="ru-RU" altLang="ru-RU" smtClean="0"/>
              <a:t>Для того чтобы использовать эту новую структуру данных, в программу необходимо внести некоторые изменения:</a:t>
            </a:r>
          </a:p>
          <a:p>
            <a:pPr lvl="1" algn="just"/>
            <a:r>
              <a:rPr lang="ru-RU" altLang="ru-RU" sz="2100" smtClean="0"/>
              <a:t>в функции </a:t>
            </a:r>
            <a:r>
              <a:rPr lang="en-US" altLang="ru-RU" sz="2100" smtClean="0"/>
              <a:t>LaunchOMP</a:t>
            </a:r>
            <a:r>
              <a:rPr lang="ru-RU" altLang="ru-RU" sz="2100" smtClean="0"/>
              <a:t>() меняем часть, связанную с выделением памяти под траекторию </a:t>
            </a:r>
            <a:r>
              <a:rPr lang="en-US" altLang="ru-RU" sz="2100" smtClean="0"/>
              <a:t>(</a:t>
            </a:r>
            <a:r>
              <a:rPr lang="en-US" altLang="ru-RU" sz="2100" i="1" smtClean="0"/>
              <a:t>./Opt1/xmcmlLauncher/launcher_omp.cpp</a:t>
            </a:r>
            <a:r>
              <a:rPr lang="en-US" altLang="ru-RU" sz="2100" smtClean="0"/>
              <a:t>)</a:t>
            </a:r>
            <a:r>
              <a:rPr lang="ru-RU" altLang="ru-RU" sz="2100" smtClean="0"/>
              <a:t>.</a:t>
            </a:r>
          </a:p>
          <a:p>
            <a:pPr lvl="1" algn="just"/>
            <a:r>
              <a:rPr lang="ru-RU" altLang="ru-RU" sz="2100" smtClean="0"/>
              <a:t>в функции </a:t>
            </a:r>
            <a:r>
              <a:rPr lang="en-US" altLang="ru-RU" sz="2100" smtClean="0"/>
              <a:t>ComputePhoton</a:t>
            </a:r>
            <a:r>
              <a:rPr lang="ru-RU" altLang="ru-RU" sz="2100" smtClean="0"/>
              <a:t>() избавляемся от обнуления памяти (</a:t>
            </a:r>
            <a:r>
              <a:rPr lang="ru-RU" altLang="ru-RU" sz="2100" i="1" smtClean="0"/>
              <a:t>./</a:t>
            </a:r>
            <a:r>
              <a:rPr lang="en-US" altLang="ru-RU" sz="2100" i="1" smtClean="0"/>
              <a:t>Opt</a:t>
            </a:r>
            <a:r>
              <a:rPr lang="ru-RU" altLang="ru-RU" sz="2100" i="1" smtClean="0"/>
              <a:t>1/</a:t>
            </a:r>
            <a:r>
              <a:rPr lang="en-US" altLang="ru-RU" sz="2100" i="1" smtClean="0"/>
              <a:t>xmcml</a:t>
            </a:r>
            <a:r>
              <a:rPr lang="ru-RU" altLang="ru-RU" sz="2100" i="1" smtClean="0"/>
              <a:t>/</a:t>
            </a:r>
            <a:r>
              <a:rPr lang="en-US" altLang="ru-RU" sz="2100" i="1" smtClean="0"/>
              <a:t>mcml</a:t>
            </a:r>
            <a:r>
              <a:rPr lang="ru-RU" altLang="ru-RU" sz="2100" i="1" smtClean="0"/>
              <a:t>_</a:t>
            </a:r>
            <a:r>
              <a:rPr lang="en-US" altLang="ru-RU" sz="2100" i="1" smtClean="0"/>
              <a:t>kernel</a:t>
            </a:r>
            <a:r>
              <a:rPr lang="ru-RU" altLang="ru-RU" sz="2100" i="1" smtClean="0"/>
              <a:t>.</a:t>
            </a:r>
            <a:r>
              <a:rPr lang="en-US" altLang="ru-RU" sz="2100" i="1" smtClean="0"/>
              <a:t>cpp</a:t>
            </a:r>
            <a:r>
              <a:rPr lang="ru-RU" altLang="ru-RU" sz="2100" smtClean="0"/>
              <a:t>).</a:t>
            </a:r>
          </a:p>
          <a:p>
            <a:pPr lvl="1" algn="just"/>
            <a:r>
              <a:rPr lang="ru-RU" altLang="ru-RU" sz="2100" smtClean="0"/>
              <a:t>вводим новый тип данных – </a:t>
            </a:r>
            <a:r>
              <a:rPr lang="en-US" altLang="ru-RU" sz="2100" smtClean="0"/>
              <a:t>byte3 (</a:t>
            </a:r>
            <a:r>
              <a:rPr lang="ru-RU" altLang="ru-RU" sz="2100" i="1" smtClean="0"/>
              <a:t>./</a:t>
            </a:r>
            <a:r>
              <a:rPr lang="en-US" altLang="ru-RU" sz="2100" i="1" smtClean="0"/>
              <a:t>Opt</a:t>
            </a:r>
            <a:r>
              <a:rPr lang="ru-RU" altLang="ru-RU" sz="2100" i="1" smtClean="0"/>
              <a:t>1/</a:t>
            </a:r>
            <a:r>
              <a:rPr lang="en-US" altLang="ru-RU" sz="2100" i="1" smtClean="0"/>
              <a:t>xmcml</a:t>
            </a:r>
            <a:r>
              <a:rPr lang="ru-RU" altLang="ru-RU" sz="2100" i="1" smtClean="0"/>
              <a:t>/</a:t>
            </a:r>
            <a:r>
              <a:rPr lang="en-US" altLang="ru-RU" sz="2100" i="1" smtClean="0"/>
              <a:t>mcml</a:t>
            </a:r>
            <a:r>
              <a:rPr lang="ru-RU" altLang="ru-RU" sz="2100" i="1" smtClean="0"/>
              <a:t>_</a:t>
            </a:r>
            <a:r>
              <a:rPr lang="en-US" altLang="ru-RU" sz="2100" i="1" smtClean="0"/>
              <a:t>types</a:t>
            </a:r>
            <a:r>
              <a:rPr lang="ru-RU" altLang="ru-RU" sz="2100" i="1" smtClean="0"/>
              <a:t>.</a:t>
            </a:r>
            <a:r>
              <a:rPr lang="en-US" altLang="ru-RU" sz="2100" i="1" smtClean="0"/>
              <a:t>h</a:t>
            </a:r>
            <a:r>
              <a:rPr lang="en-US" altLang="ru-RU" sz="2100" smtClean="0"/>
              <a:t>).</a:t>
            </a:r>
          </a:p>
          <a:p>
            <a:pPr lvl="1" algn="just"/>
            <a:r>
              <a:rPr lang="ru-RU" altLang="ru-RU" sz="2100" smtClean="0"/>
              <a:t>вводим новую функцию – </a:t>
            </a:r>
            <a:r>
              <a:rPr lang="en-US" altLang="ru-RU" sz="2100" smtClean="0"/>
              <a:t>GetAreaIndexVector()</a:t>
            </a:r>
            <a:r>
              <a:rPr lang="ru-RU" altLang="ru-RU" sz="2100" smtClean="0"/>
              <a:t> (</a:t>
            </a:r>
            <a:r>
              <a:rPr lang="en-US" altLang="ru-RU" sz="2100" i="1" smtClean="0"/>
              <a:t>./Opt1/xmcml/mcml_kernel.cpp</a:t>
            </a:r>
            <a:r>
              <a:rPr lang="ru-RU" altLang="ru-RU" sz="2100" smtClean="0"/>
              <a:t>).</a:t>
            </a:r>
          </a:p>
          <a:p>
            <a:pPr lvl="1" algn="just"/>
            <a:r>
              <a:rPr lang="ru-RU" altLang="ru-RU" sz="2100" smtClean="0"/>
              <a:t>исправляем код функции </a:t>
            </a:r>
            <a:r>
              <a:rPr lang="en-US" altLang="ru-RU" sz="2100" smtClean="0"/>
              <a:t>UpdatePhotonTrajectory</a:t>
            </a:r>
            <a:r>
              <a:rPr lang="ru-RU" altLang="ru-RU" sz="2100" smtClean="0"/>
              <a:t>() (</a:t>
            </a:r>
            <a:r>
              <a:rPr lang="ru-RU" altLang="ru-RU" sz="2100" i="1" smtClean="0"/>
              <a:t>./</a:t>
            </a:r>
            <a:r>
              <a:rPr lang="en-US" altLang="ru-RU" sz="2100" i="1" smtClean="0"/>
              <a:t>Opt</a:t>
            </a:r>
            <a:r>
              <a:rPr lang="ru-RU" altLang="ru-RU" sz="2100" i="1" smtClean="0"/>
              <a:t>1/</a:t>
            </a:r>
            <a:r>
              <a:rPr lang="en-US" altLang="ru-RU" sz="2100" i="1" smtClean="0"/>
              <a:t>xmcml</a:t>
            </a:r>
            <a:r>
              <a:rPr lang="ru-RU" altLang="ru-RU" sz="2100" i="1" smtClean="0"/>
              <a:t>/</a:t>
            </a:r>
            <a:r>
              <a:rPr lang="en-US" altLang="ru-RU" sz="2100" i="1" smtClean="0"/>
              <a:t>mcml</a:t>
            </a:r>
            <a:r>
              <a:rPr lang="ru-RU" altLang="ru-RU" sz="2100" i="1" smtClean="0"/>
              <a:t>_</a:t>
            </a:r>
            <a:r>
              <a:rPr lang="en-US" altLang="ru-RU" sz="2100" i="1" smtClean="0"/>
              <a:t>kernel</a:t>
            </a:r>
            <a:r>
              <a:rPr lang="ru-RU" altLang="ru-RU" sz="2100" i="1" smtClean="0"/>
              <a:t>.</a:t>
            </a:r>
            <a:r>
              <a:rPr lang="en-US" altLang="ru-RU" sz="2100" i="1" smtClean="0"/>
              <a:t>cpp</a:t>
            </a:r>
            <a:r>
              <a:rPr lang="ru-RU" altLang="ru-RU" sz="2100" smtClean="0"/>
              <a:t>).</a:t>
            </a:r>
          </a:p>
          <a:p>
            <a:pPr lvl="1" algn="just"/>
            <a:r>
              <a:rPr lang="ru-RU" altLang="ru-RU" sz="2100" smtClean="0"/>
              <a:t>необходимо полностью обновить функцию </a:t>
            </a:r>
            <a:r>
              <a:rPr lang="en-US" altLang="ru-RU" sz="2100" smtClean="0"/>
              <a:t>UpdateDetectorTrajectory() (</a:t>
            </a:r>
            <a:r>
              <a:rPr lang="en-US" altLang="ru-RU" sz="2100" i="1" smtClean="0"/>
              <a:t>./Opt1/xmcml/mcml_kernel.cpp</a:t>
            </a:r>
            <a:r>
              <a:rPr lang="en-US" altLang="ru-RU" sz="2100" smtClean="0"/>
              <a:t>)</a:t>
            </a:r>
            <a:r>
              <a:rPr lang="ru-RU" altLang="ru-RU" sz="2100" smtClean="0"/>
              <a:t>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28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1: обновление структуры данных для хранения траектории фотона</a:t>
            </a:r>
          </a:p>
        </p:txBody>
      </p:sp>
      <p:sp>
        <p:nvSpPr>
          <p:cNvPr id="32772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2773" name="Объект 1"/>
          <p:cNvSpPr>
            <a:spLocks noGrp="1"/>
          </p:cNvSpPr>
          <p:nvPr>
            <p:ph idx="1"/>
          </p:nvPr>
        </p:nvSpPr>
        <p:spPr>
          <a:xfrm>
            <a:off x="430213" y="1052513"/>
            <a:ext cx="8915400" cy="1800225"/>
          </a:xfrm>
        </p:spPr>
        <p:txBody>
          <a:bodyPr/>
          <a:lstStyle/>
          <a:p>
            <a:pPr algn="just"/>
            <a:r>
              <a:rPr lang="ru-RU" altLang="ru-RU" smtClean="0"/>
              <a:t>Ускорение на </a:t>
            </a:r>
            <a:r>
              <a:rPr lang="en-US" altLang="ru-RU" smtClean="0"/>
              <a:t>CPU</a:t>
            </a:r>
            <a:endParaRPr lang="ru-RU" altLang="ru-RU" smtClean="0"/>
          </a:p>
          <a:p>
            <a:pPr lvl="1" algn="just"/>
            <a:r>
              <a:rPr lang="ru-RU" altLang="ru-RU" smtClean="0"/>
              <a:t>В 1 поток – 18%;</a:t>
            </a:r>
          </a:p>
          <a:p>
            <a:pPr lvl="1" algn="just"/>
            <a:r>
              <a:rPr lang="ru-RU" altLang="ru-RU" smtClean="0"/>
              <a:t>В 8 потоков – 9%.</a:t>
            </a:r>
          </a:p>
          <a:p>
            <a:pPr algn="just"/>
            <a:r>
              <a:rPr lang="ru-RU" altLang="ru-RU" smtClean="0"/>
              <a:t>Ускорение на </a:t>
            </a:r>
            <a:r>
              <a:rPr lang="en-US" altLang="ru-RU" smtClean="0"/>
              <a:t>MIC </a:t>
            </a:r>
            <a:r>
              <a:rPr lang="ru-RU" altLang="ru-RU" smtClean="0"/>
              <a:t>в 120 потоков – 31%.</a:t>
            </a:r>
          </a:p>
        </p:txBody>
      </p:sp>
      <p:pic>
        <p:nvPicPr>
          <p:cNvPr id="327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2852738"/>
            <a:ext cx="8497887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29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Введение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95300" y="1196975"/>
            <a:ext cx="9210675" cy="4968875"/>
          </a:xfrm>
        </p:spPr>
        <p:txBody>
          <a:bodyPr/>
          <a:lstStyle/>
          <a:p>
            <a:pPr algn="just"/>
            <a:r>
              <a:rPr lang="ru-RU" altLang="ru-RU" smtClean="0"/>
              <a:t>В настоящее время в медицинских исследованиях</a:t>
            </a:r>
            <a:r>
              <a:rPr lang="en-US" altLang="ru-RU" smtClean="0"/>
              <a:t> </a:t>
            </a:r>
            <a:r>
              <a:rPr lang="ru-RU" altLang="ru-RU" smtClean="0"/>
              <a:t>существует потребность в развитии новых безопасных и доступных методов диагностики, поскольку используемые традиционные методы (МРТ, КТ, ПЭТ) имеют ряд ограничений.</a:t>
            </a:r>
          </a:p>
          <a:p>
            <a:pPr algn="just"/>
            <a:r>
              <a:rPr lang="ru-RU" altLang="ru-RU" smtClean="0"/>
              <a:t>Классом наиболее перспективных методов диагностики, которые могут применяться как в сочетании с существующими методами, так и в некоторых случаях вместо них, являются оптические методы.</a:t>
            </a:r>
          </a:p>
          <a:p>
            <a:pPr algn="just"/>
            <a:r>
              <a:rPr lang="ru-RU" altLang="ru-RU" smtClean="0"/>
              <a:t>В лабораторной работе рассматривается алгоритм моделирования для одного из таких методов – оптической диффузионной спектроскопии (ОДС).</a:t>
            </a:r>
          </a:p>
        </p:txBody>
      </p:sp>
      <p:sp>
        <p:nvSpPr>
          <p:cNvPr id="6149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2: отказ от использования дублирующих массивов…</a:t>
            </a:r>
          </a:p>
        </p:txBody>
      </p:sp>
      <p:sp>
        <p:nvSpPr>
          <p:cNvPr id="3379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3797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111750"/>
          </a:xfrm>
        </p:spPr>
        <p:txBody>
          <a:bodyPr/>
          <a:lstStyle/>
          <a:p>
            <a:pPr algn="just"/>
            <a:r>
              <a:rPr lang="ru-RU" altLang="ru-RU" sz="2200" smtClean="0"/>
              <a:t>Основной недостаток текущей версии программы состоит в том, что мы не можем использовать все возможности сопроцессора – </a:t>
            </a:r>
            <a:r>
              <a:rPr lang="ru-RU" altLang="ru-RU" sz="2200" b="1" smtClean="0"/>
              <a:t>число потоков, на которых мы можем запустить программу, ограничено объемом памяти сопроцессора</a:t>
            </a:r>
            <a:r>
              <a:rPr lang="ru-RU" altLang="ru-RU" sz="2200" smtClean="0"/>
              <a:t>.</a:t>
            </a:r>
          </a:p>
          <a:p>
            <a:pPr algn="just"/>
            <a:r>
              <a:rPr lang="ru-RU" altLang="ru-RU" sz="2200" smtClean="0"/>
              <a:t>В нашем случае дублирование выполнено для двух типов результатов: общей фотонной карты траекторий и фотонных карт для каждого из детекторов:</a:t>
            </a:r>
          </a:p>
          <a:p>
            <a:pPr lvl="1" algn="just"/>
            <a:r>
              <a:rPr lang="ru-RU" altLang="ru-RU" sz="2000" smtClean="0"/>
              <a:t>Общая фотонная карта траекторий: размер – 4 МБ на поток; число одновременных операций доступа велико =</a:t>
            </a:r>
            <a:r>
              <a:rPr lang="en-US" altLang="ru-RU" sz="2000" smtClean="0"/>
              <a:t>&gt; </a:t>
            </a:r>
            <a:r>
              <a:rPr lang="ru-RU" altLang="ru-RU" sz="2000" b="1" smtClean="0"/>
              <a:t>отказ от дублирования нецелесообразен</a:t>
            </a:r>
            <a:r>
              <a:rPr lang="ru-RU" altLang="ru-RU" sz="2000" smtClean="0"/>
              <a:t>.</a:t>
            </a:r>
          </a:p>
          <a:p>
            <a:pPr lvl="1" algn="just"/>
            <a:r>
              <a:rPr lang="ru-RU" altLang="ru-RU" sz="2000" smtClean="0"/>
              <a:t>Фотонные карты для детекторов: размер – 40 МБ на поток; вероятность, что фотоны из разных потоков одновременно попадут на детектор мала =</a:t>
            </a:r>
            <a:r>
              <a:rPr lang="en-US" altLang="ru-RU" sz="2000" smtClean="0"/>
              <a:t>&gt;</a:t>
            </a:r>
            <a:r>
              <a:rPr lang="ru-RU" altLang="ru-RU" sz="2000" smtClean="0"/>
              <a:t> </a:t>
            </a:r>
            <a:r>
              <a:rPr lang="ru-RU" altLang="ru-RU" sz="2000" b="1" smtClean="0"/>
              <a:t>отказ от дублирования целесообразен.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30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2: отказ от использования дублирующих массивов…</a:t>
            </a:r>
          </a:p>
        </p:txBody>
      </p:sp>
      <p:sp>
        <p:nvSpPr>
          <p:cNvPr id="3482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4821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111750"/>
          </a:xfrm>
        </p:spPr>
        <p:txBody>
          <a:bodyPr/>
          <a:lstStyle/>
          <a:p>
            <a:pPr algn="just"/>
            <a:r>
              <a:rPr lang="ru-RU" altLang="ru-RU" sz="2200" smtClean="0"/>
              <a:t>Для реализации предложенной идеи следует внести изменения в код программы:</a:t>
            </a:r>
          </a:p>
          <a:p>
            <a:pPr lvl="1" algn="just"/>
            <a:r>
              <a:rPr lang="ru-RU" altLang="ru-RU" sz="2000" smtClean="0"/>
              <a:t>основные изменения коснутся функции параллельного запуска процесса моделирования </a:t>
            </a:r>
            <a:r>
              <a:rPr lang="en-US" altLang="ru-RU" sz="2000" smtClean="0"/>
              <a:t>LaunchOMP</a:t>
            </a:r>
            <a:r>
              <a:rPr lang="ru-RU" altLang="ru-RU" sz="2000" smtClean="0"/>
              <a:t>() (</a:t>
            </a:r>
            <a:r>
              <a:rPr lang="ru-RU" altLang="ru-RU" sz="2000" i="1" smtClean="0"/>
              <a:t>./</a:t>
            </a:r>
            <a:r>
              <a:rPr lang="en-US" altLang="ru-RU" sz="2000" i="1" smtClean="0"/>
              <a:t>Opt</a:t>
            </a:r>
            <a:r>
              <a:rPr lang="ru-RU" altLang="ru-RU" sz="2000" i="1" smtClean="0"/>
              <a:t>2/</a:t>
            </a:r>
            <a:r>
              <a:rPr lang="en-US" altLang="ru-RU" sz="2000" i="1" smtClean="0"/>
              <a:t>xmcmlLauncher</a:t>
            </a:r>
            <a:r>
              <a:rPr lang="ru-RU" altLang="ru-RU" sz="2000" i="1" smtClean="0"/>
              <a:t>/</a:t>
            </a:r>
            <a:r>
              <a:rPr lang="en-US" altLang="ru-RU" sz="2000" i="1" smtClean="0"/>
              <a:t>launcher</a:t>
            </a:r>
            <a:r>
              <a:rPr lang="ru-RU" altLang="ru-RU" sz="2000" i="1" smtClean="0"/>
              <a:t>_</a:t>
            </a:r>
            <a:r>
              <a:rPr lang="en-US" altLang="ru-RU" sz="2000" i="1" smtClean="0"/>
              <a:t>omp</a:t>
            </a:r>
            <a:r>
              <a:rPr lang="ru-RU" altLang="ru-RU" sz="2000" i="1" smtClean="0"/>
              <a:t>.</a:t>
            </a:r>
            <a:r>
              <a:rPr lang="en-US" altLang="ru-RU" sz="2000" i="1" smtClean="0"/>
              <a:t>cpp</a:t>
            </a:r>
            <a:r>
              <a:rPr lang="ru-RU" altLang="ru-RU" sz="2000" smtClean="0"/>
              <a:t>);</a:t>
            </a:r>
          </a:p>
          <a:p>
            <a:pPr lvl="1" algn="just"/>
            <a:r>
              <a:rPr lang="ru-RU" altLang="ru-RU" sz="2000" smtClean="0"/>
              <a:t>вместо функций </a:t>
            </a:r>
            <a:r>
              <a:rPr lang="en-US" altLang="ru-RU" sz="2000" smtClean="0"/>
              <a:t>InitOutput</a:t>
            </a:r>
            <a:r>
              <a:rPr lang="ru-RU" altLang="ru-RU" sz="2000" smtClean="0"/>
              <a:t>() и </a:t>
            </a:r>
            <a:r>
              <a:rPr lang="en-US" altLang="ru-RU" sz="2000" smtClean="0"/>
              <a:t>FreeOutput</a:t>
            </a:r>
            <a:r>
              <a:rPr lang="ru-RU" altLang="ru-RU" sz="2000" smtClean="0"/>
              <a:t>() используются </a:t>
            </a:r>
            <a:r>
              <a:rPr lang="en-US" altLang="ru-RU" sz="2000" smtClean="0"/>
              <a:t>InitThreadOutput</a:t>
            </a:r>
            <a:r>
              <a:rPr lang="ru-RU" altLang="ru-RU" sz="2000" smtClean="0"/>
              <a:t>() и </a:t>
            </a:r>
            <a:r>
              <a:rPr lang="en-US" altLang="ru-RU" sz="2000" smtClean="0"/>
              <a:t>FreeThreadOutput</a:t>
            </a:r>
            <a:r>
              <a:rPr lang="ru-RU" altLang="ru-RU" sz="2000" smtClean="0"/>
              <a:t>() (</a:t>
            </a:r>
            <a:r>
              <a:rPr lang="ru-RU" altLang="ru-RU" sz="2000" i="1" smtClean="0"/>
              <a:t>./</a:t>
            </a:r>
            <a:r>
              <a:rPr lang="en-US" altLang="ru-RU" sz="2000" i="1" smtClean="0"/>
              <a:t>Opt</a:t>
            </a:r>
            <a:r>
              <a:rPr lang="ru-RU" altLang="ru-RU" sz="2000" i="1" smtClean="0"/>
              <a:t>2/</a:t>
            </a:r>
            <a:r>
              <a:rPr lang="en-US" altLang="ru-RU" sz="2000" i="1" smtClean="0"/>
              <a:t>xmcmlLauncher</a:t>
            </a:r>
            <a:r>
              <a:rPr lang="ru-RU" altLang="ru-RU" sz="2000" i="1" smtClean="0"/>
              <a:t>/</a:t>
            </a:r>
            <a:r>
              <a:rPr lang="en-US" altLang="ru-RU" sz="2000" i="1" smtClean="0"/>
              <a:t>launcher</a:t>
            </a:r>
            <a:r>
              <a:rPr lang="ru-RU" altLang="ru-RU" sz="2000" i="1" smtClean="0"/>
              <a:t>_</a:t>
            </a:r>
            <a:r>
              <a:rPr lang="en-US" altLang="ru-RU" sz="2000" i="1" smtClean="0"/>
              <a:t>omp</a:t>
            </a:r>
            <a:r>
              <a:rPr lang="ru-RU" altLang="ru-RU" sz="2000" i="1" smtClean="0"/>
              <a:t>.</a:t>
            </a:r>
            <a:r>
              <a:rPr lang="en-US" altLang="ru-RU" sz="2000" i="1" smtClean="0"/>
              <a:t>cpp</a:t>
            </a:r>
            <a:r>
              <a:rPr lang="ru-RU" altLang="ru-RU" sz="2000" smtClean="0"/>
              <a:t>)</a:t>
            </a:r>
            <a:r>
              <a:rPr lang="en-US" altLang="ru-RU" sz="2000" smtClean="0"/>
              <a:t>;</a:t>
            </a:r>
          </a:p>
          <a:p>
            <a:pPr lvl="1" algn="just"/>
            <a:r>
              <a:rPr lang="ru-RU" altLang="ru-RU" sz="2000" smtClean="0"/>
              <a:t>избавившись от дублирования, необходимо позаботиться о синхронизации в функциях UpdateDetectorTrajectory() и UpdateWeightInDetector() (</a:t>
            </a:r>
            <a:r>
              <a:rPr lang="ru-RU" altLang="ru-RU" sz="2000" i="1" smtClean="0"/>
              <a:t>./</a:t>
            </a:r>
            <a:r>
              <a:rPr lang="en-US" altLang="ru-RU" sz="2000" i="1" smtClean="0"/>
              <a:t>Opt</a:t>
            </a:r>
            <a:r>
              <a:rPr lang="ru-RU" altLang="ru-RU" sz="2000" i="1" smtClean="0"/>
              <a:t>2/</a:t>
            </a:r>
            <a:r>
              <a:rPr lang="en-US" altLang="ru-RU" sz="2000" i="1" smtClean="0"/>
              <a:t>xmcml</a:t>
            </a:r>
            <a:r>
              <a:rPr lang="ru-RU" altLang="ru-RU" sz="2000" i="1" smtClean="0"/>
              <a:t>/</a:t>
            </a:r>
            <a:r>
              <a:rPr lang="en-US" altLang="ru-RU" sz="2000" i="1" smtClean="0"/>
              <a:t>mcml</a:t>
            </a:r>
            <a:r>
              <a:rPr lang="ru-RU" altLang="ru-RU" sz="2000" i="1" smtClean="0"/>
              <a:t>_</a:t>
            </a:r>
            <a:r>
              <a:rPr lang="en-US" altLang="ru-RU" sz="2000" i="1" smtClean="0"/>
              <a:t>kernel</a:t>
            </a:r>
            <a:r>
              <a:rPr lang="ru-RU" altLang="ru-RU" sz="2000" i="1" smtClean="0"/>
              <a:t>.</a:t>
            </a:r>
            <a:r>
              <a:rPr lang="en-US" altLang="ru-RU" sz="2000" i="1" smtClean="0"/>
              <a:t>cpp</a:t>
            </a:r>
            <a:r>
              <a:rPr lang="ru-RU" altLang="ru-RU" sz="2000" smtClean="0"/>
              <a:t>).</a:t>
            </a:r>
          </a:p>
          <a:p>
            <a:pPr lvl="1" algn="just"/>
            <a:endParaRPr lang="ru-RU" altLang="ru-RU" sz="2000" b="1" smtClean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31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2: отказ от использования дублирующих массивов</a:t>
            </a:r>
          </a:p>
        </p:txBody>
      </p:sp>
      <p:sp>
        <p:nvSpPr>
          <p:cNvPr id="3584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5845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1295400"/>
          </a:xfrm>
        </p:spPr>
        <p:txBody>
          <a:bodyPr/>
          <a:lstStyle/>
          <a:p>
            <a:pPr algn="just"/>
            <a:r>
              <a:rPr lang="ru-RU" altLang="ru-RU" sz="2200" smtClean="0"/>
              <a:t>Время работы на </a:t>
            </a:r>
            <a:r>
              <a:rPr lang="en-US" altLang="ru-RU" sz="2200" smtClean="0"/>
              <a:t>CPU </a:t>
            </a:r>
            <a:r>
              <a:rPr lang="ru-RU" altLang="ru-RU" sz="2200" smtClean="0"/>
              <a:t>практически не изменилось.</a:t>
            </a:r>
          </a:p>
          <a:p>
            <a:pPr algn="just"/>
            <a:r>
              <a:rPr lang="ru-RU" altLang="ru-RU" sz="2200" smtClean="0"/>
              <a:t>Ускорение на </a:t>
            </a:r>
            <a:r>
              <a:rPr lang="en-US" altLang="ru-RU" sz="2200" smtClean="0"/>
              <a:t>MIC </a:t>
            </a:r>
            <a:r>
              <a:rPr lang="ru-RU" altLang="ru-RU" sz="2200" smtClean="0"/>
              <a:t>в 120 потоков – 35%.</a:t>
            </a:r>
          </a:p>
          <a:p>
            <a:pPr algn="just"/>
            <a:r>
              <a:rPr lang="ru-RU" altLang="ru-RU" sz="2200" smtClean="0"/>
              <a:t>Появилась возможность запуска программы в 240 потоков.</a:t>
            </a:r>
            <a:endParaRPr lang="ru-RU" altLang="ru-RU" sz="2000" smtClean="0"/>
          </a:p>
          <a:p>
            <a:pPr lvl="1" algn="just"/>
            <a:endParaRPr lang="ru-RU" altLang="ru-RU" sz="2000" b="1" smtClean="0"/>
          </a:p>
        </p:txBody>
      </p:sp>
      <p:pic>
        <p:nvPicPr>
          <p:cNvPr id="358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2420938"/>
            <a:ext cx="9293225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32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3: балансировка нагрузки…</a:t>
            </a:r>
          </a:p>
        </p:txBody>
      </p:sp>
      <p:sp>
        <p:nvSpPr>
          <p:cNvPr id="3686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6869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1295400"/>
          </a:xfrm>
        </p:spPr>
        <p:txBody>
          <a:bodyPr/>
          <a:lstStyle/>
          <a:p>
            <a:pPr algn="just"/>
            <a:r>
              <a:rPr lang="ru-RU" altLang="ru-RU" sz="2200" smtClean="0"/>
              <a:t>Профилировка программы с использованием </a:t>
            </a:r>
            <a:r>
              <a:rPr lang="en-US" altLang="ru-RU" sz="2200" smtClean="0"/>
              <a:t>Intel VTune Amplifier XE </a:t>
            </a:r>
            <a:r>
              <a:rPr lang="ru-RU" altLang="ru-RU" sz="2200" smtClean="0"/>
              <a:t>выявила еще одну особенность используемого алгоритма – разное время выполнения отдельных потоков:</a:t>
            </a:r>
            <a:endParaRPr lang="ru-RU" altLang="ru-RU" sz="2200" b="1" smtClean="0"/>
          </a:p>
        </p:txBody>
      </p:sp>
      <p:pic>
        <p:nvPicPr>
          <p:cNvPr id="368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2420938"/>
            <a:ext cx="93678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33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3: балансировка нагрузки…</a:t>
            </a:r>
          </a:p>
        </p:txBody>
      </p:sp>
      <p:sp>
        <p:nvSpPr>
          <p:cNvPr id="37892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7893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790575"/>
          </a:xfrm>
        </p:spPr>
        <p:txBody>
          <a:bodyPr/>
          <a:lstStyle/>
          <a:p>
            <a:pPr algn="just"/>
            <a:r>
              <a:rPr lang="ru-RU" altLang="ru-RU" sz="2200" smtClean="0"/>
              <a:t>Меняем статическую схему балансировки нагрузки на динамическую (</a:t>
            </a:r>
            <a:r>
              <a:rPr lang="ru-RU" altLang="ru-RU" sz="2200" i="1" smtClean="0"/>
              <a:t>./</a:t>
            </a:r>
            <a:r>
              <a:rPr lang="en-US" altLang="ru-RU" sz="2200" i="1" smtClean="0"/>
              <a:t>Opt</a:t>
            </a:r>
            <a:r>
              <a:rPr lang="ru-RU" altLang="ru-RU" sz="2200" i="1" smtClean="0"/>
              <a:t>3/</a:t>
            </a:r>
            <a:r>
              <a:rPr lang="en-US" altLang="ru-RU" sz="2200" i="1" smtClean="0"/>
              <a:t>xmcmlLauncher</a:t>
            </a:r>
            <a:r>
              <a:rPr lang="ru-RU" altLang="ru-RU" sz="2200" i="1" smtClean="0"/>
              <a:t>/</a:t>
            </a:r>
            <a:r>
              <a:rPr lang="en-US" altLang="ru-RU" sz="2200" i="1" smtClean="0"/>
              <a:t>launcher</a:t>
            </a:r>
            <a:r>
              <a:rPr lang="ru-RU" altLang="ru-RU" sz="2200" i="1" smtClean="0"/>
              <a:t>_</a:t>
            </a:r>
            <a:r>
              <a:rPr lang="en-US" altLang="ru-RU" sz="2200" i="1" smtClean="0"/>
              <a:t>omp</a:t>
            </a:r>
            <a:r>
              <a:rPr lang="ru-RU" altLang="ru-RU" sz="2200" i="1" smtClean="0"/>
              <a:t>.</a:t>
            </a:r>
            <a:r>
              <a:rPr lang="en-US" altLang="ru-RU" sz="2200" i="1" smtClean="0"/>
              <a:t>cpp</a:t>
            </a:r>
            <a:r>
              <a:rPr lang="ru-RU" altLang="ru-RU" sz="2200" smtClean="0"/>
              <a:t>):</a:t>
            </a:r>
            <a:endParaRPr lang="ru-RU" altLang="ru-RU" sz="2200" b="1" smtClean="0"/>
          </a:p>
        </p:txBody>
      </p:sp>
      <p:pic>
        <p:nvPicPr>
          <p:cNvPr id="378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041525"/>
            <a:ext cx="84963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34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Оптимизация 3: балансировка нагрузки</a:t>
            </a:r>
          </a:p>
        </p:txBody>
      </p:sp>
      <p:sp>
        <p:nvSpPr>
          <p:cNvPr id="3891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8917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1284287"/>
          </a:xfrm>
        </p:spPr>
        <p:txBody>
          <a:bodyPr/>
          <a:lstStyle/>
          <a:p>
            <a:pPr algn="just"/>
            <a:r>
              <a:rPr lang="ru-RU" altLang="ru-RU" sz="2200" smtClean="0"/>
              <a:t>Время работы на </a:t>
            </a:r>
            <a:r>
              <a:rPr lang="en-US" altLang="ru-RU" sz="2200" smtClean="0"/>
              <a:t>CPU </a:t>
            </a:r>
            <a:r>
              <a:rPr lang="ru-RU" altLang="ru-RU" sz="2200" smtClean="0"/>
              <a:t>незначительно уменьшилось.</a:t>
            </a:r>
          </a:p>
          <a:p>
            <a:pPr algn="just"/>
            <a:r>
              <a:rPr lang="ru-RU" altLang="ru-RU" sz="2200" smtClean="0"/>
              <a:t>Время работы на </a:t>
            </a:r>
            <a:r>
              <a:rPr lang="en-US" altLang="ru-RU" sz="2200" smtClean="0"/>
              <a:t>MIC </a:t>
            </a:r>
            <a:r>
              <a:rPr lang="ru-RU" altLang="ru-RU" sz="2200" smtClean="0"/>
              <a:t>уменьшилось на 9%.</a:t>
            </a:r>
          </a:p>
          <a:p>
            <a:pPr algn="just"/>
            <a:r>
              <a:rPr lang="ru-RU" altLang="ru-RU" sz="2200" smtClean="0"/>
              <a:t>Минимальное время на </a:t>
            </a:r>
            <a:r>
              <a:rPr lang="en-US" altLang="ru-RU" sz="2200" smtClean="0"/>
              <a:t>MIC </a:t>
            </a:r>
            <a:r>
              <a:rPr lang="ru-RU" altLang="ru-RU" sz="2200" smtClean="0"/>
              <a:t>достигается на 120 потоках.</a:t>
            </a:r>
          </a:p>
        </p:txBody>
      </p:sp>
      <p:pic>
        <p:nvPicPr>
          <p:cNvPr id="389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2409825"/>
            <a:ext cx="9323387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35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Общие результаты оптимизации</a:t>
            </a:r>
          </a:p>
        </p:txBody>
      </p:sp>
      <p:sp>
        <p:nvSpPr>
          <p:cNvPr id="3994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39941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1582737"/>
          </a:xfrm>
        </p:spPr>
        <p:txBody>
          <a:bodyPr/>
          <a:lstStyle/>
          <a:p>
            <a:pPr algn="just"/>
            <a:r>
              <a:rPr lang="ru-RU" altLang="ru-RU" sz="2200" smtClean="0"/>
              <a:t>Удалось повысить производительность программы для Intel Xeon Phi вдвое.</a:t>
            </a:r>
          </a:p>
          <a:p>
            <a:pPr algn="just"/>
            <a:r>
              <a:rPr lang="ru-RU" altLang="ru-RU" sz="2200" smtClean="0"/>
              <a:t>Время работы программы на сопроцессоре Intel Xeon Phi примерно соответствует времени ее работы на CPU.</a:t>
            </a:r>
          </a:p>
        </p:txBody>
      </p:sp>
      <p:pic>
        <p:nvPicPr>
          <p:cNvPr id="399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636838"/>
            <a:ext cx="6121400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36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Дальнейшая оптимизация</a:t>
            </a:r>
          </a:p>
        </p:txBody>
      </p:sp>
      <p:sp>
        <p:nvSpPr>
          <p:cNvPr id="4096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40965" name="Объект 1"/>
          <p:cNvSpPr>
            <a:spLocks noGrp="1"/>
          </p:cNvSpPr>
          <p:nvPr>
            <p:ph idx="1"/>
          </p:nvPr>
        </p:nvSpPr>
        <p:spPr>
          <a:xfrm>
            <a:off x="430213" y="1125538"/>
            <a:ext cx="8915400" cy="5111750"/>
          </a:xfrm>
        </p:spPr>
        <p:txBody>
          <a:bodyPr/>
          <a:lstStyle/>
          <a:p>
            <a:pPr algn="just"/>
            <a:r>
              <a:rPr lang="ru-RU" altLang="ru-RU" sz="2200" smtClean="0"/>
              <a:t>Для эффективной работы программы на </a:t>
            </a:r>
            <a:r>
              <a:rPr lang="en-US" altLang="ru-RU" sz="2200" smtClean="0"/>
              <a:t>Intel Xeon Phi </a:t>
            </a:r>
            <a:r>
              <a:rPr lang="ru-RU" altLang="ru-RU" sz="2200" smtClean="0"/>
              <a:t>требуется ее векторизация.</a:t>
            </a:r>
          </a:p>
          <a:p>
            <a:pPr algn="just"/>
            <a:r>
              <a:rPr lang="ru-RU" altLang="ru-RU" sz="2200" smtClean="0"/>
              <a:t>Необходим анализ существующих алгоритмов поиска пересечений с целью выбора наиболее подходящего для работы на сопроцессоре, и его дальнейшая оптимизация.</a:t>
            </a:r>
          </a:p>
          <a:p>
            <a:pPr algn="just"/>
            <a:r>
              <a:rPr lang="ru-RU" altLang="ru-RU" sz="2200" smtClean="0"/>
              <a:t>Отдельного обсуждения заслуживает выбор модели программирования на сопроцессоре, которую следует использовать для переноса.</a:t>
            </a:r>
          </a:p>
          <a:p>
            <a:pPr algn="just"/>
            <a:r>
              <a:rPr lang="ru-RU" altLang="ru-RU" sz="2200" smtClean="0"/>
              <a:t>Не стоит пренебрегать такими стандартными подходами к оптимизации кода на </a:t>
            </a:r>
            <a:r>
              <a:rPr lang="en-US" altLang="ru-RU" sz="2200" smtClean="0"/>
              <a:t>Intel Xeon Phi</a:t>
            </a:r>
            <a:r>
              <a:rPr lang="ru-RU" altLang="ru-RU" sz="2200" smtClean="0"/>
              <a:t>, как работа с выровненными данными, использование команд программной предвыборки данных и др.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37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Дополнительные задания</a:t>
            </a:r>
          </a:p>
        </p:txBody>
      </p:sp>
      <p:sp>
        <p:nvSpPr>
          <p:cNvPr id="4198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2300" smtClean="0"/>
              <a:t>Реализовать версию алгоритма с дублированием массива сигналов на детекторах – </a:t>
            </a:r>
            <a:r>
              <a:rPr lang="en-US" altLang="ru-RU" sz="2300" smtClean="0"/>
              <a:t>output</a:t>
            </a:r>
            <a:r>
              <a:rPr lang="ru-RU" altLang="ru-RU" sz="2300" smtClean="0"/>
              <a:t>-&gt;</a:t>
            </a:r>
            <a:r>
              <a:rPr lang="en-US" altLang="ru-RU" sz="2300" smtClean="0"/>
              <a:t>weightInDetector</a:t>
            </a:r>
            <a:r>
              <a:rPr lang="ru-RU" altLang="ru-RU" sz="2300" smtClean="0"/>
              <a:t> (избавиться от синхронизации записи результатов в этот массив). Оценить целесообразность такой оптимизации.</a:t>
            </a:r>
          </a:p>
          <a:p>
            <a:pPr algn="just"/>
            <a:r>
              <a:rPr lang="ru-RU" altLang="ru-RU" sz="2300" smtClean="0"/>
              <a:t>Реализовать версию алгоритма, работающего в режиме </a:t>
            </a:r>
            <a:r>
              <a:rPr lang="en-US" altLang="ru-RU" sz="2300" smtClean="0"/>
              <a:t>offload</a:t>
            </a:r>
            <a:r>
              <a:rPr lang="ru-RU" altLang="ru-RU" sz="2300" smtClean="0"/>
              <a:t>. Выносить на сопроцессор имеет смысл только распараллеленную часть кода, все остальное должно делаться на процессоре.</a:t>
            </a:r>
            <a:endParaRPr lang="en-US" altLang="ru-RU" sz="2300" smtClean="0"/>
          </a:p>
          <a:p>
            <a:pPr algn="just"/>
            <a:r>
              <a:rPr lang="ru-RU" altLang="ru-RU" sz="2300" smtClean="0"/>
              <a:t>Применить технику двойной буферизации в режиме </a:t>
            </a:r>
            <a:r>
              <a:rPr lang="en-US" altLang="ru-RU" sz="2300" smtClean="0"/>
              <a:t>offload</a:t>
            </a:r>
            <a:r>
              <a:rPr lang="ru-RU" altLang="ru-RU" sz="2300" smtClean="0"/>
              <a:t> для обеспечения эффективной передачи результатов моделирования с сопроцессора на </a:t>
            </a:r>
            <a:r>
              <a:rPr lang="en-US" altLang="ru-RU" sz="2300" smtClean="0"/>
              <a:t>CPU</a:t>
            </a:r>
            <a:r>
              <a:rPr lang="ru-RU" altLang="ru-RU" sz="2300" smtClean="0"/>
              <a:t>. На каждой итерации, начиная со второй, в момент обсчета новой порции фотонов можно организовать передачу результатов трассировки предыдущей порции на </a:t>
            </a:r>
            <a:r>
              <a:rPr lang="en-US" altLang="ru-RU" sz="2300" smtClean="0"/>
              <a:t>CPU</a:t>
            </a:r>
            <a:r>
              <a:rPr lang="ru-RU" altLang="ru-RU" sz="2300" smtClean="0"/>
              <a:t>.</a:t>
            </a:r>
          </a:p>
        </p:txBody>
      </p:sp>
      <p:sp>
        <p:nvSpPr>
          <p:cNvPr id="4198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38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Литература</a:t>
            </a:r>
          </a:p>
        </p:txBody>
      </p:sp>
      <p:sp>
        <p:nvSpPr>
          <p:cNvPr id="430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ru-RU" smtClean="0"/>
              <a:t>Intel Xeon Phi Coprocessor System Software Developers Guide</a:t>
            </a:r>
            <a:r>
              <a:rPr lang="ru-RU" altLang="ru-RU" smtClean="0"/>
              <a:t>, </a:t>
            </a:r>
            <a:r>
              <a:rPr lang="en-US" altLang="ru-RU" smtClean="0"/>
              <a:t>revision</a:t>
            </a:r>
            <a:r>
              <a:rPr lang="ru-RU" altLang="ru-RU" smtClean="0"/>
              <a:t> 2.03, 201</a:t>
            </a:r>
            <a:r>
              <a:rPr lang="en-US" altLang="ru-RU" smtClean="0"/>
              <a:t>2</a:t>
            </a:r>
            <a:endParaRPr lang="ru-RU" altLang="ru-RU" smtClean="0"/>
          </a:p>
          <a:p>
            <a:pPr algn="just"/>
            <a:r>
              <a:rPr lang="en-US" altLang="ru-RU" smtClean="0"/>
              <a:t>Best Known Methods for Using OpenMP on Intel Many Integrated Core (Intel MIC) Architecture, Volume 1a, January 29, 2013</a:t>
            </a:r>
            <a:endParaRPr lang="ru-RU" altLang="ru-RU" smtClean="0"/>
          </a:p>
          <a:p>
            <a:pPr algn="just"/>
            <a:r>
              <a:rPr lang="en-US" altLang="ru-RU" smtClean="0"/>
              <a:t>J. Jeffers, J. Reinders. Intel Xeon Phi Coprocessor High Performance Programming. -Morgan Kaufmann, 2013. -432 p.</a:t>
            </a:r>
          </a:p>
          <a:p>
            <a:pPr algn="just"/>
            <a:r>
              <a:rPr lang="en-US" altLang="ru-RU" smtClean="0"/>
              <a:t>Intel Developer Zone [</a:t>
            </a:r>
            <a:r>
              <a:rPr lang="en-US" altLang="ru-RU" smtClean="0">
                <a:hlinkClick r:id="rId2"/>
              </a:rPr>
              <a:t>http://software.intel.com/en-us/mic-developer</a:t>
            </a:r>
            <a:r>
              <a:rPr lang="en-US" altLang="ru-RU" smtClean="0"/>
              <a:t>]</a:t>
            </a:r>
            <a:endParaRPr lang="ru-RU" altLang="ru-RU" smtClean="0"/>
          </a:p>
        </p:txBody>
      </p:sp>
      <p:sp>
        <p:nvSpPr>
          <p:cNvPr id="4301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39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Цели работы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b="1" smtClean="0"/>
              <a:t>Обозначить основные направления и описать техники оптимизации алгоритма моделирования распространения излучения в сложных биологических тканях методом Монте-Карло для эффективного использования сопроцессоров Intel Xeon Phi:</a:t>
            </a:r>
          </a:p>
          <a:p>
            <a:pPr lvl="1" algn="just"/>
            <a:r>
              <a:rPr lang="ru-RU" altLang="ru-RU" smtClean="0"/>
              <a:t>Изучение базовых принципов и особенностей алгоритма моделирования переноса излучения.</a:t>
            </a:r>
          </a:p>
          <a:p>
            <a:pPr lvl="1" algn="just"/>
            <a:r>
              <a:rPr lang="ru-RU" altLang="ru-RU" smtClean="0"/>
              <a:t>Прямой перенос алгоритма на сопроцессор </a:t>
            </a:r>
            <a:r>
              <a:rPr lang="en-US" altLang="ru-RU" smtClean="0"/>
              <a:t>Intel Xeon Phi</a:t>
            </a:r>
            <a:r>
              <a:rPr lang="ru-RU" altLang="ru-RU" smtClean="0"/>
              <a:t>.</a:t>
            </a:r>
          </a:p>
          <a:p>
            <a:pPr lvl="1" algn="just"/>
            <a:r>
              <a:rPr lang="ru-RU" altLang="ru-RU" smtClean="0"/>
              <a:t>Выявление «узких мест» в алгоритме с использованием соответствующих инструментов профилировки.</a:t>
            </a:r>
          </a:p>
          <a:p>
            <a:pPr lvl="1" algn="just"/>
            <a:r>
              <a:rPr lang="ru-RU" altLang="ru-RU" smtClean="0"/>
              <a:t>Выполнение оптимизации алгоритма с последующей проверкой результатов его производительности.</a:t>
            </a:r>
          </a:p>
        </p:txBody>
      </p:sp>
      <p:sp>
        <p:nvSpPr>
          <p:cNvPr id="717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4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Авторский коллектив</a:t>
            </a: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166688" y="1196975"/>
            <a:ext cx="9244012" cy="4968875"/>
          </a:xfrm>
        </p:spPr>
        <p:txBody>
          <a:bodyPr/>
          <a:lstStyle/>
          <a:p>
            <a:pPr eaLnBrk="1" hangingPunct="1"/>
            <a:r>
              <a:rPr lang="ru-RU" altLang="ru-RU" smtClean="0"/>
              <a:t>Горшков Антон Валерьевич,</a:t>
            </a:r>
            <a:br>
              <a:rPr lang="ru-RU" altLang="ru-RU" smtClean="0"/>
            </a:br>
            <a:r>
              <a:rPr lang="ru-RU" altLang="ru-RU" smtClean="0"/>
              <a:t>ассистент кафедры Математического обеспечения ЭВМ факультета ВМК ННГУ.</a:t>
            </a:r>
            <a:br>
              <a:rPr lang="ru-RU" altLang="ru-RU" smtClean="0"/>
            </a:br>
            <a:r>
              <a:rPr lang="en-US" altLang="ru-RU" smtClean="0">
                <a:hlinkClick r:id="rId3"/>
              </a:rPr>
              <a:t>anton.v.gorshkov@gmail.com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en-US" altLang="ru-RU" smtClean="0"/>
          </a:p>
        </p:txBody>
      </p:sp>
      <p:sp>
        <p:nvSpPr>
          <p:cNvPr id="44037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40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Тестовая инфраструктура</a:t>
            </a:r>
          </a:p>
        </p:txBody>
      </p:sp>
      <p:sp>
        <p:nvSpPr>
          <p:cNvPr id="819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88950" y="1268413"/>
          <a:ext cx="8915400" cy="2855912"/>
        </p:xfrm>
        <a:graphic>
          <a:graphicData uri="http://schemas.openxmlformats.org/drawingml/2006/table">
            <a:tbl>
              <a:tblPr bandRow="1">
                <a:tableStyleId>{C4B1156A-380E-4F78-BDF5-A606A8083BF9}</a:tableStyleId>
              </a:tblPr>
              <a:tblGrid>
                <a:gridCol w="3662446"/>
                <a:gridCol w="5252954"/>
              </a:tblGrid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effectLst/>
                        </a:rPr>
                        <a:t>Процессор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Intel </a:t>
                      </a:r>
                      <a:r>
                        <a:rPr lang="en-US" sz="2000" dirty="0" smtClean="0">
                          <a:effectLst/>
                        </a:rPr>
                        <a:t>Xeon </a:t>
                      </a:r>
                      <a:r>
                        <a:rPr lang="en-US" sz="2000" dirty="0">
                          <a:effectLst/>
                        </a:rPr>
                        <a:t>E5-2690 (2.9 GHz, 8 </a:t>
                      </a:r>
                      <a:r>
                        <a:rPr lang="ru-RU" sz="2000" dirty="0">
                          <a:effectLst/>
                        </a:rPr>
                        <a:t>ядер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effectLst/>
                        </a:rPr>
                        <a:t>Сопроцессор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Intel Xeon Phi </a:t>
                      </a:r>
                      <a:r>
                        <a:rPr lang="en-US" sz="2000" dirty="0" smtClean="0">
                          <a:effectLst/>
                        </a:rPr>
                        <a:t>7110X</a:t>
                      </a:r>
                      <a:r>
                        <a:rPr lang="ru-RU" sz="2000" dirty="0" smtClean="0">
                          <a:effectLst/>
                        </a:rPr>
                        <a:t> (61 ядро, 244 потока)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effectLst/>
                        </a:rPr>
                        <a:t>Память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64 Gb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>
                          <a:effectLst/>
                        </a:rPr>
                        <a:t>Операционная система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 err="1">
                          <a:effectLst/>
                        </a:rPr>
                        <a:t>Linux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CentOS</a:t>
                      </a:r>
                      <a:r>
                        <a:rPr lang="ru-RU" sz="2000" dirty="0">
                          <a:effectLst/>
                        </a:rPr>
                        <a:t> 6.2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599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>
                          <a:effectLst/>
                        </a:rPr>
                        <a:t>Компилятор, профилировщик, отладчик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Intel C/C++ Compiler </a:t>
                      </a: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5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Алгоритм Монте-Карло моделирования переноса излучения…</a:t>
            </a:r>
          </a:p>
        </p:txBody>
      </p:sp>
      <p:sp>
        <p:nvSpPr>
          <p:cNvPr id="922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9221" name="Объект 9"/>
          <p:cNvSpPr>
            <a:spLocks noGrp="1"/>
          </p:cNvSpPr>
          <p:nvPr>
            <p:ph idx="1"/>
          </p:nvPr>
        </p:nvSpPr>
        <p:spPr>
          <a:xfrm>
            <a:off x="128588" y="1196975"/>
            <a:ext cx="4418012" cy="1511300"/>
          </a:xfrm>
        </p:spPr>
        <p:txBody>
          <a:bodyPr/>
          <a:lstStyle/>
          <a:p>
            <a:pPr algn="just"/>
            <a:r>
              <a:rPr lang="ru-RU" altLang="ru-RU" smtClean="0"/>
              <a:t>Рассматривается объект в трехмерном пространстве, состоящий из набора слоев.</a:t>
            </a:r>
            <a:endParaRPr lang="en-US" altLang="ru-RU" smtClean="0"/>
          </a:p>
        </p:txBody>
      </p:sp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981075"/>
            <a:ext cx="53371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Объект 9"/>
          <p:cNvSpPr txBox="1">
            <a:spLocks/>
          </p:cNvSpPr>
          <p:nvPr/>
        </p:nvSpPr>
        <p:spPr bwMode="auto">
          <a:xfrm>
            <a:off x="128588" y="2708275"/>
            <a:ext cx="957738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ru-RU" altLang="ru-RU"/>
              <a:t>Каждый слой описывает </a:t>
            </a:r>
            <a:br>
              <a:rPr lang="ru-RU" altLang="ru-RU"/>
            </a:br>
            <a:r>
              <a:rPr lang="ru-RU" altLang="ru-RU"/>
              <a:t>определенный тип биологической ткани, обладающей набором оптических характеристик.</a:t>
            </a:r>
          </a:p>
          <a:p>
            <a:pPr marL="342900" indent="-342900" eaLnBrk="0" hangingPunct="0"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ru-RU" altLang="ru-RU"/>
              <a:t> Оптические характеристики постоянны в рамках слоя.</a:t>
            </a:r>
          </a:p>
          <a:p>
            <a:pPr marL="342900" indent="-342900" algn="just" eaLnBrk="0" hangingPunct="0"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ru-RU" altLang="ru-RU"/>
              <a:t>Например, если моделировать перенос излучения в голове человека, то в ней можно выделить такие слои, как кожа головы, жировая ткань, череп, цереброспинальная жидкость, серое и белое вещество головного мозга.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6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Алгоритм Монте-Карло моделирования переноса излучения…</a:t>
            </a:r>
          </a:p>
        </p:txBody>
      </p:sp>
      <p:sp>
        <p:nvSpPr>
          <p:cNvPr id="1024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0245" name="Объект 1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2016125"/>
          </a:xfrm>
        </p:spPr>
        <p:txBody>
          <a:bodyPr/>
          <a:lstStyle/>
          <a:p>
            <a:pPr algn="just"/>
            <a:r>
              <a:rPr lang="ru-RU" altLang="ru-RU" smtClean="0"/>
              <a:t>Каждый слой характеризуется набором границ, описываемых триангулированными поверхностями.</a:t>
            </a:r>
          </a:p>
          <a:p>
            <a:pPr algn="just"/>
            <a:r>
              <a:rPr lang="ru-RU" altLang="ru-RU" smtClean="0"/>
              <a:t>Источник излучения представляет собой бесконечно тонкий луч фотонов и описывается направлением и положением в трехмерном пространстве.</a:t>
            </a:r>
          </a:p>
        </p:txBody>
      </p:sp>
      <p:pic>
        <p:nvPicPr>
          <p:cNvPr id="102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575" y="3284538"/>
            <a:ext cx="38354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Объект 1"/>
          <p:cNvSpPr txBox="1">
            <a:spLocks/>
          </p:cNvSpPr>
          <p:nvPr/>
        </p:nvSpPr>
        <p:spPr bwMode="auto">
          <a:xfrm>
            <a:off x="501650" y="3141663"/>
            <a:ext cx="524351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ru-RU" dirty="0" smtClean="0"/>
              <a:t>Детектор - некоторая замкнутая область </a:t>
            </a:r>
            <a:r>
              <a:rPr lang="ru-RU" dirty="0"/>
              <a:t>на поверхности исследуемого объекта, которая способна улавливать проходящие через нее </a:t>
            </a:r>
            <a:r>
              <a:rPr lang="ru-RU" dirty="0" smtClean="0"/>
              <a:t>фотоны.</a:t>
            </a:r>
            <a:endParaRPr lang="ru-RU" kern="0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7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Алгоритм Монте-Карло моделирования переноса излучения…</a:t>
            </a:r>
          </a:p>
        </p:txBody>
      </p:sp>
      <p:sp>
        <p:nvSpPr>
          <p:cNvPr id="1126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1269" name="Содержимое 2"/>
          <p:cNvSpPr>
            <a:spLocks noGrp="1"/>
          </p:cNvSpPr>
          <p:nvPr>
            <p:ph idx="1"/>
          </p:nvPr>
        </p:nvSpPr>
        <p:spPr>
          <a:xfrm>
            <a:off x="238125" y="1071563"/>
            <a:ext cx="5507038" cy="2573337"/>
          </a:xfrm>
        </p:spPr>
        <p:txBody>
          <a:bodyPr/>
          <a:lstStyle/>
          <a:p>
            <a:pPr marL="363538" indent="-363538">
              <a:spcBef>
                <a:spcPts val="600"/>
              </a:spcBef>
            </a:pPr>
            <a:r>
              <a:rPr lang="ru-RU" altLang="ru-RU" sz="2200" smtClean="0"/>
              <a:t>Моделируется поведение набора фотонов в биоткани.</a:t>
            </a:r>
          </a:p>
          <a:p>
            <a:pPr marL="363538" indent="-363538">
              <a:spcBef>
                <a:spcPts val="600"/>
              </a:spcBef>
            </a:pPr>
            <a:r>
              <a:rPr lang="ru-RU" altLang="ru-RU" sz="2200" smtClean="0"/>
              <a:t>Фотоны с одинаковой траекторией движения объединяются в пакет, вес пакета принимается равным 1.</a:t>
            </a:r>
          </a:p>
          <a:p>
            <a:pPr marL="363538" indent="-363538">
              <a:spcBef>
                <a:spcPts val="600"/>
              </a:spcBef>
            </a:pPr>
            <a:r>
              <a:rPr lang="ru-RU" altLang="ru-RU" sz="2200" smtClean="0"/>
              <a:t>Пакет начинает движение от источника излучения.</a:t>
            </a:r>
          </a:p>
        </p:txBody>
      </p:sp>
      <p:pic>
        <p:nvPicPr>
          <p:cNvPr id="112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1412875"/>
            <a:ext cx="41084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Содержимое 2"/>
          <p:cNvSpPr txBox="1">
            <a:spLocks/>
          </p:cNvSpPr>
          <p:nvPr/>
        </p:nvSpPr>
        <p:spPr bwMode="auto">
          <a:xfrm>
            <a:off x="238125" y="3663950"/>
            <a:ext cx="9539288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20638" algn="just" rtl="0" eaLnBrk="0" fontAlgn="base" hangingPunct="0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8675" indent="-285750" algn="just" rtl="0" eaLnBrk="0" fontAlgn="base" hangingPunct="0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236663" indent="-228600" algn="just" rtl="0" eaLnBrk="0" fontAlgn="base" hangingPunct="0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44650" indent="-228600" algn="just" rtl="0" eaLnBrk="0" fontAlgn="base" hangingPunct="0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just" rtl="0" eaLnBrk="0" fontAlgn="base" hangingPunct="0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just" rtl="0" fontAlgn="base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just" rtl="0" fontAlgn="base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just" rtl="0" fontAlgn="base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just" rtl="0" fontAlgn="base">
              <a:lnSpc>
                <a:spcPct val="115000"/>
              </a:lnSpc>
              <a:spcBef>
                <a:spcPct val="15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kern="0" dirty="0" smtClean="0"/>
              <a:t>На каждом шаге трассировки:</a:t>
            </a:r>
          </a:p>
          <a:p>
            <a:pPr marL="849313" lvl="1" indent="-3635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kern="0" dirty="0" smtClean="0"/>
              <a:t>Случайно выбирается новое направление движения пакета;</a:t>
            </a:r>
          </a:p>
          <a:p>
            <a:pPr marL="849313" lvl="1" indent="-3635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kern="0" dirty="0" smtClean="0"/>
              <a:t>Случайно выбирается </a:t>
            </a:r>
            <a:r>
              <a:rPr lang="ru-RU" altLang="ru-RU" kern="0" dirty="0"/>
              <a:t>длина свободного </a:t>
            </a:r>
            <a:r>
              <a:rPr lang="ru-RU" altLang="ru-RU" kern="0" dirty="0" smtClean="0"/>
              <a:t>пробега пакета фотонов;</a:t>
            </a:r>
          </a:p>
          <a:p>
            <a:pPr marL="849313" lvl="1" indent="-3635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kern="0" dirty="0" smtClean="0"/>
              <a:t>Часть фотонов пакета поглощается средой (вес пакета уменьшается).</a:t>
            </a:r>
          </a:p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kern="0" dirty="0" smtClean="0"/>
              <a:t>Трассировка завершается, если пакет вылетел за границы среды, либо если вес пакета становится меньше минимального.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8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Алгоритм Монте-Карло моделирования переноса излучения</a:t>
            </a:r>
          </a:p>
        </p:txBody>
      </p:sp>
      <p:sp>
        <p:nvSpPr>
          <p:cNvPr id="12292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Оптимизация вычислительно трудоемкого программного модуля для архитектуры Intel Xeon Phi. Метод Монте-Карло</a:t>
            </a:r>
          </a:p>
        </p:txBody>
      </p:sp>
      <p:sp>
        <p:nvSpPr>
          <p:cNvPr id="12293" name="Объект 1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2376488"/>
          </a:xfrm>
        </p:spPr>
        <p:txBody>
          <a:bodyPr/>
          <a:lstStyle/>
          <a:p>
            <a:pPr algn="just"/>
            <a:r>
              <a:rPr lang="ru-RU" altLang="ru-RU" smtClean="0"/>
              <a:t>Результатами моделирования являются:</a:t>
            </a:r>
          </a:p>
          <a:p>
            <a:pPr lvl="1" algn="just"/>
            <a:r>
              <a:rPr lang="ru-RU" altLang="ru-RU" smtClean="0"/>
              <a:t>интенсивность рассеянного назад излучения на детекторах (сигнал на детекторах);</a:t>
            </a:r>
          </a:p>
          <a:p>
            <a:pPr lvl="1" algn="just"/>
            <a:r>
              <a:rPr lang="ru-RU" altLang="ru-RU" smtClean="0"/>
              <a:t>фотонные карты траекторий для каждого детектора (для фотонов, попавших из источника на детектор);</a:t>
            </a:r>
          </a:p>
          <a:p>
            <a:pPr lvl="1" algn="just"/>
            <a:r>
              <a:rPr lang="ru-RU" altLang="ru-RU" smtClean="0"/>
              <a:t>общая карта траекторий (для всех фотонов).</a:t>
            </a:r>
          </a:p>
        </p:txBody>
      </p:sp>
      <p:pic>
        <p:nvPicPr>
          <p:cNvPr id="12294" name="Picture 2" descr="st_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3667125"/>
            <a:ext cx="8501062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2C839B-0FD2-49FC-A2B6-F5746CDA58B8}" type="slidenum">
              <a:rPr lang="ru-RU" smtClean="0"/>
              <a:pPr>
                <a:defRPr/>
              </a:pPr>
              <a:t>9</a:t>
            </a:fld>
            <a:r>
              <a:rPr lang="ru-RU" smtClean="0"/>
              <a:t> из 40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19261</TotalTime>
  <Words>3078</Words>
  <Application>Microsoft Office PowerPoint</Application>
  <PresentationFormat>Лист A4 (210x297 мм)</PresentationFormat>
  <Paragraphs>298</Paragraphs>
  <Slides>40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Оформление по умолчанию</vt:lpstr>
      <vt:lpstr>Лабораторная работа №6 Оптимизация вычислительно трудоемкого программного модуля для архитектуры Intel Xeon Phi. Метод Монте-Карло</vt:lpstr>
      <vt:lpstr>Содержание</vt:lpstr>
      <vt:lpstr>Введение</vt:lpstr>
      <vt:lpstr>Цели работы</vt:lpstr>
      <vt:lpstr>Тестовая инфраструктура</vt:lpstr>
      <vt:lpstr>Алгоритм Монте-Карло моделирования переноса излучения…</vt:lpstr>
      <vt:lpstr>Алгоритм Монте-Карло моделирования переноса излучения…</vt:lpstr>
      <vt:lpstr>Алгоритм Монте-Карло моделирования переноса излучения…</vt:lpstr>
      <vt:lpstr>Алгоритм Монте-Карло моделирования переноса излучения</vt:lpstr>
      <vt:lpstr>Описание базовой версии программы…</vt:lpstr>
      <vt:lpstr>Описание базовой версии программы…</vt:lpstr>
      <vt:lpstr>Описание базовой версии программы…</vt:lpstr>
      <vt:lpstr>Описание базовой версии программы…</vt:lpstr>
      <vt:lpstr>Описание базовой версии программы…</vt:lpstr>
      <vt:lpstr>Описание базовой версии программы</vt:lpstr>
      <vt:lpstr>Прямой перенос базовой версии: особенности программы…</vt:lpstr>
      <vt:lpstr>Прямой перенос базовой версии: особенности программы…</vt:lpstr>
      <vt:lpstr>Прямой перенос базовой версии: особенности программы…</vt:lpstr>
      <vt:lpstr>Прямой перенос базовой версии: особенности программы…</vt:lpstr>
      <vt:lpstr>Прямой перенос базовой версии: особенности программы…</vt:lpstr>
      <vt:lpstr>Прямой перенос базовой версии: особенности программы</vt:lpstr>
      <vt:lpstr>Прямой перенос базовой версии...</vt:lpstr>
      <vt:lpstr>Прямой перенос базовой версии</vt:lpstr>
      <vt:lpstr>Оптимизация 1: обновление структуры данных для хранения траектории фотона…</vt:lpstr>
      <vt:lpstr>Оптимизация 1: обновление структуры данных для хранения траектории фотона…</vt:lpstr>
      <vt:lpstr>Оптимизация 1: обновление структуры данных для хранения траектории фотона…</vt:lpstr>
      <vt:lpstr>Оптимизация 1: обновление структуры данных для хранения траектории фотона…</vt:lpstr>
      <vt:lpstr>Оптимизация 1: обновление структуры данных для хранения траектории фотона…</vt:lpstr>
      <vt:lpstr>Оптимизация 1: обновление структуры данных для хранения траектории фотона</vt:lpstr>
      <vt:lpstr>Оптимизация 2: отказ от использования дублирующих массивов…</vt:lpstr>
      <vt:lpstr>Оптимизация 2: отказ от использования дублирующих массивов…</vt:lpstr>
      <vt:lpstr>Оптимизация 2: отказ от использования дублирующих массивов</vt:lpstr>
      <vt:lpstr>Оптимизация 3: балансировка нагрузки…</vt:lpstr>
      <vt:lpstr>Оптимизация 3: балансировка нагрузки…</vt:lpstr>
      <vt:lpstr>Оптимизация 3: балансировка нагрузки</vt:lpstr>
      <vt:lpstr>Общие результаты оптимизации</vt:lpstr>
      <vt:lpstr>Дальнейшая оптимизация</vt:lpstr>
      <vt:lpstr>Дополнительные задания</vt:lpstr>
      <vt:lpstr>Литература</vt:lpstr>
      <vt:lpstr>Авторский коллектив</vt:lpstr>
    </vt:vector>
  </TitlesOfParts>
  <Company>Нижегородский университет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1: Оптимизация вычислительно трудоемкого программного модуля для архитектуры Intel Xeon Phi. Метод Монте-Карло</dc:title>
  <cp:lastModifiedBy>Alexander V. Sysoyev</cp:lastModifiedBy>
  <cp:revision>2293</cp:revision>
  <dcterms:created xsi:type="dcterms:W3CDTF">2004-08-14T10:27:56Z</dcterms:created>
  <dcterms:modified xsi:type="dcterms:W3CDTF">2013-12-30T14:32:32Z</dcterms:modified>
</cp:coreProperties>
</file>