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026" r:id="rId2"/>
  </p:sldMasterIdLst>
  <p:notesMasterIdLst>
    <p:notesMasterId r:id="rId66"/>
  </p:notesMasterIdLst>
  <p:handoutMasterIdLst>
    <p:handoutMasterId r:id="rId67"/>
  </p:handoutMasterIdLst>
  <p:sldIdLst>
    <p:sldId id="835" r:id="rId3"/>
    <p:sldId id="639" r:id="rId4"/>
    <p:sldId id="798" r:id="rId5"/>
    <p:sldId id="724" r:id="rId6"/>
    <p:sldId id="800" r:id="rId7"/>
    <p:sldId id="804" r:id="rId8"/>
    <p:sldId id="803" r:id="rId9"/>
    <p:sldId id="805" r:id="rId10"/>
    <p:sldId id="806" r:id="rId11"/>
    <p:sldId id="807" r:id="rId12"/>
    <p:sldId id="808" r:id="rId13"/>
    <p:sldId id="809" r:id="rId14"/>
    <p:sldId id="810" r:id="rId15"/>
    <p:sldId id="811" r:id="rId16"/>
    <p:sldId id="812" r:id="rId17"/>
    <p:sldId id="813" r:id="rId18"/>
    <p:sldId id="814" r:id="rId19"/>
    <p:sldId id="815" r:id="rId20"/>
    <p:sldId id="816" r:id="rId21"/>
    <p:sldId id="817" r:id="rId22"/>
    <p:sldId id="818" r:id="rId23"/>
    <p:sldId id="819" r:id="rId24"/>
    <p:sldId id="820" r:id="rId25"/>
    <p:sldId id="821" r:id="rId26"/>
    <p:sldId id="822" r:id="rId27"/>
    <p:sldId id="823" r:id="rId28"/>
    <p:sldId id="824" r:id="rId29"/>
    <p:sldId id="825" r:id="rId30"/>
    <p:sldId id="826" r:id="rId31"/>
    <p:sldId id="827" r:id="rId32"/>
    <p:sldId id="828" r:id="rId33"/>
    <p:sldId id="831" r:id="rId34"/>
    <p:sldId id="829" r:id="rId35"/>
    <p:sldId id="830" r:id="rId36"/>
    <p:sldId id="774" r:id="rId37"/>
    <p:sldId id="775" r:id="rId38"/>
    <p:sldId id="776" r:id="rId39"/>
    <p:sldId id="777" r:id="rId40"/>
    <p:sldId id="778" r:id="rId41"/>
    <p:sldId id="779" r:id="rId42"/>
    <p:sldId id="780" r:id="rId43"/>
    <p:sldId id="781" r:id="rId44"/>
    <p:sldId id="782" r:id="rId45"/>
    <p:sldId id="783" r:id="rId46"/>
    <p:sldId id="784" r:id="rId47"/>
    <p:sldId id="785" r:id="rId48"/>
    <p:sldId id="786" r:id="rId49"/>
    <p:sldId id="787" r:id="rId50"/>
    <p:sldId id="788" r:id="rId51"/>
    <p:sldId id="789" r:id="rId52"/>
    <p:sldId id="790" r:id="rId53"/>
    <p:sldId id="791" r:id="rId54"/>
    <p:sldId id="792" r:id="rId55"/>
    <p:sldId id="797" r:id="rId56"/>
    <p:sldId id="796" r:id="rId57"/>
    <p:sldId id="793" r:id="rId58"/>
    <p:sldId id="794" r:id="rId59"/>
    <p:sldId id="795" r:id="rId60"/>
    <p:sldId id="833" r:id="rId61"/>
    <p:sldId id="834" r:id="rId62"/>
    <p:sldId id="720" r:id="rId63"/>
    <p:sldId id="721" r:id="rId64"/>
    <p:sldId id="513" r:id="rId65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nard MT Condense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nard MT Condense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nard MT Condense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nard MT Condense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nard MT Condense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ernard MT Condense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ernard MT Condense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ernard MT Condense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ernard MT Condense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63D"/>
    <a:srgbClr val="0969CD"/>
    <a:srgbClr val="CCCCCC"/>
    <a:srgbClr val="FF0000"/>
    <a:srgbClr val="FFFF00"/>
    <a:srgbClr val="CC0000"/>
    <a:srgbClr val="808080"/>
    <a:srgbClr val="7575D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68" autoAdjust="0"/>
    <p:restoredTop sz="99857" autoAdjust="0"/>
  </p:normalViewPr>
  <p:slideViewPr>
    <p:cSldViewPr>
      <p:cViewPr>
        <p:scale>
          <a:sx n="90" d="100"/>
          <a:sy n="90" d="100"/>
        </p:scale>
        <p:origin x="-840" y="-44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9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4E14B5-B6DA-4C9C-BE4C-17AAE7036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1286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CE51A9-5DA4-4BC1-9702-26602C49A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008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 eaLnBrk="1" fontAlgn="base" hangingPunct="1">
              <a:spcBef>
                <a:spcPct val="0"/>
              </a:spcBef>
              <a:spcAft>
                <a:spcPct val="0"/>
              </a:spcAft>
            </a:pPr>
            <a:fld id="{326C1D50-C1BD-4BB3-A48B-E65A9D2557C5}" type="slidenum">
              <a:rPr lang="ru-RU" altLang="ru-RU" kern="1200" smtClean="0">
                <a:solidFill>
                  <a:prstClr val="black"/>
                </a:solidFill>
                <a:ea typeface="+mn-ea"/>
              </a:rPr>
              <a:pPr algn="r"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kern="1200" smtClean="0">
              <a:solidFill>
                <a:prstClr val="black"/>
              </a:solidFill>
              <a:ea typeface="+mn-ea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D79687-9660-4725-839A-742B3A0303B4}" type="slidenum">
              <a:rPr lang="ru-RU" altLang="ru-RU" smtClean="0"/>
              <a:pPr eaLnBrk="1" hangingPunct="1">
                <a:spcBef>
                  <a:spcPct val="0"/>
                </a:spcBef>
              </a:pPr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D79687-9660-4725-839A-742B3A0303B4}" type="slidenum">
              <a:rPr lang="ru-RU" altLang="ru-RU" smtClean="0"/>
              <a:pPr eaLnBrk="1" hangingPunct="1">
                <a:spcBef>
                  <a:spcPct val="0"/>
                </a:spcBef>
              </a:pPr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F291B5E-4830-42B4-9F7A-ED93D32FE8CF}" type="slidenum">
              <a:rPr lang="ru-RU" altLang="ru-RU" smtClean="0"/>
              <a:pPr eaLnBrk="1" hangingPunct="1">
                <a:spcBef>
                  <a:spcPct val="0"/>
                </a:spcBef>
              </a:pPr>
              <a:t>63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33"/>
          <p:cNvSpPr txBox="1">
            <a:spLocks noChangeArrowheads="1"/>
          </p:cNvSpPr>
          <p:nvPr/>
        </p:nvSpPr>
        <p:spPr bwMode="auto">
          <a:xfrm>
            <a:off x="0" y="115888"/>
            <a:ext cx="9945688" cy="14065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ru-RU" sz="2400" b="1" smtClean="0">
                <a:latin typeface="Arial" charset="0"/>
              </a:rPr>
              <a:t>Нижегородский государственный университет </a:t>
            </a:r>
            <a:r>
              <a:rPr lang="en-US" sz="2400" b="1" smtClean="0">
                <a:latin typeface="Arial" charset="0"/>
              </a:rPr>
              <a:t/>
            </a:r>
            <a:br>
              <a:rPr lang="en-US" sz="2400" b="1" smtClean="0">
                <a:latin typeface="Arial" charset="0"/>
              </a:rPr>
            </a:br>
            <a:r>
              <a:rPr lang="ru-RU" sz="2400" b="1" smtClean="0">
                <a:latin typeface="Arial" charset="0"/>
              </a:rPr>
              <a:t>им.</a:t>
            </a:r>
            <a:r>
              <a:rPr lang="en-US" sz="2400" b="1" smtClean="0">
                <a:latin typeface="Arial" charset="0"/>
              </a:rPr>
              <a:t> </a:t>
            </a:r>
            <a:r>
              <a:rPr lang="ru-RU" sz="2400" b="1" smtClean="0">
                <a:latin typeface="Arial" charset="0"/>
              </a:rPr>
              <a:t>Н.И.Лобачевского</a:t>
            </a:r>
          </a:p>
          <a:p>
            <a:pPr algn="ctr"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ru-RU" sz="2000" b="1" i="1" smtClean="0">
                <a:latin typeface="Arial" charset="0"/>
              </a:rPr>
              <a:t>Факультет Вычислительной математики и кибернетики</a:t>
            </a:r>
            <a:endParaRPr lang="en-US" sz="2000" b="1" i="1" smtClean="0">
              <a:latin typeface="Arial" charset="0"/>
            </a:endParaRPr>
          </a:p>
        </p:txBody>
      </p:sp>
      <p:pic>
        <p:nvPicPr>
          <p:cNvPr id="5" name="Picture 13" descr="NNGU_Logo_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8" y="260350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Н. Новгород, 2013 г.</a:t>
            </a:r>
            <a:endParaRPr lang="ru-RU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Принципы переноса прикладных программных пакетов на Intel Xeon Phi</a:t>
            </a:r>
            <a:endParaRPr lang="ru-RU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 algn="l">
              <a:lnSpc>
                <a:spcPct val="100000"/>
              </a:lnSpc>
              <a:defRPr sz="1200"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219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973138" y="6381750"/>
            <a:ext cx="8737600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131763" y="960438"/>
            <a:ext cx="944086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131763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" name="Picture 13" descr="NNGU_Logo_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" y="60928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Н. Новгород, 2013 г.</a:t>
            </a:r>
            <a:endParaRPr lang="ru-RU"/>
          </a:p>
        </p:txBody>
      </p:sp>
      <p:sp>
        <p:nvSpPr>
          <p:cNvPr id="9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‹#›</a:t>
            </a:fld>
            <a:r>
              <a:rPr lang="ru-RU" dirty="0" smtClean="0"/>
              <a:t> из </a:t>
            </a:r>
            <a:r>
              <a:rPr lang="ru-RU" dirty="0" smtClean="0"/>
              <a:t>6</a:t>
            </a:r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10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Принципы переноса прикладных программных пакетов на Intel Xeon Phi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435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33"/>
          <p:cNvSpPr txBox="1">
            <a:spLocks noChangeArrowheads="1"/>
          </p:cNvSpPr>
          <p:nvPr/>
        </p:nvSpPr>
        <p:spPr bwMode="auto">
          <a:xfrm>
            <a:off x="0" y="115888"/>
            <a:ext cx="9945688" cy="14065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algn="ctr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ru-RU" sz="2400" b="1" kern="1200" smtClean="0">
                <a:solidFill>
                  <a:srgbClr val="000000"/>
                </a:solidFill>
                <a:latin typeface="Arial" charset="0"/>
                <a:ea typeface="+mn-ea"/>
              </a:rPr>
              <a:t>Нижегородский государственный университет </a:t>
            </a:r>
            <a:r>
              <a:rPr lang="en-US" sz="2400" b="1" kern="1200" smtClean="0">
                <a:solidFill>
                  <a:srgbClr val="000000"/>
                </a:solidFill>
                <a:latin typeface="Arial" charset="0"/>
                <a:ea typeface="+mn-ea"/>
              </a:rPr>
              <a:t/>
            </a:r>
            <a:br>
              <a:rPr lang="en-US" sz="2400" b="1" kern="1200" smtClean="0">
                <a:solidFill>
                  <a:srgbClr val="000000"/>
                </a:solidFill>
                <a:latin typeface="Arial" charset="0"/>
                <a:ea typeface="+mn-ea"/>
              </a:rPr>
            </a:br>
            <a:r>
              <a:rPr lang="ru-RU" sz="2400" b="1" kern="1200" smtClean="0">
                <a:solidFill>
                  <a:srgbClr val="000000"/>
                </a:solidFill>
                <a:latin typeface="Arial" charset="0"/>
                <a:ea typeface="+mn-ea"/>
              </a:rPr>
              <a:t>им.</a:t>
            </a:r>
            <a:r>
              <a:rPr lang="en-US" sz="2400" b="1" kern="1200" smtClean="0">
                <a:solidFill>
                  <a:srgbClr val="000000"/>
                </a:solidFill>
                <a:latin typeface="Arial" charset="0"/>
                <a:ea typeface="+mn-ea"/>
              </a:rPr>
              <a:t> </a:t>
            </a:r>
            <a:r>
              <a:rPr lang="ru-RU" sz="2400" b="1" kern="1200" smtClean="0">
                <a:solidFill>
                  <a:srgbClr val="000000"/>
                </a:solidFill>
                <a:latin typeface="Arial" charset="0"/>
                <a:ea typeface="+mn-ea"/>
              </a:rPr>
              <a:t>Н.И.Лобачевского</a:t>
            </a:r>
          </a:p>
          <a:p>
            <a:pPr algn="ctr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ru-RU" sz="2000" b="1" i="1" kern="1200" smtClean="0">
                <a:solidFill>
                  <a:srgbClr val="000000"/>
                </a:solidFill>
                <a:latin typeface="Arial" charset="0"/>
                <a:ea typeface="+mn-ea"/>
              </a:rPr>
              <a:t>Факультет Вычислительной математики и кибернетики</a:t>
            </a:r>
            <a:endParaRPr lang="en-US" sz="2000" b="1" i="1" kern="1200" smtClean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pic>
        <p:nvPicPr>
          <p:cNvPr id="5" name="Picture 13" descr="NNGU_Logo_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260350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kern="120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Н. Новгород, 2013 г.</a:t>
            </a:r>
            <a:endParaRPr lang="ru-RU" sz="10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kern="120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Принципы переноса прикладных программных пакетов на Intel Xeon Phi</a:t>
            </a:r>
            <a:endParaRPr lang="ru-RU" sz="10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 algn="l">
              <a:lnSpc>
                <a:spcPct val="100000"/>
              </a:lnSpc>
              <a:defRPr sz="12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219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050" y="207963"/>
            <a:ext cx="90836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Введение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196975"/>
            <a:ext cx="89154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650" y="6408738"/>
            <a:ext cx="205105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Н. Новгород, 2013 г.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8313" y="6410325"/>
            <a:ext cx="57610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Принципы переноса прикладных программных пакетов на Intel Xeon Phi</a:t>
            </a: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3963" y="6408738"/>
            <a:ext cx="93503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50000"/>
              </a:lnSpc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7DEDE4-11E8-4744-A472-B263C9E1A409}" type="slidenum">
              <a:rPr lang="ru-RU" smtClean="0"/>
              <a:pPr>
                <a:defRPr/>
              </a:pPr>
              <a:t>‹#›</a:t>
            </a:fld>
            <a:r>
              <a:rPr lang="ru-RU" dirty="0" smtClean="0"/>
              <a:t> из </a:t>
            </a:r>
            <a:r>
              <a:rPr lang="ru-RU" dirty="0" smtClean="0"/>
              <a:t>6</a:t>
            </a:r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973138" y="6381750"/>
            <a:ext cx="8737600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131763" y="960438"/>
            <a:ext cx="944086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Line 13"/>
          <p:cNvSpPr>
            <a:spLocks noChangeShapeType="1"/>
          </p:cNvSpPr>
          <p:nvPr/>
        </p:nvSpPr>
        <p:spPr bwMode="auto">
          <a:xfrm>
            <a:off x="131763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34" name="Picture 13" descr="NNGU_Logo_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" y="60928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050" y="207963"/>
            <a:ext cx="90836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Введение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196975"/>
            <a:ext cx="89154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650" y="6408738"/>
            <a:ext cx="205105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 charset="0"/>
                <a:cs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kern="1200" smtClean="0">
                <a:solidFill>
                  <a:srgbClr val="000000"/>
                </a:solidFill>
                <a:ea typeface="+mn-ea"/>
              </a:rPr>
              <a:t>Н. Новгород, 2013 г.</a:t>
            </a:r>
            <a:endParaRPr lang="ru-RU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8313" y="6410325"/>
            <a:ext cx="57610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 charset="0"/>
                <a:cs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kern="1200" smtClean="0">
                <a:solidFill>
                  <a:srgbClr val="000000"/>
                </a:solidFill>
                <a:ea typeface="+mn-ea"/>
              </a:rPr>
              <a:t>Принципы переноса прикладных программных пакетов на Intel Xeon Phi</a:t>
            </a:r>
            <a:endParaRPr lang="ru-RU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3963" y="6408738"/>
            <a:ext cx="93503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50000"/>
              </a:lnSpc>
              <a:defRPr sz="1000">
                <a:latin typeface="Arial" charset="0"/>
                <a:cs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6D7DEDE4-11E8-4744-A472-B263C9E1A409}" type="slidenum">
              <a:rPr lang="ru-RU" kern="1200" smtClean="0">
                <a:solidFill>
                  <a:srgbClr val="000000"/>
                </a:solidFill>
                <a:ea typeface="+mn-ea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ru-RU" kern="1200" dirty="0" smtClean="0">
                <a:solidFill>
                  <a:srgbClr val="000000"/>
                </a:solidFill>
                <a:ea typeface="+mn-ea"/>
              </a:rPr>
              <a:t> из 6</a:t>
            </a:r>
            <a:r>
              <a:rPr lang="en-US" kern="1200" dirty="0" smtClean="0">
                <a:solidFill>
                  <a:srgbClr val="000000"/>
                </a:solidFill>
                <a:ea typeface="+mn-ea"/>
              </a:rPr>
              <a:t>3</a:t>
            </a:r>
            <a:endParaRPr lang="ru-RU" kern="120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973138" y="6381750"/>
            <a:ext cx="8737600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131763" y="960438"/>
            <a:ext cx="944086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1033" name="Line 13"/>
          <p:cNvSpPr>
            <a:spLocks noChangeShapeType="1"/>
          </p:cNvSpPr>
          <p:nvPr/>
        </p:nvSpPr>
        <p:spPr bwMode="auto">
          <a:xfrm>
            <a:off x="131763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pic>
        <p:nvPicPr>
          <p:cNvPr id="1034" name="Picture 13" descr="NNGU_Logo_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0928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software.intel.com/sites/default/files/article/373519/fdtd-optimization-on-mic.pdf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software.intel.com/en-us/mic-developer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anton.v.gorshkov@gmail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6288" y="3195638"/>
            <a:ext cx="8420100" cy="1200329"/>
          </a:xfrm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dirty="0" smtClean="0"/>
              <a:t>Лекция №</a:t>
            </a:r>
            <a:r>
              <a:rPr lang="en-US" altLang="ru-RU" sz="2400" dirty="0" smtClean="0"/>
              <a:t>7</a:t>
            </a:r>
            <a:br>
              <a:rPr lang="en-US" altLang="ru-RU" sz="2400" dirty="0" smtClean="0"/>
            </a:br>
            <a:r>
              <a:rPr lang="ru-RU" altLang="ru-RU" sz="2400" dirty="0" smtClean="0"/>
              <a:t>Принципы переноса прикладных программных </a:t>
            </a:r>
            <a:r>
              <a:rPr lang="ru-RU" altLang="ru-RU" sz="2400" dirty="0" smtClean="0"/>
              <a:t>пакетов </a:t>
            </a:r>
            <a:r>
              <a:rPr lang="ru-RU" altLang="ru-RU" sz="2400" dirty="0" smtClean="0"/>
              <a:t>на </a:t>
            </a:r>
            <a:r>
              <a:rPr lang="en-US" altLang="ru-RU" sz="2400" dirty="0" smtClean="0"/>
              <a:t>Intel Xeon Phi</a:t>
            </a:r>
            <a:endParaRPr lang="ru-RU" altLang="ru-RU" sz="2400" dirty="0" smtClean="0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625" y="2205038"/>
            <a:ext cx="9047163" cy="461962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Программирование для </a:t>
            </a: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Intel Xeon Phi</a:t>
            </a:r>
            <a:endParaRPr lang="ru-RU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800475" y="5591175"/>
            <a:ext cx="5905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ru-RU" altLang="ru-RU" sz="2000" kern="1200" dirty="0" err="1">
                <a:solidFill>
                  <a:srgbClr val="000000"/>
                </a:solidFill>
                <a:ea typeface="+mn-ea"/>
              </a:rPr>
              <a:t>Бастраков</a:t>
            </a:r>
            <a:r>
              <a:rPr lang="ru-RU" altLang="ru-RU" sz="2000" kern="1200" dirty="0">
                <a:solidFill>
                  <a:srgbClr val="000000"/>
                </a:solidFill>
                <a:ea typeface="+mn-ea"/>
              </a:rPr>
              <a:t> С.И., Горшков </a:t>
            </a:r>
            <a:r>
              <a:rPr lang="ru-RU" altLang="ru-RU" sz="2000" kern="1200" dirty="0" smtClean="0">
                <a:solidFill>
                  <a:srgbClr val="000000"/>
                </a:solidFill>
                <a:ea typeface="+mn-ea"/>
              </a:rPr>
              <a:t>А.В.</a:t>
            </a:r>
            <a:endParaRPr lang="en-US" altLang="ru-RU" sz="2000" kern="1200" dirty="0" smtClean="0">
              <a:solidFill>
                <a:srgbClr val="000000"/>
              </a:solidFill>
              <a:ea typeface="+mn-ea"/>
            </a:endParaRPr>
          </a:p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ru-RU" altLang="ru-RU" sz="2000" kern="1200" dirty="0" smtClean="0">
                <a:solidFill>
                  <a:srgbClr val="000000"/>
                </a:solidFill>
                <a:ea typeface="+mn-ea"/>
              </a:rPr>
              <a:t>Кафедра </a:t>
            </a:r>
            <a:r>
              <a:rPr lang="ru-RU" altLang="ru-RU" sz="2000" kern="1200" dirty="0">
                <a:solidFill>
                  <a:srgbClr val="000000"/>
                </a:solidFill>
                <a:ea typeface="+mn-ea"/>
              </a:rPr>
              <a:t>математического обеспечения ЭВМ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6321425" y="4724400"/>
            <a:ext cx="3576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ru-RU" altLang="ru-RU" sz="1800" i="1" kern="1200">
                <a:solidFill>
                  <a:srgbClr val="000000"/>
                </a:solidFill>
                <a:ea typeface="+mn-ea"/>
              </a:rPr>
              <a:t>При поддержке компании </a:t>
            </a:r>
            <a:r>
              <a:rPr lang="en-US" altLang="ru-RU" sz="1800" i="1" kern="1200">
                <a:solidFill>
                  <a:srgbClr val="000000"/>
                </a:solidFill>
                <a:ea typeface="+mn-ea"/>
              </a:rPr>
              <a:t>Intel</a:t>
            </a:r>
            <a:endParaRPr lang="ru-RU" altLang="ru-RU" sz="1800" kern="1200">
              <a:solidFill>
                <a:srgbClr val="000000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Метод </a:t>
            </a:r>
            <a:r>
              <a:rPr lang="en-US" altLang="ru-RU" dirty="0" smtClean="0"/>
              <a:t>FDTD</a:t>
            </a:r>
            <a:endParaRPr lang="ru-RU" altLang="ru-RU" dirty="0" smtClean="0"/>
          </a:p>
        </p:txBody>
      </p:sp>
      <p:sp>
        <p:nvSpPr>
          <p:cNvPr id="8195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Н. Новгород, 2013 г.</a:t>
            </a:r>
            <a:endParaRPr lang="ru-RU" altLang="ru-RU" smtClean="0">
              <a:latin typeface="Arial" charset="0"/>
            </a:endParaRPr>
          </a:p>
        </p:txBody>
      </p:sp>
      <p:sp>
        <p:nvSpPr>
          <p:cNvPr id="8197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Принципы переноса прикладных программных пакетов на Intel Xeon Phi</a:t>
            </a:r>
            <a:endParaRPr lang="ru-RU" altLang="ru-RU" smtClean="0">
              <a:latin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73050" y="1268761"/>
            <a:ext cx="9469438" cy="511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20638" algn="just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just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236663" indent="-228600" algn="just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44650" indent="-228600" algn="just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just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just" rtl="0" fontAlgn="base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just" rtl="0" fontAlgn="base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just" rtl="0" fontAlgn="base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just" rtl="0" fontAlgn="base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363538">
              <a:lnSpc>
                <a:spcPct val="110000"/>
              </a:lnSpc>
              <a:defRPr/>
            </a:pPr>
            <a:r>
              <a:rPr lang="ru-RU" sz="2400" dirty="0" smtClean="0"/>
              <a:t>Моделирование </a:t>
            </a:r>
            <a:r>
              <a:rPr lang="ru-RU" sz="2400" dirty="0"/>
              <a:t>производится итерационно по </a:t>
            </a:r>
            <a:r>
              <a:rPr lang="ru-RU" sz="2400" dirty="0" smtClean="0"/>
              <a:t>времени</a:t>
            </a:r>
            <a:r>
              <a:rPr lang="en-US" sz="2400" dirty="0" smtClean="0"/>
              <a:t>.</a:t>
            </a:r>
          </a:p>
          <a:p>
            <a:pPr marL="0" indent="363538">
              <a:lnSpc>
                <a:spcPct val="110000"/>
              </a:lnSpc>
              <a:defRPr/>
            </a:pPr>
            <a:r>
              <a:rPr lang="ru-RU" sz="2400" dirty="0"/>
              <a:t>Н</a:t>
            </a:r>
            <a:r>
              <a:rPr lang="ru-RU" sz="2400" dirty="0" smtClean="0"/>
              <a:t>а </a:t>
            </a:r>
            <a:r>
              <a:rPr lang="ru-RU" sz="2400" dirty="0"/>
              <a:t>каждом шаге хранится текущий набор сеточных значений поля. </a:t>
            </a:r>
            <a:endParaRPr lang="ru-RU" sz="2400" dirty="0" smtClean="0"/>
          </a:p>
          <a:p>
            <a:pPr marL="0" indent="363538">
              <a:lnSpc>
                <a:spcPct val="110000"/>
              </a:lnSpc>
              <a:defRPr/>
            </a:pPr>
            <a:r>
              <a:rPr lang="ru-RU" sz="2400" dirty="0" smtClean="0"/>
              <a:t>Начальные </a:t>
            </a:r>
            <a:r>
              <a:rPr lang="ru-RU" sz="2400" dirty="0"/>
              <a:t>значения поля определяются из заданных начальных условий</a:t>
            </a:r>
            <a:r>
              <a:rPr lang="ru-RU" sz="2400" dirty="0" smtClean="0"/>
              <a:t>.</a:t>
            </a:r>
          </a:p>
          <a:p>
            <a:pPr marL="0" indent="363538">
              <a:lnSpc>
                <a:spcPct val="110000"/>
              </a:lnSpc>
              <a:defRPr/>
            </a:pPr>
            <a:r>
              <a:rPr lang="ru-RU" sz="2400" dirty="0" smtClean="0"/>
              <a:t>Итерация </a:t>
            </a:r>
            <a:r>
              <a:rPr lang="ru-RU" sz="2400" dirty="0"/>
              <a:t>метода состоит из двух этапов: </a:t>
            </a:r>
            <a:endParaRPr lang="ru-RU" sz="2400" dirty="0" smtClean="0"/>
          </a:p>
          <a:p>
            <a:pPr marL="485775" lvl="1" indent="363538">
              <a:lnSpc>
                <a:spcPct val="110000"/>
              </a:lnSpc>
              <a:defRPr/>
            </a:pPr>
            <a:r>
              <a:rPr lang="ru-RU" sz="2400" dirty="0" smtClean="0"/>
              <a:t>использование </a:t>
            </a:r>
            <a:r>
              <a:rPr lang="ru-RU" sz="2400" dirty="0"/>
              <a:t>текущих значений </a:t>
            </a:r>
            <a:r>
              <a:rPr lang="en-US" sz="2400" b="1" i="1" dirty="0"/>
              <a:t>E</a:t>
            </a:r>
            <a:r>
              <a:rPr lang="en-US" sz="2400" dirty="0"/>
              <a:t> </a:t>
            </a:r>
            <a:r>
              <a:rPr lang="ru-RU" sz="2400" dirty="0"/>
              <a:t>и </a:t>
            </a:r>
            <a:r>
              <a:rPr lang="en-US" sz="2400" b="1" i="1" dirty="0"/>
              <a:t>B</a:t>
            </a:r>
            <a:r>
              <a:rPr lang="en-US" sz="2400" dirty="0"/>
              <a:t> </a:t>
            </a:r>
            <a:r>
              <a:rPr lang="ru-RU" sz="2400" dirty="0"/>
              <a:t>для вычисления новых значений </a:t>
            </a:r>
            <a:r>
              <a:rPr lang="en-US" sz="2400" b="1" i="1" dirty="0"/>
              <a:t>E</a:t>
            </a:r>
            <a:r>
              <a:rPr lang="ru-RU" sz="2400" dirty="0"/>
              <a:t> (обновление </a:t>
            </a:r>
            <a:r>
              <a:rPr lang="en-US" sz="2400" b="1" i="1" dirty="0"/>
              <a:t>E</a:t>
            </a:r>
            <a:r>
              <a:rPr lang="ru-RU" sz="2400" dirty="0" smtClean="0"/>
              <a:t>),</a:t>
            </a:r>
          </a:p>
          <a:p>
            <a:pPr marL="485775" lvl="1" indent="363538">
              <a:lnSpc>
                <a:spcPct val="110000"/>
              </a:lnSpc>
              <a:defRPr/>
            </a:pPr>
            <a:r>
              <a:rPr lang="ru-RU" sz="2400" dirty="0" smtClean="0"/>
              <a:t>использование </a:t>
            </a:r>
            <a:r>
              <a:rPr lang="ru-RU" sz="2400" dirty="0"/>
              <a:t>текущих значений </a:t>
            </a:r>
            <a:r>
              <a:rPr lang="en-US" sz="2400" b="1" i="1" dirty="0"/>
              <a:t>B</a:t>
            </a:r>
            <a:r>
              <a:rPr lang="en-US" sz="2400" dirty="0"/>
              <a:t> </a:t>
            </a:r>
            <a:r>
              <a:rPr lang="ru-RU" sz="2400" dirty="0"/>
              <a:t>и новых значений </a:t>
            </a:r>
            <a:r>
              <a:rPr lang="en-US" sz="2400" b="1" i="1" dirty="0"/>
              <a:t>E</a:t>
            </a:r>
            <a:r>
              <a:rPr lang="en-US" sz="2400" dirty="0"/>
              <a:t> </a:t>
            </a:r>
            <a:r>
              <a:rPr lang="ru-RU" sz="2400" dirty="0"/>
              <a:t>для вычисления новых значений </a:t>
            </a:r>
            <a:r>
              <a:rPr lang="en-US" sz="2400" b="1" i="1" dirty="0"/>
              <a:t>B</a:t>
            </a:r>
            <a:r>
              <a:rPr lang="ru-RU" sz="2400" dirty="0"/>
              <a:t> (обновление </a:t>
            </a:r>
            <a:r>
              <a:rPr lang="en-US" sz="2400" b="1" i="1" dirty="0"/>
              <a:t>B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10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776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Обновление </a:t>
            </a:r>
            <a:r>
              <a:rPr lang="en-US" altLang="ru-RU" dirty="0" smtClean="0"/>
              <a:t>E </a:t>
            </a:r>
            <a:r>
              <a:rPr lang="ru-RU" altLang="ru-RU" dirty="0" smtClean="0"/>
              <a:t>и </a:t>
            </a:r>
            <a:r>
              <a:rPr lang="en-US" altLang="ru-RU" dirty="0" smtClean="0"/>
              <a:t>B</a:t>
            </a:r>
            <a:endParaRPr lang="ru-RU" altLang="ru-RU" dirty="0" smtClean="0"/>
          </a:p>
        </p:txBody>
      </p:sp>
      <p:sp>
        <p:nvSpPr>
          <p:cNvPr id="8195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Н. Новгород, 2013 г.</a:t>
            </a:r>
            <a:endParaRPr lang="ru-RU" altLang="ru-RU" smtClean="0">
              <a:latin typeface="Arial" charset="0"/>
            </a:endParaRPr>
          </a:p>
        </p:txBody>
      </p:sp>
      <p:sp>
        <p:nvSpPr>
          <p:cNvPr id="8197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Принципы переноса прикладных программных пакетов на Intel Xeon Phi</a:t>
            </a:r>
            <a:endParaRPr lang="ru-RU" altLang="ru-RU" smtClean="0"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0" y="1124744"/>
                <a:ext cx="9906000" cy="5112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20638" algn="just" rtl="0" eaLnBrk="0" fontAlgn="base" hangingPunct="0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SzPct val="80000"/>
                  <a:buFont typeface="Wingdings" pitchFamily="2" charset="2"/>
                  <a:buChar char="q"/>
                  <a:defRPr sz="2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28675" indent="-285750" algn="just" rtl="0" eaLnBrk="0" fontAlgn="base" hangingPunct="0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236663" indent="-228600" algn="just" rtl="0" eaLnBrk="0" fontAlgn="base" hangingPunct="0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44650" indent="-228600" algn="just" rtl="0" eaLnBrk="0" fontAlgn="base" hangingPunct="0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just" rtl="0" eaLnBrk="0" fontAlgn="base" hangingPunct="0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just" rtl="0" fontAlgn="base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just" rtl="0" fontAlgn="base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just" rtl="0" fontAlgn="base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just" rtl="0" fontAlgn="base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363538">
                  <a:lnSpc>
                    <a:spcPct val="110000"/>
                  </a:lnSpc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𝑖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r>
                          <a:rPr lang="ru-RU" sz="2400" i="1">
                            <a:latin typeface="Cambria Math"/>
                          </a:rPr>
                          <m:t>𝑗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r>
                          <a:rPr lang="ru-RU" sz="24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≔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𝑖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r>
                          <a:rPr lang="ru-RU" sz="2400" i="1">
                            <a:latin typeface="Cambria Math"/>
                          </a:rPr>
                          <m:t>𝑗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r>
                          <a:rPr lang="ru-RU" sz="24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+ </m:t>
                    </m:r>
                    <m:r>
                      <a:rPr lang="ru-RU" sz="2400" i="1">
                        <a:latin typeface="Cambria Math"/>
                      </a:rPr>
                      <m:t>𝑐</m:t>
                    </m:r>
                    <m:r>
                      <a:rPr lang="ru-RU" sz="2400" i="1">
                        <a:latin typeface="Cambria Math"/>
                      </a:rPr>
                      <m:t>∙∆</m:t>
                    </m:r>
                    <m:r>
                      <a:rPr lang="ru-RU" sz="2400" i="1">
                        <a:latin typeface="Cambria Math"/>
                      </a:rPr>
                      <m:t>𝑡</m:t>
                    </m:r>
                    <m:r>
                      <a:rPr lang="ru-RU" sz="2400" i="1">
                        <a:latin typeface="Cambria Math"/>
                      </a:rPr>
                      <m:t>∙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/>
                                  </a:rPr>
                                  <m:t>𝑧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+1,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ru-RU" sz="2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/>
                                  </a:rPr>
                                  <m:t>𝑧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num>
                          <m:den>
                            <m:r>
                              <a:rPr lang="ru-RU" sz="2400" i="1">
                                <a:latin typeface="Cambria Math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𝑦</m:t>
                            </m:r>
                          </m:den>
                        </m:f>
                        <m:r>
                          <a:rPr lang="ru-RU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ru-RU" sz="2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num>
                          <m:den>
                            <m:r>
                              <a:rPr lang="ru-RU" sz="2400" i="1">
                                <a:latin typeface="Cambria Math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𝑧</m:t>
                            </m:r>
                          </m:den>
                        </m:f>
                      </m:e>
                    </m:d>
                  </m:oMath>
                </a14:m>
                <a:endParaRPr lang="en-US" sz="2400" i="1" dirty="0" smtClean="0"/>
              </a:p>
              <a:p>
                <a:pPr marL="0" indent="363538">
                  <a:lnSpc>
                    <a:spcPct val="110000"/>
                  </a:lnSpc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𝑖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r>
                          <a:rPr lang="ru-RU" sz="2400" i="1">
                            <a:latin typeface="Cambria Math"/>
                          </a:rPr>
                          <m:t>𝑗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r>
                          <a:rPr lang="ru-RU" sz="24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≔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𝑖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r>
                          <a:rPr lang="ru-RU" sz="2400" i="1">
                            <a:latin typeface="Cambria Math"/>
                          </a:rPr>
                          <m:t>𝑗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r>
                          <a:rPr lang="ru-RU" sz="24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−</m:t>
                    </m:r>
                    <m:r>
                      <a:rPr lang="ru-RU" sz="2400" i="1">
                        <a:latin typeface="Cambria Math"/>
                      </a:rPr>
                      <m:t>𝑐</m:t>
                    </m:r>
                    <m:r>
                      <a:rPr lang="ru-RU" sz="2400" i="1">
                        <a:latin typeface="Cambria Math"/>
                      </a:rPr>
                      <m:t>∙∆</m:t>
                    </m:r>
                    <m:r>
                      <a:rPr lang="ru-RU" sz="2400" i="1">
                        <a:latin typeface="Cambria Math"/>
                      </a:rPr>
                      <m:t>𝑡</m:t>
                    </m:r>
                    <m:r>
                      <a:rPr lang="ru-RU" sz="2400" i="1">
                        <a:latin typeface="Cambria Math"/>
                      </a:rPr>
                      <m:t>∙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/>
                                  </a:rPr>
                                  <m:t>𝑧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+1,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ru-RU" sz="2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/>
                                  </a:rPr>
                                  <m:t>𝑧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num>
                          <m:den>
                            <m:r>
                              <a:rPr lang="ru-RU" sz="2400" i="1">
                                <a:latin typeface="Cambria Math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ru-RU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ru-RU" sz="2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num>
                          <m:den>
                            <m:r>
                              <a:rPr lang="ru-RU" sz="2400" i="1">
                                <a:latin typeface="Cambria Math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𝑧</m:t>
                            </m:r>
                          </m:den>
                        </m:f>
                      </m:e>
                    </m:d>
                  </m:oMath>
                </a14:m>
                <a:endParaRPr lang="en-US" sz="2400" i="1" dirty="0" smtClean="0"/>
              </a:p>
              <a:p>
                <a:pPr marL="0" indent="363538">
                  <a:lnSpc>
                    <a:spcPct val="110000"/>
                  </a:lnSpc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𝑖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r>
                          <a:rPr lang="ru-RU" sz="2400" i="1">
                            <a:latin typeface="Cambria Math"/>
                          </a:rPr>
                          <m:t>𝑗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r>
                          <a:rPr lang="ru-RU" sz="24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≔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𝑖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r>
                          <a:rPr lang="ru-RU" sz="2400" i="1">
                            <a:latin typeface="Cambria Math"/>
                          </a:rPr>
                          <m:t>𝑗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r>
                          <a:rPr lang="ru-RU" sz="24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+</m:t>
                    </m:r>
                    <m:r>
                      <a:rPr lang="ru-RU" sz="2400" i="1">
                        <a:latin typeface="Cambria Math"/>
                      </a:rPr>
                      <m:t>𝑐</m:t>
                    </m:r>
                    <m:r>
                      <a:rPr lang="ru-RU" sz="2400" i="1">
                        <a:latin typeface="Cambria Math"/>
                      </a:rPr>
                      <m:t>∙∆</m:t>
                    </m:r>
                    <m:r>
                      <a:rPr lang="ru-RU" sz="2400" i="1">
                        <a:latin typeface="Cambria Math"/>
                      </a:rPr>
                      <m:t>𝑡</m:t>
                    </m:r>
                    <m:r>
                      <a:rPr lang="ru-RU" sz="2400" i="1">
                        <a:latin typeface="Cambria Math"/>
                      </a:rPr>
                      <m:t>∙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+1,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ru-RU" sz="2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num>
                          <m:den>
                            <m:r>
                              <a:rPr lang="ru-RU" sz="2400" i="1">
                                <a:latin typeface="Cambria Math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ru-RU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+1,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ru-RU" sz="2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num>
                          <m:den>
                            <m:r>
                              <a:rPr lang="ru-RU" sz="2400" i="1">
                                <a:latin typeface="Cambria Math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𝑦</m:t>
                            </m:r>
                          </m:den>
                        </m:f>
                      </m:e>
                    </m:d>
                  </m:oMath>
                </a14:m>
                <a:endParaRPr lang="en-US" sz="2400" i="1" dirty="0" smtClean="0"/>
              </a:p>
              <a:p>
                <a:pPr marL="0" indent="363538">
                  <a:lnSpc>
                    <a:spcPct val="110000"/>
                  </a:lnSpc>
                  <a:defRPr/>
                </a:pPr>
                <a:endParaRPr lang="en-US" sz="2400" i="1" dirty="0" smtClean="0"/>
              </a:p>
              <a:p>
                <a:pPr marL="0" indent="363538">
                  <a:lnSpc>
                    <a:spcPct val="110000"/>
                  </a:lnSpc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𝑖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r>
                          <a:rPr lang="ru-RU" sz="2400" i="1">
                            <a:latin typeface="Cambria Math"/>
                          </a:rPr>
                          <m:t>𝑗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r>
                          <a:rPr lang="ru-RU" sz="24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≔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𝑖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r>
                          <a:rPr lang="ru-RU" sz="2400" i="1">
                            <a:latin typeface="Cambria Math"/>
                          </a:rPr>
                          <m:t>𝑗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r>
                          <a:rPr lang="ru-RU" sz="24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−</m:t>
                    </m:r>
                    <m:r>
                      <a:rPr lang="ru-RU" sz="2400" i="1">
                        <a:latin typeface="Cambria Math"/>
                      </a:rPr>
                      <m:t>𝑐</m:t>
                    </m:r>
                    <m:r>
                      <a:rPr lang="ru-RU" sz="2400" i="1">
                        <a:latin typeface="Cambria Math"/>
                      </a:rPr>
                      <m:t>∙∆</m:t>
                    </m:r>
                    <m:r>
                      <a:rPr lang="ru-RU" sz="2400" i="1">
                        <a:latin typeface="Cambria Math"/>
                      </a:rPr>
                      <m:t>𝑡</m:t>
                    </m:r>
                    <m:r>
                      <a:rPr lang="ru-RU" sz="2400" i="1">
                        <a:latin typeface="Cambria Math"/>
                      </a:rPr>
                      <m:t>∙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/>
                                  </a:rPr>
                                  <m:t>𝑧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ru-RU" sz="2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/>
                                  </a:rPr>
                                  <m:t>𝑧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−1,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num>
                          <m:den>
                            <m:r>
                              <a:rPr lang="ru-RU" sz="2400" i="1">
                                <a:latin typeface="Cambria Math"/>
                              </a:rPr>
                              <m:t>∆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𝑦</m:t>
                            </m:r>
                          </m:den>
                        </m:f>
                        <m:r>
                          <a:rPr lang="ru-RU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ru-RU" sz="2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num>
                          <m:den>
                            <m:r>
                              <a:rPr lang="ru-RU" sz="2400" i="1">
                                <a:latin typeface="Cambria Math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𝑧</m:t>
                            </m:r>
                          </m:den>
                        </m:f>
                      </m:e>
                    </m:d>
                  </m:oMath>
                </a14:m>
                <a:endParaRPr lang="en-US" sz="2400" i="1" dirty="0" smtClean="0"/>
              </a:p>
              <a:p>
                <a:pPr marL="0" indent="363538">
                  <a:lnSpc>
                    <a:spcPct val="110000"/>
                  </a:lnSpc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𝑖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r>
                          <a:rPr lang="ru-RU" sz="2400" i="1">
                            <a:latin typeface="Cambria Math"/>
                          </a:rPr>
                          <m:t>𝑗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r>
                          <a:rPr lang="ru-RU" sz="24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≔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𝑖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r>
                          <a:rPr lang="ru-RU" sz="2400" i="1">
                            <a:latin typeface="Cambria Math"/>
                          </a:rPr>
                          <m:t>𝑗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r>
                          <a:rPr lang="ru-RU" sz="24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+</m:t>
                    </m:r>
                    <m:r>
                      <a:rPr lang="ru-RU" sz="2400" i="1">
                        <a:latin typeface="Cambria Math"/>
                      </a:rPr>
                      <m:t>𝑐</m:t>
                    </m:r>
                    <m:r>
                      <a:rPr lang="ru-RU" sz="2400" i="1">
                        <a:latin typeface="Cambria Math"/>
                      </a:rPr>
                      <m:t>∙∆</m:t>
                    </m:r>
                    <m:r>
                      <a:rPr lang="ru-RU" sz="2400" i="1">
                        <a:latin typeface="Cambria Math"/>
                      </a:rPr>
                      <m:t>𝑡</m:t>
                    </m:r>
                    <m:r>
                      <a:rPr lang="ru-RU" sz="2400" i="1">
                        <a:latin typeface="Cambria Math"/>
                      </a:rPr>
                      <m:t>∙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/>
                                  </a:rPr>
                                  <m:t>𝑧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ru-RU" sz="2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/>
                                  </a:rPr>
                                  <m:t>𝑧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−1,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num>
                          <m:den>
                            <m:r>
                              <a:rPr lang="ru-RU" sz="2400" i="1">
                                <a:latin typeface="Cambria Math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ru-RU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ru-RU" sz="2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num>
                          <m:den>
                            <m:r>
                              <a:rPr lang="ru-RU" sz="2400" i="1">
                                <a:latin typeface="Cambria Math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𝑧</m:t>
                            </m:r>
                          </m:den>
                        </m:f>
                      </m:e>
                    </m:d>
                  </m:oMath>
                </a14:m>
                <a:endParaRPr lang="en-US" sz="2400" i="1" dirty="0" smtClean="0"/>
              </a:p>
              <a:p>
                <a:pPr marL="0" indent="363538">
                  <a:lnSpc>
                    <a:spcPct val="110000"/>
                  </a:lnSpc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𝑖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r>
                          <a:rPr lang="ru-RU" sz="2400" i="1">
                            <a:latin typeface="Cambria Math"/>
                          </a:rPr>
                          <m:t>𝑗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r>
                          <a:rPr lang="ru-RU" sz="24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≔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𝑖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r>
                          <a:rPr lang="ru-RU" sz="2400" i="1">
                            <a:latin typeface="Cambria Math"/>
                          </a:rPr>
                          <m:t>𝑗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r>
                          <a:rPr lang="ru-RU" sz="24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−</m:t>
                    </m:r>
                    <m:r>
                      <a:rPr lang="ru-RU" sz="2400" i="1">
                        <a:latin typeface="Cambria Math"/>
                      </a:rPr>
                      <m:t>𝑐</m:t>
                    </m:r>
                    <m:r>
                      <a:rPr lang="ru-RU" sz="2400" i="1">
                        <a:latin typeface="Cambria Math"/>
                      </a:rPr>
                      <m:t>∙∆</m:t>
                    </m:r>
                    <m:r>
                      <a:rPr lang="ru-RU" sz="2400" i="1">
                        <a:latin typeface="Cambria Math"/>
                      </a:rPr>
                      <m:t>𝑡</m:t>
                    </m:r>
                    <m:r>
                      <a:rPr lang="ru-RU" sz="2400" i="1">
                        <a:latin typeface="Cambria Math"/>
                      </a:rPr>
                      <m:t>∙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ru-RU" sz="2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ru-RU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−1,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𝑗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𝑘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ru-RU" sz="2400" i="1">
                                <a:latin typeface="Cambria Math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ru-RU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2400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ru-RU" sz="2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ru-RU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𝑗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−1,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𝑘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ru-RU" sz="2400" i="1">
                                <a:latin typeface="Cambria Math"/>
                              </a:rPr>
                              <m:t>∆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𝑦</m:t>
                            </m:r>
                          </m:den>
                        </m:f>
                      </m:e>
                    </m:d>
                  </m:oMath>
                </a14:m>
                <a:endParaRPr lang="ru-RU" sz="2400" dirty="0"/>
              </a:p>
              <a:p>
                <a:pPr marL="0" indent="363538">
                  <a:lnSpc>
                    <a:spcPct val="110000"/>
                  </a:lnSpc>
                  <a:defRPr/>
                </a:pPr>
                <a:endParaRPr lang="en-US" sz="2400" dirty="0"/>
              </a:p>
              <a:p>
                <a:pPr marL="0" indent="363538">
                  <a:lnSpc>
                    <a:spcPct val="110000"/>
                  </a:lnSpc>
                  <a:defRPr/>
                </a:pPr>
                <a:endParaRPr lang="ru-RU" sz="2400" dirty="0"/>
              </a:p>
              <a:p>
                <a:pPr marL="0" indent="363538">
                  <a:lnSpc>
                    <a:spcPct val="110000"/>
                  </a:lnSpc>
                  <a:defRPr/>
                </a:pPr>
                <a:endParaRPr lang="en-US" sz="2400" dirty="0" smtClean="0"/>
              </a:p>
            </p:txBody>
          </p:sp>
        </mc:Choice>
        <mc:Fallback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24744"/>
                <a:ext cx="9906000" cy="51129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11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739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Граничные условия</a:t>
            </a:r>
          </a:p>
        </p:txBody>
      </p:sp>
      <p:sp>
        <p:nvSpPr>
          <p:cNvPr id="8195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Н. Новгород, 2013 г.</a:t>
            </a:r>
            <a:endParaRPr lang="ru-RU" altLang="ru-RU" smtClean="0">
              <a:latin typeface="Arial" charset="0"/>
            </a:endParaRPr>
          </a:p>
        </p:txBody>
      </p:sp>
      <p:sp>
        <p:nvSpPr>
          <p:cNvPr id="8197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Принципы переноса прикладных программных пакетов на Intel Xeon Phi</a:t>
            </a:r>
            <a:endParaRPr lang="ru-RU" altLang="ru-RU" smtClean="0"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273050" y="1268761"/>
                <a:ext cx="9469438" cy="5112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20638" algn="just" rtl="0" eaLnBrk="0" fontAlgn="base" hangingPunct="0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SzPct val="80000"/>
                  <a:buFont typeface="Wingdings" pitchFamily="2" charset="2"/>
                  <a:buChar char="q"/>
                  <a:defRPr sz="2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28675" indent="-285750" algn="just" rtl="0" eaLnBrk="0" fontAlgn="base" hangingPunct="0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236663" indent="-228600" algn="just" rtl="0" eaLnBrk="0" fontAlgn="base" hangingPunct="0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44650" indent="-228600" algn="just" rtl="0" eaLnBrk="0" fontAlgn="base" hangingPunct="0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just" rtl="0" eaLnBrk="0" fontAlgn="base" hangingPunct="0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just" rtl="0" fontAlgn="base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just" rtl="0" fontAlgn="base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just" rtl="0" fontAlgn="base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just" rtl="0" fontAlgn="base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363538">
                  <a:lnSpc>
                    <a:spcPct val="110000"/>
                  </a:lnSpc>
                  <a:defRPr/>
                </a:pPr>
                <a:r>
                  <a:rPr lang="ru-RU" sz="2400" dirty="0" smtClean="0"/>
                  <a:t>Приведенные </a:t>
                </a:r>
                <a:r>
                  <a:rPr lang="ru-RU" sz="2400" dirty="0"/>
                  <a:t>формулы не могут быть использованы для обновления значений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𝑬</m:t>
                    </m:r>
                  </m:oMath>
                </a14:m>
                <a:r>
                  <a:rPr lang="en-US" sz="2400" dirty="0"/>
                  <a:t> </a:t>
                </a:r>
                <a:r>
                  <a:rPr lang="ru-RU" sz="2400" dirty="0"/>
                  <a:t>на «правой» границе сетки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ru-RU" sz="2400" i="1">
                        <a:latin typeface="Cambria Math"/>
                      </a:rPr>
                      <m:t> = 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ru-RU" sz="2400" i="1">
                        <a:latin typeface="Cambria Math"/>
                      </a:rPr>
                      <m:t> = 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ru-RU" sz="2400" dirty="0"/>
                  <a:t> или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𝑘</m:t>
                    </m:r>
                    <m:r>
                      <a:rPr lang="ru-RU" sz="2400" i="1">
                        <a:latin typeface="Cambria Math"/>
                      </a:rPr>
                      <m:t> = 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ru-RU" sz="2400" dirty="0"/>
                  <a:t>), и для обновления значений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𝑩</m:t>
                    </m:r>
                  </m:oMath>
                </a14:m>
                <a:r>
                  <a:rPr lang="en-US" sz="2400" dirty="0"/>
                  <a:t> </a:t>
                </a:r>
                <a:r>
                  <a:rPr lang="ru-RU" sz="2400" dirty="0"/>
                  <a:t>на «левой» границе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ru-RU" sz="2400" i="1">
                        <a:latin typeface="Cambria Math"/>
                      </a:rPr>
                      <m:t> = 0</m:t>
                    </m:r>
                  </m:oMath>
                </a14:m>
                <a:r>
                  <a:rPr lang="ru-RU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ru-RU" sz="2400" i="1">
                        <a:latin typeface="Cambria Math"/>
                      </a:rPr>
                      <m:t> = 0</m:t>
                    </m:r>
                  </m:oMath>
                </a14:m>
                <a:r>
                  <a:rPr lang="ru-RU" sz="2400" dirty="0"/>
                  <a:t> или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𝑘</m:t>
                    </m:r>
                    <m:r>
                      <a:rPr lang="ru-RU" sz="2400" i="1">
                        <a:latin typeface="Cambria Math"/>
                      </a:rPr>
                      <m:t> = 0</m:t>
                    </m:r>
                  </m:oMath>
                </a14:m>
                <a:r>
                  <a:rPr lang="ru-RU" sz="2400" dirty="0"/>
                  <a:t>). </a:t>
                </a:r>
                <a:endParaRPr lang="ru-RU" sz="2400" dirty="0" smtClean="0"/>
              </a:p>
              <a:p>
                <a:pPr marL="0" indent="363538">
                  <a:lnSpc>
                    <a:spcPct val="110000"/>
                  </a:lnSpc>
                  <a:defRPr/>
                </a:pPr>
                <a:r>
                  <a:rPr lang="ru-RU" sz="2400" dirty="0" smtClean="0"/>
                  <a:t>Способ </a:t>
                </a:r>
                <a:r>
                  <a:rPr lang="ru-RU" sz="2400" dirty="0"/>
                  <a:t>вычисления данных сеточных значений зависит от используемых граничных условий</a:t>
                </a:r>
                <a:r>
                  <a:rPr lang="ru-RU" sz="2400" dirty="0" smtClean="0"/>
                  <a:t>.</a:t>
                </a:r>
              </a:p>
              <a:p>
                <a:pPr marL="0" indent="363538">
                  <a:lnSpc>
                    <a:spcPct val="110000"/>
                  </a:lnSpc>
                  <a:defRPr/>
                </a:pPr>
                <a:r>
                  <a:rPr lang="ru-RU" sz="2400" dirty="0" smtClean="0"/>
                  <a:t> Будут использоваться периодические </a:t>
                </a:r>
                <a:r>
                  <a:rPr lang="ru-RU" sz="2400" dirty="0"/>
                  <a:t>граничные условия по всем осям: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r>
                          <a:rPr lang="ru-RU" sz="2400" i="1">
                            <a:latin typeface="Cambria Math"/>
                          </a:rPr>
                          <m:t>𝑗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r>
                          <a:rPr lang="ru-RU" sz="24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≔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(0, </m:t>
                    </m:r>
                    <m:r>
                      <a:rPr lang="ru-RU" sz="2400" i="1">
                        <a:latin typeface="Cambria Math"/>
                      </a:rPr>
                      <m:t>𝑗</m:t>
                    </m:r>
                    <m:r>
                      <a:rPr lang="ru-RU" sz="2400" i="1">
                        <a:latin typeface="Cambria Math"/>
                      </a:rPr>
                      <m:t>, </m:t>
                    </m:r>
                    <m:r>
                      <a:rPr lang="ru-RU" sz="2400" i="1">
                        <a:latin typeface="Cambria Math"/>
                      </a:rPr>
                      <m:t>𝑘</m:t>
                    </m:r>
                  </m:oMath>
                </a14:m>
                <a:r>
                  <a:rPr lang="ru-RU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0, </m:t>
                        </m:r>
                        <m:r>
                          <a:rPr lang="ru-RU" sz="2400" i="1">
                            <a:latin typeface="Cambria Math"/>
                          </a:rPr>
                          <m:t>𝑗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r>
                          <a:rPr lang="ru-RU" sz="24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≔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ru-RU" sz="24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r>
                          <a:rPr lang="ru-RU" sz="2400" i="1">
                            <a:latin typeface="Cambria Math"/>
                          </a:rPr>
                          <m:t>𝑗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r>
                          <a:rPr lang="ru-RU" sz="2400" i="1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ru-RU" sz="2400" dirty="0"/>
                  <a:t>, аналогично для других границ и компонент поля.</a:t>
                </a:r>
              </a:p>
            </p:txBody>
          </p:sp>
        </mc:Choice>
        <mc:Fallback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3050" y="1268761"/>
                <a:ext cx="9469438" cy="5112990"/>
              </a:xfrm>
              <a:prstGeom prst="rect">
                <a:avLst/>
              </a:prstGeom>
              <a:blipFill rotWithShape="1">
                <a:blip r:embed="rId2"/>
                <a:stretch>
                  <a:fillRect l="-1030" t="-715" r="-9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12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419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Программная реализация…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Рассмотрим базовую программную реализацию метода </a:t>
            </a:r>
            <a:r>
              <a:rPr lang="en-US" dirty="0"/>
              <a:t>FDTD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Сеточные </a:t>
            </a:r>
            <a:r>
              <a:rPr lang="ru-RU" dirty="0"/>
              <a:t>значения электрического и магнитного поля будем хранить как динамические 3-мерные массивы из 3-компонентных векторов. </a:t>
            </a:r>
            <a:endParaRPr lang="ru-RU" dirty="0" smtClean="0"/>
          </a:p>
          <a:p>
            <a:r>
              <a:rPr lang="ru-RU" dirty="0" smtClean="0"/>
              <a:t>Ядро </a:t>
            </a:r>
            <a:r>
              <a:rPr lang="ru-RU" dirty="0"/>
              <a:t>реализации составляют функции обновления сеточных значений </a:t>
            </a:r>
            <a:r>
              <a:rPr lang="en-US" b="1" i="1" dirty="0"/>
              <a:t>E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b="1" i="1" dirty="0"/>
              <a:t>B</a:t>
            </a:r>
            <a:r>
              <a:rPr lang="ru-RU" dirty="0"/>
              <a:t>, являющиеся прямой записью разностной схемы метода </a:t>
            </a:r>
            <a:r>
              <a:rPr lang="en-US" dirty="0"/>
              <a:t>FDTD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Данные функции аналогичны, будем иллюстрировать все оптимизации на примере обновления </a:t>
            </a:r>
            <a:r>
              <a:rPr lang="en-US" b="1" i="1" dirty="0" smtClean="0"/>
              <a:t>E</a:t>
            </a:r>
            <a:r>
              <a:rPr lang="en-US" dirty="0" smtClean="0"/>
              <a:t>.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Н. Новгород, 2013 г.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Принципы переноса прикладных программных пакетов на Intel Xeon Phi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13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9041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Программная реализация…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504" y="1196752"/>
            <a:ext cx="8915400" cy="4968875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struct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 Double</a:t>
            </a:r>
            <a:r>
              <a:rPr lang="ru-RU" dirty="0" smtClean="0">
                <a:effectLst/>
                <a:latin typeface="Courier New"/>
                <a:ea typeface="Calibri"/>
                <a:cs typeface="Times New Roman"/>
              </a:rPr>
              <a:t>3 {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effectLst/>
                <a:latin typeface="Courier New"/>
                <a:ea typeface="Calibri"/>
                <a:cs typeface="Times New Roman"/>
              </a:rPr>
              <a:t>    </a:t>
            </a:r>
            <a:r>
              <a:rPr lang="en-US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double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 x</a:t>
            </a:r>
            <a:r>
              <a:rPr lang="ru-RU" dirty="0" smtClean="0">
                <a:effectLst/>
                <a:latin typeface="Courier New"/>
                <a:ea typeface="Calibri"/>
                <a:cs typeface="Times New Roman"/>
              </a:rPr>
              <a:t>, 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y</a:t>
            </a:r>
            <a:r>
              <a:rPr lang="ru-RU" dirty="0" smtClean="0">
                <a:effectLst/>
                <a:latin typeface="Courier New"/>
                <a:ea typeface="Calibri"/>
                <a:cs typeface="Times New Roman"/>
              </a:rPr>
              <a:t>, 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z</a:t>
            </a:r>
            <a:r>
              <a:rPr lang="ru-RU" dirty="0" smtClean="0">
                <a:effectLst/>
                <a:latin typeface="Courier New"/>
                <a:ea typeface="Calibri"/>
                <a:cs typeface="Times New Roman"/>
              </a:rPr>
              <a:t>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}; </a:t>
            </a:r>
            <a:endParaRPr lang="ru-RU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en-US" dirty="0" smtClean="0">
              <a:solidFill>
                <a:srgbClr val="0000FF"/>
              </a:solidFill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struct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 Parameters {</a:t>
            </a:r>
            <a:endParaRPr lang="ru-RU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    </a:t>
            </a:r>
            <a:r>
              <a:rPr lang="en-US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int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Courier New"/>
                <a:ea typeface="Calibri"/>
                <a:cs typeface="Times New Roman"/>
              </a:rPr>
              <a:t>nx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, </a:t>
            </a:r>
            <a:r>
              <a:rPr lang="en-US" dirty="0" err="1" smtClean="0">
                <a:effectLst/>
                <a:latin typeface="Courier New"/>
                <a:ea typeface="Calibri"/>
                <a:cs typeface="Times New Roman"/>
              </a:rPr>
              <a:t>ny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, </a:t>
            </a:r>
            <a:r>
              <a:rPr lang="en-US" dirty="0" err="1" smtClean="0">
                <a:effectLst/>
                <a:latin typeface="Courier New"/>
                <a:ea typeface="Calibri"/>
                <a:cs typeface="Times New Roman"/>
              </a:rPr>
              <a:t>nz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;</a:t>
            </a:r>
            <a:endParaRPr lang="ru-RU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    </a:t>
            </a:r>
            <a:r>
              <a:rPr lang="en-US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double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 dx, </a:t>
            </a:r>
            <a:r>
              <a:rPr lang="en-US" dirty="0" err="1" smtClean="0">
                <a:effectLst/>
                <a:latin typeface="Courier New"/>
                <a:ea typeface="Calibri"/>
                <a:cs typeface="Times New Roman"/>
              </a:rPr>
              <a:t>dy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, </a:t>
            </a:r>
            <a:r>
              <a:rPr lang="en-US" dirty="0" err="1" smtClean="0">
                <a:effectLst/>
                <a:latin typeface="Courier New"/>
                <a:ea typeface="Calibri"/>
                <a:cs typeface="Times New Roman"/>
              </a:rPr>
              <a:t>dz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, </a:t>
            </a:r>
            <a:r>
              <a:rPr lang="en-US" dirty="0" err="1" smtClean="0">
                <a:effectLst/>
                <a:latin typeface="Courier New"/>
                <a:ea typeface="Calibri"/>
                <a:cs typeface="Times New Roman"/>
              </a:rPr>
              <a:t>dt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;</a:t>
            </a:r>
            <a:endParaRPr lang="ru-RU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};</a:t>
            </a:r>
            <a:endParaRPr lang="ru-RU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 </a:t>
            </a:r>
            <a:endParaRPr lang="ru-RU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const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en-US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double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 C = 29979245800.0;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Н. Новгород, 2013 г.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Принципы переноса прикладных программных пакетов на Intel Xeon Phi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14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8740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Программная реализация…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496" y="1124744"/>
            <a:ext cx="8915400" cy="4968875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void</a:t>
            </a: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en-US" sz="1800" dirty="0" err="1" smtClean="0">
                <a:effectLst/>
                <a:latin typeface="Courier New"/>
                <a:ea typeface="Calibri"/>
                <a:cs typeface="Times New Roman"/>
              </a:rPr>
              <a:t>updateE</a:t>
            </a: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(</a:t>
            </a:r>
            <a:r>
              <a:rPr lang="en-US" sz="1800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const</a:t>
            </a: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 Parameters &amp; parameters, Double3 *** b, Double3 *** e) {</a:t>
            </a:r>
            <a:endParaRPr lang="ru-RU" sz="1800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    </a:t>
            </a:r>
            <a:r>
              <a:rPr lang="en-US" sz="1800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const</a:t>
            </a: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double</a:t>
            </a: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 cx = C * </a:t>
            </a:r>
            <a:r>
              <a:rPr lang="en-US" sz="1800" dirty="0" err="1" smtClean="0">
                <a:effectLst/>
                <a:latin typeface="Courier New"/>
                <a:ea typeface="Calibri"/>
                <a:cs typeface="Times New Roman"/>
              </a:rPr>
              <a:t>parameters.dt</a:t>
            </a: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 / </a:t>
            </a:r>
            <a:r>
              <a:rPr lang="en-US" sz="1800" dirty="0" err="1" smtClean="0">
                <a:effectLst/>
                <a:latin typeface="Courier New"/>
                <a:ea typeface="Calibri"/>
                <a:cs typeface="Times New Roman"/>
              </a:rPr>
              <a:t>parameters.dx</a:t>
            </a: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;</a:t>
            </a:r>
            <a:endParaRPr lang="ru-RU" sz="1800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    </a:t>
            </a:r>
            <a:r>
              <a:rPr lang="en-US" sz="1800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const</a:t>
            </a: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double</a:t>
            </a: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 cy = C * </a:t>
            </a:r>
            <a:r>
              <a:rPr lang="en-US" sz="1800" dirty="0" err="1" smtClean="0">
                <a:effectLst/>
                <a:latin typeface="Courier New"/>
                <a:ea typeface="Calibri"/>
                <a:cs typeface="Times New Roman"/>
              </a:rPr>
              <a:t>parameters.dt</a:t>
            </a: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 / </a:t>
            </a:r>
            <a:r>
              <a:rPr lang="en-US" sz="1800" dirty="0" err="1" smtClean="0">
                <a:effectLst/>
                <a:latin typeface="Courier New"/>
                <a:ea typeface="Calibri"/>
                <a:cs typeface="Times New Roman"/>
              </a:rPr>
              <a:t>parameters.dy</a:t>
            </a: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;</a:t>
            </a:r>
            <a:endParaRPr lang="ru-RU" sz="1800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    </a:t>
            </a:r>
            <a:r>
              <a:rPr lang="en-US" sz="1800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const</a:t>
            </a: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double</a:t>
            </a: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en-US" sz="1800" dirty="0" err="1" smtClean="0">
                <a:effectLst/>
                <a:latin typeface="Courier New"/>
                <a:ea typeface="Calibri"/>
                <a:cs typeface="Times New Roman"/>
              </a:rPr>
              <a:t>cz</a:t>
            </a: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 = C * </a:t>
            </a:r>
            <a:r>
              <a:rPr lang="en-US" sz="1800" dirty="0" err="1" smtClean="0">
                <a:effectLst/>
                <a:latin typeface="Courier New"/>
                <a:ea typeface="Calibri"/>
                <a:cs typeface="Times New Roman"/>
              </a:rPr>
              <a:t>parameters.dt</a:t>
            </a: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 / parameters.dz;</a:t>
            </a:r>
            <a:endParaRPr lang="ru-RU" sz="1800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    </a:t>
            </a:r>
            <a:r>
              <a:rPr lang="en-US" sz="1800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#pragma</a:t>
            </a: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en-US" sz="1800" dirty="0" err="1" smtClean="0">
                <a:effectLst/>
                <a:latin typeface="Courier New"/>
                <a:ea typeface="Calibri"/>
                <a:cs typeface="Times New Roman"/>
              </a:rPr>
              <a:t>omp</a:t>
            </a: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 parallel </a:t>
            </a:r>
            <a:r>
              <a:rPr lang="en-US" sz="1800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for</a:t>
            </a:r>
            <a:endParaRPr lang="ru-RU" sz="1800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    </a:t>
            </a:r>
            <a:r>
              <a:rPr lang="en-US" sz="1800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for</a:t>
            </a: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 (</a:t>
            </a:r>
            <a:r>
              <a:rPr lang="en-US" sz="1800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int</a:t>
            </a: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en-US" sz="1800" dirty="0" err="1" smtClean="0">
                <a:effectLst/>
                <a:latin typeface="Courier New"/>
                <a:ea typeface="Calibri"/>
                <a:cs typeface="Times New Roman"/>
              </a:rPr>
              <a:t>i</a:t>
            </a: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 = 0; </a:t>
            </a:r>
            <a:r>
              <a:rPr lang="en-US" sz="1800" dirty="0" err="1" smtClean="0">
                <a:effectLst/>
                <a:latin typeface="Courier New"/>
                <a:ea typeface="Calibri"/>
                <a:cs typeface="Times New Roman"/>
              </a:rPr>
              <a:t>i</a:t>
            </a: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 &lt; </a:t>
            </a:r>
            <a:r>
              <a:rPr lang="en-US" sz="1800" dirty="0" err="1" smtClean="0">
                <a:effectLst/>
                <a:latin typeface="Courier New"/>
                <a:ea typeface="Calibri"/>
                <a:cs typeface="Times New Roman"/>
              </a:rPr>
              <a:t>parameters.nx</a:t>
            </a: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; </a:t>
            </a:r>
            <a:r>
              <a:rPr lang="en-US" sz="1800" dirty="0" err="1" smtClean="0">
                <a:effectLst/>
                <a:latin typeface="Courier New"/>
                <a:ea typeface="Calibri"/>
                <a:cs typeface="Times New Roman"/>
              </a:rPr>
              <a:t>i</a:t>
            </a: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++)</a:t>
            </a:r>
            <a:endParaRPr lang="ru-RU" sz="1800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    </a:t>
            </a:r>
            <a:r>
              <a:rPr lang="en-US" sz="1800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for</a:t>
            </a: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 (</a:t>
            </a:r>
            <a:r>
              <a:rPr lang="en-US" sz="1800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int</a:t>
            </a: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 j = 0; j &lt; </a:t>
            </a:r>
            <a:r>
              <a:rPr lang="en-US" sz="1800" dirty="0" err="1" smtClean="0">
                <a:effectLst/>
                <a:latin typeface="Courier New"/>
                <a:ea typeface="Calibri"/>
                <a:cs typeface="Times New Roman"/>
              </a:rPr>
              <a:t>parameters.ny</a:t>
            </a: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; j++)</a:t>
            </a:r>
            <a:endParaRPr lang="ru-RU" sz="1800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    </a:t>
            </a:r>
            <a:r>
              <a:rPr lang="en-US" sz="1800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for</a:t>
            </a: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 (</a:t>
            </a:r>
            <a:r>
              <a:rPr lang="en-US" sz="1800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int</a:t>
            </a: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 k = 0; k &lt; parameters.nz; k++) {</a:t>
            </a:r>
            <a:endParaRPr lang="ru-RU" sz="1800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        e[</a:t>
            </a:r>
            <a:r>
              <a:rPr lang="en-US" sz="1800" dirty="0" err="1" smtClean="0">
                <a:effectLst/>
                <a:latin typeface="Courier New"/>
                <a:ea typeface="Calibri"/>
                <a:cs typeface="Times New Roman"/>
              </a:rPr>
              <a:t>i</a:t>
            </a: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][j][k].x += cy * (b[</a:t>
            </a:r>
            <a:r>
              <a:rPr lang="en-US" sz="1800" dirty="0" err="1" smtClean="0">
                <a:effectLst/>
                <a:latin typeface="Courier New"/>
                <a:ea typeface="Calibri"/>
                <a:cs typeface="Times New Roman"/>
              </a:rPr>
              <a:t>i</a:t>
            </a: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][j + 1][k].z - b[</a:t>
            </a:r>
            <a:r>
              <a:rPr lang="en-US" sz="1800" dirty="0" err="1" smtClean="0">
                <a:effectLst/>
                <a:latin typeface="Courier New"/>
                <a:ea typeface="Calibri"/>
                <a:cs typeface="Times New Roman"/>
              </a:rPr>
              <a:t>i</a:t>
            </a: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][j][k].z) - </a:t>
            </a:r>
            <a:r>
              <a:rPr lang="en-US" sz="1800" dirty="0" err="1" smtClean="0">
                <a:effectLst/>
                <a:latin typeface="Courier New"/>
                <a:ea typeface="Calibri"/>
                <a:cs typeface="Times New Roman"/>
              </a:rPr>
              <a:t>cz</a:t>
            </a: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 * (b[</a:t>
            </a:r>
            <a:r>
              <a:rPr lang="en-US" sz="1800" dirty="0" err="1" smtClean="0">
                <a:effectLst/>
                <a:latin typeface="Courier New"/>
                <a:ea typeface="Calibri"/>
                <a:cs typeface="Times New Roman"/>
              </a:rPr>
              <a:t>i</a:t>
            </a: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][j][k + 1].y - b[</a:t>
            </a:r>
            <a:r>
              <a:rPr lang="en-US" sz="1800" dirty="0" err="1" smtClean="0">
                <a:effectLst/>
                <a:latin typeface="Courier New"/>
                <a:ea typeface="Calibri"/>
                <a:cs typeface="Times New Roman"/>
              </a:rPr>
              <a:t>i</a:t>
            </a: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][j][k].y);</a:t>
            </a:r>
            <a:endParaRPr lang="ru-RU" sz="1800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        e[</a:t>
            </a:r>
            <a:r>
              <a:rPr lang="en-US" sz="1800" dirty="0" err="1" smtClean="0">
                <a:effectLst/>
                <a:latin typeface="Courier New"/>
                <a:ea typeface="Calibri"/>
                <a:cs typeface="Times New Roman"/>
              </a:rPr>
              <a:t>i</a:t>
            </a: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][j][k].y += </a:t>
            </a:r>
            <a:r>
              <a:rPr lang="en-US" sz="1800" dirty="0" err="1" smtClean="0">
                <a:effectLst/>
                <a:latin typeface="Courier New"/>
                <a:ea typeface="Calibri"/>
                <a:cs typeface="Times New Roman"/>
              </a:rPr>
              <a:t>cz</a:t>
            </a: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 * (b[</a:t>
            </a:r>
            <a:r>
              <a:rPr lang="en-US" sz="1800" dirty="0" err="1" smtClean="0">
                <a:effectLst/>
                <a:latin typeface="Courier New"/>
                <a:ea typeface="Calibri"/>
                <a:cs typeface="Times New Roman"/>
              </a:rPr>
              <a:t>i</a:t>
            </a: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][j][k + 1].x - b[</a:t>
            </a:r>
            <a:r>
              <a:rPr lang="en-US" sz="1800" dirty="0" err="1" smtClean="0">
                <a:effectLst/>
                <a:latin typeface="Courier New"/>
                <a:ea typeface="Calibri"/>
                <a:cs typeface="Times New Roman"/>
              </a:rPr>
              <a:t>i</a:t>
            </a: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][j][k].x) - cx * (b[</a:t>
            </a:r>
            <a:r>
              <a:rPr lang="en-US" sz="1800" dirty="0" err="1" smtClean="0">
                <a:effectLst/>
                <a:latin typeface="Courier New"/>
                <a:ea typeface="Calibri"/>
                <a:cs typeface="Times New Roman"/>
              </a:rPr>
              <a:t>i</a:t>
            </a: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 + 1][j][k].z - b[</a:t>
            </a:r>
            <a:r>
              <a:rPr lang="en-US" sz="1800" dirty="0" err="1" smtClean="0">
                <a:effectLst/>
                <a:latin typeface="Courier New"/>
                <a:ea typeface="Calibri"/>
                <a:cs typeface="Times New Roman"/>
              </a:rPr>
              <a:t>i</a:t>
            </a: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][j][k].z);</a:t>
            </a:r>
            <a:endParaRPr lang="ru-RU" sz="1800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        e[</a:t>
            </a:r>
            <a:r>
              <a:rPr lang="en-US" sz="1800" dirty="0" err="1" smtClean="0">
                <a:effectLst/>
                <a:latin typeface="Courier New"/>
                <a:ea typeface="Calibri"/>
                <a:cs typeface="Times New Roman"/>
              </a:rPr>
              <a:t>i</a:t>
            </a: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][j][k].z += cx * (b[</a:t>
            </a:r>
            <a:r>
              <a:rPr lang="en-US" sz="1800" dirty="0" err="1" smtClean="0">
                <a:effectLst/>
                <a:latin typeface="Courier New"/>
                <a:ea typeface="Calibri"/>
                <a:cs typeface="Times New Roman"/>
              </a:rPr>
              <a:t>i</a:t>
            </a: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 + 1][j][k].y - b[</a:t>
            </a:r>
            <a:r>
              <a:rPr lang="en-US" sz="1800" dirty="0" err="1" smtClean="0">
                <a:effectLst/>
                <a:latin typeface="Courier New"/>
                <a:ea typeface="Calibri"/>
                <a:cs typeface="Times New Roman"/>
              </a:rPr>
              <a:t>i</a:t>
            </a: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][j][k].y) - cy * (b[</a:t>
            </a:r>
            <a:r>
              <a:rPr lang="en-US" sz="1800" dirty="0" err="1" smtClean="0">
                <a:effectLst/>
                <a:latin typeface="Courier New"/>
                <a:ea typeface="Calibri"/>
                <a:cs typeface="Times New Roman"/>
              </a:rPr>
              <a:t>i</a:t>
            </a: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][j + 1][k].x - b[</a:t>
            </a:r>
            <a:r>
              <a:rPr lang="en-US" sz="1800" dirty="0" err="1" smtClean="0">
                <a:effectLst/>
                <a:latin typeface="Courier New"/>
                <a:ea typeface="Calibri"/>
                <a:cs typeface="Times New Roman"/>
              </a:rPr>
              <a:t>i</a:t>
            </a: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][j][k].x);</a:t>
            </a:r>
            <a:endParaRPr lang="ru-RU" sz="1800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    }</a:t>
            </a:r>
            <a:endParaRPr lang="ru-RU" sz="1800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 smtClean="0">
                <a:effectLst/>
                <a:latin typeface="Courier New"/>
                <a:ea typeface="Calibri"/>
                <a:cs typeface="Times New Roman"/>
              </a:rPr>
              <a:t>}</a:t>
            </a:r>
            <a:endParaRPr lang="ru-RU" sz="1800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Н. Новгород, 2013 г.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Принципы переноса прикладных программных пакетов на Intel Xeon Phi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15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6589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Программная реализация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Основной вычислительный цикл: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for</a:t>
            </a:r>
            <a:r>
              <a:rPr lang="ru-RU" dirty="0" smtClean="0">
                <a:effectLst/>
                <a:latin typeface="Courier New"/>
                <a:ea typeface="Calibri"/>
                <a:cs typeface="Times New Roman"/>
              </a:rPr>
              <a:t> (</a:t>
            </a:r>
            <a:r>
              <a:rPr lang="en-US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int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 t</a:t>
            </a:r>
            <a:r>
              <a:rPr lang="ru-RU" dirty="0" smtClean="0">
                <a:effectLst/>
                <a:latin typeface="Courier New"/>
                <a:ea typeface="Calibri"/>
                <a:cs typeface="Times New Roman"/>
              </a:rPr>
              <a:t> = 0; 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t</a:t>
            </a:r>
            <a:r>
              <a:rPr lang="ru-RU" dirty="0" smtClean="0">
                <a:effectLst/>
                <a:latin typeface="Courier New"/>
                <a:ea typeface="Calibri"/>
                <a:cs typeface="Times New Roman"/>
              </a:rPr>
              <a:t> &lt; </a:t>
            </a:r>
            <a:r>
              <a:rPr lang="en-US" dirty="0" err="1" smtClean="0">
                <a:effectLst/>
                <a:latin typeface="Courier New"/>
                <a:ea typeface="Calibri"/>
                <a:cs typeface="Times New Roman"/>
              </a:rPr>
              <a:t>numSteps</a:t>
            </a:r>
            <a:r>
              <a:rPr lang="ru-RU" dirty="0" smtClean="0">
                <a:effectLst/>
                <a:latin typeface="Courier New"/>
                <a:ea typeface="Calibri"/>
                <a:cs typeface="Times New Roman"/>
              </a:rPr>
              <a:t>; 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t</a:t>
            </a:r>
            <a:r>
              <a:rPr lang="ru-RU" dirty="0" smtClean="0">
                <a:effectLst/>
                <a:latin typeface="Courier New"/>
                <a:ea typeface="Calibri"/>
                <a:cs typeface="Times New Roman"/>
              </a:rPr>
              <a:t>++)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{</a:t>
            </a:r>
            <a:endParaRPr lang="ru-RU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    </a:t>
            </a:r>
            <a:r>
              <a:rPr lang="en-US" dirty="0" err="1" smtClean="0">
                <a:effectLst/>
                <a:latin typeface="Courier New"/>
                <a:ea typeface="Calibri"/>
                <a:cs typeface="Times New Roman"/>
              </a:rPr>
              <a:t>updateE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(parameters, b, e);</a:t>
            </a:r>
            <a:endParaRPr lang="ru-RU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    </a:t>
            </a:r>
            <a:r>
              <a:rPr lang="en-US" dirty="0" err="1" smtClean="0">
                <a:effectLst/>
                <a:latin typeface="Courier New"/>
                <a:ea typeface="Calibri"/>
                <a:cs typeface="Times New Roman"/>
              </a:rPr>
              <a:t>updateBoundaryE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(parameters, e);</a:t>
            </a:r>
            <a:endParaRPr lang="ru-RU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    </a:t>
            </a:r>
            <a:r>
              <a:rPr lang="en-US" dirty="0" err="1" smtClean="0">
                <a:effectLst/>
                <a:latin typeface="Courier New"/>
                <a:ea typeface="Calibri"/>
                <a:cs typeface="Times New Roman"/>
              </a:rPr>
              <a:t>updateB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(parameters, b, e);</a:t>
            </a:r>
            <a:endParaRPr lang="ru-RU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    </a:t>
            </a:r>
            <a:r>
              <a:rPr lang="en-US" dirty="0" err="1" smtClean="0">
                <a:effectLst/>
                <a:latin typeface="Courier New"/>
                <a:ea typeface="Calibri"/>
                <a:cs typeface="Times New Roman"/>
              </a:rPr>
              <a:t>updateBoundaryB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(parameters, b);</a:t>
            </a:r>
            <a:endParaRPr lang="ru-RU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ru-RU" dirty="0" smtClean="0">
                <a:effectLst/>
                <a:latin typeface="Courier New"/>
                <a:ea typeface="Calibri"/>
                <a:cs typeface="Times New Roman"/>
              </a:rPr>
              <a:t>}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Н. Новгород, 2013 г.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Принципы переноса прикладных программных пакетов на Intel Xeon Phi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16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3267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Бенчмарк</a:t>
            </a:r>
            <a:r>
              <a:rPr lang="ru-RU" dirty="0" smtClean="0"/>
              <a:t> и инфраструктура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Моделирование </a:t>
            </a:r>
            <a:r>
              <a:rPr lang="ru-RU" dirty="0"/>
              <a:t>распространения плоской волны на сетке 256</a:t>
            </a:r>
            <a:r>
              <a:rPr lang="en-US" dirty="0"/>
              <a:t>x</a:t>
            </a:r>
            <a:r>
              <a:rPr lang="ru-RU" dirty="0"/>
              <a:t>256</a:t>
            </a:r>
            <a:r>
              <a:rPr lang="en-US" dirty="0"/>
              <a:t>x</a:t>
            </a:r>
            <a:r>
              <a:rPr lang="ru-RU" dirty="0"/>
              <a:t>256 со 100 итерациями по времени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Н. Новгород, 2013 г.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Принципы переноса прикладных программных пакетов на Intel Xeon Phi</a:t>
            </a:r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3052419"/>
              </p:ext>
            </p:extLst>
          </p:nvPr>
        </p:nvGraphicFramePr>
        <p:xfrm>
          <a:off x="272480" y="2276872"/>
          <a:ext cx="9289032" cy="3508601"/>
        </p:xfrm>
        <a:graphic>
          <a:graphicData uri="http://schemas.openxmlformats.org/drawingml/2006/table">
            <a:tbl>
              <a:tblPr firstRow="1" firstCol="1" bandRow="1"/>
              <a:tblGrid>
                <a:gridCol w="3815934"/>
                <a:gridCol w="5473098"/>
              </a:tblGrid>
              <a:tr h="82904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Times New Roman"/>
                        </a:rPr>
                        <a:t>Процессор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/>
                        </a:rPr>
                        <a:t>2x Intel Xeon </a:t>
                      </a:r>
                      <a:r>
                        <a:rPr lang="en-US" sz="2400" dirty="0" err="1">
                          <a:effectLst/>
                          <a:latin typeface="+mn-lt"/>
                          <a:ea typeface="Times New Roman"/>
                        </a:rPr>
                        <a:t>Xeon</a:t>
                      </a:r>
                      <a:r>
                        <a:rPr lang="en-US" sz="240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+mn-lt"/>
                          <a:ea typeface="Times New Roman"/>
                        </a:rPr>
                        <a:t>E5-2690</a:t>
                      </a:r>
                      <a:r>
                        <a:rPr lang="ru-RU" sz="2400" dirty="0" smtClean="0">
                          <a:effectLst/>
                          <a:latin typeface="+mn-lt"/>
                          <a:ea typeface="Times New Roman"/>
                        </a:rPr>
                        <a:t/>
                      </a:r>
                      <a:br>
                        <a:rPr lang="ru-RU" sz="2400" dirty="0" smtClean="0">
                          <a:effectLst/>
                          <a:latin typeface="+mn-lt"/>
                          <a:ea typeface="Times New Roman"/>
                        </a:rPr>
                      </a:br>
                      <a:r>
                        <a:rPr lang="en-US" sz="240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+mn-lt"/>
                          <a:ea typeface="Times New Roman"/>
                        </a:rPr>
                        <a:t>(2.9 GHz, 8 </a:t>
                      </a:r>
                      <a:r>
                        <a:rPr lang="ru-RU" sz="2400" dirty="0">
                          <a:effectLst/>
                          <a:latin typeface="+mn-lt"/>
                          <a:ea typeface="Times New Roman"/>
                        </a:rPr>
                        <a:t>ядер</a:t>
                      </a:r>
                      <a:r>
                        <a:rPr lang="en-US" sz="2400" dirty="0">
                          <a:effectLst/>
                          <a:latin typeface="+mn-lt"/>
                          <a:ea typeface="Times New Roman"/>
                        </a:rPr>
                        <a:t>)</a:t>
                      </a:r>
                      <a:endParaRPr lang="ru-RU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42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>
                          <a:effectLst/>
                          <a:latin typeface="+mn-lt"/>
                          <a:ea typeface="Times New Roman"/>
                        </a:rPr>
                        <a:t>Сопроцессор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Times New Roman"/>
                        </a:rPr>
                        <a:t>Intel Xeon Phi 7110X</a:t>
                      </a:r>
                      <a:endParaRPr lang="ru-RU" sz="2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42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>
                          <a:effectLst/>
                          <a:latin typeface="+mn-lt"/>
                          <a:ea typeface="Times New Roman"/>
                        </a:rPr>
                        <a:t>Память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/>
                        </a:rPr>
                        <a:t>64 GB</a:t>
                      </a:r>
                      <a:endParaRPr lang="ru-RU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42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>
                          <a:effectLst/>
                          <a:latin typeface="+mn-lt"/>
                          <a:ea typeface="Times New Roman"/>
                        </a:rPr>
                        <a:t>Операционная система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>
                          <a:effectLst/>
                          <a:latin typeface="+mn-lt"/>
                          <a:ea typeface="Times New Roman"/>
                        </a:rPr>
                        <a:t>Linux </a:t>
                      </a:r>
                      <a:r>
                        <a:rPr lang="en-US" sz="2400">
                          <a:effectLst/>
                          <a:latin typeface="+mn-lt"/>
                          <a:ea typeface="Times New Roman"/>
                        </a:rPr>
                        <a:t>CentOS</a:t>
                      </a:r>
                      <a:r>
                        <a:rPr lang="ru-RU" sz="2400">
                          <a:effectLst/>
                          <a:latin typeface="+mn-lt"/>
                          <a:ea typeface="Times New Roman"/>
                        </a:rPr>
                        <a:t> 6.2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04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400">
                          <a:effectLst/>
                          <a:latin typeface="+mn-lt"/>
                          <a:ea typeface="Times New Roman"/>
                        </a:rPr>
                        <a:t>Компилятор, профилировщик, отладчик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/>
                        </a:rPr>
                        <a:t>Intel C/C++ Compiler 13</a:t>
                      </a:r>
                      <a:endParaRPr lang="ru-RU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17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9614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Производительность базовой версии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Н. Новгород, 2013 г.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Принципы переноса прикладных программных пакетов на Intel Xeon Phi</a:t>
            </a:r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496" y="1196752"/>
            <a:ext cx="8852000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18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0592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Исследование возможности векторизации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</a:t>
            </a:r>
            <a:r>
              <a:rPr lang="ru-RU" dirty="0"/>
              <a:t>видно из </a:t>
            </a:r>
            <a:r>
              <a:rPr lang="ru-RU" dirty="0" smtClean="0"/>
              <a:t>отчета о векторизации –</a:t>
            </a:r>
            <a:r>
              <a:rPr lang="en-US" dirty="0" err="1" smtClean="0"/>
              <a:t>vec</a:t>
            </a:r>
            <a:r>
              <a:rPr lang="ru-RU" dirty="0" smtClean="0"/>
              <a:t>-</a:t>
            </a:r>
            <a:r>
              <a:rPr lang="en-US" dirty="0" smtClean="0"/>
              <a:t>report</a:t>
            </a:r>
            <a:r>
              <a:rPr lang="ru-RU" dirty="0" smtClean="0"/>
              <a:t>3, </a:t>
            </a:r>
            <a:r>
              <a:rPr lang="ru-RU" dirty="0"/>
              <a:t>основные циклы </a:t>
            </a:r>
            <a:r>
              <a:rPr lang="ru-RU" dirty="0" smtClean="0"/>
              <a:t>не векторизуются:</a:t>
            </a:r>
            <a:endParaRPr lang="ru-RU" dirty="0"/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naive.cpp(24): (col. 5) remark: loop was not </a:t>
            </a:r>
            <a:r>
              <a:rPr lang="en-US" dirty="0" err="1" smtClean="0">
                <a:effectLst/>
                <a:latin typeface="Courier New"/>
                <a:ea typeface="Calibri"/>
                <a:cs typeface="Times New Roman"/>
              </a:rPr>
              <a:t>vectorized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: unsupported loop structure</a:t>
            </a:r>
            <a:endParaRPr lang="ru-RU" dirty="0" smtClean="0">
              <a:effectLst/>
              <a:latin typeface="Courier New"/>
              <a:ea typeface="Calibri"/>
              <a:cs typeface="Times New Roman"/>
            </a:endParaRPr>
          </a:p>
          <a:p>
            <a:r>
              <a:rPr lang="ru-RU" dirty="0"/>
              <a:t>Причина в том, что в условии цикла используется поле структуры </a:t>
            </a:r>
            <a:r>
              <a:rPr lang="en-US" dirty="0"/>
              <a:t>Parameters</a:t>
            </a:r>
            <a:r>
              <a:rPr lang="ru-RU" dirty="0"/>
              <a:t>. </a:t>
            </a:r>
            <a:r>
              <a:rPr lang="ru-RU" dirty="0" smtClean="0"/>
              <a:t>Скопируем </a:t>
            </a:r>
            <a:r>
              <a:rPr lang="en-US" dirty="0"/>
              <a:t>parameters</a:t>
            </a:r>
            <a:r>
              <a:rPr lang="ru-RU" dirty="0"/>
              <a:t>.</a:t>
            </a:r>
            <a:r>
              <a:rPr lang="en-US" dirty="0" err="1"/>
              <a:t>nz</a:t>
            </a:r>
            <a:r>
              <a:rPr lang="en-US" dirty="0"/>
              <a:t> </a:t>
            </a:r>
            <a:r>
              <a:rPr lang="ru-RU" dirty="0"/>
              <a:t>в локальную переменную и будем использовать </a:t>
            </a:r>
            <a:r>
              <a:rPr lang="ru-RU" dirty="0" smtClean="0"/>
              <a:t>ее.</a:t>
            </a:r>
            <a:endParaRPr lang="ru-RU" dirty="0"/>
          </a:p>
          <a:p>
            <a:r>
              <a:rPr lang="ru-RU" dirty="0"/>
              <a:t>После этого структура цикла становится </a:t>
            </a:r>
            <a:r>
              <a:rPr lang="ru-RU" dirty="0" smtClean="0"/>
              <a:t>пригодной, </a:t>
            </a:r>
            <a:r>
              <a:rPr lang="ru-RU" dirty="0"/>
              <a:t>однако векторизация не происходит из-за потенциальных </a:t>
            </a:r>
            <a:r>
              <a:rPr lang="ru-RU" dirty="0" smtClean="0"/>
              <a:t>зависимостей между итерациями:</a:t>
            </a:r>
            <a:endParaRPr lang="ru-RU" dirty="0"/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naive.cpp(25): (col. 5) remark: loop was not </a:t>
            </a:r>
            <a:r>
              <a:rPr lang="en-US" dirty="0" err="1" smtClean="0">
                <a:effectLst/>
                <a:latin typeface="Courier New"/>
                <a:ea typeface="Calibri"/>
                <a:cs typeface="Times New Roman"/>
              </a:rPr>
              <a:t>vectorized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: existence of vector dependence</a:t>
            </a:r>
            <a:endParaRPr lang="ru-RU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dirty="0" smtClean="0">
              <a:effectLst/>
              <a:latin typeface="Courier New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Н. Новгород, 2013 г.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Принципы переноса прикладных программных пакетов на Intel Xeon Phi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19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8135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Содержание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95300" y="1196975"/>
            <a:ext cx="9066213" cy="4968875"/>
          </a:xfrm>
        </p:spPr>
        <p:txBody>
          <a:bodyPr/>
          <a:lstStyle/>
          <a:p>
            <a:r>
              <a:rPr lang="ru-RU" altLang="ru-RU" sz="2200" dirty="0" smtClean="0"/>
              <a:t>Подходы к оптимизации программного пакета для моделирования динамики электромагнитного поля методом </a:t>
            </a:r>
            <a:r>
              <a:rPr lang="en-US" altLang="ru-RU" sz="2200" dirty="0" smtClean="0"/>
              <a:t>FDTD</a:t>
            </a:r>
          </a:p>
          <a:p>
            <a:pPr lvl="1"/>
            <a:r>
              <a:rPr lang="ru-RU" altLang="ru-RU" sz="2000" dirty="0" smtClean="0"/>
              <a:t>Общее описание метода </a:t>
            </a:r>
            <a:r>
              <a:rPr lang="en-US" altLang="ru-RU" sz="2000" dirty="0" smtClean="0"/>
              <a:t>FDTD</a:t>
            </a:r>
          </a:p>
          <a:p>
            <a:pPr lvl="1"/>
            <a:r>
              <a:rPr lang="ru-RU" altLang="ru-RU" sz="2000" dirty="0" smtClean="0"/>
              <a:t>Программная реализация</a:t>
            </a:r>
          </a:p>
          <a:p>
            <a:pPr lvl="1"/>
            <a:r>
              <a:rPr lang="ru-RU" altLang="ru-RU" sz="2000" dirty="0" smtClean="0"/>
              <a:t>Оптимизация 1: векторизация и изменение структуры данных</a:t>
            </a:r>
          </a:p>
          <a:p>
            <a:pPr lvl="1"/>
            <a:r>
              <a:rPr lang="ru-RU" altLang="ru-RU" sz="2000" dirty="0" smtClean="0"/>
              <a:t>Оптимизация 2: улучшение масштабируемости</a:t>
            </a:r>
          </a:p>
          <a:p>
            <a:pPr lvl="1"/>
            <a:r>
              <a:rPr lang="ru-RU" altLang="ru-RU" sz="2000" dirty="0" smtClean="0"/>
              <a:t>Общие результаты оптимизации</a:t>
            </a:r>
          </a:p>
        </p:txBody>
      </p:sp>
      <p:sp>
        <p:nvSpPr>
          <p:cNvPr id="5124" name="Нижний колонтитул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000" smtClean="0"/>
              <a:t>Принципы переноса прикладных программных пакетов на Intel Xeon Phi</a:t>
            </a:r>
            <a:endParaRPr lang="ru-RU" altLang="ru-RU" sz="1000" smtClean="0"/>
          </a:p>
        </p:txBody>
      </p:sp>
      <p:sp>
        <p:nvSpPr>
          <p:cNvPr id="5125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000" smtClean="0"/>
              <a:t>Н. Новгород, 2013 г.</a:t>
            </a:r>
            <a:endParaRPr lang="ru-RU" altLang="ru-RU" sz="100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2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Векторизация кода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196975"/>
            <a:ext cx="9282236" cy="4968875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/>
              <a:t>случае перекрытия массивов в памяти векторизация цикла может быть некорректной, поэтому компилятор не вправе ее осуществить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Разработчик </a:t>
            </a:r>
            <a:r>
              <a:rPr lang="ru-RU" dirty="0"/>
              <a:t>кода обладает информацией о том, что массивы не пересекаются в памяти и может повлиять на векторизацию цикла с использованием нескольких средств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#</a:t>
            </a:r>
            <a:r>
              <a:rPr lang="en-US" dirty="0"/>
              <a:t>pragma </a:t>
            </a:r>
            <a:r>
              <a:rPr lang="en-US" dirty="0" err="1" smtClean="0"/>
              <a:t>ivdep</a:t>
            </a:r>
            <a:endParaRPr lang="ru-RU" dirty="0" smtClean="0"/>
          </a:p>
          <a:p>
            <a:pPr lvl="1"/>
            <a:r>
              <a:rPr lang="ru-RU" dirty="0" smtClean="0"/>
              <a:t>#</a:t>
            </a:r>
            <a:r>
              <a:rPr lang="en-US" dirty="0"/>
              <a:t>pragma </a:t>
            </a:r>
            <a:r>
              <a:rPr lang="en-US" dirty="0" err="1" smtClean="0"/>
              <a:t>simd</a:t>
            </a:r>
            <a:endParaRPr lang="ru-RU" dirty="0" smtClean="0"/>
          </a:p>
          <a:p>
            <a:pPr lvl="1"/>
            <a:r>
              <a:rPr lang="ru-RU" dirty="0" smtClean="0"/>
              <a:t>ключевое </a:t>
            </a:r>
            <a:r>
              <a:rPr lang="ru-RU" dirty="0"/>
              <a:t>слово </a:t>
            </a:r>
            <a:r>
              <a:rPr lang="en-US" dirty="0" smtClean="0"/>
              <a:t>restrict</a:t>
            </a:r>
            <a:endParaRPr lang="ru-RU" dirty="0" smtClean="0"/>
          </a:p>
          <a:p>
            <a:pPr lvl="1"/>
            <a:r>
              <a:rPr lang="ru-RU" dirty="0" smtClean="0"/>
              <a:t>ключ </a:t>
            </a:r>
            <a:r>
              <a:rPr lang="ru-RU" dirty="0"/>
              <a:t>-</a:t>
            </a:r>
            <a:r>
              <a:rPr lang="en-US" dirty="0" err="1"/>
              <a:t>ansi</a:t>
            </a:r>
            <a:r>
              <a:rPr lang="ru-RU" dirty="0"/>
              <a:t>-</a:t>
            </a:r>
            <a:r>
              <a:rPr lang="en-US" dirty="0"/>
              <a:t>alias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Воспользуемся </a:t>
            </a:r>
            <a:r>
              <a:rPr lang="ru-RU" dirty="0"/>
              <a:t>#</a:t>
            </a:r>
            <a:r>
              <a:rPr lang="en-US" dirty="0"/>
              <a:t>pragma </a:t>
            </a:r>
            <a:r>
              <a:rPr lang="en-US" dirty="0" err="1"/>
              <a:t>simd</a:t>
            </a:r>
            <a:r>
              <a:rPr lang="en-US" dirty="0"/>
              <a:t> </a:t>
            </a:r>
            <a:r>
              <a:rPr lang="ru-RU" dirty="0"/>
              <a:t>для векторизации внутреннего цикла и соберем программу с </a:t>
            </a:r>
            <a:r>
              <a:rPr lang="ru-RU" dirty="0" smtClean="0"/>
              <a:t>ключом</a:t>
            </a:r>
            <a:br>
              <a:rPr lang="ru-RU" dirty="0" smtClean="0"/>
            </a:br>
            <a:r>
              <a:rPr lang="ru-RU" dirty="0" smtClean="0"/>
              <a:t>-</a:t>
            </a:r>
            <a:r>
              <a:rPr lang="en-US" dirty="0" err="1"/>
              <a:t>ansi</a:t>
            </a:r>
            <a:r>
              <a:rPr lang="ru-RU" dirty="0"/>
              <a:t>-</a:t>
            </a:r>
            <a:r>
              <a:rPr lang="en-US" dirty="0"/>
              <a:t>alias</a:t>
            </a:r>
            <a:r>
              <a:rPr lang="ru-RU" dirty="0" smtClean="0"/>
              <a:t>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Н. Новгород, 2013 г.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Принципы переноса прикладных программных пакетов на Intel Xeon Phi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20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5753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Базовая векторизованная версия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196975"/>
            <a:ext cx="9282236" cy="4968875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void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Courier New"/>
                <a:ea typeface="Calibri"/>
                <a:cs typeface="Times New Roman"/>
              </a:rPr>
              <a:t>updateE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(</a:t>
            </a:r>
            <a:r>
              <a:rPr lang="en-US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const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 Parameters &amp; parameters, Double3 *** b, Double3 *** e)</a:t>
            </a:r>
            <a:r>
              <a:rPr lang="ru-RU" dirty="0">
                <a:latin typeface="Courier New"/>
                <a:ea typeface="Calibri"/>
                <a:cs typeface="Times New Roman"/>
              </a:rPr>
              <a:t> 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{</a:t>
            </a:r>
            <a:endParaRPr lang="ru-RU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   </a:t>
            </a:r>
            <a:r>
              <a:rPr lang="ru-RU" dirty="0" smtClean="0">
                <a:effectLst/>
                <a:latin typeface="Courier New"/>
                <a:ea typeface="Calibri"/>
                <a:cs typeface="Times New Roman"/>
              </a:rPr>
              <a:t> …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Courier New"/>
                <a:ea typeface="Calibri"/>
                <a:cs typeface="Times New Roman"/>
              </a:rPr>
              <a:t> </a:t>
            </a:r>
            <a:r>
              <a:rPr lang="ru-RU" dirty="0" smtClean="0">
                <a:latin typeface="Courier New"/>
                <a:ea typeface="Calibri"/>
                <a:cs typeface="Times New Roman"/>
              </a:rPr>
              <a:t> 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ru-RU" dirty="0" smtClean="0"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const</a:t>
            </a:r>
            <a:r>
              <a:rPr lang="en-US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int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Courier New"/>
                <a:ea typeface="Calibri"/>
                <a:cs typeface="Times New Roman"/>
              </a:rPr>
              <a:t>nz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 = parameters.nz;</a:t>
            </a:r>
            <a:endParaRPr lang="ru-RU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    </a:t>
            </a:r>
            <a:r>
              <a:rPr lang="en-US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#pragma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Courier New"/>
                <a:ea typeface="Calibri"/>
                <a:cs typeface="Times New Roman"/>
              </a:rPr>
              <a:t>omp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 parallel </a:t>
            </a:r>
            <a:r>
              <a:rPr lang="en-US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for</a:t>
            </a:r>
            <a:endParaRPr lang="ru-RU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    </a:t>
            </a:r>
            <a:r>
              <a:rPr lang="en-US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for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 (</a:t>
            </a:r>
            <a:r>
              <a:rPr lang="en-US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int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Courier New"/>
                <a:ea typeface="Calibri"/>
                <a:cs typeface="Times New Roman"/>
              </a:rPr>
              <a:t>i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 = 0; </a:t>
            </a:r>
            <a:r>
              <a:rPr lang="en-US" dirty="0" err="1" smtClean="0">
                <a:effectLst/>
                <a:latin typeface="Courier New"/>
                <a:ea typeface="Calibri"/>
                <a:cs typeface="Times New Roman"/>
              </a:rPr>
              <a:t>i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 &lt; </a:t>
            </a:r>
            <a:r>
              <a:rPr lang="en-US" dirty="0" err="1" smtClean="0">
                <a:effectLst/>
                <a:latin typeface="Courier New"/>
                <a:ea typeface="Calibri"/>
                <a:cs typeface="Times New Roman"/>
              </a:rPr>
              <a:t>parameters.nx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; </a:t>
            </a:r>
            <a:r>
              <a:rPr lang="en-US" dirty="0" err="1" smtClean="0">
                <a:effectLst/>
                <a:latin typeface="Courier New"/>
                <a:ea typeface="Calibri"/>
                <a:cs typeface="Times New Roman"/>
              </a:rPr>
              <a:t>i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++)</a:t>
            </a:r>
            <a:endParaRPr lang="ru-RU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    </a:t>
            </a:r>
            <a:r>
              <a:rPr lang="en-US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for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 (</a:t>
            </a:r>
            <a:r>
              <a:rPr lang="en-US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int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 j = 0; j &lt; </a:t>
            </a:r>
            <a:r>
              <a:rPr lang="en-US" dirty="0" err="1" smtClean="0">
                <a:effectLst/>
                <a:latin typeface="Courier New"/>
                <a:ea typeface="Calibri"/>
                <a:cs typeface="Times New Roman"/>
              </a:rPr>
              <a:t>parameters.ny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; j++)</a:t>
            </a:r>
            <a:endParaRPr lang="ru-RU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    </a:t>
            </a:r>
            <a:r>
              <a:rPr lang="en-US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#pragma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en-US" b="1" dirty="0" err="1" smtClean="0">
                <a:effectLst/>
                <a:latin typeface="Courier New"/>
                <a:ea typeface="Calibri"/>
                <a:cs typeface="Times New Roman"/>
              </a:rPr>
              <a:t>simd</a:t>
            </a:r>
            <a:endParaRPr lang="ru-RU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    </a:t>
            </a:r>
            <a:r>
              <a:rPr lang="en-US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for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 (</a:t>
            </a:r>
            <a:r>
              <a:rPr lang="en-US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int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 k = 0; k &lt; </a:t>
            </a:r>
            <a:r>
              <a:rPr lang="en-US" dirty="0" err="1" smtClean="0">
                <a:effectLst/>
                <a:latin typeface="Courier New"/>
                <a:ea typeface="Calibri"/>
                <a:cs typeface="Times New Roman"/>
              </a:rPr>
              <a:t>nz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; k++)</a:t>
            </a:r>
            <a:r>
              <a:rPr lang="ru-RU" dirty="0">
                <a:latin typeface="Courier New"/>
                <a:ea typeface="Calibri"/>
                <a:cs typeface="Times New Roman"/>
              </a:rPr>
              <a:t> 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{</a:t>
            </a:r>
            <a:endParaRPr lang="ru-RU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effectLst/>
                <a:latin typeface="Courier New"/>
                <a:ea typeface="Calibri"/>
                <a:cs typeface="Times New Roman"/>
              </a:rPr>
              <a:t>	…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latin typeface="Courier New"/>
                <a:ea typeface="Calibri"/>
                <a:cs typeface="Times New Roman"/>
              </a:rPr>
              <a:t>    </a:t>
            </a:r>
            <a:r>
              <a:rPr lang="ru-RU" dirty="0" smtClean="0">
                <a:effectLst/>
                <a:latin typeface="Courier New"/>
                <a:ea typeface="Calibri"/>
                <a:cs typeface="Times New Roman"/>
              </a:rPr>
              <a:t>}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dirty="0" smtClean="0">
                <a:effectLst/>
                <a:latin typeface="Courier New"/>
                <a:ea typeface="Calibri"/>
                <a:cs typeface="Times New Roman"/>
              </a:rPr>
              <a:t>}</a:t>
            </a:r>
            <a:endParaRPr lang="ru-RU" dirty="0">
              <a:effectLst/>
              <a:latin typeface="Courier New"/>
              <a:ea typeface="Calibri"/>
              <a:cs typeface="Times New Roman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Н. Новгород, 2013 г.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Принципы переноса прикладных программных пакетов на Intel Xeon Phi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21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5584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Производительность базовой векторизованной версии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Н. Новгород, 2013 г.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Принципы переноса прикладных программных пакетов на Intel Xeon Phi</a:t>
            </a:r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036" y="1052736"/>
            <a:ext cx="8208912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22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3426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векторизации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196975"/>
            <a:ext cx="9210228" cy="4968875"/>
          </a:xfrm>
        </p:spPr>
        <p:txBody>
          <a:bodyPr/>
          <a:lstStyle/>
          <a:p>
            <a:r>
              <a:rPr lang="ru-RU" dirty="0" smtClean="0"/>
              <a:t>Векторизация </a:t>
            </a:r>
            <a:r>
              <a:rPr lang="ru-RU" dirty="0"/>
              <a:t>не только привела к повышению производительности, но даже немного замедлила код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Наиболее </a:t>
            </a:r>
            <a:r>
              <a:rPr lang="ru-RU" dirty="0"/>
              <a:t>вероятная причина </a:t>
            </a:r>
            <a:r>
              <a:rPr lang="ru-RU" dirty="0" smtClean="0"/>
              <a:t>состоит </a:t>
            </a:r>
            <a:r>
              <a:rPr lang="ru-RU" dirty="0"/>
              <a:t>в том, что загрузка данных из памяти производится неэффективно и векторизация лишь усиливает расходы на загрузку данных.</a:t>
            </a:r>
          </a:p>
          <a:p>
            <a:r>
              <a:rPr lang="ru-RU" dirty="0"/>
              <a:t>Для повышения эффективности загрузки данных из памяти воспользуемся </a:t>
            </a:r>
            <a:r>
              <a:rPr lang="ru-RU" b="1" dirty="0"/>
              <a:t>стандартной техникой преобразования массива структур в структуру массивов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Для </a:t>
            </a:r>
            <a:r>
              <a:rPr lang="ru-RU" dirty="0"/>
              <a:t>каждого из полей вместо хранения массива </a:t>
            </a:r>
            <a:r>
              <a:rPr lang="en-US" dirty="0"/>
              <a:t>Double</a:t>
            </a:r>
            <a:r>
              <a:rPr lang="ru-RU" dirty="0"/>
              <a:t>3 будем использовать отдельный массив из </a:t>
            </a:r>
            <a:r>
              <a:rPr lang="en-US" dirty="0"/>
              <a:t>double </a:t>
            </a:r>
            <a:r>
              <a:rPr lang="ru-RU" dirty="0"/>
              <a:t>для каждой компоненты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Кроме </a:t>
            </a:r>
            <a:r>
              <a:rPr lang="ru-RU" dirty="0"/>
              <a:t>того, перепишем внутренний цикл в терминах работы с одномерными массивами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Н. Новгород, 2013 г.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Принципы переноса прикладных программных пакетов на Intel Xeon Phi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23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4007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Улучшенная векторизованная версия…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void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Courier New"/>
                <a:ea typeface="Calibri"/>
                <a:cs typeface="Times New Roman"/>
              </a:rPr>
              <a:t>updateE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(</a:t>
            </a:r>
            <a:r>
              <a:rPr lang="en-US" sz="2000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const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 Parameters &amp; parameters, </a:t>
            </a:r>
            <a:r>
              <a:rPr lang="en-US" sz="2000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double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 *** </a:t>
            </a:r>
            <a:r>
              <a:rPr lang="en-US" sz="2000" dirty="0" err="1" smtClean="0">
                <a:effectLst/>
                <a:latin typeface="Courier New"/>
                <a:ea typeface="Calibri"/>
                <a:cs typeface="Times New Roman"/>
              </a:rPr>
              <a:t>bx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double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 *** by, </a:t>
            </a:r>
            <a:r>
              <a:rPr lang="en-US" sz="2000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double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 *** </a:t>
            </a:r>
            <a:r>
              <a:rPr lang="en-US" sz="2000" dirty="0" err="1" smtClean="0">
                <a:effectLst/>
                <a:latin typeface="Courier New"/>
                <a:ea typeface="Calibri"/>
                <a:cs typeface="Times New Roman"/>
              </a:rPr>
              <a:t>bz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,</a:t>
            </a:r>
            <a:endParaRPr lang="ru-RU" sz="2000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double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 *** ex, </a:t>
            </a:r>
            <a:r>
              <a:rPr lang="en-US" sz="2000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double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 *** </a:t>
            </a:r>
            <a:r>
              <a:rPr lang="en-US" sz="2000" dirty="0" err="1" smtClean="0">
                <a:effectLst/>
                <a:latin typeface="Courier New"/>
                <a:ea typeface="Calibri"/>
                <a:cs typeface="Times New Roman"/>
              </a:rPr>
              <a:t>ey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double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 *** </a:t>
            </a:r>
            <a:r>
              <a:rPr lang="en-US" sz="2000" dirty="0" err="1" smtClean="0">
                <a:effectLst/>
                <a:latin typeface="Courier New"/>
                <a:ea typeface="Calibri"/>
                <a:cs typeface="Times New Roman"/>
              </a:rPr>
              <a:t>ez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)</a:t>
            </a:r>
            <a:r>
              <a:rPr lang="ru-RU" sz="2000" dirty="0">
                <a:latin typeface="Courier New"/>
                <a:ea typeface="Calibri"/>
                <a:cs typeface="Times New Roman"/>
              </a:rPr>
              <a:t> 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{</a:t>
            </a:r>
            <a:endParaRPr lang="ru-RU" sz="2000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    </a:t>
            </a:r>
            <a:r>
              <a:rPr lang="en-US" sz="2000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const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double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 cx = C * </a:t>
            </a:r>
            <a:r>
              <a:rPr lang="en-US" sz="2000" dirty="0" err="1" smtClean="0">
                <a:effectLst/>
                <a:latin typeface="Courier New"/>
                <a:ea typeface="Calibri"/>
                <a:cs typeface="Times New Roman"/>
              </a:rPr>
              <a:t>parameters.dt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 / </a:t>
            </a:r>
            <a:r>
              <a:rPr lang="en-US" sz="2000" dirty="0" err="1" smtClean="0">
                <a:effectLst/>
                <a:latin typeface="Courier New"/>
                <a:ea typeface="Calibri"/>
                <a:cs typeface="Times New Roman"/>
              </a:rPr>
              <a:t>parameters.dx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;</a:t>
            </a:r>
            <a:endParaRPr lang="ru-RU" sz="2000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000" dirty="0" smtClean="0"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   </a:t>
            </a:r>
            <a:r>
              <a:rPr lang="en-US" sz="2000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const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double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 cy = C * </a:t>
            </a:r>
            <a:r>
              <a:rPr lang="en-US" sz="2000" dirty="0" err="1" smtClean="0">
                <a:effectLst/>
                <a:latin typeface="Courier New"/>
                <a:ea typeface="Calibri"/>
                <a:cs typeface="Times New Roman"/>
              </a:rPr>
              <a:t>parameters.dt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 / </a:t>
            </a:r>
            <a:r>
              <a:rPr lang="en-US" sz="2000" dirty="0" err="1" smtClean="0">
                <a:effectLst/>
                <a:latin typeface="Courier New"/>
                <a:ea typeface="Calibri"/>
                <a:cs typeface="Times New Roman"/>
              </a:rPr>
              <a:t>parameters.dy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;</a:t>
            </a:r>
            <a:endParaRPr lang="ru-RU" sz="2000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    </a:t>
            </a:r>
            <a:r>
              <a:rPr lang="en-US" sz="2000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const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double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Courier New"/>
                <a:ea typeface="Calibri"/>
                <a:cs typeface="Times New Roman"/>
              </a:rPr>
              <a:t>cz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 = C * </a:t>
            </a:r>
            <a:r>
              <a:rPr lang="en-US" sz="2000" dirty="0" err="1" smtClean="0">
                <a:effectLst/>
                <a:latin typeface="Courier New"/>
                <a:ea typeface="Calibri"/>
                <a:cs typeface="Times New Roman"/>
              </a:rPr>
              <a:t>parameters.dt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 / parameters.dz;</a:t>
            </a:r>
            <a:endParaRPr lang="ru-RU" sz="2000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    </a:t>
            </a:r>
            <a:r>
              <a:rPr lang="en-US" sz="2000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const</a:t>
            </a:r>
            <a:r>
              <a:rPr lang="en-US" sz="2000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int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Courier New"/>
                <a:ea typeface="Calibri"/>
                <a:cs typeface="Times New Roman"/>
              </a:rPr>
              <a:t>nz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 = parameters.nz;</a:t>
            </a:r>
            <a:endParaRPr lang="ru-RU" sz="2000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    </a:t>
            </a:r>
            <a:r>
              <a:rPr lang="en-US" sz="2000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#pragma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Courier New"/>
                <a:ea typeface="Calibri"/>
                <a:cs typeface="Times New Roman"/>
              </a:rPr>
              <a:t>omp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 parallel </a:t>
            </a:r>
            <a:r>
              <a:rPr lang="en-US" sz="2000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for</a:t>
            </a:r>
            <a:endParaRPr lang="ru-RU" sz="2000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    </a:t>
            </a:r>
            <a:r>
              <a:rPr lang="en-US" sz="2000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for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 (</a:t>
            </a:r>
            <a:r>
              <a:rPr lang="en-US" sz="2000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int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Courier New"/>
                <a:ea typeface="Calibri"/>
                <a:cs typeface="Times New Roman"/>
              </a:rPr>
              <a:t>i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 = 0; </a:t>
            </a:r>
            <a:r>
              <a:rPr lang="en-US" sz="2000" dirty="0" err="1" smtClean="0">
                <a:effectLst/>
                <a:latin typeface="Courier New"/>
                <a:ea typeface="Calibri"/>
                <a:cs typeface="Times New Roman"/>
              </a:rPr>
              <a:t>i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 &lt; </a:t>
            </a:r>
            <a:r>
              <a:rPr lang="en-US" sz="2000" dirty="0" err="1" smtClean="0">
                <a:effectLst/>
                <a:latin typeface="Courier New"/>
                <a:ea typeface="Calibri"/>
                <a:cs typeface="Times New Roman"/>
              </a:rPr>
              <a:t>parameters.nx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; </a:t>
            </a:r>
            <a:r>
              <a:rPr lang="en-US" sz="2000" dirty="0" err="1" smtClean="0">
                <a:effectLst/>
                <a:latin typeface="Courier New"/>
                <a:ea typeface="Calibri"/>
                <a:cs typeface="Times New Roman"/>
              </a:rPr>
              <a:t>i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++)</a:t>
            </a:r>
            <a:endParaRPr lang="ru-RU" sz="2000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    </a:t>
            </a:r>
            <a:r>
              <a:rPr lang="en-US" sz="2000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for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 (</a:t>
            </a:r>
            <a:r>
              <a:rPr lang="en-US" sz="2000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int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 j = 0; j &lt; </a:t>
            </a:r>
            <a:r>
              <a:rPr lang="en-US" sz="2000" dirty="0" err="1" smtClean="0">
                <a:effectLst/>
                <a:latin typeface="Courier New"/>
                <a:ea typeface="Calibri"/>
                <a:cs typeface="Times New Roman"/>
              </a:rPr>
              <a:t>parameters.ny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; j++)</a:t>
            </a:r>
            <a:endParaRPr lang="ru-RU" sz="2000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    {</a:t>
            </a:r>
            <a:endParaRPr lang="ru-RU" sz="2000" dirty="0" smtClean="0">
              <a:effectLst/>
              <a:latin typeface="Courier New"/>
              <a:ea typeface="Calibri"/>
              <a:cs typeface="Times New Roman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Н. Новгород, 2013 г.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Принципы переноса прикладных программных пакетов на Intel Xeon Phi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24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2838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Улучшенная векторизованная версия…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double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 * </a:t>
            </a:r>
            <a:r>
              <a:rPr lang="en-US" b="1" dirty="0" err="1" smtClean="0">
                <a:effectLst/>
                <a:latin typeface="Courier New"/>
                <a:ea typeface="Calibri"/>
                <a:cs typeface="Times New Roman"/>
              </a:rPr>
              <a:t>ex_ij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 = ex[</a:t>
            </a:r>
            <a:r>
              <a:rPr lang="en-US" b="1" dirty="0" err="1" smtClean="0">
                <a:effectLst/>
                <a:latin typeface="Courier New"/>
                <a:ea typeface="Calibri"/>
                <a:cs typeface="Times New Roman"/>
              </a:rPr>
              <a:t>i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][j];</a:t>
            </a:r>
            <a:endParaRPr lang="ru-RU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double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 * </a:t>
            </a:r>
            <a:r>
              <a:rPr lang="en-US" b="1" dirty="0" err="1" smtClean="0">
                <a:effectLst/>
                <a:latin typeface="Courier New"/>
                <a:ea typeface="Calibri"/>
                <a:cs typeface="Times New Roman"/>
              </a:rPr>
              <a:t>ey_ij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 = </a:t>
            </a:r>
            <a:r>
              <a:rPr lang="en-US" b="1" dirty="0" err="1" smtClean="0">
                <a:effectLst/>
                <a:latin typeface="Courier New"/>
                <a:ea typeface="Calibri"/>
                <a:cs typeface="Times New Roman"/>
              </a:rPr>
              <a:t>ey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[</a:t>
            </a:r>
            <a:r>
              <a:rPr lang="en-US" b="1" dirty="0" err="1" smtClean="0">
                <a:effectLst/>
                <a:latin typeface="Courier New"/>
                <a:ea typeface="Calibri"/>
                <a:cs typeface="Times New Roman"/>
              </a:rPr>
              <a:t>i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][j];</a:t>
            </a:r>
            <a:endParaRPr lang="ru-RU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double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 * </a:t>
            </a:r>
            <a:r>
              <a:rPr lang="en-US" b="1" dirty="0" err="1" smtClean="0">
                <a:effectLst/>
                <a:latin typeface="Courier New"/>
                <a:ea typeface="Calibri"/>
                <a:cs typeface="Times New Roman"/>
              </a:rPr>
              <a:t>ez_ij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 = </a:t>
            </a:r>
            <a:r>
              <a:rPr lang="en-US" b="1" dirty="0" err="1" smtClean="0">
                <a:effectLst/>
                <a:latin typeface="Courier New"/>
                <a:ea typeface="Calibri"/>
                <a:cs typeface="Times New Roman"/>
              </a:rPr>
              <a:t>ez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[</a:t>
            </a:r>
            <a:r>
              <a:rPr lang="en-US" b="1" dirty="0" err="1" smtClean="0">
                <a:effectLst/>
                <a:latin typeface="Courier New"/>
                <a:ea typeface="Calibri"/>
                <a:cs typeface="Times New Roman"/>
              </a:rPr>
              <a:t>i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][j];</a:t>
            </a:r>
            <a:endParaRPr lang="ru-RU" dirty="0"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const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en-US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double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 * </a:t>
            </a:r>
            <a:r>
              <a:rPr lang="en-US" b="1" dirty="0" err="1" smtClean="0">
                <a:effectLst/>
                <a:latin typeface="Courier New"/>
                <a:ea typeface="Calibri"/>
                <a:cs typeface="Times New Roman"/>
              </a:rPr>
              <a:t>bx_ij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 = </a:t>
            </a:r>
            <a:r>
              <a:rPr lang="en-US" b="1" dirty="0" err="1" smtClean="0">
                <a:effectLst/>
                <a:latin typeface="Courier New"/>
                <a:ea typeface="Calibri"/>
                <a:cs typeface="Times New Roman"/>
              </a:rPr>
              <a:t>bx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[</a:t>
            </a:r>
            <a:r>
              <a:rPr lang="en-US" b="1" dirty="0" err="1" smtClean="0">
                <a:effectLst/>
                <a:latin typeface="Courier New"/>
                <a:ea typeface="Calibri"/>
                <a:cs typeface="Times New Roman"/>
              </a:rPr>
              <a:t>i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][j];</a:t>
            </a:r>
            <a:endParaRPr lang="ru-RU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const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en-US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double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 * bx_ij1 = </a:t>
            </a:r>
            <a:r>
              <a:rPr lang="en-US" b="1" dirty="0" err="1" smtClean="0">
                <a:effectLst/>
                <a:latin typeface="Courier New"/>
                <a:ea typeface="Calibri"/>
                <a:cs typeface="Times New Roman"/>
              </a:rPr>
              <a:t>bx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[</a:t>
            </a:r>
            <a:r>
              <a:rPr lang="en-US" b="1" dirty="0" err="1" smtClean="0">
                <a:effectLst/>
                <a:latin typeface="Courier New"/>
                <a:ea typeface="Calibri"/>
                <a:cs typeface="Times New Roman"/>
              </a:rPr>
              <a:t>i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][j + 1];</a:t>
            </a:r>
            <a:endParaRPr lang="ru-RU" dirty="0"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const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en-US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double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 * </a:t>
            </a:r>
            <a:r>
              <a:rPr lang="en-US" b="1" dirty="0" err="1" smtClean="0">
                <a:effectLst/>
                <a:latin typeface="Courier New"/>
                <a:ea typeface="Calibri"/>
                <a:cs typeface="Times New Roman"/>
              </a:rPr>
              <a:t>by_ij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 = by[</a:t>
            </a:r>
            <a:r>
              <a:rPr lang="en-US" b="1" dirty="0" err="1" smtClean="0">
                <a:effectLst/>
                <a:latin typeface="Courier New"/>
                <a:ea typeface="Calibri"/>
                <a:cs typeface="Times New Roman"/>
              </a:rPr>
              <a:t>i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][j];</a:t>
            </a:r>
            <a:endParaRPr lang="ru-RU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const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en-US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double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 * by_i1j = by[</a:t>
            </a:r>
            <a:r>
              <a:rPr lang="en-US" b="1" dirty="0" err="1" smtClean="0">
                <a:effectLst/>
                <a:latin typeface="Courier New"/>
                <a:ea typeface="Calibri"/>
                <a:cs typeface="Times New Roman"/>
              </a:rPr>
              <a:t>i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 + 1][j];</a:t>
            </a:r>
            <a:endParaRPr lang="ru-RU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const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en-US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double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 * </a:t>
            </a:r>
            <a:r>
              <a:rPr lang="en-US" b="1" dirty="0" err="1" smtClean="0">
                <a:effectLst/>
                <a:latin typeface="Courier New"/>
                <a:ea typeface="Calibri"/>
                <a:cs typeface="Times New Roman"/>
              </a:rPr>
              <a:t>bz_ij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 = </a:t>
            </a:r>
            <a:r>
              <a:rPr lang="en-US" b="1" dirty="0" err="1" smtClean="0">
                <a:effectLst/>
                <a:latin typeface="Courier New"/>
                <a:ea typeface="Calibri"/>
                <a:cs typeface="Times New Roman"/>
              </a:rPr>
              <a:t>bz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[</a:t>
            </a:r>
            <a:r>
              <a:rPr lang="en-US" b="1" dirty="0" err="1" smtClean="0">
                <a:effectLst/>
                <a:latin typeface="Courier New"/>
                <a:ea typeface="Calibri"/>
                <a:cs typeface="Times New Roman"/>
              </a:rPr>
              <a:t>i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][j];</a:t>
            </a:r>
            <a:endParaRPr lang="ru-RU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const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en-US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double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 * bz_i1j = </a:t>
            </a:r>
            <a:r>
              <a:rPr lang="en-US" b="1" dirty="0" err="1" smtClean="0">
                <a:effectLst/>
                <a:latin typeface="Courier New"/>
                <a:ea typeface="Calibri"/>
                <a:cs typeface="Times New Roman"/>
              </a:rPr>
              <a:t>bz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[</a:t>
            </a:r>
            <a:r>
              <a:rPr lang="en-US" b="1" dirty="0" err="1" smtClean="0">
                <a:effectLst/>
                <a:latin typeface="Courier New"/>
                <a:ea typeface="Calibri"/>
                <a:cs typeface="Times New Roman"/>
              </a:rPr>
              <a:t>i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 + 1][j];</a:t>
            </a:r>
            <a:endParaRPr lang="ru-RU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const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en-US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double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 * bz_ij1 = </a:t>
            </a:r>
            <a:r>
              <a:rPr lang="en-US" b="1" dirty="0" err="1" smtClean="0">
                <a:effectLst/>
                <a:latin typeface="Courier New"/>
                <a:ea typeface="Calibri"/>
                <a:cs typeface="Times New Roman"/>
              </a:rPr>
              <a:t>bz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[</a:t>
            </a:r>
            <a:r>
              <a:rPr lang="en-US" b="1" dirty="0" err="1" smtClean="0">
                <a:effectLst/>
                <a:latin typeface="Courier New"/>
                <a:ea typeface="Calibri"/>
                <a:cs typeface="Times New Roman"/>
              </a:rPr>
              <a:t>i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][j + 1];</a:t>
            </a:r>
            <a:endParaRPr lang="ru-RU" dirty="0" smtClean="0">
              <a:effectLst/>
              <a:latin typeface="Courier New"/>
              <a:ea typeface="Calibri"/>
              <a:cs typeface="Times New Roman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Н. Новгород, 2013 г.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Принципы переноса прикладных программных пакетов на Intel Xeon Phi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25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04612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Улучшенная векторизованная версия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#pragma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en-US" dirty="0" err="1" smtClean="0">
                <a:effectLst/>
                <a:latin typeface="Courier New"/>
                <a:ea typeface="Calibri"/>
                <a:cs typeface="Times New Roman"/>
              </a:rPr>
              <a:t>simd</a:t>
            </a:r>
            <a:endParaRPr lang="ru-RU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for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 (</a:t>
            </a:r>
            <a:r>
              <a:rPr lang="en-US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int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 k = 0; k &lt; </a:t>
            </a:r>
            <a:r>
              <a:rPr lang="en-US" dirty="0" err="1" smtClean="0">
                <a:effectLst/>
                <a:latin typeface="Courier New"/>
                <a:ea typeface="Calibri"/>
                <a:cs typeface="Times New Roman"/>
              </a:rPr>
              <a:t>nz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; k++)</a:t>
            </a:r>
            <a:r>
              <a:rPr lang="ru-RU" dirty="0">
                <a:latin typeface="Courier New"/>
                <a:ea typeface="Calibri"/>
                <a:cs typeface="Times New Roman"/>
              </a:rPr>
              <a:t> 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{</a:t>
            </a:r>
            <a:endParaRPr lang="ru-RU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   </a:t>
            </a:r>
            <a:r>
              <a:rPr lang="en-US" b="1" dirty="0" err="1" smtClean="0">
                <a:effectLst/>
                <a:latin typeface="Courier New"/>
                <a:ea typeface="Calibri"/>
                <a:cs typeface="Times New Roman"/>
              </a:rPr>
              <a:t>ex_ij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[k] += cy * (bz_ij1[k] - </a:t>
            </a:r>
            <a:r>
              <a:rPr lang="en-US" b="1" dirty="0" err="1" smtClean="0">
                <a:effectLst/>
                <a:latin typeface="Courier New"/>
                <a:ea typeface="Calibri"/>
                <a:cs typeface="Times New Roman"/>
              </a:rPr>
              <a:t>bz_ij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[k]) -</a:t>
            </a:r>
            <a:endParaRPr lang="ru-RU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               </a:t>
            </a:r>
            <a:r>
              <a:rPr lang="en-US" b="1" dirty="0" err="1" smtClean="0">
                <a:effectLst/>
                <a:latin typeface="Courier New"/>
                <a:ea typeface="Calibri"/>
                <a:cs typeface="Times New Roman"/>
              </a:rPr>
              <a:t>cz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 * (</a:t>
            </a:r>
            <a:r>
              <a:rPr lang="en-US" b="1" dirty="0" err="1" smtClean="0">
                <a:effectLst/>
                <a:latin typeface="Courier New"/>
                <a:ea typeface="Calibri"/>
                <a:cs typeface="Times New Roman"/>
              </a:rPr>
              <a:t>by_ij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[k + 1] - </a:t>
            </a:r>
            <a:r>
              <a:rPr lang="en-US" b="1" dirty="0" err="1" smtClean="0">
                <a:effectLst/>
                <a:latin typeface="Courier New"/>
                <a:ea typeface="Calibri"/>
                <a:cs typeface="Times New Roman"/>
              </a:rPr>
              <a:t>by_ij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[k]);</a:t>
            </a:r>
            <a:endParaRPr lang="ru-RU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   </a:t>
            </a:r>
            <a:r>
              <a:rPr lang="en-US" b="1" dirty="0" err="1" smtClean="0">
                <a:effectLst/>
                <a:latin typeface="Courier New"/>
                <a:ea typeface="Calibri"/>
                <a:cs typeface="Times New Roman"/>
              </a:rPr>
              <a:t>ey_ij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[k] += </a:t>
            </a:r>
            <a:r>
              <a:rPr lang="en-US" b="1" dirty="0" err="1" smtClean="0">
                <a:effectLst/>
                <a:latin typeface="Courier New"/>
                <a:ea typeface="Calibri"/>
                <a:cs typeface="Times New Roman"/>
              </a:rPr>
              <a:t>cz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 * (</a:t>
            </a:r>
            <a:r>
              <a:rPr lang="en-US" b="1" dirty="0" err="1" smtClean="0">
                <a:effectLst/>
                <a:latin typeface="Courier New"/>
                <a:ea typeface="Calibri"/>
                <a:cs typeface="Times New Roman"/>
              </a:rPr>
              <a:t>bx_ij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[k + 1] - </a:t>
            </a:r>
            <a:r>
              <a:rPr lang="en-US" b="1" dirty="0" err="1" smtClean="0">
                <a:effectLst/>
                <a:latin typeface="Courier New"/>
                <a:ea typeface="Calibri"/>
                <a:cs typeface="Times New Roman"/>
              </a:rPr>
              <a:t>bx_ij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[k]) -</a:t>
            </a:r>
            <a:endParaRPr lang="ru-RU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               cx * (bz_i1j[k] - </a:t>
            </a:r>
            <a:r>
              <a:rPr lang="en-US" b="1" dirty="0" err="1" smtClean="0">
                <a:effectLst/>
                <a:latin typeface="Courier New"/>
                <a:ea typeface="Calibri"/>
                <a:cs typeface="Times New Roman"/>
              </a:rPr>
              <a:t>bz_ij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[k]);</a:t>
            </a:r>
            <a:endParaRPr lang="ru-RU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   </a:t>
            </a:r>
            <a:r>
              <a:rPr lang="en-US" b="1" dirty="0" err="1" smtClean="0">
                <a:effectLst/>
                <a:latin typeface="Courier New"/>
                <a:ea typeface="Calibri"/>
                <a:cs typeface="Times New Roman"/>
              </a:rPr>
              <a:t>ez_ij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[k] += cx * (by_i1j[k] - </a:t>
            </a:r>
            <a:r>
              <a:rPr lang="en-US" b="1" dirty="0" err="1" smtClean="0">
                <a:effectLst/>
                <a:latin typeface="Courier New"/>
                <a:ea typeface="Calibri"/>
                <a:cs typeface="Times New Roman"/>
              </a:rPr>
              <a:t>by_ij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[k]) -</a:t>
            </a:r>
            <a:endParaRPr lang="ru-RU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              cy * (bx_ij1[k] - </a:t>
            </a:r>
            <a:r>
              <a:rPr lang="en-US" b="1" dirty="0" err="1" smtClean="0">
                <a:effectLst/>
                <a:latin typeface="Courier New"/>
                <a:ea typeface="Calibri"/>
                <a:cs typeface="Times New Roman"/>
              </a:rPr>
              <a:t>bx_ij</a:t>
            </a: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[k]);</a:t>
            </a:r>
            <a:endParaRPr lang="ru-RU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1" dirty="0" smtClean="0">
                <a:effectLst/>
                <a:latin typeface="Courier New"/>
                <a:ea typeface="Calibri"/>
                <a:cs typeface="Times New Roman"/>
              </a:rPr>
              <a:t>      </a:t>
            </a:r>
            <a:r>
              <a:rPr lang="en-US" dirty="0" smtClean="0">
                <a:effectLst/>
                <a:latin typeface="Courier New"/>
                <a:ea typeface="Calibri"/>
                <a:cs typeface="Times New Roman"/>
              </a:rPr>
              <a:t>  </a:t>
            </a:r>
            <a:r>
              <a:rPr lang="ru-RU" dirty="0" smtClean="0">
                <a:effectLst/>
                <a:latin typeface="Courier New"/>
                <a:ea typeface="Calibri"/>
                <a:cs typeface="Times New Roman"/>
              </a:rPr>
              <a:t>}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effectLst/>
                <a:latin typeface="Courier New"/>
                <a:ea typeface="Calibri"/>
                <a:cs typeface="Times New Roman"/>
              </a:rPr>
              <a:t>    }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dirty="0" smtClean="0">
                <a:effectLst/>
                <a:latin typeface="Courier New"/>
                <a:ea typeface="Calibri"/>
                <a:cs typeface="Times New Roman"/>
              </a:rPr>
              <a:t>}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Н. Новгород, 2013 г.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Принципы переноса прикладных программных пакетов на Intel Xeon Phi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26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5046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Производительность улучшенной векторизованной версии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Н. Новгород, 2013 г.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Принципы переноса прикладных программных пакетов на Intel Xeon Phi</a:t>
            </a:r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8584" y="1196752"/>
            <a:ext cx="7776864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27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1342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Улучшение масштабируемости…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196975"/>
            <a:ext cx="9210228" cy="4968875"/>
          </a:xfrm>
        </p:spPr>
        <p:txBody>
          <a:bodyPr/>
          <a:lstStyle/>
          <a:p>
            <a:r>
              <a:rPr lang="ru-RU" dirty="0" smtClean="0"/>
              <a:t>Помимо </a:t>
            </a:r>
            <a:r>
              <a:rPr lang="ru-RU" dirty="0"/>
              <a:t>векторизации, производительность на </a:t>
            </a:r>
            <a:r>
              <a:rPr lang="en-US" dirty="0"/>
              <a:t>Xeon Phi </a:t>
            </a:r>
            <a:r>
              <a:rPr lang="ru-RU" dirty="0"/>
              <a:t>существенно зависит от эффективности масштабируемости приложения.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предыдущих версиях с помощью технологии </a:t>
            </a:r>
            <a:r>
              <a:rPr lang="en-US" dirty="0"/>
              <a:t>OpenMP</a:t>
            </a:r>
            <a:r>
              <a:rPr lang="ru-RU" dirty="0"/>
              <a:t> распараллеливался внешний цикл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Количество </a:t>
            </a:r>
            <a:r>
              <a:rPr lang="ru-RU" dirty="0"/>
              <a:t>его итераций слишком мало для эффективного использования </a:t>
            </a:r>
            <a:r>
              <a:rPr lang="en-US" dirty="0"/>
              <a:t>Xeon Phi</a:t>
            </a:r>
            <a:r>
              <a:rPr lang="ru-RU" dirty="0"/>
              <a:t>: на рассматриваемом бенчмарке имеется 257 итераций, в зависимости от конфигурации запуска количество потоков составляет от 60 до 240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 </a:t>
            </a:r>
            <a:r>
              <a:rPr lang="ru-RU" dirty="0"/>
              <a:t>некоторых конфигурациях запуска большинство потоков делает лишь одну итерацию внешнего цикла, и малое количество потоков делает две итерации, в то время как остальные простаивают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Н. Новгород, 2013 г.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Принципы переноса прикладных программных пакетов на Intel Xeon Phi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28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6823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Улучшение масштабируемости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196975"/>
            <a:ext cx="9210228" cy="4968875"/>
          </a:xfrm>
        </p:spPr>
        <p:txBody>
          <a:bodyPr/>
          <a:lstStyle/>
          <a:p>
            <a:r>
              <a:rPr lang="ru-RU" dirty="0" smtClean="0"/>
              <a:t>Параллелизм </a:t>
            </a:r>
            <a:r>
              <a:rPr lang="ru-RU" dirty="0"/>
              <a:t>в данной задаче чрезмерно крупнозернистый (</a:t>
            </a:r>
            <a:r>
              <a:rPr lang="en-US" dirty="0"/>
              <a:t>coarse grained</a:t>
            </a:r>
            <a:r>
              <a:rPr lang="ru-RU" dirty="0"/>
              <a:t>) для </a:t>
            </a:r>
            <a:r>
              <a:rPr lang="en-US" dirty="0"/>
              <a:t>Xeon </a:t>
            </a:r>
            <a:r>
              <a:rPr lang="en-US" dirty="0" smtClean="0"/>
              <a:t>Phi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Используем стандартную технику уменьшения зернистости параллелизма: объединим два внешних цикла в один и будем распараллеливать его. </a:t>
            </a:r>
            <a:endParaRPr lang="ru-RU" dirty="0" smtClean="0"/>
          </a:p>
          <a:p>
            <a:r>
              <a:rPr lang="ru-RU" dirty="0" smtClean="0"/>
              <a:t>Тогда </a:t>
            </a:r>
            <a:r>
              <a:rPr lang="ru-RU" dirty="0"/>
              <a:t>на рассматриваемом бенчмарке число итераций будет уже достаточно велико. В приводимом ниже коде объединение циклов произведено вручную, его также можно делать автоматически с помощью </a:t>
            </a:r>
            <a:r>
              <a:rPr lang="en-US" dirty="0"/>
              <a:t>#pragma </a:t>
            </a:r>
            <a:r>
              <a:rPr lang="en-US" dirty="0" err="1"/>
              <a:t>omp</a:t>
            </a:r>
            <a:r>
              <a:rPr lang="en-US" dirty="0"/>
              <a:t> collapse (2).</a:t>
            </a:r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Н. Новгород, 2013 г.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Принципы переноса прикладных программных пакетов на Intel Xeon Phi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29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4497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Содержание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95300" y="1196975"/>
            <a:ext cx="9066213" cy="4968875"/>
          </a:xfrm>
        </p:spPr>
        <p:txBody>
          <a:bodyPr/>
          <a:lstStyle/>
          <a:p>
            <a:r>
              <a:rPr lang="ru-RU" altLang="ru-RU" sz="2200" dirty="0" smtClean="0"/>
              <a:t>Подходы к оптимизации программного пакета для Монте-Карло моделирования переноса излучения</a:t>
            </a:r>
          </a:p>
          <a:p>
            <a:pPr lvl="1"/>
            <a:r>
              <a:rPr lang="ru-RU" altLang="ru-RU" sz="2000" dirty="0" smtClean="0"/>
              <a:t>Общее описание алгоритма</a:t>
            </a:r>
          </a:p>
          <a:p>
            <a:pPr lvl="1"/>
            <a:r>
              <a:rPr lang="ru-RU" altLang="ru-RU" sz="2000" dirty="0" smtClean="0"/>
              <a:t>Прямой перенос программного пакета на сопроцессор</a:t>
            </a:r>
          </a:p>
          <a:p>
            <a:pPr lvl="1"/>
            <a:r>
              <a:rPr lang="ru-RU" altLang="ru-RU" sz="2000" dirty="0" smtClean="0"/>
              <a:t>Оптимизация 1: обновление структуры данных для хранения траектории фотона</a:t>
            </a:r>
          </a:p>
          <a:p>
            <a:pPr lvl="1"/>
            <a:r>
              <a:rPr lang="ru-RU" altLang="ru-RU" sz="2000" dirty="0" smtClean="0"/>
              <a:t>Оптимизация 2: отказ от использования дублирующих массивов</a:t>
            </a:r>
          </a:p>
          <a:p>
            <a:pPr lvl="1"/>
            <a:r>
              <a:rPr lang="ru-RU" altLang="ru-RU" sz="2000" dirty="0" smtClean="0"/>
              <a:t>Оптимизация 3: балансировка нагрузки</a:t>
            </a:r>
          </a:p>
          <a:p>
            <a:pPr lvl="1"/>
            <a:r>
              <a:rPr lang="ru-RU" altLang="ru-RU" sz="2000" dirty="0" smtClean="0"/>
              <a:t>Общие результаты оптимизации</a:t>
            </a:r>
            <a:endParaRPr lang="en-US" altLang="ru-RU" sz="2000" dirty="0" smtClean="0"/>
          </a:p>
          <a:p>
            <a:r>
              <a:rPr lang="ru-RU" altLang="ru-RU" sz="2200" dirty="0" smtClean="0"/>
              <a:t>Литература</a:t>
            </a:r>
          </a:p>
        </p:txBody>
      </p:sp>
      <p:sp>
        <p:nvSpPr>
          <p:cNvPr id="5124" name="Нижний колонтитул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000" smtClean="0"/>
              <a:t>Принципы переноса прикладных программных пакетов на Intel Xeon Phi</a:t>
            </a:r>
            <a:endParaRPr lang="ru-RU" altLang="ru-RU" sz="1000" smtClean="0"/>
          </a:p>
        </p:txBody>
      </p:sp>
      <p:sp>
        <p:nvSpPr>
          <p:cNvPr id="5125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000" smtClean="0"/>
              <a:t>Н. Новгород, 2013 г.</a:t>
            </a:r>
            <a:endParaRPr lang="ru-RU" altLang="ru-RU" sz="100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3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880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Версия с улучшенной масштабируемостью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void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Courier New"/>
                <a:ea typeface="Calibri"/>
                <a:cs typeface="Times New Roman"/>
              </a:rPr>
              <a:t>updateE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(</a:t>
            </a:r>
            <a:r>
              <a:rPr lang="en-US" sz="2000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const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 Parameters &amp; parameters, </a:t>
            </a:r>
            <a:r>
              <a:rPr lang="en-US" sz="2000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double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 *** </a:t>
            </a:r>
            <a:r>
              <a:rPr lang="en-US" sz="2000" dirty="0" err="1" smtClean="0">
                <a:effectLst/>
                <a:latin typeface="Courier New"/>
                <a:ea typeface="Calibri"/>
                <a:cs typeface="Times New Roman"/>
              </a:rPr>
              <a:t>bx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double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 *** by, </a:t>
            </a:r>
            <a:r>
              <a:rPr lang="en-US" sz="2000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double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 *** </a:t>
            </a:r>
            <a:r>
              <a:rPr lang="en-US" sz="2000" dirty="0" err="1" smtClean="0">
                <a:effectLst/>
                <a:latin typeface="Courier New"/>
                <a:ea typeface="Calibri"/>
                <a:cs typeface="Times New Roman"/>
              </a:rPr>
              <a:t>bz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double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 *** ex, </a:t>
            </a:r>
            <a:r>
              <a:rPr lang="en-US" sz="2000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double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 *** </a:t>
            </a:r>
            <a:r>
              <a:rPr lang="en-US" sz="2000" dirty="0" err="1" smtClean="0">
                <a:effectLst/>
                <a:latin typeface="Courier New"/>
                <a:ea typeface="Calibri"/>
                <a:cs typeface="Times New Roman"/>
              </a:rPr>
              <a:t>ey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double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 *** </a:t>
            </a:r>
            <a:r>
              <a:rPr lang="en-US" sz="2000" dirty="0" err="1" smtClean="0">
                <a:effectLst/>
                <a:latin typeface="Courier New"/>
                <a:ea typeface="Calibri"/>
                <a:cs typeface="Times New Roman"/>
              </a:rPr>
              <a:t>ez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)</a:t>
            </a:r>
            <a:r>
              <a:rPr lang="ru-RU" sz="2000" dirty="0" smtClean="0"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{</a:t>
            </a:r>
            <a:endParaRPr lang="ru-RU" sz="2000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 smtClean="0">
                <a:effectLst/>
                <a:latin typeface="Courier New"/>
                <a:ea typeface="Calibri"/>
                <a:cs typeface="Times New Roman"/>
              </a:rPr>
              <a:t>    </a:t>
            </a:r>
            <a:r>
              <a:rPr lang="ru-RU" sz="2000" dirty="0" smtClean="0">
                <a:latin typeface="Courier New"/>
                <a:ea typeface="Calibri"/>
                <a:cs typeface="Times New Roman"/>
              </a:rPr>
              <a:t>…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   </a:t>
            </a:r>
            <a:r>
              <a:rPr lang="en-US" sz="2000" b="1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const</a:t>
            </a:r>
            <a:r>
              <a:rPr lang="en-US" sz="2000" b="1" dirty="0" smtClean="0"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int</a:t>
            </a:r>
            <a:r>
              <a:rPr lang="en-US" sz="2000" b="1" dirty="0" smtClean="0"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effectLst/>
                <a:latin typeface="Courier New"/>
                <a:ea typeface="Calibri"/>
                <a:cs typeface="Times New Roman"/>
              </a:rPr>
              <a:t>numIterations</a:t>
            </a:r>
            <a:r>
              <a:rPr lang="en-US" sz="2000" b="1" dirty="0" smtClean="0">
                <a:effectLst/>
                <a:latin typeface="Courier New"/>
                <a:ea typeface="Calibri"/>
                <a:cs typeface="Times New Roman"/>
              </a:rPr>
              <a:t> = </a:t>
            </a:r>
            <a:r>
              <a:rPr lang="en-US" sz="2000" b="1" dirty="0" err="1" smtClean="0">
                <a:effectLst/>
                <a:latin typeface="Courier New"/>
                <a:ea typeface="Calibri"/>
                <a:cs typeface="Times New Roman"/>
              </a:rPr>
              <a:t>parameters.nx</a:t>
            </a:r>
            <a:r>
              <a:rPr lang="en-US" sz="2000" b="1" dirty="0" smtClean="0">
                <a:effectLst/>
                <a:latin typeface="Courier New"/>
                <a:ea typeface="Calibri"/>
                <a:cs typeface="Times New Roman"/>
              </a:rPr>
              <a:t> * </a:t>
            </a:r>
            <a:r>
              <a:rPr lang="en-US" sz="2000" b="1" dirty="0" err="1" smtClean="0">
                <a:effectLst/>
                <a:latin typeface="Courier New"/>
                <a:ea typeface="Calibri"/>
                <a:cs typeface="Times New Roman"/>
              </a:rPr>
              <a:t>parameters.ny</a:t>
            </a:r>
            <a:r>
              <a:rPr lang="en-US" sz="2000" b="1" dirty="0" smtClean="0">
                <a:effectLst/>
                <a:latin typeface="Courier New"/>
                <a:ea typeface="Calibri"/>
                <a:cs typeface="Times New Roman"/>
              </a:rPr>
              <a:t>;</a:t>
            </a:r>
            <a:endParaRPr lang="ru-RU" sz="2000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000" b="1" dirty="0" smtClean="0">
                <a:effectLst/>
                <a:latin typeface="Courier New"/>
                <a:ea typeface="Calibri"/>
                <a:cs typeface="Times New Roman"/>
              </a:rPr>
              <a:t>    </a:t>
            </a:r>
            <a:r>
              <a:rPr lang="en-US" sz="2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#pragma</a:t>
            </a:r>
            <a:r>
              <a:rPr lang="en-US" sz="2000" b="1" dirty="0" smtClean="0"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effectLst/>
                <a:latin typeface="Courier New"/>
                <a:ea typeface="Calibri"/>
                <a:cs typeface="Times New Roman"/>
              </a:rPr>
              <a:t>omp</a:t>
            </a:r>
            <a:r>
              <a:rPr lang="en-US" sz="2000" b="1" dirty="0" smtClean="0">
                <a:effectLst/>
                <a:latin typeface="Courier New"/>
                <a:ea typeface="Calibri"/>
                <a:cs typeface="Times New Roman"/>
              </a:rPr>
              <a:t> parallel </a:t>
            </a:r>
            <a:r>
              <a:rPr lang="en-US" sz="2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for</a:t>
            </a:r>
            <a:endParaRPr lang="ru-RU" sz="2000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000" b="1" dirty="0" smtClean="0">
                <a:effectLst/>
                <a:latin typeface="Courier New"/>
                <a:ea typeface="Calibri"/>
                <a:cs typeface="Times New Roman"/>
              </a:rPr>
              <a:t>    </a:t>
            </a:r>
            <a:r>
              <a:rPr lang="en-US" sz="2000" b="1" dirty="0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for</a:t>
            </a:r>
            <a:r>
              <a:rPr lang="en-US" sz="2000" b="1" dirty="0" smtClean="0">
                <a:effectLst/>
                <a:latin typeface="Courier New"/>
                <a:ea typeface="Calibri"/>
                <a:cs typeface="Times New Roman"/>
              </a:rPr>
              <a:t> (</a:t>
            </a:r>
            <a:r>
              <a:rPr lang="en-US" sz="2000" b="1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int</a:t>
            </a:r>
            <a:r>
              <a:rPr lang="en-US" sz="2000" b="1" dirty="0" smtClean="0">
                <a:effectLst/>
                <a:latin typeface="Courier New"/>
                <a:ea typeface="Calibri"/>
                <a:cs typeface="Times New Roman"/>
              </a:rPr>
              <a:t> iteration = 0; iteration &lt; </a:t>
            </a:r>
            <a:r>
              <a:rPr lang="en-US" sz="2000" b="1" dirty="0" err="1" smtClean="0">
                <a:effectLst/>
                <a:latin typeface="Courier New"/>
                <a:ea typeface="Calibri"/>
                <a:cs typeface="Times New Roman"/>
              </a:rPr>
              <a:t>numIterations</a:t>
            </a:r>
            <a:r>
              <a:rPr lang="en-US" sz="2000" b="1" dirty="0" smtClean="0">
                <a:effectLst/>
                <a:latin typeface="Courier New"/>
                <a:ea typeface="Calibri"/>
                <a:cs typeface="Times New Roman"/>
              </a:rPr>
              <a:t>; iteration++)</a:t>
            </a:r>
            <a:r>
              <a:rPr lang="en-US" sz="2000" dirty="0">
                <a:latin typeface="Courier New"/>
                <a:ea typeface="Calibri"/>
                <a:cs typeface="Times New Roman"/>
              </a:rPr>
              <a:t> </a:t>
            </a:r>
            <a:r>
              <a:rPr lang="en-US" sz="2000" b="1" dirty="0" smtClean="0">
                <a:effectLst/>
                <a:latin typeface="Courier New"/>
                <a:ea typeface="Calibri"/>
                <a:cs typeface="Times New Roman"/>
              </a:rPr>
              <a:t>{</a:t>
            </a:r>
            <a:endParaRPr lang="ru-RU" sz="2000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000" b="1" dirty="0" smtClean="0">
                <a:effectLst/>
                <a:latin typeface="Courier New"/>
                <a:ea typeface="Calibri"/>
                <a:cs typeface="Times New Roman"/>
              </a:rPr>
              <a:t>        </a:t>
            </a:r>
            <a:r>
              <a:rPr lang="en-US" sz="2000" b="1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int</a:t>
            </a:r>
            <a:r>
              <a:rPr lang="en-US" sz="2000" b="1" dirty="0" smtClean="0">
                <a:effectLst/>
                <a:latin typeface="Courier New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effectLst/>
                <a:latin typeface="Courier New"/>
                <a:ea typeface="Calibri"/>
                <a:cs typeface="Times New Roman"/>
              </a:rPr>
              <a:t>i</a:t>
            </a:r>
            <a:r>
              <a:rPr lang="en-US" sz="2000" b="1" dirty="0" smtClean="0">
                <a:effectLst/>
                <a:latin typeface="Courier New"/>
                <a:ea typeface="Calibri"/>
                <a:cs typeface="Times New Roman"/>
              </a:rPr>
              <a:t> = iteration / </a:t>
            </a:r>
            <a:r>
              <a:rPr lang="en-US" sz="2000" b="1" dirty="0" err="1" smtClean="0">
                <a:effectLst/>
                <a:latin typeface="Courier New"/>
                <a:ea typeface="Calibri"/>
                <a:cs typeface="Times New Roman"/>
              </a:rPr>
              <a:t>parameters.ny</a:t>
            </a:r>
            <a:r>
              <a:rPr lang="en-US" sz="2000" b="1" dirty="0" smtClean="0">
                <a:effectLst/>
                <a:latin typeface="Courier New"/>
                <a:ea typeface="Calibri"/>
                <a:cs typeface="Times New Roman"/>
              </a:rPr>
              <a:t>;</a:t>
            </a:r>
            <a:endParaRPr lang="ru-RU" sz="2000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>
                <a:effectLst/>
                <a:latin typeface="Courier New"/>
                <a:ea typeface="Calibri"/>
                <a:cs typeface="Times New Roman"/>
              </a:rPr>
              <a:t>        </a:t>
            </a:r>
            <a:r>
              <a:rPr lang="en-US" sz="2000" b="1" dirty="0" err="1" smtClean="0">
                <a:solidFill>
                  <a:srgbClr val="0000FF"/>
                </a:solidFill>
                <a:effectLst/>
                <a:latin typeface="Courier New"/>
                <a:ea typeface="Calibri"/>
                <a:cs typeface="Times New Roman"/>
              </a:rPr>
              <a:t>int</a:t>
            </a:r>
            <a:r>
              <a:rPr lang="en-US" sz="2000" b="1" dirty="0" smtClean="0">
                <a:effectLst/>
                <a:latin typeface="Courier New"/>
                <a:ea typeface="Calibri"/>
                <a:cs typeface="Times New Roman"/>
              </a:rPr>
              <a:t> j = iteration % </a:t>
            </a:r>
            <a:r>
              <a:rPr lang="en-US" sz="2000" b="1" dirty="0" err="1" smtClean="0">
                <a:effectLst/>
                <a:latin typeface="Courier New"/>
                <a:ea typeface="Calibri"/>
                <a:cs typeface="Times New Roman"/>
              </a:rPr>
              <a:t>parameters.ny</a:t>
            </a:r>
            <a:r>
              <a:rPr lang="en-US" sz="2000" b="1" dirty="0" smtClean="0">
                <a:effectLst/>
                <a:latin typeface="Courier New"/>
                <a:ea typeface="Calibri"/>
                <a:cs typeface="Times New Roman"/>
              </a:rPr>
              <a:t>;</a:t>
            </a:r>
            <a:endParaRPr lang="ru-RU" sz="2000" dirty="0" smtClean="0">
              <a:effectLst/>
              <a:latin typeface="Courier New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Н. Новгород, 2013 г.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Принципы переноса прикладных программных пакетов на Intel Xeon Phi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30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02097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Производительность всех версий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Н. Новгород, 2013 г.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Принципы переноса прикладных программных пакетов на Intel Xeon Phi</a:t>
            </a:r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528" y="1124744"/>
            <a:ext cx="8496944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31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464104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Пропускная способность памяти…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Оценим пропускную способность памяти, достигаемую рассмотренными реализациями.</a:t>
                </a:r>
              </a:p>
              <a:p>
                <a:r>
                  <a:rPr lang="ru-RU" dirty="0" smtClean="0"/>
                  <a:t>В рассматриваемом бенчмарке используется сетка 256</a:t>
                </a:r>
                <a:r>
                  <a:rPr lang="en-US" dirty="0"/>
                  <a:t>x</a:t>
                </a:r>
                <a:r>
                  <a:rPr lang="ru-RU" dirty="0"/>
                  <a:t>256</a:t>
                </a:r>
                <a:r>
                  <a:rPr lang="en-US" dirty="0"/>
                  <a:t>x</a:t>
                </a:r>
                <a:r>
                  <a:rPr lang="ru-RU" dirty="0"/>
                  <a:t>256 и 100 итераций по времени</a:t>
                </a:r>
                <a:r>
                  <a:rPr lang="ru-RU" dirty="0" smtClean="0"/>
                  <a:t>.</a:t>
                </a:r>
              </a:p>
              <a:p>
                <a:r>
                  <a:rPr lang="ru-RU" dirty="0" smtClean="0"/>
                  <a:t>На </a:t>
                </a:r>
                <a:r>
                  <a:rPr lang="ru-RU" dirty="0"/>
                  <a:t>каждой итерации выполняется две эквивалентных с точки зрения доступа к памяти операции. Для каждой из операций происходит 15 обращений к памяти (выполнение += приводит к чтению и записи и, поэтому, считается за 2 операции</a:t>
                </a:r>
                <a:r>
                  <a:rPr lang="ru-RU" dirty="0" smtClean="0"/>
                  <a:t>).</a:t>
                </a:r>
              </a:p>
              <a:p>
                <a:r>
                  <a:rPr lang="ru-RU" dirty="0" smtClean="0"/>
                  <a:t>Таким </a:t>
                </a:r>
                <a:r>
                  <a:rPr lang="ru-RU" dirty="0"/>
                  <a:t>образом, всего обрабатывается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256∗256∗256∗100∗2∗15≈5.03∗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ru-RU" dirty="0"/>
                  <a:t> элементов типа </a:t>
                </a:r>
                <a:r>
                  <a:rPr lang="en-US" dirty="0"/>
                  <a:t>double</a:t>
                </a:r>
                <a:r>
                  <a:rPr lang="ru-RU" dirty="0"/>
                  <a:t>, что составляет 375 ГБ данных</a:t>
                </a:r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78" t="-8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Н. Новгород, 2013 г.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Принципы переноса прикладных программных пакетов на Intel Xeon Phi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32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8581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Пропускная способность памяти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Н. Новгород, 2013 г.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Принципы переноса прикладных программных пакетов на Intel Xeon Phi</a:t>
            </a:r>
            <a:endParaRPr lang="ru-RU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264" y="1052736"/>
            <a:ext cx="751522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33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74369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результате проделанных оптимизаций удалось повысить производительность программы для </a:t>
            </a:r>
            <a:r>
              <a:rPr lang="en-US" dirty="0"/>
              <a:t>Intel Xeon Phi </a:t>
            </a:r>
            <a:r>
              <a:rPr lang="ru-RU" dirty="0" smtClean="0"/>
              <a:t>вдвое.</a:t>
            </a:r>
          </a:p>
          <a:p>
            <a:r>
              <a:rPr lang="ru-RU" dirty="0" smtClean="0"/>
              <a:t>При </a:t>
            </a:r>
            <a:r>
              <a:rPr lang="ru-RU" dirty="0"/>
              <a:t>этом производительность на </a:t>
            </a:r>
            <a:r>
              <a:rPr lang="en-US" dirty="0"/>
              <a:t>CPU </a:t>
            </a:r>
            <a:r>
              <a:rPr lang="ru-RU" dirty="0"/>
              <a:t>также увеличилась на 10‑30% (в зависимости от количества используемых ядер). </a:t>
            </a:r>
            <a:endParaRPr lang="ru-RU" dirty="0" smtClean="0"/>
          </a:p>
          <a:p>
            <a:r>
              <a:rPr lang="ru-RU" dirty="0" smtClean="0"/>
              <a:t>Лучшая </a:t>
            </a:r>
            <a:r>
              <a:rPr lang="ru-RU" dirty="0"/>
              <a:t>версия на </a:t>
            </a:r>
            <a:r>
              <a:rPr lang="en-US" dirty="0"/>
              <a:t>Xeon Phi </a:t>
            </a:r>
            <a:r>
              <a:rPr lang="ru-RU" dirty="0"/>
              <a:t>обгоняет лучшую версию на </a:t>
            </a:r>
            <a:r>
              <a:rPr lang="en-US" dirty="0"/>
              <a:t>CPU </a:t>
            </a:r>
            <a:r>
              <a:rPr lang="ru-RU" dirty="0"/>
              <a:t>примерно в 3.3 раза.</a:t>
            </a:r>
          </a:p>
          <a:p>
            <a:r>
              <a:rPr lang="ru-RU" dirty="0" smtClean="0"/>
              <a:t>Производительность </a:t>
            </a:r>
            <a:r>
              <a:rPr lang="ru-RU" dirty="0"/>
              <a:t>реализации метода </a:t>
            </a:r>
            <a:r>
              <a:rPr lang="en-US" dirty="0"/>
              <a:t>FDTD </a:t>
            </a:r>
            <a:r>
              <a:rPr lang="ru-RU" dirty="0"/>
              <a:t>ограничена в первую очередь пропускной способностью памяти.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en-US" dirty="0" smtClean="0"/>
              <a:t>CPU </a:t>
            </a:r>
            <a:r>
              <a:rPr lang="ru-RU" dirty="0" smtClean="0"/>
              <a:t>и</a:t>
            </a:r>
            <a:r>
              <a:rPr lang="en-US" dirty="0" smtClean="0"/>
              <a:t> Xeon Phi </a:t>
            </a:r>
            <a:r>
              <a:rPr lang="ru-RU" dirty="0" smtClean="0"/>
              <a:t>достигается примерно 50% пиковой пропускной способности памяти.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Н. Новгород, 2013 г.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Принципы переноса прикладных программных пакетов на Intel Xeon Phi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34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7307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ъект 2"/>
          <p:cNvSpPr>
            <a:spLocks noGrp="1"/>
          </p:cNvSpPr>
          <p:nvPr>
            <p:ph idx="1"/>
          </p:nvPr>
        </p:nvSpPr>
        <p:spPr>
          <a:xfrm>
            <a:off x="495300" y="2636838"/>
            <a:ext cx="8915400" cy="15113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3200" dirty="0" smtClean="0"/>
              <a:t>Подходы к оптимизации программного пакета для Монте-Карло моделирования переноса излучения</a:t>
            </a:r>
          </a:p>
        </p:txBody>
      </p:sp>
      <p:sp>
        <p:nvSpPr>
          <p:cNvPr id="7171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000" smtClean="0"/>
              <a:t>Н. Новгород, 2013 г.</a:t>
            </a:r>
            <a:endParaRPr lang="ru-RU" altLang="ru-RU" sz="1000" smtClean="0"/>
          </a:p>
        </p:txBody>
      </p:sp>
      <p:sp>
        <p:nvSpPr>
          <p:cNvPr id="7172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000" smtClean="0"/>
              <a:t>Принципы переноса прикладных программных пакетов на Intel Xeon Phi</a:t>
            </a:r>
            <a:endParaRPr lang="ru-RU" altLang="ru-RU" sz="100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35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Актуальность</a:t>
            </a:r>
          </a:p>
        </p:txBody>
      </p:sp>
      <p:sp>
        <p:nvSpPr>
          <p:cNvPr id="8195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Н. Новгород, 2013 г.</a:t>
            </a:r>
            <a:endParaRPr lang="ru-RU" altLang="ru-RU" smtClean="0">
              <a:latin typeface="Arial" charset="0"/>
            </a:endParaRPr>
          </a:p>
        </p:txBody>
      </p:sp>
      <p:sp>
        <p:nvSpPr>
          <p:cNvPr id="8197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Принципы переноса прикладных программных пакетов на Intel Xeon Phi</a:t>
            </a:r>
            <a:endParaRPr lang="ru-RU" altLang="ru-RU" smtClean="0">
              <a:latin typeface="Arial" charset="0"/>
            </a:endParaRPr>
          </a:p>
        </p:txBody>
      </p:sp>
      <p:sp>
        <p:nvSpPr>
          <p:cNvPr id="8198" name="Rectangle 3"/>
          <p:cNvSpPr>
            <a:spLocks noGrp="1" noChangeArrowheads="1"/>
          </p:cNvSpPr>
          <p:nvPr>
            <p:ph idx="1"/>
          </p:nvPr>
        </p:nvSpPr>
        <p:spPr>
          <a:xfrm>
            <a:off x="238125" y="1071563"/>
            <a:ext cx="6446838" cy="3078162"/>
          </a:xfrm>
        </p:spPr>
        <p:txBody>
          <a:bodyPr/>
          <a:lstStyle/>
          <a:p>
            <a:pPr marL="0" indent="363538">
              <a:lnSpc>
                <a:spcPct val="110000"/>
              </a:lnSpc>
            </a:pPr>
            <a:r>
              <a:rPr lang="ru-RU" altLang="ru-RU" sz="2200" smtClean="0"/>
              <a:t>Традиционные методы диагностики</a:t>
            </a:r>
            <a:r>
              <a:rPr lang="en-US" altLang="ru-RU" sz="2200" smtClean="0"/>
              <a:t>:</a:t>
            </a:r>
          </a:p>
          <a:p>
            <a:pPr marL="485775" lvl="1" indent="363538">
              <a:lnSpc>
                <a:spcPct val="110000"/>
              </a:lnSpc>
            </a:pPr>
            <a:r>
              <a:rPr lang="ru-RU" altLang="ru-RU" sz="2000" smtClean="0"/>
              <a:t>Магнитно-резонансная томография (МРТ)</a:t>
            </a:r>
            <a:endParaRPr lang="en-US" altLang="ru-RU" sz="2000" smtClean="0"/>
          </a:p>
          <a:p>
            <a:pPr marL="485775" lvl="1" indent="363538">
              <a:lnSpc>
                <a:spcPct val="110000"/>
              </a:lnSpc>
            </a:pPr>
            <a:r>
              <a:rPr lang="ru-RU" altLang="ru-RU" sz="2000" smtClean="0"/>
              <a:t>Компьютерная томография (КТ)</a:t>
            </a:r>
            <a:endParaRPr lang="en-US" altLang="ru-RU" sz="2000" smtClean="0"/>
          </a:p>
          <a:p>
            <a:pPr marL="485775" lvl="1" indent="363538">
              <a:lnSpc>
                <a:spcPct val="110000"/>
              </a:lnSpc>
            </a:pPr>
            <a:r>
              <a:rPr lang="ru-RU" altLang="ru-RU" sz="2000" smtClean="0"/>
              <a:t>Позитронно-эмиссионная томография (ПЭТ)</a:t>
            </a:r>
          </a:p>
          <a:p>
            <a:pPr marL="0" indent="363538">
              <a:lnSpc>
                <a:spcPct val="110000"/>
              </a:lnSpc>
            </a:pPr>
            <a:r>
              <a:rPr lang="ru-RU" altLang="ru-RU" sz="2200" smtClean="0"/>
              <a:t>Оптическая диагностика</a:t>
            </a:r>
          </a:p>
          <a:p>
            <a:pPr marL="485775" lvl="1" indent="363538">
              <a:lnSpc>
                <a:spcPct val="110000"/>
              </a:lnSpc>
            </a:pPr>
            <a:r>
              <a:rPr lang="ru-RU" altLang="ru-RU" sz="2000" smtClean="0"/>
              <a:t>Оптическая когерентная томография (ОКТ)</a:t>
            </a:r>
          </a:p>
          <a:p>
            <a:pPr marL="485775" lvl="1" indent="363538">
              <a:lnSpc>
                <a:spcPct val="110000"/>
              </a:lnSpc>
            </a:pPr>
            <a:r>
              <a:rPr lang="ru-RU" altLang="ru-RU" sz="2000" b="1" smtClean="0"/>
              <a:t>Оптическая диффузионная спектроскопия (ОДС)</a:t>
            </a:r>
            <a:endParaRPr lang="en-US" altLang="ru-RU" sz="2000" b="1" smtClean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4963" y="1125538"/>
            <a:ext cx="3057525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73050" y="4221163"/>
            <a:ext cx="946943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20638" algn="just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just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236663" indent="-228600" algn="just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44650" indent="-228600" algn="just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just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just" rtl="0" fontAlgn="base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just" rtl="0" fontAlgn="base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just" rtl="0" fontAlgn="base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just" rtl="0" fontAlgn="base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363538">
              <a:lnSpc>
                <a:spcPct val="110000"/>
              </a:lnSpc>
              <a:defRPr/>
            </a:pPr>
            <a:r>
              <a:rPr lang="ru-RU" kern="0" dirty="0" smtClean="0"/>
              <a:t>Возможные приложения ОДС:</a:t>
            </a:r>
          </a:p>
          <a:p>
            <a:pPr marL="485775" lvl="1" indent="363538">
              <a:lnSpc>
                <a:spcPct val="110000"/>
              </a:lnSpc>
              <a:defRPr/>
            </a:pPr>
            <a:r>
              <a:rPr lang="ru-RU" kern="0" dirty="0" smtClean="0"/>
              <a:t>Диагностика и лечение раковых опухолей, в частности, рака груди</a:t>
            </a:r>
          </a:p>
          <a:p>
            <a:pPr marL="485775" lvl="1" indent="363538">
              <a:lnSpc>
                <a:spcPct val="110000"/>
              </a:lnSpc>
              <a:defRPr/>
            </a:pPr>
            <a:r>
              <a:rPr lang="ru-RU" kern="0" dirty="0" smtClean="0"/>
              <a:t>Мониторинг активности зон коры головного мозга</a:t>
            </a:r>
          </a:p>
          <a:p>
            <a:pPr marL="485775" lvl="1" indent="363538">
              <a:lnSpc>
                <a:spcPct val="110000"/>
              </a:lnSpc>
              <a:defRPr/>
            </a:pPr>
            <a:r>
              <a:rPr lang="ru-RU" kern="0" dirty="0" smtClean="0"/>
              <a:t>Планирование фотодинамической терапии</a:t>
            </a:r>
          </a:p>
          <a:p>
            <a:pPr marL="485775" lvl="1" indent="363538">
              <a:lnSpc>
                <a:spcPct val="110000"/>
              </a:lnSpc>
              <a:defRPr/>
            </a:pPr>
            <a:r>
              <a:rPr lang="ru-RU" kern="0" dirty="0" smtClean="0"/>
              <a:t>Мониторинг состояния пациента при хирургическом вмешательстве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36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Общее описание алгоритма…</a:t>
            </a:r>
          </a:p>
        </p:txBody>
      </p:sp>
      <p:sp>
        <p:nvSpPr>
          <p:cNvPr id="9219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Н. Новгород, 2013 г.</a:t>
            </a:r>
            <a:endParaRPr lang="ru-RU" altLang="ru-RU" smtClean="0">
              <a:latin typeface="Arial" charset="0"/>
            </a:endParaRPr>
          </a:p>
        </p:txBody>
      </p:sp>
      <p:sp>
        <p:nvSpPr>
          <p:cNvPr id="9221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Принципы переноса прикладных программных пакетов на Intel Xeon Phi</a:t>
            </a:r>
            <a:endParaRPr lang="ru-RU" altLang="ru-RU" smtClean="0">
              <a:latin typeface="Arial" charset="0"/>
            </a:endParaRPr>
          </a:p>
        </p:txBody>
      </p:sp>
      <p:sp>
        <p:nvSpPr>
          <p:cNvPr id="9222" name="Объект 9"/>
          <p:cNvSpPr>
            <a:spLocks noGrp="1"/>
          </p:cNvSpPr>
          <p:nvPr>
            <p:ph idx="1"/>
          </p:nvPr>
        </p:nvSpPr>
        <p:spPr>
          <a:xfrm>
            <a:off x="128588" y="1196975"/>
            <a:ext cx="4418012" cy="1511300"/>
          </a:xfrm>
        </p:spPr>
        <p:txBody>
          <a:bodyPr/>
          <a:lstStyle/>
          <a:p>
            <a:pPr algn="just"/>
            <a:r>
              <a:rPr lang="ru-RU" altLang="ru-RU" smtClean="0"/>
              <a:t>Рассматривается объект в трехмерном пространстве, состоящий из набора слоев.</a:t>
            </a:r>
            <a:endParaRPr lang="en-US" altLang="ru-RU" smtClean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981075"/>
            <a:ext cx="53371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Объект 9"/>
          <p:cNvSpPr txBox="1">
            <a:spLocks/>
          </p:cNvSpPr>
          <p:nvPr/>
        </p:nvSpPr>
        <p:spPr bwMode="auto">
          <a:xfrm>
            <a:off x="128588" y="2708275"/>
            <a:ext cx="957738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/>
              <a:t>Каждый слой описывает </a:t>
            </a:r>
            <a:br>
              <a:rPr lang="ru-RU" altLang="ru-RU"/>
            </a:br>
            <a:r>
              <a:rPr lang="ru-RU" altLang="ru-RU"/>
              <a:t>определенный тип биологической ткани, обладающей набором оптических характеристик.</a:t>
            </a:r>
          </a:p>
          <a:p>
            <a:r>
              <a:rPr lang="ru-RU" altLang="ru-RU"/>
              <a:t> Оптические характеристики постоянны в рамках слоя.</a:t>
            </a:r>
          </a:p>
          <a:p>
            <a:pPr algn="just"/>
            <a:r>
              <a:rPr lang="ru-RU" altLang="ru-RU"/>
              <a:t>Например, если моделировать перенос излучения в голове человека, то в ней можно выделить такие слои, как кожа головы, жировая ткань, череп, цереброспинальная жидкость, серое и белое вещество головного мозга.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37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Общее описание алгоритма…</a:t>
            </a:r>
          </a:p>
        </p:txBody>
      </p:sp>
      <p:sp>
        <p:nvSpPr>
          <p:cNvPr id="10243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Н. Новгород, 2013 г.</a:t>
            </a:r>
            <a:endParaRPr lang="ru-RU" altLang="ru-RU" smtClean="0">
              <a:latin typeface="Arial" charset="0"/>
            </a:endParaRPr>
          </a:p>
        </p:txBody>
      </p:sp>
      <p:sp>
        <p:nvSpPr>
          <p:cNvPr id="10245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Принципы переноса прикладных программных пакетов на Intel Xeon Phi</a:t>
            </a:r>
            <a:endParaRPr lang="ru-RU" altLang="ru-RU" smtClean="0">
              <a:latin typeface="Arial" charset="0"/>
            </a:endParaRPr>
          </a:p>
        </p:txBody>
      </p:sp>
      <p:sp>
        <p:nvSpPr>
          <p:cNvPr id="10246" name="Объект 1"/>
          <p:cNvSpPr>
            <a:spLocks noGrp="1"/>
          </p:cNvSpPr>
          <p:nvPr>
            <p:ph idx="1"/>
          </p:nvPr>
        </p:nvSpPr>
        <p:spPr>
          <a:xfrm>
            <a:off x="495300" y="1196975"/>
            <a:ext cx="8915400" cy="2016125"/>
          </a:xfrm>
        </p:spPr>
        <p:txBody>
          <a:bodyPr/>
          <a:lstStyle/>
          <a:p>
            <a:pPr algn="just"/>
            <a:r>
              <a:rPr lang="ru-RU" altLang="ru-RU" smtClean="0"/>
              <a:t>Каждый слой характеризуется набором границ, описываемых триангулированными поверхностями.</a:t>
            </a:r>
          </a:p>
          <a:p>
            <a:pPr algn="just"/>
            <a:r>
              <a:rPr lang="ru-RU" altLang="ru-RU" smtClean="0"/>
              <a:t>Источник излучения представляет собой бесконечно тонкий луч фотонов и описывается направлением и положением в трехмерном пространстве.</a:t>
            </a:r>
          </a:p>
        </p:txBody>
      </p:sp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0575" y="3284538"/>
            <a:ext cx="383540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1"/>
          <p:cNvSpPr txBox="1">
            <a:spLocks/>
          </p:cNvSpPr>
          <p:nvPr/>
        </p:nvSpPr>
        <p:spPr bwMode="auto">
          <a:xfrm>
            <a:off x="501650" y="3141663"/>
            <a:ext cx="524351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defRPr/>
            </a:pPr>
            <a:r>
              <a:rPr lang="ru-RU" dirty="0" smtClean="0"/>
              <a:t>Детектор - некоторая замкнутая область </a:t>
            </a:r>
            <a:r>
              <a:rPr lang="ru-RU" dirty="0"/>
              <a:t>на поверхности исследуемого объекта, которая способна улавливать проходящие через нее </a:t>
            </a:r>
            <a:r>
              <a:rPr lang="ru-RU" dirty="0" smtClean="0"/>
              <a:t>фотоны.</a:t>
            </a:r>
            <a:endParaRPr lang="ru-RU" kern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38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Общее описание алгоритма…</a:t>
            </a:r>
          </a:p>
        </p:txBody>
      </p:sp>
      <p:sp>
        <p:nvSpPr>
          <p:cNvPr id="11267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Н. Новгород, 2013 г.</a:t>
            </a:r>
            <a:endParaRPr lang="ru-RU" altLang="ru-RU" smtClean="0">
              <a:latin typeface="Arial" charset="0"/>
            </a:endParaRPr>
          </a:p>
        </p:txBody>
      </p:sp>
      <p:sp>
        <p:nvSpPr>
          <p:cNvPr id="11269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Принципы переноса прикладных программных пакетов на Intel Xeon Phi</a:t>
            </a:r>
            <a:endParaRPr lang="ru-RU" altLang="ru-RU" smtClean="0">
              <a:latin typeface="Arial" charset="0"/>
            </a:endParaRPr>
          </a:p>
        </p:txBody>
      </p:sp>
      <p:sp>
        <p:nvSpPr>
          <p:cNvPr id="11270" name="Содержимое 2"/>
          <p:cNvSpPr>
            <a:spLocks noGrp="1"/>
          </p:cNvSpPr>
          <p:nvPr>
            <p:ph idx="1"/>
          </p:nvPr>
        </p:nvSpPr>
        <p:spPr>
          <a:xfrm>
            <a:off x="238125" y="1071563"/>
            <a:ext cx="5507038" cy="2573337"/>
          </a:xfrm>
        </p:spPr>
        <p:txBody>
          <a:bodyPr/>
          <a:lstStyle/>
          <a:p>
            <a:pPr marL="363538" indent="-363538">
              <a:spcBef>
                <a:spcPts val="600"/>
              </a:spcBef>
            </a:pPr>
            <a:r>
              <a:rPr lang="ru-RU" altLang="ru-RU" sz="2200" dirty="0" smtClean="0"/>
              <a:t>Моделируется поведение набора фотонов в </a:t>
            </a:r>
            <a:r>
              <a:rPr lang="ru-RU" altLang="ru-RU" sz="2200" dirty="0" err="1" smtClean="0"/>
              <a:t>биоткани</a:t>
            </a:r>
            <a:r>
              <a:rPr lang="ru-RU" altLang="ru-RU" sz="2200" dirty="0" smtClean="0"/>
              <a:t>.</a:t>
            </a:r>
          </a:p>
          <a:p>
            <a:pPr marL="363538" indent="-363538">
              <a:spcBef>
                <a:spcPts val="600"/>
              </a:spcBef>
            </a:pPr>
            <a:r>
              <a:rPr lang="ru-RU" altLang="ru-RU" sz="2200" dirty="0" smtClean="0"/>
              <a:t>Фотоны с одинаковой траекторией движения объединяются в пакет, вес пакета принимается равным 1.</a:t>
            </a:r>
          </a:p>
          <a:p>
            <a:pPr marL="363538" indent="-363538">
              <a:spcBef>
                <a:spcPts val="600"/>
              </a:spcBef>
            </a:pPr>
            <a:r>
              <a:rPr lang="ru-RU" altLang="ru-RU" sz="2200" dirty="0" smtClean="0"/>
              <a:t>Пакет начинает движение от источника излучения.</a:t>
            </a:r>
          </a:p>
        </p:txBody>
      </p:sp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8963" y="1412875"/>
            <a:ext cx="41084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238125" y="3663950"/>
            <a:ext cx="9539288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20638" algn="just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just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236663" indent="-228600" algn="just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44650" indent="-228600" algn="just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just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just" rtl="0" fontAlgn="base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just" rtl="0" fontAlgn="base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just" rtl="0" fontAlgn="base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just" rtl="0" fontAlgn="base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63538" indent="-3635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altLang="ru-RU" kern="0" dirty="0" smtClean="0"/>
              <a:t>На каждом шаге трассировки:</a:t>
            </a:r>
          </a:p>
          <a:p>
            <a:pPr marL="849313" lvl="1" indent="-3635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altLang="ru-RU" kern="0" dirty="0" smtClean="0"/>
              <a:t>Случайно выбирается новое направление движения пакета;</a:t>
            </a:r>
          </a:p>
          <a:p>
            <a:pPr marL="849313" lvl="1" indent="-3635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altLang="ru-RU" kern="0" dirty="0" smtClean="0"/>
              <a:t>Случайно выбирается </a:t>
            </a:r>
            <a:r>
              <a:rPr lang="ru-RU" altLang="ru-RU" kern="0" dirty="0"/>
              <a:t>длина свободного </a:t>
            </a:r>
            <a:r>
              <a:rPr lang="ru-RU" altLang="ru-RU" kern="0" dirty="0" smtClean="0"/>
              <a:t>пробега пакета фотонов;</a:t>
            </a:r>
          </a:p>
          <a:p>
            <a:pPr marL="849313" lvl="1" indent="-3635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altLang="ru-RU" kern="0" dirty="0" smtClean="0"/>
              <a:t>Часть фотонов пакета поглощается средой (вес пакета уменьшается).</a:t>
            </a:r>
          </a:p>
          <a:p>
            <a:pPr marL="363538" indent="-3635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altLang="ru-RU" kern="0" dirty="0" smtClean="0"/>
              <a:t>Трассировка завершается, если пакет вылетел за границы среды, либо если вес пакета становится меньше минимального.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39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/>
          <p:cNvSpPr>
            <a:spLocks noGrp="1"/>
          </p:cNvSpPr>
          <p:nvPr>
            <p:ph idx="1"/>
          </p:nvPr>
        </p:nvSpPr>
        <p:spPr>
          <a:xfrm>
            <a:off x="495300" y="3141663"/>
            <a:ext cx="8915400" cy="503237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3200" dirty="0" smtClean="0"/>
              <a:t>Подходы к оптимизации программного пакета для моделирования динамики электромагнитного поля методом </a:t>
            </a:r>
            <a:r>
              <a:rPr lang="en-US" altLang="ru-RU" sz="3200" dirty="0" smtClean="0"/>
              <a:t>FDTD</a:t>
            </a:r>
          </a:p>
        </p:txBody>
      </p:sp>
      <p:sp>
        <p:nvSpPr>
          <p:cNvPr id="6147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000" smtClean="0"/>
              <a:t>Н. Новгород, 2013 г.</a:t>
            </a:r>
            <a:endParaRPr lang="ru-RU" altLang="ru-RU" sz="1000" smtClean="0"/>
          </a:p>
        </p:txBody>
      </p:sp>
      <p:sp>
        <p:nvSpPr>
          <p:cNvPr id="6148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000" smtClean="0"/>
              <a:t>Принципы переноса прикладных программных пакетов на Intel Xeon Phi</a:t>
            </a:r>
            <a:endParaRPr lang="ru-RU" altLang="ru-RU" sz="100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4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Общее описание алгоритма</a:t>
            </a:r>
          </a:p>
        </p:txBody>
      </p:sp>
      <p:sp>
        <p:nvSpPr>
          <p:cNvPr id="12291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Н. Новгород, 2013 г.</a:t>
            </a:r>
            <a:endParaRPr lang="ru-RU" altLang="ru-RU" smtClean="0">
              <a:latin typeface="Arial" charset="0"/>
            </a:endParaRPr>
          </a:p>
        </p:txBody>
      </p:sp>
      <p:sp>
        <p:nvSpPr>
          <p:cNvPr id="12293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Принципы переноса прикладных программных пакетов на Intel Xeon Phi</a:t>
            </a:r>
            <a:endParaRPr lang="ru-RU" altLang="ru-RU" smtClean="0">
              <a:latin typeface="Arial" charset="0"/>
            </a:endParaRPr>
          </a:p>
        </p:txBody>
      </p:sp>
      <p:sp>
        <p:nvSpPr>
          <p:cNvPr id="12294" name="Объект 1"/>
          <p:cNvSpPr>
            <a:spLocks noGrp="1"/>
          </p:cNvSpPr>
          <p:nvPr>
            <p:ph idx="1"/>
          </p:nvPr>
        </p:nvSpPr>
        <p:spPr>
          <a:xfrm>
            <a:off x="495300" y="1196975"/>
            <a:ext cx="8915400" cy="2376488"/>
          </a:xfrm>
        </p:spPr>
        <p:txBody>
          <a:bodyPr/>
          <a:lstStyle/>
          <a:p>
            <a:pPr algn="just"/>
            <a:r>
              <a:rPr lang="ru-RU" altLang="ru-RU" dirty="0" smtClean="0"/>
              <a:t>Результатами моделирования являются:</a:t>
            </a:r>
          </a:p>
          <a:p>
            <a:pPr lvl="1" algn="just"/>
            <a:r>
              <a:rPr lang="ru-RU" altLang="ru-RU" dirty="0" smtClean="0"/>
              <a:t>интенсивность рассеянного назад излучения на детекторах (сигнал на детекторах);</a:t>
            </a:r>
          </a:p>
          <a:p>
            <a:pPr lvl="1" algn="just"/>
            <a:r>
              <a:rPr lang="ru-RU" altLang="ru-RU" dirty="0" smtClean="0"/>
              <a:t>фотонные карты траекторий для каждого детектора (для фотонов, попавших из источника на детектор);</a:t>
            </a:r>
          </a:p>
          <a:p>
            <a:pPr lvl="1" algn="just"/>
            <a:r>
              <a:rPr lang="ru-RU" altLang="ru-RU" dirty="0" smtClean="0"/>
              <a:t>общая карта траекторий (для всех фотонов).</a:t>
            </a:r>
          </a:p>
        </p:txBody>
      </p:sp>
      <p:pic>
        <p:nvPicPr>
          <p:cNvPr id="12295" name="Picture 2" descr="st_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288" y="3667125"/>
            <a:ext cx="8501062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40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Прямой перенос: особенности программы…</a:t>
            </a:r>
          </a:p>
        </p:txBody>
      </p:sp>
      <p:sp>
        <p:nvSpPr>
          <p:cNvPr id="13315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Н. Новгород, 2013 г.</a:t>
            </a:r>
            <a:endParaRPr lang="ru-RU" altLang="ru-RU" smtClean="0">
              <a:latin typeface="Arial" charset="0"/>
            </a:endParaRPr>
          </a:p>
        </p:txBody>
      </p:sp>
      <p:sp>
        <p:nvSpPr>
          <p:cNvPr id="13317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Принципы переноса прикладных программных пакетов на Intel Xeon Phi</a:t>
            </a:r>
            <a:endParaRPr lang="ru-RU" altLang="ru-RU" smtClean="0">
              <a:latin typeface="Arial" charset="0"/>
            </a:endParaRPr>
          </a:p>
        </p:txBody>
      </p:sp>
      <p:sp>
        <p:nvSpPr>
          <p:cNvPr id="13318" name="Объект 1"/>
          <p:cNvSpPr>
            <a:spLocks noGrp="1"/>
          </p:cNvSpPr>
          <p:nvPr>
            <p:ph idx="1"/>
          </p:nvPr>
        </p:nvSpPr>
        <p:spPr>
          <a:xfrm>
            <a:off x="430213" y="981075"/>
            <a:ext cx="8915400" cy="719138"/>
          </a:xfrm>
        </p:spPr>
        <p:txBody>
          <a:bodyPr/>
          <a:lstStyle/>
          <a:p>
            <a:pPr algn="just"/>
            <a:r>
              <a:rPr lang="ru-RU" altLang="ru-RU" sz="2200" smtClean="0"/>
              <a:t>Распараллеливание ведется по фотонам, каждый поток обсчитывает свой набор траекторий:</a:t>
            </a:r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2913" y="1773238"/>
            <a:ext cx="674052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41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Прямой перенос: особенности программы…</a:t>
            </a:r>
          </a:p>
        </p:txBody>
      </p:sp>
      <p:sp>
        <p:nvSpPr>
          <p:cNvPr id="14339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Н. Новгород, 2013 г.</a:t>
            </a:r>
            <a:endParaRPr lang="ru-RU" altLang="ru-RU" smtClean="0">
              <a:latin typeface="Arial" charset="0"/>
            </a:endParaRPr>
          </a:p>
        </p:txBody>
      </p:sp>
      <p:sp>
        <p:nvSpPr>
          <p:cNvPr id="14341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Принципы переноса прикладных программных пакетов на Intel Xeon Phi</a:t>
            </a:r>
            <a:endParaRPr lang="ru-RU" altLang="ru-RU" smtClean="0">
              <a:latin typeface="Arial" charset="0"/>
            </a:endParaRPr>
          </a:p>
        </p:txBody>
      </p:sp>
      <p:sp>
        <p:nvSpPr>
          <p:cNvPr id="14342" name="Объект 1"/>
          <p:cNvSpPr>
            <a:spLocks noGrp="1"/>
          </p:cNvSpPr>
          <p:nvPr>
            <p:ph idx="1"/>
          </p:nvPr>
        </p:nvSpPr>
        <p:spPr>
          <a:xfrm>
            <a:off x="430213" y="981075"/>
            <a:ext cx="8915400" cy="5256213"/>
          </a:xfrm>
        </p:spPr>
        <p:txBody>
          <a:bodyPr/>
          <a:lstStyle/>
          <a:p>
            <a:pPr algn="just"/>
            <a:r>
              <a:rPr lang="ru-RU" altLang="ru-RU" dirty="0" smtClean="0"/>
              <a:t>Результатами моделирования являются:</a:t>
            </a:r>
          </a:p>
          <a:p>
            <a:pPr lvl="1" algn="just"/>
            <a:r>
              <a:rPr lang="ru-RU" altLang="ru-RU" dirty="0" smtClean="0"/>
              <a:t>Величина сигнала на детекторе – массив, количество элементов которого равно числу детекторов, размер для 10 детекторов – 80 Б.</a:t>
            </a:r>
          </a:p>
          <a:p>
            <a:pPr lvl="1" algn="just"/>
            <a:r>
              <a:rPr lang="ru-RU" altLang="ru-RU" dirty="0" smtClean="0"/>
              <a:t>Общая фотонная карта траекторий – массив, количество элементов которого равно числу ячеек сетки. Для хранения результатов используется трехмерная сетка, сохраняются данные о количестве посещений фотонами каждой из ее ячеек. Если рассматривать сетку размером 100*100*50 элементов, размер ее будет равен 4 МБ.</a:t>
            </a:r>
          </a:p>
          <a:p>
            <a:pPr lvl="1" algn="just"/>
            <a:r>
              <a:rPr lang="ru-RU" altLang="ru-RU" dirty="0" smtClean="0"/>
              <a:t>Фотонные карты траекторий для каждого детектора. Фотонная карта для каждого детектора хранится в массиве, аналогичном массиву с общей фотонной картой. Размер результатов для 10 детекторов – 40 МБ.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42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Прямой перенос: особенности программы…</a:t>
            </a:r>
          </a:p>
        </p:txBody>
      </p:sp>
      <p:sp>
        <p:nvSpPr>
          <p:cNvPr id="15363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Н. Новгород, 2013 г.</a:t>
            </a:r>
            <a:endParaRPr lang="ru-RU" altLang="ru-RU" smtClean="0">
              <a:latin typeface="Arial" charset="0"/>
            </a:endParaRPr>
          </a:p>
        </p:txBody>
      </p:sp>
      <p:sp>
        <p:nvSpPr>
          <p:cNvPr id="15365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Принципы переноса прикладных программных пакетов на Intel Xeon Phi</a:t>
            </a:r>
            <a:endParaRPr lang="ru-RU" altLang="ru-RU" smtClean="0">
              <a:latin typeface="Arial" charset="0"/>
            </a:endParaRPr>
          </a:p>
        </p:txBody>
      </p:sp>
      <p:sp>
        <p:nvSpPr>
          <p:cNvPr id="15366" name="Объект 1"/>
          <p:cNvSpPr>
            <a:spLocks noGrp="1"/>
          </p:cNvSpPr>
          <p:nvPr>
            <p:ph idx="1"/>
          </p:nvPr>
        </p:nvSpPr>
        <p:spPr>
          <a:xfrm>
            <a:off x="430213" y="1125538"/>
            <a:ext cx="8915400" cy="790575"/>
          </a:xfrm>
        </p:spPr>
        <p:txBody>
          <a:bodyPr/>
          <a:lstStyle/>
          <a:p>
            <a:pPr algn="just"/>
            <a:r>
              <a:rPr lang="ru-RU" altLang="ru-RU" smtClean="0"/>
              <a:t>Фотонные карты траекторий хранятся в виде трехмерной сетки следующего вида:</a:t>
            </a:r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2060575"/>
            <a:ext cx="910113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43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Прямой перенос: особенности программы…</a:t>
            </a:r>
          </a:p>
        </p:txBody>
      </p:sp>
      <p:sp>
        <p:nvSpPr>
          <p:cNvPr id="16387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Н. Новгород, 2013 г.</a:t>
            </a:r>
            <a:endParaRPr lang="ru-RU" altLang="ru-RU" smtClean="0">
              <a:latin typeface="Arial" charset="0"/>
            </a:endParaRPr>
          </a:p>
        </p:txBody>
      </p:sp>
      <p:sp>
        <p:nvSpPr>
          <p:cNvPr id="16389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Принципы переноса прикладных программных пакетов на Intel Xeon Phi</a:t>
            </a:r>
            <a:endParaRPr lang="ru-RU" altLang="ru-RU" smtClean="0">
              <a:latin typeface="Arial" charset="0"/>
            </a:endParaRPr>
          </a:p>
        </p:txBody>
      </p:sp>
      <p:sp>
        <p:nvSpPr>
          <p:cNvPr id="16390" name="Объект 1"/>
          <p:cNvSpPr>
            <a:spLocks noGrp="1"/>
          </p:cNvSpPr>
          <p:nvPr>
            <p:ph idx="1"/>
          </p:nvPr>
        </p:nvSpPr>
        <p:spPr>
          <a:xfrm>
            <a:off x="430213" y="1052513"/>
            <a:ext cx="8915400" cy="5184775"/>
          </a:xfrm>
        </p:spPr>
        <p:txBody>
          <a:bodyPr/>
          <a:lstStyle/>
          <a:p>
            <a:pPr algn="just"/>
            <a:r>
              <a:rPr lang="ru-RU" altLang="ru-RU" smtClean="0"/>
              <a:t>Каждому фотону требуется доступ к массивам результатов для их обновления, а значит необходимо либо использовать синхронный доступ к данным на запись, либо воспользоваться техникой дублирования данных.</a:t>
            </a:r>
          </a:p>
          <a:p>
            <a:pPr algn="just"/>
            <a:r>
              <a:rPr lang="ru-RU" altLang="ru-RU" smtClean="0"/>
              <a:t>В исходной версии программы применяется второй подход: создаются копии результирующих массивов для каждого потока исполнения, а после окончания расчетов данные этих копий суммируются.</a:t>
            </a:r>
          </a:p>
          <a:p>
            <a:pPr lvl="1" algn="just"/>
            <a:r>
              <a:rPr lang="ru-RU" altLang="ru-RU" smtClean="0"/>
              <a:t>Объем дополнительной памяти на </a:t>
            </a:r>
            <a:r>
              <a:rPr lang="en-US" altLang="ru-RU" smtClean="0"/>
              <a:t>CPU (8 </a:t>
            </a:r>
            <a:r>
              <a:rPr lang="ru-RU" altLang="ru-RU" smtClean="0"/>
              <a:t>потоков</a:t>
            </a:r>
            <a:r>
              <a:rPr lang="en-US" altLang="ru-RU" smtClean="0"/>
              <a:t>): </a:t>
            </a:r>
            <a:r>
              <a:rPr lang="ru-RU" altLang="ru-RU" smtClean="0"/>
              <a:t>350 МБ</a:t>
            </a:r>
          </a:p>
          <a:p>
            <a:pPr lvl="1" algn="just"/>
            <a:r>
              <a:rPr lang="ru-RU" altLang="ru-RU" smtClean="0"/>
              <a:t>Объем дополнительной памяти на </a:t>
            </a:r>
            <a:r>
              <a:rPr lang="en-US" altLang="ru-RU" smtClean="0"/>
              <a:t>MIC (</a:t>
            </a:r>
            <a:r>
              <a:rPr lang="ru-RU" altLang="ru-RU" smtClean="0"/>
              <a:t>240 потоков</a:t>
            </a:r>
            <a:r>
              <a:rPr lang="en-US" altLang="ru-RU" smtClean="0"/>
              <a:t>)</a:t>
            </a:r>
            <a:r>
              <a:rPr lang="ru-RU" altLang="ru-RU" smtClean="0"/>
              <a:t>: более 10 ГБ </a:t>
            </a:r>
            <a:r>
              <a:rPr lang="ru-RU" altLang="ru-RU" b="1" smtClean="0"/>
              <a:t>(!)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44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Прямой перенос: особенности программы</a:t>
            </a:r>
          </a:p>
        </p:txBody>
      </p:sp>
      <p:sp>
        <p:nvSpPr>
          <p:cNvPr id="17411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Н. Новгород, 2013 г.</a:t>
            </a:r>
            <a:endParaRPr lang="ru-RU" altLang="ru-RU" smtClean="0">
              <a:latin typeface="Arial" charset="0"/>
            </a:endParaRPr>
          </a:p>
        </p:txBody>
      </p:sp>
      <p:sp>
        <p:nvSpPr>
          <p:cNvPr id="17413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Принципы переноса прикладных программных пакетов на Intel Xeon Phi</a:t>
            </a:r>
            <a:endParaRPr lang="ru-RU" altLang="ru-RU" smtClean="0">
              <a:latin typeface="Arial" charset="0"/>
            </a:endParaRPr>
          </a:p>
        </p:txBody>
      </p:sp>
      <p:sp>
        <p:nvSpPr>
          <p:cNvPr id="17414" name="Объект 1"/>
          <p:cNvSpPr>
            <a:spLocks noGrp="1"/>
          </p:cNvSpPr>
          <p:nvPr>
            <p:ph idx="1"/>
          </p:nvPr>
        </p:nvSpPr>
        <p:spPr>
          <a:xfrm>
            <a:off x="430213" y="1052513"/>
            <a:ext cx="8915400" cy="5184775"/>
          </a:xfrm>
        </p:spPr>
        <p:txBody>
          <a:bodyPr/>
          <a:lstStyle/>
          <a:p>
            <a:pPr algn="just"/>
            <a:r>
              <a:rPr lang="ru-RU" altLang="ru-RU" smtClean="0"/>
              <a:t>Еще одна особенность алгоритма состоит в необходимости хранения траектории каждого отдельного фотона в процессе его трассировки. </a:t>
            </a:r>
          </a:p>
          <a:p>
            <a:pPr algn="just"/>
            <a:r>
              <a:rPr lang="ru-RU" altLang="ru-RU" smtClean="0"/>
              <a:t>В исходной версии выделяется массив для хранения траектории для каждого потока. С точки зрения структур данных используется все та же трехмерная сетка, соответственно размер массива равен 4 МБ на поток.</a:t>
            </a:r>
          </a:p>
          <a:p>
            <a:pPr algn="just"/>
            <a:r>
              <a:rPr lang="ru-RU" altLang="ru-RU" smtClean="0"/>
              <a:t>Перед началом трассировки каждого отдельного фотона этот массив обнуляется.</a:t>
            </a:r>
            <a:endParaRPr lang="ru-RU" altLang="ru-RU" b="1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45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Прямой перенос: результаты</a:t>
            </a:r>
          </a:p>
        </p:txBody>
      </p:sp>
      <p:sp>
        <p:nvSpPr>
          <p:cNvPr id="18435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Н. Новгород, 2013 г.</a:t>
            </a:r>
            <a:endParaRPr lang="ru-RU" altLang="ru-RU" smtClean="0">
              <a:latin typeface="Arial" charset="0"/>
            </a:endParaRPr>
          </a:p>
        </p:txBody>
      </p:sp>
      <p:sp>
        <p:nvSpPr>
          <p:cNvPr id="18437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Принципы переноса прикладных программных пакетов на Intel Xeon Phi</a:t>
            </a:r>
            <a:endParaRPr lang="ru-RU" altLang="ru-RU" smtClean="0">
              <a:latin typeface="Arial" charset="0"/>
            </a:endParaRPr>
          </a:p>
        </p:txBody>
      </p:sp>
      <p:sp>
        <p:nvSpPr>
          <p:cNvPr id="18438" name="Объект 1"/>
          <p:cNvSpPr>
            <a:spLocks noGrp="1"/>
          </p:cNvSpPr>
          <p:nvPr>
            <p:ph idx="1"/>
          </p:nvPr>
        </p:nvSpPr>
        <p:spPr>
          <a:xfrm>
            <a:off x="430213" y="1052513"/>
            <a:ext cx="8915400" cy="1512887"/>
          </a:xfrm>
        </p:spPr>
        <p:txBody>
          <a:bodyPr/>
          <a:lstStyle/>
          <a:p>
            <a:pPr algn="just"/>
            <a:r>
              <a:rPr lang="ru-RU" altLang="ru-RU" sz="2200" smtClean="0"/>
              <a:t>Программа на </a:t>
            </a:r>
            <a:r>
              <a:rPr lang="en-US" altLang="ru-RU" sz="2200" smtClean="0"/>
              <a:t>MIC </a:t>
            </a:r>
            <a:r>
              <a:rPr lang="ru-RU" altLang="ru-RU" sz="2200" smtClean="0"/>
              <a:t>работает в 2 раза медленнее, чем на </a:t>
            </a:r>
            <a:r>
              <a:rPr lang="en-US" altLang="ru-RU" sz="2200" smtClean="0"/>
              <a:t>CPU (8 </a:t>
            </a:r>
            <a:r>
              <a:rPr lang="ru-RU" altLang="ru-RU" sz="2200" smtClean="0"/>
              <a:t>ядер</a:t>
            </a:r>
            <a:r>
              <a:rPr lang="en-US" altLang="ru-RU" sz="2200" smtClean="0"/>
              <a:t>)</a:t>
            </a:r>
            <a:r>
              <a:rPr lang="ru-RU" altLang="ru-RU" sz="2200" smtClean="0"/>
              <a:t>.</a:t>
            </a:r>
          </a:p>
          <a:p>
            <a:pPr algn="just"/>
            <a:r>
              <a:rPr lang="ru-RU" altLang="ru-RU" sz="2200" smtClean="0"/>
              <a:t>Запуск программы в 240 потоков на </a:t>
            </a:r>
            <a:r>
              <a:rPr lang="en-US" altLang="ru-RU" sz="2200" smtClean="0"/>
              <a:t>MIC </a:t>
            </a:r>
            <a:r>
              <a:rPr lang="ru-RU" altLang="ru-RU" sz="2200" smtClean="0"/>
              <a:t>невозможен в силу недостатка памяти на сопроцессоре.</a:t>
            </a:r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950" y="2565400"/>
            <a:ext cx="91106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46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Оптимизация 1: обновление структуры данных для хранения траектории фотона…</a:t>
            </a:r>
          </a:p>
        </p:txBody>
      </p:sp>
      <p:sp>
        <p:nvSpPr>
          <p:cNvPr id="19459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Н. Новгород, 2013 г.</a:t>
            </a:r>
            <a:endParaRPr lang="ru-RU" altLang="ru-RU" smtClean="0">
              <a:latin typeface="Arial" charset="0"/>
            </a:endParaRPr>
          </a:p>
        </p:txBody>
      </p:sp>
      <p:sp>
        <p:nvSpPr>
          <p:cNvPr id="19461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Принципы переноса прикладных программных пакетов на Intel Xeon Phi</a:t>
            </a:r>
            <a:endParaRPr lang="ru-RU" altLang="ru-RU" smtClean="0">
              <a:latin typeface="Arial" charset="0"/>
            </a:endParaRPr>
          </a:p>
        </p:txBody>
      </p:sp>
      <p:sp>
        <p:nvSpPr>
          <p:cNvPr id="19462" name="Объект 1"/>
          <p:cNvSpPr>
            <a:spLocks noGrp="1"/>
          </p:cNvSpPr>
          <p:nvPr>
            <p:ph idx="1"/>
          </p:nvPr>
        </p:nvSpPr>
        <p:spPr>
          <a:xfrm>
            <a:off x="430213" y="1052513"/>
            <a:ext cx="8915400" cy="863600"/>
          </a:xfrm>
        </p:spPr>
        <p:txBody>
          <a:bodyPr/>
          <a:lstStyle/>
          <a:p>
            <a:pPr algn="just"/>
            <a:r>
              <a:rPr lang="ru-RU" altLang="ru-RU" smtClean="0"/>
              <a:t>Результаты профилировки базовой версии с помощью Intel VTune Amplifier XE:</a:t>
            </a:r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750" y="2205038"/>
            <a:ext cx="830897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47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Оптимизация 1: обновление структуры данных для хранения траектории фотона…</a:t>
            </a:r>
          </a:p>
        </p:txBody>
      </p:sp>
      <p:sp>
        <p:nvSpPr>
          <p:cNvPr id="20483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Н. Новгород, 2013 г.</a:t>
            </a:r>
            <a:endParaRPr lang="ru-RU" altLang="ru-RU" smtClean="0">
              <a:latin typeface="Arial" charset="0"/>
            </a:endParaRPr>
          </a:p>
        </p:txBody>
      </p:sp>
      <p:sp>
        <p:nvSpPr>
          <p:cNvPr id="20485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Принципы переноса прикладных программных пакетов на Intel Xeon Phi</a:t>
            </a:r>
            <a:endParaRPr lang="ru-RU" altLang="ru-RU" smtClean="0">
              <a:latin typeface="Arial" charset="0"/>
            </a:endParaRPr>
          </a:p>
        </p:txBody>
      </p:sp>
      <p:sp>
        <p:nvSpPr>
          <p:cNvPr id="20486" name="Объект 1"/>
          <p:cNvSpPr>
            <a:spLocks noGrp="1"/>
          </p:cNvSpPr>
          <p:nvPr>
            <p:ph idx="1"/>
          </p:nvPr>
        </p:nvSpPr>
        <p:spPr>
          <a:xfrm>
            <a:off x="430213" y="1052513"/>
            <a:ext cx="8915400" cy="5040312"/>
          </a:xfrm>
        </p:spPr>
        <p:txBody>
          <a:bodyPr/>
          <a:lstStyle/>
          <a:p>
            <a:pPr algn="just"/>
            <a:r>
              <a:rPr lang="ru-RU" altLang="ru-RU" smtClean="0"/>
              <a:t>Наибольшее время занимает функция </a:t>
            </a:r>
            <a:r>
              <a:rPr lang="en-US" altLang="ru-RU" smtClean="0"/>
              <a:t>memset</a:t>
            </a:r>
            <a:r>
              <a:rPr lang="ru-RU" altLang="ru-RU" smtClean="0"/>
              <a:t>(), которая используется в момент начала процесса трассировки фотона для обнуления памяти, предназначенной для хранения траектории его движения.</a:t>
            </a:r>
          </a:p>
          <a:p>
            <a:pPr algn="just"/>
            <a:r>
              <a:rPr lang="ru-RU" altLang="ru-RU" smtClean="0"/>
              <a:t>Кроме необходимости обнуления памяти на каждой итерации, текущий подход обладает еще несколькими недостатками. А именно, размер массива слишком велик по сравнению с размером </a:t>
            </a:r>
            <a:r>
              <a:rPr lang="en-US" altLang="ru-RU" smtClean="0"/>
              <a:t>L</a:t>
            </a:r>
            <a:r>
              <a:rPr lang="ru-RU" altLang="ru-RU" smtClean="0"/>
              <a:t>2 кэш памяти, и доступ к элементам массива осуществляется в случайном порядке (в силу случайности траектории фотона).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48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Оптимизация 1: обновление структуры данных для хранения траектории фотона…</a:t>
            </a:r>
          </a:p>
        </p:txBody>
      </p:sp>
      <p:sp>
        <p:nvSpPr>
          <p:cNvPr id="21507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Н. Новгород, 2013 г.</a:t>
            </a:r>
            <a:endParaRPr lang="ru-RU" altLang="ru-RU" smtClean="0">
              <a:latin typeface="Arial" charset="0"/>
            </a:endParaRPr>
          </a:p>
        </p:txBody>
      </p:sp>
      <p:sp>
        <p:nvSpPr>
          <p:cNvPr id="21509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Принципы переноса прикладных программных пакетов на Intel Xeon Phi</a:t>
            </a:r>
            <a:endParaRPr lang="ru-RU" altLang="ru-RU" smtClean="0">
              <a:latin typeface="Arial" charset="0"/>
            </a:endParaRPr>
          </a:p>
        </p:txBody>
      </p:sp>
      <p:sp>
        <p:nvSpPr>
          <p:cNvPr id="21510" name="Объект 1"/>
          <p:cNvSpPr>
            <a:spLocks noGrp="1"/>
          </p:cNvSpPr>
          <p:nvPr>
            <p:ph idx="1"/>
          </p:nvPr>
        </p:nvSpPr>
        <p:spPr>
          <a:xfrm>
            <a:off x="430213" y="1052513"/>
            <a:ext cx="8915400" cy="1223962"/>
          </a:xfrm>
        </p:spPr>
        <p:txBody>
          <a:bodyPr/>
          <a:lstStyle/>
          <a:p>
            <a:pPr algn="just"/>
            <a:r>
              <a:rPr lang="ru-RU" altLang="ru-RU" smtClean="0"/>
              <a:t>Для устранения описанных выше недостатков предлагается хранить не число посещений данной ячейки для всей сетки, а список координат посещенных ячеек:</a:t>
            </a:r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276475"/>
            <a:ext cx="7345363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49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Введение</a:t>
            </a:r>
          </a:p>
        </p:txBody>
      </p:sp>
      <p:sp>
        <p:nvSpPr>
          <p:cNvPr id="8195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Н. Новгород, 2013 г.</a:t>
            </a:r>
            <a:endParaRPr lang="ru-RU" altLang="ru-RU" smtClean="0">
              <a:latin typeface="Arial" charset="0"/>
            </a:endParaRPr>
          </a:p>
        </p:txBody>
      </p:sp>
      <p:sp>
        <p:nvSpPr>
          <p:cNvPr id="8197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Принципы переноса прикладных программных пакетов на Intel Xeon Phi</a:t>
            </a:r>
            <a:endParaRPr lang="ru-RU" altLang="ru-RU" smtClean="0">
              <a:latin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73050" y="1268761"/>
            <a:ext cx="9469438" cy="511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20638" algn="just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just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236663" indent="-228600" algn="just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44650" indent="-228600" algn="just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just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just" rtl="0" fontAlgn="base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just" rtl="0" fontAlgn="base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just" rtl="0" fontAlgn="base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just" rtl="0" fontAlgn="base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363538">
              <a:lnSpc>
                <a:spcPct val="110000"/>
              </a:lnSpc>
              <a:defRPr/>
            </a:pPr>
            <a:r>
              <a:rPr lang="en-US" sz="2400" b="1" dirty="0" smtClean="0"/>
              <a:t>FDTD</a:t>
            </a:r>
            <a:r>
              <a:rPr lang="en-US" sz="2400" dirty="0" smtClean="0"/>
              <a:t> </a:t>
            </a:r>
            <a:r>
              <a:rPr lang="ru-RU" sz="2400" dirty="0"/>
              <a:t>(</a:t>
            </a:r>
            <a:r>
              <a:rPr lang="en-US" sz="2400" b="1" dirty="0"/>
              <a:t>Finite</a:t>
            </a:r>
            <a:r>
              <a:rPr lang="ru-RU" sz="2400" b="1" dirty="0"/>
              <a:t>-</a:t>
            </a:r>
            <a:r>
              <a:rPr lang="en-US" sz="2400" b="1" dirty="0"/>
              <a:t>Difference Time</a:t>
            </a:r>
            <a:r>
              <a:rPr lang="ru-RU" sz="2400" b="1" dirty="0"/>
              <a:t>-</a:t>
            </a:r>
            <a:r>
              <a:rPr lang="en-US" sz="2400" b="1" dirty="0"/>
              <a:t>Domain</a:t>
            </a:r>
            <a:r>
              <a:rPr lang="ru-RU" sz="2400" dirty="0"/>
              <a:t>) </a:t>
            </a:r>
            <a:r>
              <a:rPr lang="en-US" sz="2400" dirty="0" smtClean="0"/>
              <a:t>- </a:t>
            </a:r>
            <a:r>
              <a:rPr lang="ru-RU" sz="2400" dirty="0" smtClean="0"/>
              <a:t>один </a:t>
            </a:r>
            <a:r>
              <a:rPr lang="ru-RU" sz="2400" dirty="0"/>
              <a:t>из широко используемых методов вычислительной </a:t>
            </a:r>
            <a:r>
              <a:rPr lang="ru-RU" sz="2400" dirty="0" smtClean="0"/>
              <a:t>электродинамики.</a:t>
            </a:r>
            <a:endParaRPr lang="ru-RU" sz="2400" kern="0" dirty="0" smtClean="0"/>
          </a:p>
          <a:p>
            <a:pPr marL="0" indent="363538">
              <a:lnSpc>
                <a:spcPct val="110000"/>
              </a:lnSpc>
              <a:defRPr/>
            </a:pPr>
            <a:r>
              <a:rPr lang="ru-RU" sz="2400" dirty="0" smtClean="0"/>
              <a:t>Явный </a:t>
            </a:r>
            <a:r>
              <a:rPr lang="ru-RU" sz="2400" dirty="0"/>
              <a:t>конечно-разностный метод численного решения уравнений Максвелла</a:t>
            </a:r>
            <a:r>
              <a:rPr lang="ru-RU" sz="2400" dirty="0" smtClean="0"/>
              <a:t>.</a:t>
            </a:r>
          </a:p>
          <a:p>
            <a:pPr marL="0" indent="363538">
              <a:lnSpc>
                <a:spcPct val="110000"/>
              </a:lnSpc>
              <a:defRPr/>
            </a:pPr>
            <a:r>
              <a:rPr lang="ru-RU" sz="2400" dirty="0"/>
              <a:t>Особенностью метода является использование специальной сетки для компонент электромагнитного поля.</a:t>
            </a:r>
            <a:endParaRPr lang="ru-RU" sz="2400" dirty="0" smtClean="0"/>
          </a:p>
          <a:p>
            <a:pPr marL="0" indent="363538">
              <a:lnSpc>
                <a:spcPct val="110000"/>
              </a:lnSpc>
              <a:defRPr/>
            </a:pPr>
            <a:r>
              <a:rPr lang="ru-RU" sz="2400" dirty="0" smtClean="0"/>
              <a:t> Рассматривается </a:t>
            </a:r>
            <a:r>
              <a:rPr lang="ru-RU" sz="2400" dirty="0"/>
              <a:t>портирование на </a:t>
            </a:r>
            <a:r>
              <a:rPr lang="en-US" sz="2400" dirty="0"/>
              <a:t>Xeon Phi </a:t>
            </a:r>
            <a:r>
              <a:rPr lang="ru-RU" sz="2400" dirty="0"/>
              <a:t>и оптимизация </a:t>
            </a:r>
            <a:r>
              <a:rPr lang="ru-RU" sz="2400" dirty="0" smtClean="0"/>
              <a:t>реализации метода </a:t>
            </a:r>
            <a:r>
              <a:rPr lang="en-US" sz="2400" dirty="0"/>
              <a:t>FDTD</a:t>
            </a:r>
            <a:r>
              <a:rPr lang="ru-RU" sz="2400" dirty="0"/>
              <a:t>, созданной на основе реализации в составе программного пакета для моделирования плазмы </a:t>
            </a:r>
            <a:r>
              <a:rPr lang="en-US" sz="2400" dirty="0"/>
              <a:t>PICADOR</a:t>
            </a:r>
            <a:r>
              <a:rPr lang="ru-RU" sz="2400" dirty="0"/>
              <a:t> [2</a:t>
            </a:r>
            <a:r>
              <a:rPr lang="ru-RU" sz="2400" dirty="0" smtClean="0"/>
              <a:t>].</a:t>
            </a:r>
            <a:endParaRPr lang="ru-RU" sz="2400" kern="0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5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85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Оптимизация 1: обновление структуры данных для хранения траектории фотона</a:t>
            </a:r>
          </a:p>
        </p:txBody>
      </p:sp>
      <p:sp>
        <p:nvSpPr>
          <p:cNvPr id="22531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Н. Новгород, 2013 г.</a:t>
            </a:r>
            <a:endParaRPr lang="ru-RU" altLang="ru-RU" smtClean="0">
              <a:latin typeface="Arial" charset="0"/>
            </a:endParaRPr>
          </a:p>
        </p:txBody>
      </p:sp>
      <p:sp>
        <p:nvSpPr>
          <p:cNvPr id="22533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Принципы переноса прикладных программных пакетов на Intel Xeon Phi</a:t>
            </a:r>
            <a:endParaRPr lang="ru-RU" altLang="ru-RU" smtClean="0">
              <a:latin typeface="Arial" charset="0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 bwMode="auto">
          <a:xfrm>
            <a:off x="430213" y="1052513"/>
            <a:ext cx="8915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kern="0" smtClean="0"/>
              <a:t>Ускорение на </a:t>
            </a:r>
            <a:r>
              <a:rPr lang="en-US" altLang="ru-RU" kern="0" smtClean="0"/>
              <a:t>CPU</a:t>
            </a:r>
            <a:endParaRPr lang="ru-RU" altLang="ru-RU" kern="0" smtClean="0"/>
          </a:p>
          <a:p>
            <a:pPr lvl="1" algn="just">
              <a:defRPr/>
            </a:pPr>
            <a:r>
              <a:rPr lang="ru-RU" altLang="ru-RU" kern="0" smtClean="0"/>
              <a:t>В 1 поток – 18%;</a:t>
            </a:r>
          </a:p>
          <a:p>
            <a:pPr lvl="1" algn="just">
              <a:defRPr/>
            </a:pPr>
            <a:r>
              <a:rPr lang="ru-RU" altLang="ru-RU" kern="0" smtClean="0"/>
              <a:t>В 8 потоков – 9%.</a:t>
            </a:r>
          </a:p>
          <a:p>
            <a:pPr algn="just">
              <a:defRPr/>
            </a:pPr>
            <a:r>
              <a:rPr lang="ru-RU" altLang="ru-RU" kern="0" smtClean="0"/>
              <a:t>Ускорение на </a:t>
            </a:r>
            <a:r>
              <a:rPr lang="en-US" altLang="ru-RU" kern="0" smtClean="0"/>
              <a:t>MIC </a:t>
            </a:r>
            <a:r>
              <a:rPr lang="ru-RU" altLang="ru-RU" kern="0" smtClean="0"/>
              <a:t>в 120 потоков – 31%.</a:t>
            </a:r>
            <a:endParaRPr lang="ru-RU" altLang="ru-RU" kern="0" dirty="0" smtClean="0"/>
          </a:p>
        </p:txBody>
      </p:sp>
      <p:pic>
        <p:nvPicPr>
          <p:cNvPr id="225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288" y="2852738"/>
            <a:ext cx="8497887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50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Оптимизация 2: отказ от использования дублирующих массивов…</a:t>
            </a:r>
          </a:p>
        </p:txBody>
      </p:sp>
      <p:sp>
        <p:nvSpPr>
          <p:cNvPr id="23555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000" smtClean="0"/>
              <a:t>Н. Новгород, 2013 г.</a:t>
            </a:r>
            <a:endParaRPr lang="ru-RU" altLang="ru-RU" sz="1000" smtClean="0"/>
          </a:p>
        </p:txBody>
      </p:sp>
      <p:sp>
        <p:nvSpPr>
          <p:cNvPr id="23556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000" smtClean="0"/>
              <a:t>Принципы переноса прикладных программных пакетов на Intel Xeon Phi</a:t>
            </a:r>
            <a:endParaRPr lang="ru-RU" altLang="ru-RU" sz="1000" smtClean="0"/>
          </a:p>
        </p:txBody>
      </p:sp>
      <p:sp>
        <p:nvSpPr>
          <p:cNvPr id="23557" name="Объект 1"/>
          <p:cNvSpPr>
            <a:spLocks noGrp="1"/>
          </p:cNvSpPr>
          <p:nvPr>
            <p:ph idx="1"/>
          </p:nvPr>
        </p:nvSpPr>
        <p:spPr>
          <a:xfrm>
            <a:off x="430213" y="1125538"/>
            <a:ext cx="8915400" cy="5111750"/>
          </a:xfrm>
        </p:spPr>
        <p:txBody>
          <a:bodyPr/>
          <a:lstStyle/>
          <a:p>
            <a:pPr algn="just"/>
            <a:r>
              <a:rPr lang="ru-RU" altLang="ru-RU" sz="2200" smtClean="0"/>
              <a:t>Основной недостаток текущей версии программы состоит в том, что мы не можем использовать все возможности сопроцессора – </a:t>
            </a:r>
            <a:r>
              <a:rPr lang="ru-RU" altLang="ru-RU" sz="2200" b="1" smtClean="0"/>
              <a:t>число потоков, на которых мы можем запустить программу, ограничено объемом памяти сопроцессора</a:t>
            </a:r>
            <a:r>
              <a:rPr lang="ru-RU" altLang="ru-RU" sz="2200" smtClean="0"/>
              <a:t>.</a:t>
            </a:r>
          </a:p>
          <a:p>
            <a:pPr algn="just"/>
            <a:r>
              <a:rPr lang="ru-RU" altLang="ru-RU" sz="2200" smtClean="0"/>
              <a:t>В нашем случае дублирование выполнено для двух типов результатов: общей фотонной карты траекторий и фотонных карт для каждого из детекторов:</a:t>
            </a:r>
          </a:p>
          <a:p>
            <a:pPr lvl="1" algn="just"/>
            <a:r>
              <a:rPr lang="ru-RU" altLang="ru-RU" sz="2000" smtClean="0"/>
              <a:t>Общая фотонная карта траекторий: размер – 4 МБ на поток; число одновременных операций доступа велико =</a:t>
            </a:r>
            <a:r>
              <a:rPr lang="en-US" altLang="ru-RU" sz="2000" smtClean="0"/>
              <a:t>&gt; </a:t>
            </a:r>
            <a:r>
              <a:rPr lang="ru-RU" altLang="ru-RU" sz="2000" b="1" smtClean="0"/>
              <a:t>отказ от дублирования нецелесообразен</a:t>
            </a:r>
            <a:r>
              <a:rPr lang="ru-RU" altLang="ru-RU" sz="2000" smtClean="0"/>
              <a:t>.</a:t>
            </a:r>
          </a:p>
          <a:p>
            <a:pPr lvl="1" algn="just"/>
            <a:r>
              <a:rPr lang="ru-RU" altLang="ru-RU" sz="2000" smtClean="0"/>
              <a:t>Фотонные карты для детекторов: размер – 40 МБ на поток; вероятность, что фотоны из разных потоков одновременно попадут на детектор мала =</a:t>
            </a:r>
            <a:r>
              <a:rPr lang="en-US" altLang="ru-RU" sz="2000" smtClean="0"/>
              <a:t>&gt;</a:t>
            </a:r>
            <a:r>
              <a:rPr lang="ru-RU" altLang="ru-RU" sz="2000" smtClean="0"/>
              <a:t> </a:t>
            </a:r>
            <a:r>
              <a:rPr lang="ru-RU" altLang="ru-RU" sz="2000" b="1" smtClean="0"/>
              <a:t>отказ от дублирования целесообразен.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51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Оптимизация 2: отказ от использования дублирующих массивов</a:t>
            </a:r>
          </a:p>
        </p:txBody>
      </p:sp>
      <p:sp>
        <p:nvSpPr>
          <p:cNvPr id="24579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000" smtClean="0"/>
              <a:t>Н. Новгород, 2013 г.</a:t>
            </a:r>
            <a:endParaRPr lang="ru-RU" altLang="ru-RU" sz="1000" smtClean="0"/>
          </a:p>
        </p:txBody>
      </p:sp>
      <p:sp>
        <p:nvSpPr>
          <p:cNvPr id="24580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000" smtClean="0"/>
              <a:t>Принципы переноса прикладных программных пакетов на Intel Xeon Phi</a:t>
            </a:r>
            <a:endParaRPr lang="ru-RU" altLang="ru-RU" sz="1000" smtClean="0"/>
          </a:p>
        </p:txBody>
      </p:sp>
      <p:sp>
        <p:nvSpPr>
          <p:cNvPr id="24581" name="Объект 1"/>
          <p:cNvSpPr>
            <a:spLocks noGrp="1"/>
          </p:cNvSpPr>
          <p:nvPr>
            <p:ph idx="1"/>
          </p:nvPr>
        </p:nvSpPr>
        <p:spPr>
          <a:xfrm>
            <a:off x="430213" y="1125538"/>
            <a:ext cx="8915400" cy="1295400"/>
          </a:xfrm>
        </p:spPr>
        <p:txBody>
          <a:bodyPr/>
          <a:lstStyle/>
          <a:p>
            <a:pPr algn="just"/>
            <a:r>
              <a:rPr lang="ru-RU" altLang="ru-RU" sz="2200" smtClean="0"/>
              <a:t>Время работы на </a:t>
            </a:r>
            <a:r>
              <a:rPr lang="en-US" altLang="ru-RU" sz="2200" smtClean="0"/>
              <a:t>CPU </a:t>
            </a:r>
            <a:r>
              <a:rPr lang="ru-RU" altLang="ru-RU" sz="2200" smtClean="0"/>
              <a:t>практически не изменилось.</a:t>
            </a:r>
          </a:p>
          <a:p>
            <a:pPr algn="just"/>
            <a:r>
              <a:rPr lang="ru-RU" altLang="ru-RU" sz="2200" smtClean="0"/>
              <a:t>Ускорение на </a:t>
            </a:r>
            <a:r>
              <a:rPr lang="en-US" altLang="ru-RU" sz="2200" smtClean="0"/>
              <a:t>MIC </a:t>
            </a:r>
            <a:r>
              <a:rPr lang="ru-RU" altLang="ru-RU" sz="2200" smtClean="0"/>
              <a:t>в 120 потоков – 35%.</a:t>
            </a:r>
          </a:p>
          <a:p>
            <a:pPr algn="just"/>
            <a:r>
              <a:rPr lang="ru-RU" altLang="ru-RU" sz="2200" smtClean="0"/>
              <a:t>Появилась возможность запуска программы в 240 потоков.</a:t>
            </a:r>
            <a:endParaRPr lang="ru-RU" altLang="ru-RU" sz="2000" smtClean="0"/>
          </a:p>
          <a:p>
            <a:pPr lvl="1" algn="just"/>
            <a:endParaRPr lang="ru-RU" altLang="ru-RU" sz="2000" b="1" smtClean="0"/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925" y="2420938"/>
            <a:ext cx="9293225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52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Оптимизация 3: балансировка нагрузки…</a:t>
            </a:r>
          </a:p>
        </p:txBody>
      </p:sp>
      <p:sp>
        <p:nvSpPr>
          <p:cNvPr id="25603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000" smtClean="0"/>
              <a:t>Н. Новгород, 2013 г.</a:t>
            </a:r>
            <a:endParaRPr lang="ru-RU" altLang="ru-RU" sz="1000" smtClean="0"/>
          </a:p>
        </p:txBody>
      </p:sp>
      <p:sp>
        <p:nvSpPr>
          <p:cNvPr id="25604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000" smtClean="0"/>
              <a:t>Принципы переноса прикладных программных пакетов на Intel Xeon Phi</a:t>
            </a:r>
            <a:endParaRPr lang="ru-RU" altLang="ru-RU" sz="1000" smtClean="0"/>
          </a:p>
        </p:txBody>
      </p:sp>
      <p:sp>
        <p:nvSpPr>
          <p:cNvPr id="25605" name="Объект 1"/>
          <p:cNvSpPr>
            <a:spLocks noGrp="1"/>
          </p:cNvSpPr>
          <p:nvPr>
            <p:ph idx="1"/>
          </p:nvPr>
        </p:nvSpPr>
        <p:spPr>
          <a:xfrm>
            <a:off x="430213" y="1125538"/>
            <a:ext cx="8915400" cy="1295400"/>
          </a:xfrm>
        </p:spPr>
        <p:txBody>
          <a:bodyPr/>
          <a:lstStyle/>
          <a:p>
            <a:pPr algn="just"/>
            <a:r>
              <a:rPr lang="ru-RU" altLang="ru-RU" sz="2200" smtClean="0"/>
              <a:t>Профилировка программы с использованием </a:t>
            </a:r>
            <a:r>
              <a:rPr lang="en-US" altLang="ru-RU" sz="2200" smtClean="0"/>
              <a:t>Intel VTune Amplifier XE </a:t>
            </a:r>
            <a:r>
              <a:rPr lang="ru-RU" altLang="ru-RU" sz="2200" smtClean="0"/>
              <a:t>выявила еще одну особенность используемого алгоритма – разное время выполнения отдельных потоков:</a:t>
            </a:r>
            <a:endParaRPr lang="ru-RU" altLang="ru-RU" sz="2200" b="1" smtClean="0"/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050" y="2420938"/>
            <a:ext cx="93678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53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Оптимизация 3: балансировка нагрузки…</a:t>
            </a:r>
          </a:p>
        </p:txBody>
      </p:sp>
      <p:sp>
        <p:nvSpPr>
          <p:cNvPr id="26627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000" smtClean="0"/>
              <a:t>Н. Новгород, 2013 г.</a:t>
            </a:r>
            <a:endParaRPr lang="ru-RU" altLang="ru-RU" sz="1000" smtClean="0"/>
          </a:p>
        </p:txBody>
      </p:sp>
      <p:sp>
        <p:nvSpPr>
          <p:cNvPr id="26628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000" smtClean="0"/>
              <a:t>Принципы переноса прикладных программных пакетов на Intel Xeon Phi</a:t>
            </a:r>
            <a:endParaRPr lang="ru-RU" altLang="ru-RU" sz="1000" smtClean="0"/>
          </a:p>
        </p:txBody>
      </p:sp>
      <p:sp>
        <p:nvSpPr>
          <p:cNvPr id="26629" name="Объект 1"/>
          <p:cNvSpPr>
            <a:spLocks noGrp="1"/>
          </p:cNvSpPr>
          <p:nvPr>
            <p:ph idx="1"/>
          </p:nvPr>
        </p:nvSpPr>
        <p:spPr>
          <a:xfrm>
            <a:off x="430213" y="1125538"/>
            <a:ext cx="8915400" cy="790575"/>
          </a:xfrm>
        </p:spPr>
        <p:txBody>
          <a:bodyPr/>
          <a:lstStyle/>
          <a:p>
            <a:pPr algn="just"/>
            <a:r>
              <a:rPr lang="ru-RU" altLang="ru-RU" sz="2200" smtClean="0"/>
              <a:t>Меняем статическую схему балансировки нагрузки на динамическую:</a:t>
            </a:r>
            <a:endParaRPr lang="ru-RU" altLang="ru-RU" sz="2200" b="1" smtClean="0"/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850" y="2041525"/>
            <a:ext cx="8496300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54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Оптимизация 3: балансировка нагрузки…</a:t>
            </a: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495300" y="1196975"/>
            <a:ext cx="8915400" cy="863600"/>
          </a:xfrm>
        </p:spPr>
        <p:txBody>
          <a:bodyPr/>
          <a:lstStyle/>
          <a:p>
            <a:pPr algn="just"/>
            <a:r>
              <a:rPr lang="ru-RU" altLang="ru-RU" smtClean="0"/>
              <a:t>Результаты профилировки после применения оптимизации:</a:t>
            </a:r>
          </a:p>
        </p:txBody>
      </p:sp>
      <p:sp>
        <p:nvSpPr>
          <p:cNvPr id="27652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Н. Новгород, 2013 г.</a:t>
            </a:r>
            <a:endParaRPr lang="ru-RU" altLang="ru-RU" smtClean="0">
              <a:latin typeface="Arial" charset="0"/>
            </a:endParaRPr>
          </a:p>
        </p:txBody>
      </p:sp>
      <p:sp>
        <p:nvSpPr>
          <p:cNvPr id="27654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Принципы переноса прикладных программных пакетов на Intel Xeon Phi</a:t>
            </a:r>
            <a:endParaRPr lang="ru-RU" altLang="ru-RU" smtClean="0">
              <a:latin typeface="Arial" charset="0"/>
            </a:endParaRPr>
          </a:p>
        </p:txBody>
      </p:sp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050" y="2133600"/>
            <a:ext cx="9501188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55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Оптимизация 3: балансировка нагрузки</a:t>
            </a:r>
          </a:p>
        </p:txBody>
      </p:sp>
      <p:sp>
        <p:nvSpPr>
          <p:cNvPr id="28675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000" smtClean="0"/>
              <a:t>Н. Новгород, 2013 г.</a:t>
            </a:r>
            <a:endParaRPr lang="ru-RU" altLang="ru-RU" sz="1000" smtClean="0"/>
          </a:p>
        </p:txBody>
      </p:sp>
      <p:sp>
        <p:nvSpPr>
          <p:cNvPr id="28676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000" smtClean="0"/>
              <a:t>Принципы переноса прикладных программных пакетов на Intel Xeon Phi</a:t>
            </a:r>
            <a:endParaRPr lang="ru-RU" altLang="ru-RU" sz="1000" smtClean="0"/>
          </a:p>
        </p:txBody>
      </p:sp>
      <p:sp>
        <p:nvSpPr>
          <p:cNvPr id="28677" name="Объект 1"/>
          <p:cNvSpPr>
            <a:spLocks noGrp="1"/>
          </p:cNvSpPr>
          <p:nvPr>
            <p:ph idx="1"/>
          </p:nvPr>
        </p:nvSpPr>
        <p:spPr>
          <a:xfrm>
            <a:off x="430213" y="1125538"/>
            <a:ext cx="8915400" cy="1284287"/>
          </a:xfrm>
        </p:spPr>
        <p:txBody>
          <a:bodyPr/>
          <a:lstStyle/>
          <a:p>
            <a:pPr algn="just"/>
            <a:r>
              <a:rPr lang="ru-RU" altLang="ru-RU" sz="2200" smtClean="0"/>
              <a:t>Время работы на </a:t>
            </a:r>
            <a:r>
              <a:rPr lang="en-US" altLang="ru-RU" sz="2200" smtClean="0"/>
              <a:t>CPU </a:t>
            </a:r>
            <a:r>
              <a:rPr lang="ru-RU" altLang="ru-RU" sz="2200" smtClean="0"/>
              <a:t>незначительно уменьшилось.</a:t>
            </a:r>
          </a:p>
          <a:p>
            <a:pPr algn="just"/>
            <a:r>
              <a:rPr lang="ru-RU" altLang="ru-RU" sz="2200" smtClean="0"/>
              <a:t>Время работы на </a:t>
            </a:r>
            <a:r>
              <a:rPr lang="en-US" altLang="ru-RU" sz="2200" smtClean="0"/>
              <a:t>MIC </a:t>
            </a:r>
            <a:r>
              <a:rPr lang="ru-RU" altLang="ru-RU" sz="2200" smtClean="0"/>
              <a:t>уменьшилось на 9%.</a:t>
            </a:r>
          </a:p>
          <a:p>
            <a:pPr algn="just"/>
            <a:r>
              <a:rPr lang="ru-RU" altLang="ru-RU" sz="2200" smtClean="0"/>
              <a:t>Минимальное время на </a:t>
            </a:r>
            <a:r>
              <a:rPr lang="en-US" altLang="ru-RU" sz="2200" smtClean="0"/>
              <a:t>MIC </a:t>
            </a:r>
            <a:r>
              <a:rPr lang="ru-RU" altLang="ru-RU" sz="2200" smtClean="0"/>
              <a:t>достигается на 120 потоках.</a:t>
            </a: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2409825"/>
            <a:ext cx="9323387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56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Общие результаты оптимизации</a:t>
            </a:r>
          </a:p>
        </p:txBody>
      </p:sp>
      <p:sp>
        <p:nvSpPr>
          <p:cNvPr id="29699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000" smtClean="0"/>
              <a:t>Н. Новгород, 2013 г.</a:t>
            </a:r>
            <a:endParaRPr lang="ru-RU" altLang="ru-RU" sz="1000" smtClean="0"/>
          </a:p>
        </p:txBody>
      </p:sp>
      <p:sp>
        <p:nvSpPr>
          <p:cNvPr id="29700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000" smtClean="0"/>
              <a:t>Принципы переноса прикладных программных пакетов на Intel Xeon Phi</a:t>
            </a:r>
            <a:endParaRPr lang="ru-RU" altLang="ru-RU" sz="1000" smtClean="0"/>
          </a:p>
        </p:txBody>
      </p:sp>
      <p:sp>
        <p:nvSpPr>
          <p:cNvPr id="29701" name="Объект 1"/>
          <p:cNvSpPr>
            <a:spLocks noGrp="1"/>
          </p:cNvSpPr>
          <p:nvPr>
            <p:ph idx="1"/>
          </p:nvPr>
        </p:nvSpPr>
        <p:spPr>
          <a:xfrm>
            <a:off x="430213" y="1125538"/>
            <a:ext cx="8915400" cy="1582737"/>
          </a:xfrm>
        </p:spPr>
        <p:txBody>
          <a:bodyPr/>
          <a:lstStyle/>
          <a:p>
            <a:pPr algn="just"/>
            <a:r>
              <a:rPr lang="ru-RU" altLang="ru-RU" sz="2200" smtClean="0"/>
              <a:t>Удалось повысить производительность программы для Intel Xeon Phi вдвое.</a:t>
            </a:r>
          </a:p>
          <a:p>
            <a:pPr algn="just"/>
            <a:r>
              <a:rPr lang="ru-RU" altLang="ru-RU" sz="2200" smtClean="0"/>
              <a:t>Время работы программы на сопроцессоре Intel Xeon Phi примерно соответствует времени ее работы на CPU.</a:t>
            </a:r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636838"/>
            <a:ext cx="61214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57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Дальнейшая оптимизация</a:t>
            </a:r>
          </a:p>
        </p:txBody>
      </p:sp>
      <p:sp>
        <p:nvSpPr>
          <p:cNvPr id="30723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000" smtClean="0"/>
              <a:t>Н. Новгород, 2013 г.</a:t>
            </a:r>
            <a:endParaRPr lang="ru-RU" altLang="ru-RU" sz="1000" smtClean="0"/>
          </a:p>
        </p:txBody>
      </p:sp>
      <p:sp>
        <p:nvSpPr>
          <p:cNvPr id="30724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000" smtClean="0"/>
              <a:t>Принципы переноса прикладных программных пакетов на Intel Xeon Phi</a:t>
            </a:r>
            <a:endParaRPr lang="ru-RU" altLang="ru-RU" sz="1000" smtClean="0"/>
          </a:p>
        </p:txBody>
      </p:sp>
      <p:sp>
        <p:nvSpPr>
          <p:cNvPr id="30725" name="Объект 1"/>
          <p:cNvSpPr>
            <a:spLocks noGrp="1"/>
          </p:cNvSpPr>
          <p:nvPr>
            <p:ph idx="1"/>
          </p:nvPr>
        </p:nvSpPr>
        <p:spPr>
          <a:xfrm>
            <a:off x="430213" y="1125538"/>
            <a:ext cx="8915400" cy="5111750"/>
          </a:xfrm>
        </p:spPr>
        <p:txBody>
          <a:bodyPr/>
          <a:lstStyle/>
          <a:p>
            <a:pPr algn="just"/>
            <a:r>
              <a:rPr lang="ru-RU" altLang="ru-RU" sz="2200" smtClean="0"/>
              <a:t>Для эффективной работы программы на </a:t>
            </a:r>
            <a:r>
              <a:rPr lang="en-US" altLang="ru-RU" sz="2200" smtClean="0"/>
              <a:t>Intel Xeon Phi </a:t>
            </a:r>
            <a:r>
              <a:rPr lang="ru-RU" altLang="ru-RU" sz="2200" smtClean="0"/>
              <a:t>требуется ее векторизация.</a:t>
            </a:r>
          </a:p>
          <a:p>
            <a:pPr algn="just"/>
            <a:r>
              <a:rPr lang="ru-RU" altLang="ru-RU" sz="2200" smtClean="0"/>
              <a:t>Необходим анализ существующих алгоритмов поиска пересечений с целью выбора наиболее подходящего для работы на сопроцессоре, и его дальнейшая оптимизация.</a:t>
            </a:r>
          </a:p>
          <a:p>
            <a:pPr algn="just"/>
            <a:r>
              <a:rPr lang="ru-RU" altLang="ru-RU" sz="2200" smtClean="0"/>
              <a:t>Отдельного обсуждения заслуживает выбор модели программирования на сопроцессоре, которую следует использовать для переноса.</a:t>
            </a:r>
          </a:p>
          <a:p>
            <a:pPr algn="just"/>
            <a:r>
              <a:rPr lang="ru-RU" altLang="ru-RU" sz="2200" smtClean="0"/>
              <a:t>Не стоит пренебрегать такими стандартными подходами к оптимизации кода на </a:t>
            </a:r>
            <a:r>
              <a:rPr lang="en-US" altLang="ru-RU" sz="2200" smtClean="0"/>
              <a:t>Intel Xeon Phi</a:t>
            </a:r>
            <a:r>
              <a:rPr lang="ru-RU" altLang="ru-RU" sz="2200" smtClean="0"/>
              <a:t>, как работа с выровненными данными, использование команд программной предвыборки данных и др.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58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Дальнейшая оптимизация</a:t>
            </a:r>
          </a:p>
        </p:txBody>
      </p:sp>
      <p:sp>
        <p:nvSpPr>
          <p:cNvPr id="30723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000" smtClean="0"/>
              <a:t>Н. Новгород, 2013 г.</a:t>
            </a:r>
            <a:endParaRPr lang="ru-RU" altLang="ru-RU" sz="1000" smtClean="0"/>
          </a:p>
        </p:txBody>
      </p:sp>
      <p:sp>
        <p:nvSpPr>
          <p:cNvPr id="30724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000" smtClean="0"/>
              <a:t>Принципы переноса прикладных программных пакетов на Intel Xeon Phi</a:t>
            </a:r>
            <a:endParaRPr lang="ru-RU" altLang="ru-RU" sz="1000" smtClean="0"/>
          </a:p>
        </p:txBody>
      </p:sp>
      <p:sp>
        <p:nvSpPr>
          <p:cNvPr id="30725" name="Объект 1"/>
          <p:cNvSpPr>
            <a:spLocks noGrp="1"/>
          </p:cNvSpPr>
          <p:nvPr>
            <p:ph idx="1"/>
          </p:nvPr>
        </p:nvSpPr>
        <p:spPr>
          <a:xfrm>
            <a:off x="430213" y="1125538"/>
            <a:ext cx="8915400" cy="5111750"/>
          </a:xfrm>
        </p:spPr>
        <p:txBody>
          <a:bodyPr/>
          <a:lstStyle/>
          <a:p>
            <a:pPr algn="just"/>
            <a:r>
              <a:rPr lang="ru-RU" altLang="ru-RU" dirty="0" smtClean="0"/>
              <a:t>Для эффективной работы программы на </a:t>
            </a:r>
            <a:r>
              <a:rPr lang="en-US" altLang="ru-RU" dirty="0" smtClean="0"/>
              <a:t>Intel Xeon Phi </a:t>
            </a:r>
            <a:r>
              <a:rPr lang="ru-RU" altLang="ru-RU" dirty="0" smtClean="0"/>
              <a:t>требуется ее векторизация.</a:t>
            </a:r>
          </a:p>
          <a:p>
            <a:pPr algn="just"/>
            <a:r>
              <a:rPr lang="ru-RU" altLang="ru-RU" dirty="0" smtClean="0"/>
              <a:t>Необходим анализ существующих алгоритмов поиска пересечений с целью выбора наиболее подходящего для работы на сопроцессоре, и его дальнейшая оптимизация.</a:t>
            </a:r>
          </a:p>
          <a:p>
            <a:pPr algn="just"/>
            <a:r>
              <a:rPr lang="ru-RU" altLang="ru-RU" dirty="0" smtClean="0"/>
              <a:t>Отдельного обсуждения заслуживает выбор модели программирования на сопроцессоре, которую следует использовать для переноса.</a:t>
            </a:r>
          </a:p>
          <a:p>
            <a:pPr algn="just"/>
            <a:r>
              <a:rPr lang="ru-RU" altLang="ru-RU" dirty="0" smtClean="0"/>
              <a:t>Не стоит пренебрегать такими стандартными подходами к оптимизации кода на </a:t>
            </a:r>
            <a:r>
              <a:rPr lang="en-US" altLang="ru-RU" dirty="0" smtClean="0"/>
              <a:t>Intel Xeon Phi</a:t>
            </a:r>
            <a:r>
              <a:rPr lang="ru-RU" altLang="ru-RU" dirty="0" smtClean="0"/>
              <a:t>, как работа с выровненными данными, использование команд программной предвыборки данных и др.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59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728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Постановка задачи</a:t>
            </a:r>
          </a:p>
        </p:txBody>
      </p:sp>
      <p:sp>
        <p:nvSpPr>
          <p:cNvPr id="8195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Н. Новгород, 2013 г.</a:t>
            </a:r>
            <a:endParaRPr lang="ru-RU" altLang="ru-RU" smtClean="0">
              <a:latin typeface="Arial" charset="0"/>
            </a:endParaRPr>
          </a:p>
        </p:txBody>
      </p:sp>
      <p:sp>
        <p:nvSpPr>
          <p:cNvPr id="8197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Принципы переноса прикладных программных пакетов на Intel Xeon Phi</a:t>
            </a:r>
            <a:endParaRPr lang="ru-RU" altLang="ru-RU" smtClean="0"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273050" y="1268761"/>
                <a:ext cx="9469438" cy="5112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20638" algn="just" rtl="0" eaLnBrk="0" fontAlgn="base" hangingPunct="0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SzPct val="80000"/>
                  <a:buFont typeface="Wingdings" pitchFamily="2" charset="2"/>
                  <a:buChar char="q"/>
                  <a:defRPr sz="2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28675" indent="-285750" algn="just" rtl="0" eaLnBrk="0" fontAlgn="base" hangingPunct="0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236663" indent="-228600" algn="just" rtl="0" eaLnBrk="0" fontAlgn="base" hangingPunct="0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44650" indent="-228600" algn="just" rtl="0" eaLnBrk="0" fontAlgn="base" hangingPunct="0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just" rtl="0" eaLnBrk="0" fontAlgn="base" hangingPunct="0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just" rtl="0" fontAlgn="base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just" rtl="0" fontAlgn="base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just" rtl="0" fontAlgn="base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just" rtl="0" fontAlgn="base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363538">
                  <a:lnSpc>
                    <a:spcPct val="110000"/>
                  </a:lnSpc>
                  <a:defRPr/>
                </a:pPr>
                <a:r>
                  <a:rPr lang="ru-RU" sz="2400" b="1" dirty="0" smtClean="0"/>
                  <a:t>Расчетная область </a:t>
                </a:r>
                <a:r>
                  <a:rPr lang="ru-RU" sz="2400" dirty="0" smtClean="0"/>
                  <a:t>– трехмерный прямоугольный параллелепипед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.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𝑦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.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ru-RU" sz="2400" i="1">
                            <a:latin typeface="Cambria Math"/>
                          </a:rPr>
                          <m:t>: </m:t>
                        </m:r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4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ru-RU" sz="2400" i="1">
                            <a:latin typeface="Cambria Math"/>
                          </a:rPr>
                          <m:t>≤</m:t>
                        </m:r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≤</m:t>
                        </m:r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ru-RU" sz="24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ru-RU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4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ru-RU" sz="2400" i="1">
                            <a:latin typeface="Cambria Math"/>
                          </a:rPr>
                          <m:t>≤</m:t>
                        </m:r>
                        <m:r>
                          <a:rPr lang="ru-RU" sz="2400" i="1">
                            <a:latin typeface="Cambria Math"/>
                          </a:rPr>
                          <m:t>𝑦</m:t>
                        </m:r>
                        <m:r>
                          <a:rPr lang="ru-RU" sz="2400" i="1">
                            <a:latin typeface="Cambria Math"/>
                          </a:rPr>
                          <m:t>≤</m:t>
                        </m:r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ru-RU" sz="24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400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  <m:r>
                          <a:rPr lang="ru-RU" sz="2400" i="1">
                            <a:latin typeface="Cambria Math"/>
                          </a:rPr>
                          <m:t>≤</m:t>
                        </m:r>
                        <m:r>
                          <a:rPr lang="ru-RU" sz="2400" i="1">
                            <a:latin typeface="Cambria Math"/>
                          </a:rPr>
                          <m:t>𝑧</m:t>
                        </m:r>
                        <m:r>
                          <a:rPr lang="ru-RU" sz="2400" i="1">
                            <a:latin typeface="Cambria Math"/>
                          </a:rPr>
                          <m:t>≤</m:t>
                        </m:r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ru-RU" sz="2400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400" dirty="0"/>
                  <a:t>.</a:t>
                </a:r>
                <a:endParaRPr lang="ru-RU" sz="2400" dirty="0" smtClean="0"/>
              </a:p>
              <a:p>
                <a:pPr marL="0" indent="363538">
                  <a:lnSpc>
                    <a:spcPct val="110000"/>
                  </a:lnSpc>
                  <a:defRPr/>
                </a:pPr>
                <a:r>
                  <a:rPr lang="ru-RU" sz="2400" dirty="0" smtClean="0"/>
                  <a:t>В </a:t>
                </a:r>
                <a:r>
                  <a:rPr lang="ru-RU" sz="2400" dirty="0"/>
                  <a:t>каждый момент времени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/>
                  <a:t> </a:t>
                </a:r>
                <a:r>
                  <a:rPr lang="ru-RU" sz="2400" dirty="0"/>
                  <a:t>в каждой точке расчетной области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ru-RU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ru-RU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𝑧</m:t>
                    </m:r>
                    <m:r>
                      <a:rPr lang="ru-RU" sz="2400" i="1">
                        <a:latin typeface="Cambria Math"/>
                      </a:rPr>
                      <m:t>)</m:t>
                    </m:r>
                  </m:oMath>
                </a14:m>
                <a:r>
                  <a:rPr lang="ru-RU" sz="2400" dirty="0"/>
                  <a:t> определены </a:t>
                </a:r>
                <a:r>
                  <a:rPr lang="ru-RU" sz="2400" b="1" dirty="0" smtClean="0"/>
                  <a:t>электрическое поле</a:t>
                </a:r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𝑬</m:t>
                    </m:r>
                    <m:r>
                      <a:rPr lang="ru-RU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ru-RU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ru-RU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𝑧</m:t>
                    </m:r>
                    <m:r>
                      <a:rPr lang="ru-RU" sz="2400" i="1">
                        <a:latin typeface="Cambria Math"/>
                      </a:rPr>
                      <m:t>, </m:t>
                    </m:r>
                    <m:r>
                      <a:rPr lang="ru-RU" sz="2400" i="1">
                        <a:latin typeface="Cambria Math"/>
                      </a:rPr>
                      <m:t>𝑡</m:t>
                    </m:r>
                    <m:r>
                      <a:rPr lang="ru-RU" sz="2400" i="1">
                        <a:latin typeface="Cambria Math"/>
                      </a:rPr>
                      <m:t>) = (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ru-RU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ru-RU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𝑧</m:t>
                    </m:r>
                    <m:r>
                      <a:rPr lang="ru-RU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𝑡</m:t>
                    </m:r>
                    <m:r>
                      <a:rPr lang="ru-RU" sz="2400" i="1">
                        <a:latin typeface="Cambria Math"/>
                      </a:rPr>
                      <m:t>), 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ru-RU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ru-RU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𝑧</m:t>
                    </m:r>
                    <m:r>
                      <a:rPr lang="ru-RU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𝑡</m:t>
                    </m:r>
                    <m:r>
                      <a:rPr lang="ru-RU" sz="2400" i="1">
                        <a:latin typeface="Cambria Math"/>
                      </a:rPr>
                      <m:t>), 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ru-RU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ru-RU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𝑧</m:t>
                    </m:r>
                    <m:r>
                      <a:rPr lang="ru-RU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𝑡</m:t>
                    </m:r>
                    <m:r>
                      <a:rPr lang="ru-RU" sz="2400" i="1">
                        <a:latin typeface="Cambria Math"/>
                      </a:rPr>
                      <m:t>))</m:t>
                    </m:r>
                  </m:oMath>
                </a14:m>
                <a:r>
                  <a:rPr lang="ru-RU" sz="2400" dirty="0" smtClean="0"/>
                  <a:t> </a:t>
                </a:r>
                <a:r>
                  <a:rPr lang="ru-RU" sz="2400" dirty="0"/>
                  <a:t>и </a:t>
                </a:r>
                <a:r>
                  <a:rPr lang="ru-RU" sz="2400" b="1" dirty="0" smtClean="0"/>
                  <a:t>магнитное </a:t>
                </a:r>
                <a:r>
                  <a:rPr lang="ru-RU" sz="2400" b="1" dirty="0"/>
                  <a:t>поле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𝑩</m:t>
                    </m:r>
                    <m:r>
                      <a:rPr lang="ru-RU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ru-RU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ru-RU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𝑧</m:t>
                    </m:r>
                    <m:r>
                      <a:rPr lang="ru-RU" sz="2400" i="1">
                        <a:latin typeface="Cambria Math"/>
                      </a:rPr>
                      <m:t>, </m:t>
                    </m:r>
                    <m:r>
                      <a:rPr lang="ru-RU" sz="2400" i="1">
                        <a:latin typeface="Cambria Math"/>
                      </a:rPr>
                      <m:t>𝑡</m:t>
                    </m:r>
                    <m:r>
                      <a:rPr lang="ru-RU" sz="2400" i="1">
                        <a:latin typeface="Cambria Math"/>
                      </a:rPr>
                      <m:t>) = (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ru-RU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ru-RU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𝑧</m:t>
                    </m:r>
                    <m:r>
                      <a:rPr lang="ru-RU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𝑡</m:t>
                    </m:r>
                    <m:r>
                      <a:rPr lang="ru-RU" sz="2400" i="1">
                        <a:latin typeface="Cambria Math"/>
                      </a:rPr>
                      <m:t>), 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ru-RU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ru-RU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𝑧</m:t>
                    </m:r>
                    <m:r>
                      <a:rPr lang="ru-RU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𝑡</m:t>
                    </m:r>
                    <m:r>
                      <a:rPr lang="ru-RU" sz="2400" i="1">
                        <a:latin typeface="Cambria Math"/>
                      </a:rPr>
                      <m:t>), 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ru-RU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ru-RU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𝑧</m:t>
                    </m:r>
                    <m:r>
                      <a:rPr lang="ru-RU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𝑡</m:t>
                    </m:r>
                    <m:r>
                      <a:rPr lang="ru-RU" sz="2400" i="1" smtClean="0">
                        <a:latin typeface="Cambria Math"/>
                      </a:rPr>
                      <m:t>))</m:t>
                    </m:r>
                  </m:oMath>
                </a14:m>
                <a:r>
                  <a:rPr lang="ru-RU" sz="2400" dirty="0"/>
                  <a:t>.</a:t>
                </a:r>
                <a:endParaRPr lang="ru-RU" sz="2400" dirty="0" smtClean="0"/>
              </a:p>
              <a:p>
                <a:pPr marL="0" indent="363538">
                  <a:lnSpc>
                    <a:spcPct val="110000"/>
                  </a:lnSpc>
                  <a:defRPr/>
                </a:pPr>
                <a:r>
                  <a:rPr lang="ru-RU" sz="2400" dirty="0" smtClean="0"/>
                  <a:t>Пара </a:t>
                </a:r>
                <a:r>
                  <a:rPr lang="ru-RU" sz="2400" dirty="0"/>
                  <a:t>векторных полей 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/>
                      </a:rPr>
                      <m:t>(</m:t>
                    </m:r>
                    <m:r>
                      <a:rPr lang="en-US" sz="2400" b="1" i="1">
                        <a:latin typeface="Cambria Math"/>
                      </a:rPr>
                      <m:t>𝑬</m:t>
                    </m:r>
                    <m:r>
                      <a:rPr lang="ru-RU" sz="2400" b="1" i="1">
                        <a:latin typeface="Cambria Math"/>
                      </a:rPr>
                      <m:t>, </m:t>
                    </m:r>
                    <m:r>
                      <a:rPr lang="en-US" sz="2400" b="1" i="1">
                        <a:latin typeface="Cambria Math"/>
                      </a:rPr>
                      <m:t>𝑩</m:t>
                    </m:r>
                    <m:r>
                      <a:rPr lang="ru-RU" sz="2400">
                        <a:latin typeface="Cambria Math"/>
                      </a:rPr>
                      <m:t>)</m:t>
                    </m:r>
                  </m:oMath>
                </a14:m>
                <a:r>
                  <a:rPr lang="ru-RU" sz="2400" dirty="0"/>
                  <a:t> называется электромагнитным </a:t>
                </a:r>
                <a:r>
                  <a:rPr lang="ru-RU" sz="2400" dirty="0" smtClean="0"/>
                  <a:t>полем.</a:t>
                </a:r>
              </a:p>
              <a:p>
                <a:pPr marL="0" indent="363538">
                  <a:lnSpc>
                    <a:spcPct val="110000"/>
                  </a:lnSpc>
                  <a:defRPr/>
                </a:pPr>
                <a:r>
                  <a:rPr lang="ru-RU" sz="2400" dirty="0" smtClean="0"/>
                  <a:t>Рассматривается </a:t>
                </a:r>
                <a:r>
                  <a:rPr lang="ru-RU" sz="2400" dirty="0"/>
                  <a:t>задача моделирования динамики электромагнитного поля от начального момента времени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= 0 </m:t>
                    </m:r>
                  </m:oMath>
                </a14:m>
                <a:r>
                  <a:rPr lang="ru-RU" sz="2400" dirty="0"/>
                  <a:t>до заданного конечного момента времени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𝑡</m:t>
                    </m:r>
                    <m:r>
                      <a:rPr lang="ru-RU" sz="2400" i="1">
                        <a:latin typeface="Cambria Math"/>
                      </a:rPr>
                      <m:t> = 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ru-RU" sz="2400" dirty="0"/>
                  <a:t>. </a:t>
                </a:r>
                <a:endParaRPr lang="ru-RU" sz="2400" kern="0" dirty="0" smtClean="0"/>
              </a:p>
            </p:txBody>
          </p:sp>
        </mc:Choice>
        <mc:Fallback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3050" y="1268761"/>
                <a:ext cx="9469438" cy="5112990"/>
              </a:xfrm>
              <a:prstGeom prst="rect">
                <a:avLst/>
              </a:prstGeom>
              <a:blipFill rotWithShape="1">
                <a:blip r:embed="rId2"/>
                <a:stretch>
                  <a:fillRect l="-1030" t="-715" r="-9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6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190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Литература</a:t>
            </a:r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Taflove</a:t>
            </a:r>
            <a:r>
              <a:rPr lang="en-US" dirty="0"/>
              <a:t> A</a:t>
            </a:r>
            <a:r>
              <a:rPr lang="ru-RU" dirty="0"/>
              <a:t>. </a:t>
            </a:r>
            <a:r>
              <a:rPr lang="en-US" dirty="0"/>
              <a:t>Computational Electrodynamics</a:t>
            </a:r>
            <a:r>
              <a:rPr lang="ru-RU" dirty="0"/>
              <a:t>: </a:t>
            </a:r>
            <a:r>
              <a:rPr lang="en-US" dirty="0"/>
              <a:t>The Finite</a:t>
            </a:r>
            <a:r>
              <a:rPr lang="ru-RU" dirty="0"/>
              <a:t>-</a:t>
            </a:r>
            <a:r>
              <a:rPr lang="en-US" dirty="0"/>
              <a:t>Difference Time</a:t>
            </a:r>
            <a:r>
              <a:rPr lang="ru-RU" dirty="0"/>
              <a:t>-</a:t>
            </a:r>
            <a:r>
              <a:rPr lang="en-US" dirty="0"/>
              <a:t>Domain Method. -</a:t>
            </a:r>
            <a:r>
              <a:rPr lang="en-US" dirty="0" err="1"/>
              <a:t>Artech</a:t>
            </a:r>
            <a:r>
              <a:rPr lang="en-US" dirty="0"/>
              <a:t> House, London, 1995.</a:t>
            </a:r>
            <a:endParaRPr lang="ru-RU" dirty="0"/>
          </a:p>
          <a:p>
            <a:pPr lvl="0"/>
            <a:r>
              <a:rPr lang="en-US" dirty="0" err="1"/>
              <a:t>Bastrakov</a:t>
            </a:r>
            <a:r>
              <a:rPr lang="en-US" dirty="0"/>
              <a:t> S., </a:t>
            </a:r>
            <a:r>
              <a:rPr lang="en-US" dirty="0" err="1"/>
              <a:t>Donhenko</a:t>
            </a:r>
            <a:r>
              <a:rPr lang="en-US" dirty="0"/>
              <a:t> R., </a:t>
            </a:r>
            <a:r>
              <a:rPr lang="en-US" dirty="0" err="1"/>
              <a:t>Gonoskov</a:t>
            </a:r>
            <a:r>
              <a:rPr lang="en-US" dirty="0"/>
              <a:t> A., </a:t>
            </a:r>
            <a:r>
              <a:rPr lang="en-US" dirty="0" err="1"/>
              <a:t>Emenko</a:t>
            </a:r>
            <a:r>
              <a:rPr lang="en-US" dirty="0"/>
              <a:t> E., </a:t>
            </a:r>
            <a:r>
              <a:rPr lang="en-US" dirty="0" err="1"/>
              <a:t>Malyshev</a:t>
            </a:r>
            <a:r>
              <a:rPr lang="en-US" dirty="0"/>
              <a:t> A., </a:t>
            </a:r>
            <a:r>
              <a:rPr lang="en-US" dirty="0" err="1"/>
              <a:t>Meyerov</a:t>
            </a:r>
            <a:r>
              <a:rPr lang="en-US" dirty="0"/>
              <a:t> I., </a:t>
            </a:r>
            <a:r>
              <a:rPr lang="en-US" dirty="0" err="1"/>
              <a:t>Surmin</a:t>
            </a:r>
            <a:r>
              <a:rPr lang="en-US" dirty="0"/>
              <a:t> I. </a:t>
            </a:r>
            <a:r>
              <a:rPr lang="en-US" dirty="0" err="1"/>
              <a:t>Partile</a:t>
            </a:r>
            <a:r>
              <a:rPr lang="en-US" dirty="0"/>
              <a:t>-in-cell plasma simulation on heterogeneous cluster systems // Journal of Computational Science. -2012. –V. 3. –P. 474-479.</a:t>
            </a:r>
            <a:endParaRPr lang="ru-RU" dirty="0"/>
          </a:p>
          <a:p>
            <a:r>
              <a:rPr lang="en-US" dirty="0"/>
              <a:t>Zhou S., Tan G. FDTD Algorithm Optimization on Intel Xeon Phi coprocessor. </a:t>
            </a:r>
            <a:r>
              <a:rPr lang="ru-RU" u="sng" dirty="0">
                <a:hlinkClick r:id="rId2"/>
              </a:rPr>
              <a:t>http://software.intel.com/sites/default/files/article/373519/fdtd-optimization-on-mic.pdf</a:t>
            </a:r>
            <a:endParaRPr lang="ru-RU" altLang="ru-RU" dirty="0" smtClean="0"/>
          </a:p>
        </p:txBody>
      </p:sp>
      <p:sp>
        <p:nvSpPr>
          <p:cNvPr id="31748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000" smtClean="0"/>
              <a:t>Принципы переноса прикладных программных пакетов на Intel Xeon Phi</a:t>
            </a:r>
            <a:endParaRPr lang="ru-RU" altLang="ru-RU" sz="1000" smtClean="0"/>
          </a:p>
        </p:txBody>
      </p:sp>
      <p:sp>
        <p:nvSpPr>
          <p:cNvPr id="31749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000" smtClean="0"/>
              <a:t>Н. Новгород, 2013 г.</a:t>
            </a:r>
            <a:endParaRPr lang="ru-RU" altLang="ru-RU" sz="100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60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93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Литература</a:t>
            </a:r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ru-RU" dirty="0" err="1" smtClean="0"/>
              <a:t>Gorshkov</a:t>
            </a:r>
            <a:r>
              <a:rPr lang="en-US" altLang="ru-RU" dirty="0" smtClean="0"/>
              <a:t> A</a:t>
            </a:r>
            <a:r>
              <a:rPr lang="ru-RU" altLang="ru-RU" dirty="0" smtClean="0"/>
              <a:t>.</a:t>
            </a:r>
            <a:r>
              <a:rPr lang="en-US" altLang="ru-RU" dirty="0" smtClean="0"/>
              <a:t>V</a:t>
            </a:r>
            <a:r>
              <a:rPr lang="ru-RU" altLang="ru-RU" dirty="0" smtClean="0"/>
              <a:t>., </a:t>
            </a:r>
            <a:r>
              <a:rPr lang="en-US" altLang="ru-RU" dirty="0" err="1" smtClean="0"/>
              <a:t>Kirillin</a:t>
            </a:r>
            <a:r>
              <a:rPr lang="en-US" altLang="ru-RU" dirty="0" smtClean="0"/>
              <a:t> M</a:t>
            </a:r>
            <a:r>
              <a:rPr lang="ru-RU" altLang="ru-RU" dirty="0" smtClean="0"/>
              <a:t>.</a:t>
            </a:r>
            <a:r>
              <a:rPr lang="en-US" altLang="ru-RU" dirty="0" smtClean="0"/>
              <a:t>Yu</a:t>
            </a:r>
            <a:r>
              <a:rPr lang="ru-RU" altLang="ru-RU" dirty="0" smtClean="0"/>
              <a:t>. </a:t>
            </a:r>
            <a:r>
              <a:rPr lang="en-US" altLang="ru-RU" dirty="0" smtClean="0"/>
              <a:t>Monte Carlo simulation of brain sensing by optical diffuse spectroscopy // Journal of Computational Science. -2012. -Vol. 3, No. 6. -P. 498-503.</a:t>
            </a:r>
            <a:endParaRPr lang="ru-RU" altLang="ru-RU" dirty="0" smtClean="0"/>
          </a:p>
          <a:p>
            <a:pPr algn="just"/>
            <a:r>
              <a:rPr lang="ru-RU" altLang="ru-RU" dirty="0" smtClean="0"/>
              <a:t>Горшков А.В., Коршунова А.Л. Оптимальный алгоритм поиска пересечений в задаче Монте-Карло моделирования распространения зондирующего излучения в головном мозге человека // Вестник нижегородского университета им. Н.И. Лобачевского. -2012. –Т. 5, Ч. 2. –С. 73-80.</a:t>
            </a:r>
          </a:p>
        </p:txBody>
      </p:sp>
      <p:sp>
        <p:nvSpPr>
          <p:cNvPr id="31748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000" smtClean="0"/>
              <a:t>Принципы переноса прикладных программных пакетов на Intel Xeon Phi</a:t>
            </a:r>
            <a:endParaRPr lang="ru-RU" altLang="ru-RU" sz="1000" smtClean="0"/>
          </a:p>
        </p:txBody>
      </p:sp>
      <p:sp>
        <p:nvSpPr>
          <p:cNvPr id="31749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000" smtClean="0"/>
              <a:t>Н. Новгород, 2013 г.</a:t>
            </a:r>
            <a:endParaRPr lang="ru-RU" altLang="ru-RU" sz="100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61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Литература</a:t>
            </a:r>
          </a:p>
        </p:txBody>
      </p:sp>
      <p:sp>
        <p:nvSpPr>
          <p:cNvPr id="327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ru-RU" smtClean="0"/>
              <a:t>Intel Xeon Phi Coprocessor System Software Developers Guide, revision 2.03, 2012</a:t>
            </a:r>
            <a:endParaRPr lang="ru-RU" altLang="ru-RU" smtClean="0"/>
          </a:p>
          <a:p>
            <a:pPr algn="just"/>
            <a:r>
              <a:rPr lang="en-US" altLang="ru-RU" smtClean="0"/>
              <a:t>Best Known Methods for Using OpenMP on Intel Many Integrated Core (Intel MIC) Architecture, Volume 1a, January 29, 2013</a:t>
            </a:r>
            <a:endParaRPr lang="ru-RU" altLang="ru-RU" smtClean="0"/>
          </a:p>
          <a:p>
            <a:pPr algn="just"/>
            <a:r>
              <a:rPr lang="en-US" altLang="ru-RU" smtClean="0"/>
              <a:t>J. Jeffers, J. Reinders. Intel Xeon Phi Coprocessor High Performance Programming. -Morgan Kaufmann, 2013. -432 p.</a:t>
            </a:r>
          </a:p>
          <a:p>
            <a:pPr algn="just"/>
            <a:r>
              <a:rPr lang="en-US" altLang="ru-RU" smtClean="0"/>
              <a:t>Intel Developer Zone [</a:t>
            </a:r>
            <a:r>
              <a:rPr lang="en-US" altLang="ru-RU" smtClean="0">
                <a:hlinkClick r:id="rId2"/>
              </a:rPr>
              <a:t>http://software.intel.com/en-us/mic-developer</a:t>
            </a:r>
            <a:r>
              <a:rPr lang="en-US" altLang="ru-RU" smtClean="0"/>
              <a:t>]</a:t>
            </a:r>
            <a:endParaRPr lang="ru-RU" altLang="ru-RU" smtClean="0"/>
          </a:p>
        </p:txBody>
      </p:sp>
      <p:sp>
        <p:nvSpPr>
          <p:cNvPr id="32772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000" smtClean="0"/>
              <a:t>Принципы переноса прикладных программных пакетов на Intel Xeon Phi</a:t>
            </a:r>
            <a:endParaRPr lang="ru-RU" altLang="ru-RU" sz="1000" smtClean="0"/>
          </a:p>
        </p:txBody>
      </p:sp>
      <p:sp>
        <p:nvSpPr>
          <p:cNvPr id="32773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000" smtClean="0"/>
              <a:t>Н. Новгород, 2013 г.</a:t>
            </a:r>
            <a:endParaRPr lang="ru-RU" altLang="ru-RU" sz="100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62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/>
              <a:t>Авторский коллектив</a:t>
            </a: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166688" y="1196975"/>
            <a:ext cx="9244012" cy="4968875"/>
          </a:xfrm>
        </p:spPr>
        <p:txBody>
          <a:bodyPr/>
          <a:lstStyle/>
          <a:p>
            <a:pPr eaLnBrk="1" hangingPunct="1"/>
            <a:r>
              <a:rPr lang="ru-RU" altLang="ru-RU" dirty="0" err="1" smtClean="0"/>
              <a:t>Бастраков</a:t>
            </a:r>
            <a:r>
              <a:rPr lang="ru-RU" altLang="ru-RU" dirty="0" smtClean="0"/>
              <a:t> Сергей Иванович,</a:t>
            </a:r>
            <a:br>
              <a:rPr lang="ru-RU" altLang="ru-RU" dirty="0" smtClean="0"/>
            </a:br>
            <a:r>
              <a:rPr lang="ru-RU" altLang="ru-RU" dirty="0"/>
              <a:t>ассистент кафедры Математического обеспечения ЭВМ факультета ВМК ННГУ.</a:t>
            </a:r>
            <a:br>
              <a:rPr lang="ru-RU" altLang="ru-RU" dirty="0"/>
            </a:br>
            <a:r>
              <a:rPr lang="en-US" altLang="ru-RU" dirty="0" smtClean="0"/>
              <a:t>bastrakov@vmk.unn.ru</a:t>
            </a:r>
          </a:p>
          <a:p>
            <a:pPr eaLnBrk="1" hangingPunct="1"/>
            <a:r>
              <a:rPr lang="ru-RU" altLang="ru-RU" dirty="0" smtClean="0"/>
              <a:t>Горшков Антон Валерьевич,</a:t>
            </a:r>
            <a:br>
              <a:rPr lang="ru-RU" altLang="ru-RU" dirty="0" smtClean="0"/>
            </a:br>
            <a:r>
              <a:rPr lang="ru-RU" altLang="ru-RU" dirty="0" smtClean="0"/>
              <a:t>ассистент кафедры Математического обеспечения ЭВМ факультета ВМК ННГУ.</a:t>
            </a:r>
            <a:br>
              <a:rPr lang="ru-RU" altLang="ru-RU" dirty="0" smtClean="0"/>
            </a:br>
            <a:r>
              <a:rPr lang="en-US" altLang="ru-RU" dirty="0" smtClean="0">
                <a:hlinkClick r:id="rId3"/>
              </a:rPr>
              <a:t>anton.v.gorshkov@gmail.com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en-US" altLang="ru-RU" dirty="0" smtClean="0"/>
          </a:p>
        </p:txBody>
      </p:sp>
      <p:sp>
        <p:nvSpPr>
          <p:cNvPr id="33796" name="Нижний колонтитул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000" smtClean="0"/>
              <a:t>Принципы переноса прикладных программных пакетов на Intel Xeon Phi</a:t>
            </a:r>
            <a:endParaRPr lang="ru-RU" altLang="ru-RU" sz="1000" smtClean="0"/>
          </a:p>
        </p:txBody>
      </p:sp>
      <p:sp>
        <p:nvSpPr>
          <p:cNvPr id="33797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8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000" smtClean="0"/>
              <a:t>Н. Новгород, 2013 г.</a:t>
            </a:r>
            <a:endParaRPr lang="ru-RU" altLang="ru-RU" sz="100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63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Уравнения Максвелла</a:t>
            </a:r>
          </a:p>
        </p:txBody>
      </p:sp>
      <p:sp>
        <p:nvSpPr>
          <p:cNvPr id="8195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Н. Новгород, 2013 г.</a:t>
            </a:r>
            <a:endParaRPr lang="ru-RU" altLang="ru-RU" smtClean="0">
              <a:latin typeface="Arial" charset="0"/>
            </a:endParaRPr>
          </a:p>
        </p:txBody>
      </p:sp>
      <p:sp>
        <p:nvSpPr>
          <p:cNvPr id="8197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Принципы переноса прикладных программных пакетов на Intel Xeon Phi</a:t>
            </a:r>
            <a:endParaRPr lang="ru-RU" altLang="ru-RU" smtClean="0">
              <a:latin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73050" y="1268761"/>
            <a:ext cx="9469438" cy="511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20638" algn="just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8675" indent="-285750" algn="just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236663" indent="-228600" algn="just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44650" indent="-228600" algn="just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just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just" rtl="0" fontAlgn="base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just" rtl="0" fontAlgn="base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just" rtl="0" fontAlgn="base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just" rtl="0" fontAlgn="base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>
              <a:buNone/>
            </a:pPr>
            <a:endParaRPr lang="ru-RU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200472" y="1421161"/>
                <a:ext cx="9469438" cy="5112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20638" algn="just" rtl="0" eaLnBrk="0" fontAlgn="base" hangingPunct="0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SzPct val="80000"/>
                  <a:buFont typeface="Wingdings" pitchFamily="2" charset="2"/>
                  <a:buChar char="q"/>
                  <a:defRPr sz="2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28675" indent="-285750" algn="just" rtl="0" eaLnBrk="0" fontAlgn="base" hangingPunct="0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236663" indent="-228600" algn="just" rtl="0" eaLnBrk="0" fontAlgn="base" hangingPunct="0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44650" indent="-228600" algn="just" rtl="0" eaLnBrk="0" fontAlgn="base" hangingPunct="0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just" rtl="0" eaLnBrk="0" fontAlgn="base" hangingPunct="0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just" rtl="0" fontAlgn="base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just" rtl="0" fontAlgn="base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just" rtl="0" fontAlgn="base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just" rtl="0" fontAlgn="base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363538">
                  <a:lnSpc>
                    <a:spcPct val="110000"/>
                  </a:lnSpc>
                  <a:defRPr/>
                </a:pPr>
                <a:r>
                  <a:rPr lang="ru-RU" sz="2400" dirty="0" smtClean="0"/>
                  <a:t>Динамика </a:t>
                </a:r>
                <a:r>
                  <a:rPr lang="ru-RU" sz="2400" dirty="0"/>
                  <a:t>электромагнитного поля подчиняется системе уравнений Максвелла (приведена запись двух уравнений для случая вакуума в системе единиц СГС,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</m:t>
                    </m:r>
                  </m:oMath>
                </a14:m>
                <a:r>
                  <a:rPr lang="en-US" sz="2400" dirty="0"/>
                  <a:t> </a:t>
                </a:r>
                <a:r>
                  <a:rPr lang="ru-RU" sz="2400" dirty="0"/>
                  <a:t>– скорость света в вакууме):</a:t>
                </a:r>
              </a:p>
              <a:p>
                <a:pPr marL="0" indent="363538">
                  <a:lnSpc>
                    <a:spcPct val="110000"/>
                  </a:lnSpc>
                  <a:defRPr/>
                </a:pPr>
                <a:endParaRPr lang="ru-RU" sz="2400" kern="0" dirty="0" smtClean="0"/>
              </a:p>
            </p:txBody>
          </p:sp>
        </mc:Choice>
        <mc:Fallback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472" y="1421161"/>
                <a:ext cx="9469438" cy="5112990"/>
              </a:xfrm>
              <a:prstGeom prst="rect">
                <a:avLst/>
              </a:prstGeom>
              <a:blipFill rotWithShape="1">
                <a:blip r:embed="rId2"/>
                <a:stretch>
                  <a:fillRect l="-1030" t="-715" r="-9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Прямоугольник 1"/>
              <p:cNvSpPr/>
              <p:nvPr/>
            </p:nvSpPr>
            <p:spPr>
              <a:xfrm>
                <a:off x="3296816" y="3429000"/>
                <a:ext cx="3191773" cy="2278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36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3600" i="1">
                                  <a:latin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ru-RU" sz="3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3600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ru-RU" sz="3600" b="1" i="1">
                                      <a:latin typeface="Cambria Math"/>
                                    </a:rPr>
                                    <m:t>𝑬</m:t>
                                  </m:r>
                                </m:num>
                                <m:den>
                                  <m:r>
                                    <a:rPr lang="ru-RU" sz="3600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ru-RU" sz="3600" i="1">
                                      <a:latin typeface="Cambria Math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ru-RU" sz="3600">
                                  <a:latin typeface="Cambria Math"/>
                                </a:rPr>
                                <m:t>=с∙</m:t>
                              </m:r>
                              <m:r>
                                <m:rPr>
                                  <m:sty m:val="p"/>
                                </m:rPr>
                                <a:rPr lang="ru-RU" sz="3600">
                                  <a:latin typeface="Cambria Math"/>
                                </a:rPr>
                                <m:t>rot</m:t>
                              </m:r>
                              <m:r>
                                <a:rPr lang="ru-RU" sz="360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600" b="1" i="1">
                                  <a:latin typeface="Cambria Math"/>
                                </a:rPr>
                                <m:t>𝑩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ru-RU" sz="3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3600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ru-RU" sz="3600" b="1" i="1">
                                      <a:latin typeface="Cambria Math"/>
                                    </a:rPr>
                                    <m:t>𝑩</m:t>
                                  </m:r>
                                </m:num>
                                <m:den>
                                  <m:r>
                                    <a:rPr lang="ru-RU" sz="3600" i="1"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ru-RU" sz="3600" i="1">
                                      <a:latin typeface="Cambria Math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ru-RU" sz="3600"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3600" i="1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ru-RU" sz="3600">
                                  <a:latin typeface="Cambria Math"/>
                                </a:rPr>
                                <m:t>c</m:t>
                              </m:r>
                              <m:r>
                                <a:rPr lang="ru-RU" sz="3600">
                                  <a:latin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ru-RU" sz="3600">
                                  <a:latin typeface="Cambria Math"/>
                                </a:rPr>
                                <m:t>rot</m:t>
                              </m:r>
                              <m:r>
                                <a:rPr lang="ru-RU" sz="3600">
                                  <a:latin typeface="Cambria Math"/>
                                </a:rPr>
                                <m:t> </m:t>
                              </m:r>
                              <m:r>
                                <a:rPr lang="ru-RU" sz="3600" b="1" i="1">
                                  <a:latin typeface="Cambria Math"/>
                                </a:rPr>
                                <m:t>𝑬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816" y="3429000"/>
                <a:ext cx="3191773" cy="2278765"/>
              </a:xfrm>
              <a:prstGeom prst="rect">
                <a:avLst/>
              </a:prstGeom>
              <a:blipFill rotWithShape="1">
                <a:blip r:embed="rId3"/>
                <a:stretch>
                  <a:fillRect r="-68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7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4644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Сетка</a:t>
            </a:r>
          </a:p>
        </p:txBody>
      </p:sp>
      <p:sp>
        <p:nvSpPr>
          <p:cNvPr id="8195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Н. Новгород, 2013 г.</a:t>
            </a:r>
            <a:endParaRPr lang="ru-RU" altLang="ru-RU" smtClean="0">
              <a:latin typeface="Arial" charset="0"/>
            </a:endParaRPr>
          </a:p>
        </p:txBody>
      </p:sp>
      <p:sp>
        <p:nvSpPr>
          <p:cNvPr id="8197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Принципы переноса прикладных программных пакетов на Intel Xeon Phi</a:t>
            </a:r>
            <a:endParaRPr lang="ru-RU" altLang="ru-RU" smtClean="0"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273050" y="1268761"/>
                <a:ext cx="9469438" cy="5112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20638" algn="just" rtl="0" eaLnBrk="0" fontAlgn="base" hangingPunct="0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SzPct val="80000"/>
                  <a:buFont typeface="Wingdings" pitchFamily="2" charset="2"/>
                  <a:buChar char="q"/>
                  <a:defRPr sz="2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28675" indent="-285750" algn="just" rtl="0" eaLnBrk="0" fontAlgn="base" hangingPunct="0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236663" indent="-228600" algn="just" rtl="0" eaLnBrk="0" fontAlgn="base" hangingPunct="0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44650" indent="-228600" algn="just" rtl="0" eaLnBrk="0" fontAlgn="base" hangingPunct="0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just" rtl="0" eaLnBrk="0" fontAlgn="base" hangingPunct="0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just" rtl="0" fontAlgn="base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just" rtl="0" fontAlgn="base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just" rtl="0" fontAlgn="base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just" rtl="0" fontAlgn="base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363538">
                  <a:lnSpc>
                    <a:spcPct val="110000"/>
                  </a:lnSpc>
                  <a:defRPr/>
                </a:pPr>
                <a:r>
                  <a:rPr lang="ru-RU" sz="2400" dirty="0" smtClean="0"/>
                  <a:t>Для </a:t>
                </a:r>
                <a:r>
                  <a:rPr lang="ru-RU" sz="2400" dirty="0"/>
                  <a:t>численного решения задачи расчетная область покрывается </a:t>
                </a:r>
                <a:r>
                  <a:rPr lang="ru-RU" sz="2400" b="1" dirty="0"/>
                  <a:t>равномерной пространственной сеткой</a:t>
                </a:r>
                <a:r>
                  <a:rPr lang="ru-RU" sz="2400" dirty="0"/>
                  <a:t>, содержащей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+1</m:t>
                    </m:r>
                  </m:oMath>
                </a14:m>
                <a:r>
                  <a:rPr lang="ru-RU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+1.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+1</m:t>
                    </m:r>
                  </m:oMath>
                </a14:m>
                <a:r>
                  <a:rPr lang="ru-RU" sz="2400" dirty="0"/>
                  <a:t> узлов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.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ru-RU" sz="2400" dirty="0"/>
                  <a:t> ячеек</a:t>
                </a:r>
                <a:r>
                  <a:rPr lang="ru-RU" sz="2400" dirty="0" smtClean="0"/>
                  <a:t>).</a:t>
                </a:r>
              </a:p>
              <a:p>
                <a:pPr marL="0" indent="363538">
                  <a:lnSpc>
                    <a:spcPct val="110000"/>
                  </a:lnSpc>
                  <a:defRPr/>
                </a:pPr>
                <a:r>
                  <a:rPr lang="ru-RU" sz="2400" b="1" dirty="0" smtClean="0"/>
                  <a:t>Шаги </a:t>
                </a:r>
                <a:r>
                  <a:rPr lang="ru-RU" sz="2400" b="1" dirty="0"/>
                  <a:t>сетки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∆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ru-RU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ru-RU" sz="24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ru-RU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4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ru-RU" sz="24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400" dirty="0"/>
                  <a:t>,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∆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ru-RU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ru-RU" sz="24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ru-RU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4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ru-RU" sz="24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400" dirty="0"/>
                  <a:t>,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∆</m:t>
                    </m:r>
                    <m:r>
                      <a:rPr lang="en-US" sz="2400" i="1">
                        <a:latin typeface="Cambria Math"/>
                      </a:rPr>
                      <m:t>𝑧</m:t>
                    </m:r>
                    <m:r>
                      <a:rPr lang="ru-RU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ru-RU" sz="2400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  <m:r>
                          <a:rPr lang="ru-RU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ru-RU" sz="2400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ru-RU" sz="2400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400" dirty="0"/>
                  <a:t>. </a:t>
                </a:r>
                <a:endParaRPr lang="ru-RU" sz="2400" dirty="0" smtClean="0"/>
              </a:p>
              <a:p>
                <a:pPr marL="0" indent="363538">
                  <a:lnSpc>
                    <a:spcPct val="110000"/>
                  </a:lnSpc>
                  <a:defRPr/>
                </a:pPr>
                <a:r>
                  <a:rPr lang="ru-RU" sz="2400" dirty="0" smtClean="0"/>
                  <a:t>Моделирование </a:t>
                </a:r>
                <a:r>
                  <a:rPr lang="ru-RU" sz="2400" dirty="0"/>
                  <a:t>по времени происходит с заданным шагом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∆</m:t>
                    </m:r>
                    <m:r>
                      <a:rPr lang="en-US" sz="2400" i="1">
                        <a:latin typeface="Cambria Math"/>
                      </a:rPr>
                      <m:t>𝑡</m:t>
                    </m:r>
                  </m:oMath>
                </a14:m>
                <a:r>
                  <a:rPr lang="ru-RU" sz="2400" dirty="0"/>
                  <a:t> </a:t>
                </a:r>
                <a:r>
                  <a:rPr lang="ru-RU" sz="2400" dirty="0" smtClean="0"/>
                  <a:t>в </a:t>
                </a:r>
                <a:r>
                  <a:rPr lang="ru-RU" sz="2400" dirty="0"/>
                  <a:t>дискретные моменты 0,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∆</m:t>
                    </m:r>
                    <m:r>
                      <a:rPr lang="en-US" sz="2400" i="1">
                        <a:latin typeface="Cambria Math"/>
                      </a:rPr>
                      <m:t>𝑡</m:t>
                    </m:r>
                  </m:oMath>
                </a14:m>
                <a:r>
                  <a:rPr lang="ru-RU" sz="2400" dirty="0"/>
                  <a:t>,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2∆</m:t>
                    </m:r>
                    <m:r>
                      <a:rPr lang="en-US" sz="2400" i="1">
                        <a:latin typeface="Cambria Math"/>
                      </a:rPr>
                      <m:t>𝑡</m:t>
                    </m:r>
                  </m:oMath>
                </a14:m>
                <a:r>
                  <a:rPr lang="ru-RU" sz="2400" dirty="0"/>
                  <a:t>,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3∆</m:t>
                    </m:r>
                    <m:r>
                      <a:rPr lang="en-US" sz="2400" i="1">
                        <a:latin typeface="Cambria Math"/>
                      </a:rPr>
                      <m:t>𝑡</m:t>
                    </m:r>
                  </m:oMath>
                </a14:m>
                <a:r>
                  <a:rPr lang="ru-RU" sz="2400" dirty="0"/>
                  <a:t>, … , последовательность завершается при превышении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ru-RU" sz="2400" dirty="0"/>
                  <a:t>. </a:t>
                </a:r>
                <a:endParaRPr lang="ru-RU" sz="2400" dirty="0" smtClean="0"/>
              </a:p>
              <a:p>
                <a:pPr marL="0" indent="363538">
                  <a:lnSpc>
                    <a:spcPct val="110000"/>
                  </a:lnSpc>
                  <a:defRPr/>
                </a:pPr>
                <a:r>
                  <a:rPr lang="ru-RU" sz="2400" dirty="0" smtClean="0"/>
                  <a:t>Для </a:t>
                </a:r>
                <a:r>
                  <a:rPr lang="ru-RU" sz="2400" dirty="0"/>
                  <a:t>индексирования узлов сетки используются естественные трехмерные индексы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𝑖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r>
                          <a:rPr lang="ru-RU" sz="2400" i="1">
                            <a:latin typeface="Cambria Math"/>
                          </a:rPr>
                          <m:t>𝑗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r>
                          <a:rPr lang="ru-RU" sz="24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:0≤</m:t>
                    </m:r>
                    <m:r>
                      <a:rPr lang="ru-RU" sz="2400" i="1">
                        <a:latin typeface="Cambria Math"/>
                      </a:rPr>
                      <m:t>𝑖</m:t>
                    </m:r>
                    <m:r>
                      <a:rPr lang="ru-RU" sz="2400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, 0≤</m:t>
                    </m:r>
                    <m:r>
                      <a:rPr lang="ru-RU" sz="2400" i="1">
                        <a:latin typeface="Cambria Math"/>
                      </a:rPr>
                      <m:t>𝑗</m:t>
                    </m:r>
                    <m:r>
                      <a:rPr lang="ru-RU" sz="2400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, 0≤</m:t>
                    </m:r>
                    <m:r>
                      <a:rPr lang="ru-RU" sz="2400" i="1">
                        <a:latin typeface="Cambria Math"/>
                      </a:rPr>
                      <m:t>𝑘</m:t>
                    </m:r>
                    <m:r>
                      <a:rPr lang="ru-RU" sz="2400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ru-RU" sz="2400" dirty="0"/>
                  <a:t>.</a:t>
                </a:r>
              </a:p>
            </p:txBody>
          </p:sp>
        </mc:Choice>
        <mc:Fallback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3050" y="1268761"/>
                <a:ext cx="9469438" cy="5112990"/>
              </a:xfrm>
              <a:prstGeom prst="rect">
                <a:avLst/>
              </a:prstGeom>
              <a:blipFill rotWithShape="1">
                <a:blip r:embed="rId2"/>
                <a:stretch>
                  <a:fillRect l="-1030" t="-715" r="-9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8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83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Сетка </a:t>
            </a:r>
            <a:r>
              <a:rPr lang="en-US" altLang="ru-RU" dirty="0" smtClean="0"/>
              <a:t>Yee</a:t>
            </a:r>
            <a:endParaRPr lang="ru-RU" altLang="ru-RU" dirty="0" smtClean="0"/>
          </a:p>
        </p:txBody>
      </p:sp>
      <p:sp>
        <p:nvSpPr>
          <p:cNvPr id="8195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Н. Новгород, 2013 г.</a:t>
            </a:r>
            <a:endParaRPr lang="ru-RU" altLang="ru-RU" smtClean="0">
              <a:latin typeface="Arial" charset="0"/>
            </a:endParaRPr>
          </a:p>
        </p:txBody>
      </p:sp>
      <p:sp>
        <p:nvSpPr>
          <p:cNvPr id="8197" name="Нижний колонтитул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mtClean="0">
                <a:latin typeface="Arial" charset="0"/>
              </a:rPr>
              <a:t>Принципы переноса прикладных программных пакетов на Intel Xeon Phi</a:t>
            </a:r>
            <a:endParaRPr lang="ru-RU" altLang="ru-RU" smtClean="0"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273050" y="1268761"/>
                <a:ext cx="9469438" cy="5112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20638" algn="just" rtl="0" eaLnBrk="0" fontAlgn="base" hangingPunct="0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SzPct val="80000"/>
                  <a:buFont typeface="Wingdings" pitchFamily="2" charset="2"/>
                  <a:buChar char="q"/>
                  <a:defRPr sz="2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28675" indent="-285750" algn="just" rtl="0" eaLnBrk="0" fontAlgn="base" hangingPunct="0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236663" indent="-228600" algn="just" rtl="0" eaLnBrk="0" fontAlgn="base" hangingPunct="0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44650" indent="-228600" algn="just" rtl="0" eaLnBrk="0" fontAlgn="base" hangingPunct="0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just" rtl="0" eaLnBrk="0" fontAlgn="base" hangingPunct="0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just" rtl="0" fontAlgn="base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just" rtl="0" fontAlgn="base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just" rtl="0" fontAlgn="base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just" rtl="0" fontAlgn="base">
                  <a:lnSpc>
                    <a:spcPct val="115000"/>
                  </a:lnSpc>
                  <a:spcBef>
                    <a:spcPct val="15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363538">
                  <a:lnSpc>
                    <a:spcPct val="110000"/>
                  </a:lnSpc>
                  <a:defRPr/>
                </a:pPr>
                <a:r>
                  <a:rPr lang="en-US" sz="2400" dirty="0" smtClean="0"/>
                  <a:t>FDTD </a:t>
                </a:r>
                <a:r>
                  <a:rPr lang="ru-RU" sz="2400" dirty="0"/>
                  <a:t>использует специальную сетку </a:t>
                </a:r>
                <a:r>
                  <a:rPr lang="en-US" sz="2400" dirty="0" smtClean="0"/>
                  <a:t>- </a:t>
                </a:r>
                <a:r>
                  <a:rPr lang="ru-RU" sz="2400" dirty="0" smtClean="0"/>
                  <a:t>сетку </a:t>
                </a:r>
                <a:r>
                  <a:rPr lang="en-US" sz="2400" dirty="0" smtClean="0"/>
                  <a:t>Yee.</a:t>
                </a:r>
              </a:p>
              <a:p>
                <a:pPr marL="0" indent="363538">
                  <a:lnSpc>
                    <a:spcPct val="110000"/>
                  </a:lnSpc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𝑖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r>
                          <a:rPr lang="ru-RU" sz="2400" i="1">
                            <a:latin typeface="Cambria Math"/>
                          </a:rPr>
                          <m:t>𝑗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r>
                          <a:rPr lang="ru-RU" sz="2400" i="1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ru-RU" sz="2400" dirty="0"/>
                  <a:t> </a:t>
                </a:r>
                <a:r>
                  <a:rPr lang="ru-RU" sz="2400" dirty="0" smtClean="0"/>
                  <a:t>↔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ru-RU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ru-RU" sz="2400" i="1">
                            <a:latin typeface="Cambria Math"/>
                          </a:rPr>
                          <m:t>∆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ru-RU" sz="2400" i="1">
                            <a:latin typeface="Cambria Math"/>
                          </a:rPr>
                          <m:t>+(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  <m:r>
                          <a:rPr lang="ru-RU" sz="2400" i="1">
                            <a:latin typeface="Cambria Math"/>
                          </a:rPr>
                          <m:t>+0.5)∆</m:t>
                        </m:r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  <m:r>
                          <a:rPr lang="ru-RU" sz="2400" i="1">
                            <a:latin typeface="Cambria Math"/>
                          </a:rPr>
                          <m:t>+(</m:t>
                        </m:r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  <m:r>
                          <a:rPr lang="ru-RU" sz="2400" i="1">
                            <a:latin typeface="Cambria Math"/>
                          </a:rPr>
                          <m:t>+0.5)∆</m:t>
                        </m:r>
                        <m:r>
                          <a:rPr lang="en-US" sz="2400" i="1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marL="0" indent="363538">
                  <a:lnSpc>
                    <a:spcPct val="110000"/>
                  </a:lnSpc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𝑖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r>
                          <a:rPr lang="ru-RU" sz="2400" i="1">
                            <a:latin typeface="Cambria Math"/>
                          </a:rPr>
                          <m:t>𝑗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r>
                          <a:rPr lang="ru-RU" sz="2400" i="1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r>
                  <a:rPr lang="ru-RU" sz="2400" dirty="0"/>
                  <a:t>↔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ru-RU" sz="2400" i="1">
                            <a:latin typeface="Cambria Math"/>
                          </a:rPr>
                          <m:t>+(</m:t>
                        </m:r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ru-RU" sz="2400" i="1">
                            <a:latin typeface="Cambria Math"/>
                          </a:rPr>
                          <m:t>+0.5)∆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ru-RU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  <m:r>
                          <a:rPr lang="ru-RU" sz="2400" i="1">
                            <a:latin typeface="Cambria Math"/>
                          </a:rPr>
                          <m:t>∆</m:t>
                        </m:r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  <m:r>
                          <a:rPr lang="ru-RU" sz="2400" i="1">
                            <a:latin typeface="Cambria Math"/>
                          </a:rPr>
                          <m:t>+(</m:t>
                        </m:r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  <m:r>
                          <a:rPr lang="ru-RU" sz="2400" i="1">
                            <a:latin typeface="Cambria Math"/>
                          </a:rPr>
                          <m:t>+0.5)∆</m:t>
                        </m:r>
                        <m:r>
                          <a:rPr lang="en-US" sz="2400" i="1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marL="0" indent="363538">
                  <a:lnSpc>
                    <a:spcPct val="110000"/>
                  </a:lnSpc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𝑖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r>
                          <a:rPr lang="ru-RU" sz="2400" i="1">
                            <a:latin typeface="Cambria Math"/>
                          </a:rPr>
                          <m:t>𝑗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r>
                          <a:rPr lang="ru-RU" sz="2400" i="1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r>
                  <a:rPr lang="ru-RU" sz="2400" dirty="0"/>
                  <a:t>↔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ru-RU" sz="2400" i="1">
                            <a:latin typeface="Cambria Math"/>
                          </a:rPr>
                          <m:t>+(</m:t>
                        </m:r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ru-RU" sz="2400" i="1">
                            <a:latin typeface="Cambria Math"/>
                          </a:rPr>
                          <m:t>+0.5)∆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ru-RU" sz="2400" i="1">
                            <a:latin typeface="Cambria Math"/>
                          </a:rPr>
                          <m:t>+(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  <m:r>
                          <a:rPr lang="ru-RU" sz="2400" i="1">
                            <a:latin typeface="Cambria Math"/>
                          </a:rPr>
                          <m:t>+0.5)∆</m:t>
                        </m:r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  <m:r>
                          <a:rPr lang="ru-RU" sz="2400" i="1">
                            <a:latin typeface="Cambria Math"/>
                          </a:rPr>
                          <m:t>+</m:t>
                        </m:r>
                        <m:r>
                          <a:rPr lang="ru-RU" sz="2400" i="1">
                            <a:latin typeface="Cambria Math"/>
                          </a:rPr>
                          <m:t>𝑘</m:t>
                        </m:r>
                        <m:r>
                          <a:rPr lang="ru-RU" sz="2400" i="1">
                            <a:latin typeface="Cambria Math"/>
                          </a:rPr>
                          <m:t>∆</m:t>
                        </m:r>
                        <m:r>
                          <a:rPr lang="en-US" sz="2400" i="1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marL="0" indent="363538">
                  <a:lnSpc>
                    <a:spcPct val="110000"/>
                  </a:lnSpc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𝑖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r>
                          <a:rPr lang="ru-RU" sz="2400" i="1">
                            <a:latin typeface="Cambria Math"/>
                          </a:rPr>
                          <m:t>𝑗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r>
                          <a:rPr lang="ru-RU" sz="2400" i="1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ru-RU" sz="2400" dirty="0"/>
                  <a:t> ↔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ru-RU" sz="2400" i="1">
                            <a:latin typeface="Cambria Math"/>
                          </a:rPr>
                          <m:t>+(</m:t>
                        </m:r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ru-RU" sz="2400" i="1">
                            <a:latin typeface="Cambria Math"/>
                          </a:rPr>
                          <m:t>+0.5)∆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ru-RU" sz="2400" i="1">
                            <a:latin typeface="Cambria Math"/>
                          </a:rPr>
                          <m:t>+</m:t>
                        </m:r>
                        <m:r>
                          <a:rPr lang="ru-RU" sz="2400" i="1">
                            <a:latin typeface="Cambria Math"/>
                          </a:rPr>
                          <m:t>𝑗</m:t>
                        </m:r>
                        <m:r>
                          <a:rPr lang="ru-RU" sz="2400" i="1">
                            <a:latin typeface="Cambria Math"/>
                          </a:rPr>
                          <m:t>∆</m:t>
                        </m:r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  <m:r>
                          <a:rPr lang="ru-RU" sz="2400" i="1">
                            <a:latin typeface="Cambria Math"/>
                          </a:rPr>
                          <m:t>+</m:t>
                        </m:r>
                        <m:r>
                          <a:rPr lang="ru-RU" sz="2400" i="1">
                            <a:latin typeface="Cambria Math"/>
                          </a:rPr>
                          <m:t>𝑘</m:t>
                        </m:r>
                        <m:r>
                          <a:rPr lang="ru-RU" sz="2400" i="1">
                            <a:latin typeface="Cambria Math"/>
                          </a:rPr>
                          <m:t>∆</m:t>
                        </m:r>
                        <m:r>
                          <a:rPr lang="en-US" sz="2400" i="1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marL="0" indent="363538">
                  <a:lnSpc>
                    <a:spcPct val="110000"/>
                  </a:lnSpc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𝑖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r>
                          <a:rPr lang="ru-RU" sz="2400" i="1">
                            <a:latin typeface="Cambria Math"/>
                          </a:rPr>
                          <m:t>𝑗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r>
                          <a:rPr lang="ru-RU" sz="2400" i="1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r>
                  <a:rPr lang="ru-RU" sz="2400" dirty="0"/>
                  <a:t>↔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ru-RU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ru-RU" sz="2400" i="1">
                            <a:latin typeface="Cambria Math"/>
                          </a:rPr>
                          <m:t>∆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ru-RU" sz="2400" i="1">
                            <a:latin typeface="Cambria Math"/>
                          </a:rPr>
                          <m:t>+(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  <m:r>
                          <a:rPr lang="ru-RU" sz="2400" i="1">
                            <a:latin typeface="Cambria Math"/>
                          </a:rPr>
                          <m:t>+0.5)∆</m:t>
                        </m:r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  <m:r>
                          <a:rPr lang="ru-RU" sz="2400" i="1">
                            <a:latin typeface="Cambria Math"/>
                          </a:rPr>
                          <m:t>+</m:t>
                        </m:r>
                        <m:r>
                          <a:rPr lang="ru-RU" sz="2400" i="1">
                            <a:latin typeface="Cambria Math"/>
                          </a:rPr>
                          <m:t>𝑘</m:t>
                        </m:r>
                        <m:r>
                          <a:rPr lang="ru-RU" sz="2400" i="1">
                            <a:latin typeface="Cambria Math"/>
                          </a:rPr>
                          <m:t>∆</m:t>
                        </m:r>
                        <m:r>
                          <a:rPr lang="en-US" sz="2400" i="1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marL="0" indent="363538">
                  <a:lnSpc>
                    <a:spcPct val="110000"/>
                  </a:lnSpc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𝑖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r>
                          <a:rPr lang="ru-RU" sz="2400" i="1">
                            <a:latin typeface="Cambria Math"/>
                          </a:rPr>
                          <m:t>𝑗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r>
                          <a:rPr lang="ru-RU" sz="2400" i="1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r>
                  <a:rPr lang="ru-RU" sz="2400" dirty="0"/>
                  <a:t>↔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ru-RU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ru-RU" sz="2400" i="1">
                            <a:latin typeface="Cambria Math"/>
                          </a:rPr>
                          <m:t>∆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ru-RU" sz="2400" i="1">
                            <a:latin typeface="Cambria Math"/>
                          </a:rPr>
                          <m:t>+</m:t>
                        </m:r>
                        <m:r>
                          <a:rPr lang="ru-RU" sz="2400" i="1">
                            <a:latin typeface="Cambria Math"/>
                          </a:rPr>
                          <m:t>𝑗</m:t>
                        </m:r>
                        <m:r>
                          <a:rPr lang="ru-RU" sz="2400" i="1">
                            <a:latin typeface="Cambria Math"/>
                          </a:rPr>
                          <m:t>∆</m:t>
                        </m:r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  <m:r>
                          <a:rPr lang="ru-RU" sz="24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  <m:r>
                          <a:rPr lang="ru-RU" sz="2400" i="1">
                            <a:latin typeface="Cambria Math"/>
                          </a:rPr>
                          <m:t>+(</m:t>
                        </m:r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  <m:r>
                          <a:rPr lang="ru-RU" sz="2400" i="1">
                            <a:latin typeface="Cambria Math"/>
                          </a:rPr>
                          <m:t>+0.5)∆</m:t>
                        </m:r>
                        <m:r>
                          <a:rPr lang="en-US" sz="2400" i="1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marL="0" indent="363538">
                  <a:lnSpc>
                    <a:spcPct val="110000"/>
                  </a:lnSpc>
                  <a:defRPr/>
                </a:pPr>
                <a:r>
                  <a:rPr lang="ru-RU" sz="2400" dirty="0" smtClean="0"/>
                  <a:t>Разные </a:t>
                </a:r>
                <a:r>
                  <a:rPr lang="ru-RU" sz="2400" dirty="0"/>
                  <a:t>компоненты поля сдвинуты относительно центра соответствующей ячейки на полшага по одной или двум осям</a:t>
                </a:r>
                <a:r>
                  <a:rPr lang="ru-RU" sz="2400" dirty="0" smtClean="0"/>
                  <a:t>.</a:t>
                </a:r>
              </a:p>
              <a:p>
                <a:pPr marL="0" indent="363538">
                  <a:lnSpc>
                    <a:spcPct val="110000"/>
                  </a:lnSpc>
                  <a:defRPr/>
                </a:pPr>
                <a:r>
                  <a:rPr lang="ru-RU" sz="2400" dirty="0" smtClean="0"/>
                  <a:t> </a:t>
                </a:r>
                <a:r>
                  <a:rPr lang="ru-RU" sz="2400" dirty="0"/>
                  <a:t>К</a:t>
                </a:r>
                <a:r>
                  <a:rPr lang="ru-RU" sz="2400" dirty="0" smtClean="0"/>
                  <a:t>омпоненты </a:t>
                </a:r>
                <a:r>
                  <a:rPr lang="en-US" sz="2400" b="1" i="1" dirty="0"/>
                  <a:t>B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сдвинуты относительно </a:t>
                </a:r>
                <a:r>
                  <a:rPr lang="en-US" sz="2400" b="1" i="1" dirty="0" smtClean="0"/>
                  <a:t>E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на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∆</m:t>
                    </m:r>
                    <m:r>
                      <a:rPr lang="en-US" sz="2400" i="1"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latin typeface="Cambria Math"/>
                      </a:rPr>
                      <m:t>/2</m:t>
                    </m:r>
                  </m:oMath>
                </a14:m>
                <a:r>
                  <a:rPr lang="en-US" sz="2400" dirty="0" smtClean="0"/>
                  <a:t>.</a:t>
                </a:r>
                <a:endParaRPr lang="ru-RU" sz="2400" dirty="0"/>
              </a:p>
              <a:p>
                <a:pPr marL="0" indent="363538">
                  <a:lnSpc>
                    <a:spcPct val="110000"/>
                  </a:lnSpc>
                  <a:defRPr/>
                </a:pPr>
                <a:endParaRPr lang="ru-RU" sz="2400" dirty="0"/>
              </a:p>
            </p:txBody>
          </p:sp>
        </mc:Choice>
        <mc:Fallback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3050" y="1268761"/>
                <a:ext cx="9469438" cy="5112990"/>
              </a:xfrm>
              <a:prstGeom prst="rect">
                <a:avLst/>
              </a:prstGeom>
              <a:blipFill rotWithShape="1">
                <a:blip r:embed="rId2"/>
                <a:stretch>
                  <a:fillRect l="-1030" t="-715" r="-9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D3C5B-F7E6-4BB5-8A06-CD3011FA49DF}" type="slidenum">
              <a:rPr lang="ru-RU" smtClean="0"/>
              <a:pPr>
                <a:defRPr/>
              </a:pPr>
              <a:t>9</a:t>
            </a:fld>
            <a:r>
              <a:rPr lang="ru-RU" smtClean="0"/>
              <a:t> из 6</a:t>
            </a:r>
            <a:r>
              <a:rPr lang="en-US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5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22789</TotalTime>
  <Words>4359</Words>
  <Application>Microsoft Office PowerPoint</Application>
  <PresentationFormat>Лист A4 (210x297 мм)</PresentationFormat>
  <Paragraphs>504</Paragraphs>
  <Slides>63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63</vt:i4>
      </vt:variant>
    </vt:vector>
  </HeadingPairs>
  <TitlesOfParts>
    <vt:vector size="65" baseType="lpstr">
      <vt:lpstr>Оформление по умолчанию</vt:lpstr>
      <vt:lpstr>1_Оформление по умолчанию</vt:lpstr>
      <vt:lpstr>Лекция №7 Принципы переноса прикладных программных пакетов на Intel Xeon Phi</vt:lpstr>
      <vt:lpstr>Содержание</vt:lpstr>
      <vt:lpstr>Содержание</vt:lpstr>
      <vt:lpstr>Слайд 4</vt:lpstr>
      <vt:lpstr>Введение</vt:lpstr>
      <vt:lpstr>Постановка задачи</vt:lpstr>
      <vt:lpstr>Уравнения Максвелла</vt:lpstr>
      <vt:lpstr>Сетка</vt:lpstr>
      <vt:lpstr>Сетка Yee</vt:lpstr>
      <vt:lpstr>Метод FDTD</vt:lpstr>
      <vt:lpstr>Обновление E и B</vt:lpstr>
      <vt:lpstr>Граничные условия</vt:lpstr>
      <vt:lpstr>Программная реализация…</vt:lpstr>
      <vt:lpstr>Программная реализация…</vt:lpstr>
      <vt:lpstr>Программная реализация…</vt:lpstr>
      <vt:lpstr>Программная реализация</vt:lpstr>
      <vt:lpstr>Бенчмарк и инфраструктура</vt:lpstr>
      <vt:lpstr>Производительность базовой версии</vt:lpstr>
      <vt:lpstr>Исследование возможности векторизации</vt:lpstr>
      <vt:lpstr>Векторизация кода</vt:lpstr>
      <vt:lpstr>Базовая векторизованная версия</vt:lpstr>
      <vt:lpstr>Производительность базовой векторизованной версии</vt:lpstr>
      <vt:lpstr>Анализ векторизации</vt:lpstr>
      <vt:lpstr>Улучшенная векторизованная версия…</vt:lpstr>
      <vt:lpstr>Улучшенная векторизованная версия…</vt:lpstr>
      <vt:lpstr>Улучшенная векторизованная версия</vt:lpstr>
      <vt:lpstr>Производительность улучшенной векторизованной версии</vt:lpstr>
      <vt:lpstr>Улучшение масштабируемости…</vt:lpstr>
      <vt:lpstr>Улучшение масштабируемости</vt:lpstr>
      <vt:lpstr>Версия с улучшенной масштабируемостью</vt:lpstr>
      <vt:lpstr>Производительность всех версий</vt:lpstr>
      <vt:lpstr>Пропускная способность памяти…</vt:lpstr>
      <vt:lpstr>Пропускная способность памяти</vt:lpstr>
      <vt:lpstr>Результаты</vt:lpstr>
      <vt:lpstr>Слайд 35</vt:lpstr>
      <vt:lpstr>Актуальность</vt:lpstr>
      <vt:lpstr>Общее описание алгоритма…</vt:lpstr>
      <vt:lpstr>Общее описание алгоритма…</vt:lpstr>
      <vt:lpstr>Общее описание алгоритма…</vt:lpstr>
      <vt:lpstr>Общее описание алгоритма</vt:lpstr>
      <vt:lpstr>Прямой перенос: особенности программы…</vt:lpstr>
      <vt:lpstr>Прямой перенос: особенности программы…</vt:lpstr>
      <vt:lpstr>Прямой перенос: особенности программы…</vt:lpstr>
      <vt:lpstr>Прямой перенос: особенности программы…</vt:lpstr>
      <vt:lpstr>Прямой перенос: особенности программы</vt:lpstr>
      <vt:lpstr>Прямой перенос: результаты</vt:lpstr>
      <vt:lpstr>Оптимизация 1: обновление структуры данных для хранения траектории фотона…</vt:lpstr>
      <vt:lpstr>Оптимизация 1: обновление структуры данных для хранения траектории фотона…</vt:lpstr>
      <vt:lpstr>Оптимизация 1: обновление структуры данных для хранения траектории фотона…</vt:lpstr>
      <vt:lpstr>Оптимизация 1: обновление структуры данных для хранения траектории фотона</vt:lpstr>
      <vt:lpstr>Оптимизация 2: отказ от использования дублирующих массивов…</vt:lpstr>
      <vt:lpstr>Оптимизация 2: отказ от использования дублирующих массивов</vt:lpstr>
      <vt:lpstr>Оптимизация 3: балансировка нагрузки…</vt:lpstr>
      <vt:lpstr>Оптимизация 3: балансировка нагрузки…</vt:lpstr>
      <vt:lpstr>Оптимизация 3: балансировка нагрузки…</vt:lpstr>
      <vt:lpstr>Оптимизация 3: балансировка нагрузки</vt:lpstr>
      <vt:lpstr>Общие результаты оптимизации</vt:lpstr>
      <vt:lpstr>Дальнейшая оптимизация</vt:lpstr>
      <vt:lpstr>Дальнейшая оптимизация</vt:lpstr>
      <vt:lpstr>Литература</vt:lpstr>
      <vt:lpstr>Литература</vt:lpstr>
      <vt:lpstr>Литература</vt:lpstr>
      <vt:lpstr>Авторский коллектив</vt:lpstr>
    </vt:vector>
  </TitlesOfParts>
  <Company>Нижегородский университет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Параллельные численные методы. Решение разреженных СЛАУ</dc:title>
  <dc:creator>Баркалов К.А.</dc:creator>
  <cp:lastModifiedBy>Alexander V. Sysoyev</cp:lastModifiedBy>
  <cp:revision>2484</cp:revision>
  <dcterms:created xsi:type="dcterms:W3CDTF">2004-08-14T10:27:56Z</dcterms:created>
  <dcterms:modified xsi:type="dcterms:W3CDTF">2013-12-30T19:47:47Z</dcterms:modified>
</cp:coreProperties>
</file>