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478" r:id="rId2"/>
    <p:sldId id="639" r:id="rId3"/>
    <p:sldId id="724" r:id="rId4"/>
    <p:sldId id="725" r:id="rId5"/>
    <p:sldId id="726" r:id="rId6"/>
    <p:sldId id="727" r:id="rId7"/>
    <p:sldId id="728" r:id="rId8"/>
    <p:sldId id="729" r:id="rId9"/>
    <p:sldId id="730" r:id="rId10"/>
    <p:sldId id="731" r:id="rId11"/>
    <p:sldId id="732" r:id="rId12"/>
    <p:sldId id="733" r:id="rId13"/>
    <p:sldId id="734" r:id="rId14"/>
    <p:sldId id="735" r:id="rId15"/>
    <p:sldId id="736" r:id="rId16"/>
    <p:sldId id="737" r:id="rId17"/>
    <p:sldId id="738" r:id="rId18"/>
    <p:sldId id="739" r:id="rId19"/>
    <p:sldId id="740" r:id="rId20"/>
    <p:sldId id="741" r:id="rId21"/>
    <p:sldId id="742" r:id="rId22"/>
    <p:sldId id="743" r:id="rId23"/>
    <p:sldId id="744" r:id="rId24"/>
    <p:sldId id="745" r:id="rId25"/>
    <p:sldId id="747" r:id="rId26"/>
    <p:sldId id="748" r:id="rId27"/>
    <p:sldId id="749" r:id="rId28"/>
    <p:sldId id="750" r:id="rId29"/>
    <p:sldId id="751" r:id="rId30"/>
    <p:sldId id="752" r:id="rId31"/>
    <p:sldId id="753" r:id="rId32"/>
    <p:sldId id="754" r:id="rId33"/>
    <p:sldId id="755" r:id="rId34"/>
    <p:sldId id="756" r:id="rId35"/>
    <p:sldId id="757" r:id="rId36"/>
    <p:sldId id="759" r:id="rId37"/>
    <p:sldId id="758" r:id="rId38"/>
    <p:sldId id="760" r:id="rId39"/>
    <p:sldId id="761" r:id="rId40"/>
    <p:sldId id="762" r:id="rId41"/>
    <p:sldId id="763" r:id="rId42"/>
    <p:sldId id="764" r:id="rId43"/>
    <p:sldId id="765" r:id="rId44"/>
    <p:sldId id="766" r:id="rId45"/>
    <p:sldId id="767" r:id="rId46"/>
    <p:sldId id="768" r:id="rId47"/>
    <p:sldId id="769" r:id="rId48"/>
    <p:sldId id="770" r:id="rId49"/>
    <p:sldId id="771" r:id="rId50"/>
    <p:sldId id="772" r:id="rId51"/>
    <p:sldId id="773" r:id="rId52"/>
    <p:sldId id="720" r:id="rId53"/>
    <p:sldId id="721" r:id="rId54"/>
    <p:sldId id="722" r:id="rId55"/>
    <p:sldId id="723" r:id="rId56"/>
    <p:sldId id="513" r:id="rId57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63D"/>
    <a:srgbClr val="0969CD"/>
    <a:srgbClr val="CCCCCC"/>
    <a:srgbClr val="FF0000"/>
    <a:srgbClr val="FFFF00"/>
    <a:srgbClr val="CC0000"/>
    <a:srgbClr val="808080"/>
    <a:srgbClr val="7575D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15" autoAdjust="0"/>
    <p:restoredTop sz="99857" autoAdjust="0"/>
  </p:normalViewPr>
  <p:slideViewPr>
    <p:cSldViewPr>
      <p:cViewPr>
        <p:scale>
          <a:sx n="90" d="100"/>
          <a:sy n="90" d="100"/>
        </p:scale>
        <p:origin x="-840" y="-44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9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9D4218E-6DFE-42AD-9790-967D7A8D9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3872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38E410D-2ABD-4C83-BFC3-9DE8C5C710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9645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4C4AB2F-764F-4E52-8CC6-75AE2973E417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4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CCE29AF-BE87-4ECF-B002-5FBFDB0C4E00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5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E188908-76B8-4DB8-A4A2-02FFC5AB1380}" type="slidenum">
              <a:rPr lang="ru-RU" altLang="ru-RU" smtClean="0"/>
              <a:pPr/>
              <a:t>56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33"/>
          <p:cNvSpPr txBox="1">
            <a:spLocks noChangeArrowheads="1"/>
          </p:cNvSpPr>
          <p:nvPr/>
        </p:nvSpPr>
        <p:spPr bwMode="auto">
          <a:xfrm>
            <a:off x="0" y="115888"/>
            <a:ext cx="9945688" cy="14065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  <a:spcAft>
                <a:spcPct val="20000"/>
              </a:spcAft>
              <a:defRPr/>
            </a:pPr>
            <a:r>
              <a:rPr lang="ru-RU" sz="2400" b="1" smtClean="0">
                <a:latin typeface="Arial" charset="0"/>
              </a:rPr>
              <a:t>Нижегородский государственный университет </a:t>
            </a:r>
            <a:r>
              <a:rPr lang="en-US" sz="2400" b="1" smtClean="0">
                <a:latin typeface="Arial" charset="0"/>
              </a:rPr>
              <a:t/>
            </a:r>
            <a:br>
              <a:rPr lang="en-US" sz="2400" b="1" smtClean="0"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им.</a:t>
            </a:r>
            <a:r>
              <a:rPr lang="en-US" sz="2400" b="1" smtClean="0">
                <a:latin typeface="Arial" charset="0"/>
              </a:rPr>
              <a:t> </a:t>
            </a:r>
            <a:r>
              <a:rPr lang="ru-RU" sz="2400" b="1" smtClean="0">
                <a:latin typeface="Arial" charset="0"/>
              </a:rPr>
              <a:t>Н.И.Лобачевского</a:t>
            </a:r>
          </a:p>
          <a:p>
            <a:pPr algn="ctr" eaLnBrk="1" hangingPunct="1">
              <a:lnSpc>
                <a:spcPct val="120000"/>
              </a:lnSpc>
              <a:spcAft>
                <a:spcPct val="20000"/>
              </a:spcAft>
              <a:defRPr/>
            </a:pPr>
            <a:r>
              <a:rPr lang="ru-RU" sz="2000" b="1" i="1" smtClean="0">
                <a:latin typeface="Arial" charset="0"/>
              </a:rPr>
              <a:t>Факультет Вычислительной математики и кибернетики</a:t>
            </a:r>
            <a:endParaRPr lang="en-US" sz="2000" b="1" i="1" smtClean="0">
              <a:latin typeface="Arial" charset="0"/>
            </a:endParaRPr>
          </a:p>
        </p:txBody>
      </p:sp>
      <p:pic>
        <p:nvPicPr>
          <p:cNvPr id="5" name="Picture 13" descr="NNGU_Logo_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260350"/>
            <a:ext cx="10080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Элементы оптимизации прикладных программ для </a:t>
            </a:r>
            <a:r>
              <a:rPr lang="en-US" smtClean="0"/>
              <a:t>Intel Xeon Phi. Intel MKL, Intel VTune Amplifier XE</a:t>
            </a:r>
            <a:endParaRPr lang="ru-RU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 algn="l">
              <a:lnSpc>
                <a:spcPct val="100000"/>
              </a:lnSpc>
              <a:defRPr sz="1200"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798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973138" y="6381750"/>
            <a:ext cx="8737600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Line 12"/>
          <p:cNvSpPr>
            <a:spLocks noChangeShapeType="1"/>
          </p:cNvSpPr>
          <p:nvPr/>
        </p:nvSpPr>
        <p:spPr bwMode="auto">
          <a:xfrm>
            <a:off x="131763" y="960438"/>
            <a:ext cx="9440862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Line 13"/>
          <p:cNvSpPr>
            <a:spLocks noChangeShapeType="1"/>
          </p:cNvSpPr>
          <p:nvPr/>
        </p:nvSpPr>
        <p:spPr bwMode="auto">
          <a:xfrm>
            <a:off x="131763" y="109538"/>
            <a:ext cx="0" cy="86360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" name="Picture 13" descr="NNGU_Logo_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6092825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2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9" name="Номер слайда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1C8E35-9D23-421A-BBDE-E8B2FCFBFCC4}" type="slidenum">
              <a:rPr lang="ru-RU"/>
              <a:pPr>
                <a:defRPr/>
              </a:pPr>
              <a:t>‹#›</a:t>
            </a:fld>
            <a:r>
              <a:rPr lang="ru-RU" dirty="0"/>
              <a:t> из 56</a:t>
            </a:r>
          </a:p>
        </p:txBody>
      </p:sp>
      <p:sp>
        <p:nvSpPr>
          <p:cNvPr id="10" name="Нижний колонтитул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Элементы оптимизации прикладных программ для </a:t>
            </a:r>
            <a:r>
              <a:rPr lang="en-US" smtClean="0"/>
              <a:t>Intel Xeon Phi. Intel MKL, Intel VTune Amplifier XE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3668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196975"/>
            <a:ext cx="43815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196975"/>
            <a:ext cx="43815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Элементы оптимизации прикладных программ для </a:t>
            </a:r>
            <a:r>
              <a:rPr lang="en-US" smtClean="0"/>
              <a:t>Intel Xeon Phi. Intel MKL, Intel VTune Amplifier XE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D839D-6A5D-44CF-9016-615094A2BB65}" type="slidenum">
              <a:rPr lang="ru-RU"/>
              <a:pPr>
                <a:defRPr/>
              </a:pPr>
              <a:t>‹#›</a:t>
            </a:fld>
            <a:r>
              <a:rPr lang="ru-RU" dirty="0"/>
              <a:t> из 56</a:t>
            </a:r>
          </a:p>
        </p:txBody>
      </p:sp>
    </p:spTree>
    <p:extLst>
      <p:ext uri="{BB962C8B-B14F-4D97-AF65-F5344CB8AC3E}">
        <p14:creationId xmlns="" xmlns:p14="http://schemas.microsoft.com/office/powerpoint/2010/main" val="417796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207963"/>
            <a:ext cx="90836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Введение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196975"/>
            <a:ext cx="89154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82650" y="6408738"/>
            <a:ext cx="205105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8313" y="6410325"/>
            <a:ext cx="5761037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ru-RU" smtClean="0"/>
              <a:t>Элементы оптимизации прикладных программ для </a:t>
            </a:r>
            <a:r>
              <a:rPr lang="en-US" smtClean="0"/>
              <a:t>Intel Xeon Phi. Intel MKL, Intel VTune Amplifier XE</a:t>
            </a: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43963" y="6408738"/>
            <a:ext cx="935037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50000"/>
              </a:lnSpc>
              <a:defRPr sz="10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4975B66-8D39-4E3A-9127-B73DCCB99E9B}" type="slidenum">
              <a:rPr lang="ru-RU"/>
              <a:pPr>
                <a:defRPr/>
              </a:pPr>
              <a:t>‹#›</a:t>
            </a:fld>
            <a:r>
              <a:rPr lang="ru-RU" dirty="0"/>
              <a:t> из 56</a:t>
            </a:r>
          </a:p>
        </p:txBody>
      </p:sp>
      <p:sp>
        <p:nvSpPr>
          <p:cNvPr id="1031" name="Line 9"/>
          <p:cNvSpPr>
            <a:spLocks noChangeShapeType="1"/>
          </p:cNvSpPr>
          <p:nvPr/>
        </p:nvSpPr>
        <p:spPr bwMode="auto">
          <a:xfrm>
            <a:off x="973138" y="6381750"/>
            <a:ext cx="8737600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131763" y="960438"/>
            <a:ext cx="9440862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3" name="Line 13"/>
          <p:cNvSpPr>
            <a:spLocks noChangeShapeType="1"/>
          </p:cNvSpPr>
          <p:nvPr/>
        </p:nvSpPr>
        <p:spPr bwMode="auto">
          <a:xfrm>
            <a:off x="131763" y="109538"/>
            <a:ext cx="0" cy="86360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34" name="Picture 13" descr="NNGU_Logo_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6092825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18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software.intel.com/ru-ru/videos/intel-vtune-amplifier-xe-video-tutorial-5-using-the-command-line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software.intel.com/en-us/articles/optimization-and-performance-tuning-for-intel-xeon-phi-coprocessors-part-2-understanding" TargetMode="External"/><Relationship Id="rId2" Type="http://schemas.openxmlformats.org/officeDocument/2006/relationships/hyperlink" Target="http://software.intel.com/en-us/articles/optimization-and-performance-tuning-for-intel-xeon-phi-coprocessors-part-1-optimization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software.intel.com/en-us/mic-developer" TargetMode="External"/><Relationship Id="rId2" Type="http://schemas.openxmlformats.org/officeDocument/2006/relationships/hyperlink" Target="http://software.intel.com/en-us/articles/intel-math-kernel-library-documenta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oftware.intel.com/sites/products/documentation/studio/composer/en-us/2011Update/compiler_c/optaps/common/optaps_openmp_thread_affinity.htm" TargetMode="Externa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software.intel.com/sites/default/files/forum/278102/intelr-xeon-phitm-pmu-rev1.01.pdf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mailto:anton.v.gorshkov@gmai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6288" y="2965450"/>
            <a:ext cx="8420100" cy="1200329"/>
          </a:xfrm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dirty="0" smtClean="0"/>
              <a:t>Лекция </a:t>
            </a:r>
            <a:r>
              <a:rPr lang="ru-RU" altLang="ru-RU" sz="2400" dirty="0" smtClean="0"/>
              <a:t>№</a:t>
            </a:r>
            <a:r>
              <a:rPr lang="en-US" altLang="ru-RU" sz="2400" smtClean="0"/>
              <a:t>6</a:t>
            </a:r>
            <a:r>
              <a:rPr lang="en-US" altLang="ru-RU" sz="2400" smtClean="0"/>
              <a:t/>
            </a:r>
            <a:br>
              <a:rPr lang="en-US" altLang="ru-RU" sz="2400" smtClean="0"/>
            </a:br>
            <a:r>
              <a:rPr lang="ru-RU" altLang="ru-RU" sz="2400" dirty="0" smtClean="0"/>
              <a:t>Элементы </a:t>
            </a:r>
            <a:r>
              <a:rPr lang="ru-RU" altLang="ru-RU" sz="2400" dirty="0" smtClean="0"/>
              <a:t>оптимизации прикладных программ </a:t>
            </a:r>
            <a:r>
              <a:rPr lang="en-US" altLang="ru-RU" sz="2400" dirty="0" smtClean="0"/>
              <a:t/>
            </a:r>
            <a:br>
              <a:rPr lang="en-US" altLang="ru-RU" sz="2400" dirty="0" smtClean="0"/>
            </a:br>
            <a:r>
              <a:rPr lang="ru-RU" altLang="ru-RU" sz="2400" dirty="0" smtClean="0"/>
              <a:t>для </a:t>
            </a:r>
            <a:r>
              <a:rPr lang="en-US" altLang="ru-RU" sz="2400" dirty="0" smtClean="0"/>
              <a:t>Intel Xeon Phi. Intel MKL</a:t>
            </a:r>
            <a:r>
              <a:rPr lang="ru-RU" altLang="ru-RU" sz="2400" dirty="0" smtClean="0"/>
              <a:t>, </a:t>
            </a:r>
            <a:r>
              <a:rPr lang="en-US" altLang="ru-RU" sz="2400" dirty="0" smtClean="0"/>
              <a:t>Intel </a:t>
            </a:r>
            <a:r>
              <a:rPr lang="en-US" altLang="ru-RU" sz="2400" dirty="0" err="1" smtClean="0"/>
              <a:t>VTune</a:t>
            </a:r>
            <a:r>
              <a:rPr lang="en-US" altLang="ru-RU" sz="2400" dirty="0" smtClean="0"/>
              <a:t> Amplifier XE</a:t>
            </a:r>
            <a:endParaRPr lang="ru-RU" altLang="ru-RU" sz="2400" dirty="0" smtClean="0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625" y="2205038"/>
            <a:ext cx="9047163" cy="461962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Программирование для </a:t>
            </a: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Intel Xeon Phi</a:t>
            </a: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800475" y="5591175"/>
            <a:ext cx="5905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altLang="ru-RU" sz="2000" dirty="0">
                <a:latin typeface="Arial" pitchFamily="34" charset="0"/>
              </a:rPr>
              <a:t>Горшков А.В.</a:t>
            </a:r>
          </a:p>
          <a:p>
            <a:r>
              <a:rPr lang="ru-RU" altLang="ru-RU" sz="2000" dirty="0">
                <a:latin typeface="Arial" pitchFamily="34" charset="0"/>
              </a:rPr>
              <a:t>Кафедра математического обеспечения ЭВМ</a:t>
            </a: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6321425" y="4724400"/>
            <a:ext cx="3576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altLang="ru-RU" i="1">
                <a:solidFill>
                  <a:srgbClr val="000000"/>
                </a:solidFill>
                <a:latin typeface="Arial" pitchFamily="34" charset="0"/>
              </a:rPr>
              <a:t>При поддержке компании </a:t>
            </a:r>
            <a:r>
              <a:rPr lang="en-US" altLang="ru-RU" i="1">
                <a:solidFill>
                  <a:srgbClr val="000000"/>
                </a:solidFill>
                <a:latin typeface="Arial" pitchFamily="34" charset="0"/>
              </a:rPr>
              <a:t>Intel</a:t>
            </a:r>
            <a:endParaRPr lang="ru-RU" altLang="ru-RU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MKL</a:t>
            </a:r>
            <a:r>
              <a:rPr lang="ru-RU" altLang="ru-RU" smtClean="0"/>
              <a:t>: </a:t>
            </a:r>
            <a:r>
              <a:rPr lang="en-US" altLang="ru-RU" smtClean="0"/>
              <a:t>Automatic Offload</a:t>
            </a:r>
            <a:r>
              <a:rPr lang="ru-RU" altLang="ru-RU" smtClean="0"/>
              <a:t>…</a:t>
            </a: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1295400"/>
          </a:xfrm>
        </p:spPr>
        <p:txBody>
          <a:bodyPr/>
          <a:lstStyle/>
          <a:p>
            <a:pPr algn="just"/>
            <a:r>
              <a:rPr lang="ru-RU" altLang="ru-RU" smtClean="0"/>
              <a:t>Для того чтобы начать работать с </a:t>
            </a:r>
            <a:r>
              <a:rPr lang="en-US" altLang="ru-RU" smtClean="0"/>
              <a:t>AO</a:t>
            </a:r>
            <a:r>
              <a:rPr lang="ru-RU" altLang="ru-RU" smtClean="0"/>
              <a:t>, достаточно включить этот режим:</a:t>
            </a:r>
          </a:p>
          <a:p>
            <a:pPr lvl="1" algn="just"/>
            <a:r>
              <a:rPr lang="ru-RU" altLang="ru-RU" smtClean="0"/>
              <a:t>Из кода программы это делается вызовом функции:</a:t>
            </a:r>
          </a:p>
        </p:txBody>
      </p:sp>
      <p:sp>
        <p:nvSpPr>
          <p:cNvPr id="13316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13317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pic>
        <p:nvPicPr>
          <p:cNvPr id="133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88" y="2492375"/>
            <a:ext cx="8497887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Объект 2"/>
          <p:cNvSpPr txBox="1">
            <a:spLocks/>
          </p:cNvSpPr>
          <p:nvPr/>
        </p:nvSpPr>
        <p:spPr bwMode="auto">
          <a:xfrm>
            <a:off x="501650" y="2852738"/>
            <a:ext cx="891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1" algn="just">
              <a:defRPr/>
            </a:pPr>
            <a:r>
              <a:rPr lang="ru-RU" dirty="0"/>
              <a:t>Возможно также использование переменной </a:t>
            </a:r>
            <a:r>
              <a:rPr lang="ru-RU" dirty="0" smtClean="0"/>
              <a:t>окружения:</a:t>
            </a:r>
            <a:endParaRPr lang="ru-RU" kern="0" dirty="0"/>
          </a:p>
        </p:txBody>
      </p:sp>
      <p:pic>
        <p:nvPicPr>
          <p:cNvPr id="133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88" y="3330575"/>
            <a:ext cx="8497887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Объект 2"/>
          <p:cNvSpPr txBox="1">
            <a:spLocks/>
          </p:cNvSpPr>
          <p:nvPr/>
        </p:nvSpPr>
        <p:spPr bwMode="auto">
          <a:xfrm>
            <a:off x="501650" y="3644900"/>
            <a:ext cx="89154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ru-RU" dirty="0"/>
              <a:t>Е</a:t>
            </a:r>
            <a:r>
              <a:rPr lang="ru-RU" dirty="0" smtClean="0"/>
              <a:t>сли </a:t>
            </a:r>
            <a:r>
              <a:rPr lang="ru-RU" dirty="0"/>
              <a:t>в системе не установлено ни одного сопроцессора, функции </a:t>
            </a:r>
            <a:r>
              <a:rPr lang="en-US" dirty="0"/>
              <a:t>Intel MKL</a:t>
            </a:r>
            <a:r>
              <a:rPr lang="ru-RU" dirty="0"/>
              <a:t> будут работать на </a:t>
            </a:r>
            <a:r>
              <a:rPr lang="en-US" dirty="0"/>
              <a:t>CPU </a:t>
            </a:r>
            <a:r>
              <a:rPr lang="ru-RU" dirty="0"/>
              <a:t>без дополнительных накладных </a:t>
            </a:r>
            <a:r>
              <a:rPr lang="ru-RU" dirty="0" smtClean="0"/>
              <a:t>расходов.</a:t>
            </a:r>
            <a:endParaRPr lang="ru-RU" kern="0" dirty="0"/>
          </a:p>
        </p:txBody>
      </p:sp>
      <p:sp>
        <p:nvSpPr>
          <p:cNvPr id="13322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B53FBAD6-B8FE-4EB5-B35C-32EF6381898E}" type="slidenum">
              <a:rPr lang="ru-RU">
                <a:latin typeface="Arial" pitchFamily="34" charset="0"/>
              </a:rPr>
              <a:pPr eaLnBrk="1" hangingPunct="1"/>
              <a:t>10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MKL</a:t>
            </a:r>
            <a:r>
              <a:rPr lang="ru-RU" altLang="ru-RU" smtClean="0"/>
              <a:t>: </a:t>
            </a:r>
            <a:r>
              <a:rPr lang="en-US" altLang="ru-RU" smtClean="0"/>
              <a:t>Automatic Offload</a:t>
            </a:r>
            <a:r>
              <a:rPr lang="ru-RU" altLang="ru-RU" smtClean="0"/>
              <a:t>…</a:t>
            </a:r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mtClean="0"/>
              <a:t>В версии </a:t>
            </a:r>
            <a:r>
              <a:rPr lang="en-US" altLang="ru-RU" smtClean="0"/>
              <a:t>Intel MKL</a:t>
            </a:r>
            <a:r>
              <a:rPr lang="ru-RU" altLang="ru-RU" smtClean="0"/>
              <a:t> 11.0 на сопроцессоре будут выполняться только функции </a:t>
            </a:r>
            <a:r>
              <a:rPr lang="en-US" altLang="ru-RU" smtClean="0"/>
              <a:t>BLAS </a:t>
            </a:r>
            <a:r>
              <a:rPr lang="ru-RU" altLang="ru-RU" smtClean="0"/>
              <a:t>3-го уровня *</a:t>
            </a:r>
            <a:r>
              <a:rPr lang="en-US" altLang="ru-RU" smtClean="0"/>
              <a:t>GEMM</a:t>
            </a:r>
            <a:r>
              <a:rPr lang="ru-RU" altLang="ru-RU" smtClean="0"/>
              <a:t>, *</a:t>
            </a:r>
            <a:r>
              <a:rPr lang="en-US" altLang="ru-RU" smtClean="0"/>
              <a:t>TRSM </a:t>
            </a:r>
            <a:r>
              <a:rPr lang="ru-RU" altLang="ru-RU" smtClean="0"/>
              <a:t>и *</a:t>
            </a:r>
            <a:r>
              <a:rPr lang="en-US" altLang="ru-RU" smtClean="0"/>
              <a:t>TRMM</a:t>
            </a:r>
            <a:r>
              <a:rPr lang="ru-RU" altLang="ru-RU" smtClean="0"/>
              <a:t>:</a:t>
            </a:r>
          </a:p>
          <a:p>
            <a:pPr lvl="1" algn="just"/>
            <a:r>
              <a:rPr lang="ru-RU" altLang="ru-RU" smtClean="0"/>
              <a:t>Функции *</a:t>
            </a:r>
            <a:r>
              <a:rPr lang="en-US" altLang="ru-RU" smtClean="0"/>
              <a:t>GEMM</a:t>
            </a:r>
            <a:r>
              <a:rPr lang="ru-RU" altLang="ru-RU" smtClean="0"/>
              <a:t> (умножение матриц общего вида)</a:t>
            </a:r>
            <a:r>
              <a:rPr lang="en-US" altLang="ru-RU" smtClean="0"/>
              <a:t> </a:t>
            </a:r>
            <a:r>
              <a:rPr lang="ru-RU" altLang="ru-RU" smtClean="0"/>
              <a:t>выполняются на ускорителе, если </a:t>
            </a:r>
            <a:r>
              <a:rPr lang="en-US" altLang="ru-RU" smtClean="0"/>
              <a:t>M</a:t>
            </a:r>
            <a:r>
              <a:rPr lang="ru-RU" altLang="ru-RU" smtClean="0"/>
              <a:t>, </a:t>
            </a:r>
            <a:r>
              <a:rPr lang="en-US" altLang="ru-RU" smtClean="0"/>
              <a:t>N</a:t>
            </a:r>
            <a:r>
              <a:rPr lang="ru-RU" altLang="ru-RU" smtClean="0"/>
              <a:t> &gt; 2048</a:t>
            </a:r>
          </a:p>
          <a:p>
            <a:pPr lvl="1" algn="just"/>
            <a:r>
              <a:rPr lang="ru-RU" altLang="ru-RU" smtClean="0"/>
              <a:t>Функции *</a:t>
            </a:r>
            <a:r>
              <a:rPr lang="en-US" altLang="ru-RU" smtClean="0"/>
              <a:t>TRMM</a:t>
            </a:r>
            <a:r>
              <a:rPr lang="ru-RU" altLang="ru-RU" smtClean="0"/>
              <a:t> (умножение матрицы общего вида на треугольную)</a:t>
            </a:r>
            <a:r>
              <a:rPr lang="en-US" altLang="ru-RU" smtClean="0"/>
              <a:t> </a:t>
            </a:r>
            <a:r>
              <a:rPr lang="ru-RU" altLang="ru-RU" smtClean="0"/>
              <a:t>выполняются на ускорителе, если </a:t>
            </a:r>
            <a:r>
              <a:rPr lang="en-US" altLang="ru-RU" smtClean="0"/>
              <a:t>M</a:t>
            </a:r>
            <a:r>
              <a:rPr lang="ru-RU" altLang="ru-RU" smtClean="0"/>
              <a:t>, </a:t>
            </a:r>
            <a:r>
              <a:rPr lang="en-US" altLang="ru-RU" smtClean="0"/>
              <a:t>N</a:t>
            </a:r>
            <a:r>
              <a:rPr lang="ru-RU" altLang="ru-RU" smtClean="0"/>
              <a:t> &gt; 3072</a:t>
            </a:r>
          </a:p>
          <a:p>
            <a:pPr lvl="1" algn="just"/>
            <a:r>
              <a:rPr lang="ru-RU" altLang="ru-RU" smtClean="0"/>
              <a:t>Функции *</a:t>
            </a:r>
            <a:r>
              <a:rPr lang="en-US" altLang="ru-RU" smtClean="0"/>
              <a:t>TRSM</a:t>
            </a:r>
            <a:r>
              <a:rPr lang="ru-RU" altLang="ru-RU" smtClean="0"/>
              <a:t> (решение матричного уравнения </a:t>
            </a:r>
            <a:r>
              <a:rPr lang="en-US" altLang="ru-RU" smtClean="0"/>
              <a:t>A*X=B</a:t>
            </a:r>
            <a:r>
              <a:rPr lang="ru-RU" altLang="ru-RU" smtClean="0"/>
              <a:t>, одна из матриц треугольная)</a:t>
            </a:r>
            <a:r>
              <a:rPr lang="en-US" altLang="ru-RU" smtClean="0"/>
              <a:t> </a:t>
            </a:r>
            <a:r>
              <a:rPr lang="ru-RU" altLang="ru-RU" smtClean="0"/>
              <a:t>выполняются на ускорителе, если </a:t>
            </a:r>
            <a:r>
              <a:rPr lang="en-US" altLang="ru-RU" smtClean="0"/>
              <a:t>M</a:t>
            </a:r>
            <a:r>
              <a:rPr lang="ru-RU" altLang="ru-RU" smtClean="0"/>
              <a:t>, </a:t>
            </a:r>
            <a:r>
              <a:rPr lang="en-US" altLang="ru-RU" smtClean="0"/>
              <a:t>N</a:t>
            </a:r>
            <a:r>
              <a:rPr lang="ru-RU" altLang="ru-RU" smtClean="0"/>
              <a:t> &gt; 3072</a:t>
            </a:r>
          </a:p>
          <a:p>
            <a:pPr lvl="1" algn="just"/>
            <a:r>
              <a:rPr lang="ru-RU" altLang="ru-RU" smtClean="0"/>
              <a:t>Для квадратных матриц вычисления на сопроцессоре происходят быстрее</a:t>
            </a:r>
          </a:p>
        </p:txBody>
      </p:sp>
      <p:sp>
        <p:nvSpPr>
          <p:cNvPr id="14340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14341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14342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BC8A7D02-B6D2-4550-8E37-B0601EAB1676}" type="slidenum">
              <a:rPr lang="ru-RU">
                <a:latin typeface="Arial" pitchFamily="34" charset="0"/>
              </a:rPr>
              <a:pPr eaLnBrk="1" hangingPunct="1"/>
              <a:t>11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MKL</a:t>
            </a:r>
            <a:r>
              <a:rPr lang="ru-RU" altLang="ru-RU" smtClean="0"/>
              <a:t>: </a:t>
            </a:r>
            <a:r>
              <a:rPr lang="en-US" altLang="ru-RU" smtClean="0"/>
              <a:t>Automatic Offload</a:t>
            </a:r>
            <a:r>
              <a:rPr lang="ru-RU" altLang="ru-RU" smtClean="0"/>
              <a:t>…</a:t>
            </a: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1223963"/>
          </a:xfrm>
        </p:spPr>
        <p:txBody>
          <a:bodyPr/>
          <a:lstStyle/>
          <a:p>
            <a:pPr algn="just"/>
            <a:r>
              <a:rPr lang="ru-RU" altLang="ru-RU" smtClean="0"/>
              <a:t>Задание желаемого распределения нагрузки между процессором и сопроцессорами:</a:t>
            </a:r>
          </a:p>
          <a:p>
            <a:pPr lvl="1" algn="just"/>
            <a:r>
              <a:rPr lang="ru-RU" altLang="ru-RU" smtClean="0"/>
              <a:t>Можно воспользоваться функцией:</a:t>
            </a:r>
          </a:p>
        </p:txBody>
      </p:sp>
      <p:sp>
        <p:nvSpPr>
          <p:cNvPr id="15364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15365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pic>
        <p:nvPicPr>
          <p:cNvPr id="153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0" y="2492375"/>
            <a:ext cx="83534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Объект 2"/>
          <p:cNvSpPr txBox="1">
            <a:spLocks/>
          </p:cNvSpPr>
          <p:nvPr/>
        </p:nvSpPr>
        <p:spPr bwMode="auto">
          <a:xfrm>
            <a:off x="501650" y="2781300"/>
            <a:ext cx="89154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1" algn="just">
              <a:defRPr/>
            </a:pPr>
            <a:r>
              <a:rPr lang="ru-RU" dirty="0"/>
              <a:t>Такого же эффекта можно добиться с помощью переменной окружения:</a:t>
            </a:r>
            <a:endParaRPr lang="ru-RU" kern="0" dirty="0" smtClean="0"/>
          </a:p>
        </p:txBody>
      </p:sp>
      <p:pic>
        <p:nvPicPr>
          <p:cNvPr id="1536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38" y="3573463"/>
            <a:ext cx="8351837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Объект 2"/>
          <p:cNvSpPr txBox="1">
            <a:spLocks/>
          </p:cNvSpPr>
          <p:nvPr/>
        </p:nvSpPr>
        <p:spPr bwMode="auto">
          <a:xfrm>
            <a:off x="501650" y="3860800"/>
            <a:ext cx="89154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1" algn="just">
              <a:defRPr/>
            </a:pPr>
            <a:r>
              <a:rPr lang="ru-RU" dirty="0"/>
              <a:t>Д</a:t>
            </a:r>
            <a:r>
              <a:rPr lang="ru-RU" dirty="0" smtClean="0"/>
              <a:t>анные </a:t>
            </a:r>
            <a:r>
              <a:rPr lang="ru-RU" dirty="0"/>
              <a:t>команды являются лишь советами среде выполнения </a:t>
            </a:r>
            <a:r>
              <a:rPr lang="en-US" dirty="0"/>
              <a:t>Intel MKL</a:t>
            </a:r>
            <a:r>
              <a:rPr lang="ru-RU" dirty="0"/>
              <a:t> и реально могут не исполняться либо исполняться не </a:t>
            </a:r>
            <a:r>
              <a:rPr lang="ru-RU" dirty="0" smtClean="0"/>
              <a:t>точно</a:t>
            </a:r>
            <a:r>
              <a:rPr lang="en-US" dirty="0" smtClean="0"/>
              <a:t>.</a:t>
            </a:r>
            <a:endParaRPr lang="ru-RU" kern="0" dirty="0" smtClean="0"/>
          </a:p>
        </p:txBody>
      </p:sp>
      <p:sp>
        <p:nvSpPr>
          <p:cNvPr id="15370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089A7CCF-E87D-4CE5-A4BF-10723682B576}" type="slidenum">
              <a:rPr lang="ru-RU">
                <a:latin typeface="Arial" pitchFamily="34" charset="0"/>
              </a:rPr>
              <a:pPr eaLnBrk="1" hangingPunct="1"/>
              <a:t>12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MKL</a:t>
            </a:r>
            <a:r>
              <a:rPr lang="ru-RU" altLang="ru-RU" smtClean="0"/>
              <a:t>: </a:t>
            </a:r>
            <a:r>
              <a:rPr lang="en-US" altLang="ru-RU" smtClean="0"/>
              <a:t>Automatic Offload</a:t>
            </a:r>
            <a:endParaRPr lang="ru-RU" altLang="ru-RU" smtClean="0"/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863600"/>
          </a:xfrm>
        </p:spPr>
        <p:txBody>
          <a:bodyPr/>
          <a:lstStyle/>
          <a:p>
            <a:pPr algn="just"/>
            <a:r>
              <a:rPr lang="ru-RU" altLang="ru-RU" smtClean="0"/>
              <a:t>Отключение </a:t>
            </a:r>
            <a:r>
              <a:rPr lang="en-US" altLang="ru-RU" smtClean="0"/>
              <a:t>AO</a:t>
            </a:r>
            <a:r>
              <a:rPr lang="ru-RU" altLang="ru-RU" smtClean="0"/>
              <a:t>:</a:t>
            </a:r>
            <a:endParaRPr lang="en-US" altLang="ru-RU" smtClean="0"/>
          </a:p>
          <a:p>
            <a:pPr lvl="1" algn="just"/>
            <a:r>
              <a:rPr lang="ru-RU" altLang="ru-RU" smtClean="0"/>
              <a:t>Специальной функцией отключения </a:t>
            </a:r>
            <a:r>
              <a:rPr lang="en-US" altLang="ru-RU" smtClean="0"/>
              <a:t>AO</a:t>
            </a:r>
            <a:r>
              <a:rPr lang="ru-RU" altLang="ru-RU" smtClean="0"/>
              <a:t>:</a:t>
            </a:r>
          </a:p>
        </p:txBody>
      </p:sp>
      <p:sp>
        <p:nvSpPr>
          <p:cNvPr id="16388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16389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9" name="Объект 2"/>
          <p:cNvSpPr txBox="1">
            <a:spLocks/>
          </p:cNvSpPr>
          <p:nvPr/>
        </p:nvSpPr>
        <p:spPr bwMode="auto">
          <a:xfrm>
            <a:off x="501650" y="2538413"/>
            <a:ext cx="8915400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1" algn="just">
              <a:defRPr/>
            </a:pPr>
            <a:r>
              <a:rPr lang="ru-RU" dirty="0" smtClean="0"/>
              <a:t>Переносом вычислительной нагрузки с сопроцессоров на </a:t>
            </a:r>
            <a:r>
              <a:rPr lang="en-US" dirty="0" smtClean="0"/>
              <a:t>CPU</a:t>
            </a:r>
            <a:r>
              <a:rPr lang="ru-RU" dirty="0" smtClean="0"/>
              <a:t>:</a:t>
            </a:r>
            <a:endParaRPr lang="ru-RU" kern="0" dirty="0" smtClean="0"/>
          </a:p>
        </p:txBody>
      </p:sp>
      <p:pic>
        <p:nvPicPr>
          <p:cNvPr id="1639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38" y="2133600"/>
            <a:ext cx="8351837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38" y="3382963"/>
            <a:ext cx="8351837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Объект 2"/>
          <p:cNvSpPr txBox="1">
            <a:spLocks/>
          </p:cNvSpPr>
          <p:nvPr/>
        </p:nvSpPr>
        <p:spPr bwMode="auto">
          <a:xfrm>
            <a:off x="501650" y="3690938"/>
            <a:ext cx="8915400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57200" lvl="1" indent="0" algn="just">
              <a:buFontTx/>
              <a:buNone/>
              <a:defRPr/>
            </a:pPr>
            <a:r>
              <a:rPr lang="ru-RU" dirty="0" smtClean="0"/>
              <a:t>    или</a:t>
            </a:r>
            <a:endParaRPr lang="ru-RU" kern="0" dirty="0" smtClean="0"/>
          </a:p>
        </p:txBody>
      </p:sp>
      <p:pic>
        <p:nvPicPr>
          <p:cNvPr id="1639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0" y="4287838"/>
            <a:ext cx="83534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Объект 2"/>
          <p:cNvSpPr txBox="1">
            <a:spLocks/>
          </p:cNvSpPr>
          <p:nvPr/>
        </p:nvSpPr>
        <p:spPr bwMode="auto">
          <a:xfrm>
            <a:off x="501650" y="4627563"/>
            <a:ext cx="8915400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1" algn="just">
              <a:defRPr/>
            </a:pPr>
            <a:r>
              <a:rPr lang="ru-RU" dirty="0"/>
              <a:t>С </a:t>
            </a:r>
            <a:r>
              <a:rPr lang="ru-RU" dirty="0" smtClean="0"/>
              <a:t>помощью переменной окружения:</a:t>
            </a:r>
            <a:endParaRPr lang="ru-RU" kern="0" dirty="0" smtClean="0"/>
          </a:p>
        </p:txBody>
      </p:sp>
      <p:pic>
        <p:nvPicPr>
          <p:cNvPr id="1639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0" y="5153025"/>
            <a:ext cx="83534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7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6F11A471-68C1-4A8D-9208-0B638DD850AD}" type="slidenum">
              <a:rPr lang="ru-RU">
                <a:latin typeface="Arial" pitchFamily="34" charset="0"/>
              </a:rPr>
              <a:pPr eaLnBrk="1" hangingPunct="1"/>
              <a:t>13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MKL</a:t>
            </a:r>
            <a:r>
              <a:rPr lang="ru-RU" altLang="ru-RU" smtClean="0"/>
              <a:t>: </a:t>
            </a:r>
            <a:r>
              <a:rPr lang="en-US" altLang="ru-RU" smtClean="0"/>
              <a:t>Compiler Assisted Offload…</a:t>
            </a:r>
            <a:endParaRPr lang="ru-RU" altLang="ru-RU" smtClean="0"/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5040313"/>
          </a:xfrm>
        </p:spPr>
        <p:txBody>
          <a:bodyPr/>
          <a:lstStyle/>
          <a:p>
            <a:pPr algn="just"/>
            <a:r>
              <a:rPr lang="ru-RU" altLang="ru-RU" smtClean="0"/>
              <a:t>Процесс </a:t>
            </a:r>
            <a:r>
              <a:rPr lang="en-US" altLang="ru-RU" smtClean="0"/>
              <a:t>offload</a:t>
            </a:r>
            <a:r>
              <a:rPr lang="ru-RU" altLang="ru-RU" smtClean="0"/>
              <a:t>’а явно контролируется программистом с помощью директив компилятора</a:t>
            </a:r>
          </a:p>
          <a:p>
            <a:pPr algn="just"/>
            <a:r>
              <a:rPr lang="ru-RU" altLang="ru-RU" smtClean="0"/>
              <a:t>По сути, данная модель является обычной </a:t>
            </a:r>
            <a:r>
              <a:rPr lang="en-US" altLang="ru-RU" smtClean="0"/>
              <a:t>offload </a:t>
            </a:r>
            <a:r>
              <a:rPr lang="ru-RU" altLang="ru-RU" smtClean="0"/>
              <a:t>моделью программирования ускорителя, а значит, позволяет пользоваться всеми возможностями компилятора для переноса части вычислений на сопроцессор</a:t>
            </a:r>
          </a:p>
          <a:p>
            <a:pPr algn="just"/>
            <a:r>
              <a:rPr lang="ru-RU" altLang="ru-RU" smtClean="0"/>
              <a:t>Модель позволяет запускать на сопроцессоре абсолютно все функции библиотеки </a:t>
            </a:r>
            <a:r>
              <a:rPr lang="en-US" altLang="ru-RU" smtClean="0"/>
              <a:t>MKL</a:t>
            </a:r>
            <a:r>
              <a:rPr lang="ru-RU" altLang="ru-RU" smtClean="0"/>
              <a:t>. Однако это не означает, что во всех случаях удастся получить лучшую производительность, чем при работе только на </a:t>
            </a:r>
            <a:r>
              <a:rPr lang="en-US" altLang="ru-RU" smtClean="0"/>
              <a:t>CPU</a:t>
            </a:r>
            <a:r>
              <a:rPr lang="ru-RU" altLang="ru-RU" smtClean="0"/>
              <a:t>.</a:t>
            </a:r>
            <a:endParaRPr lang="en-US" altLang="ru-RU" smtClean="0"/>
          </a:p>
        </p:txBody>
      </p:sp>
      <p:sp>
        <p:nvSpPr>
          <p:cNvPr id="17412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17413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17414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9A0FB747-C137-4569-BD6D-B5AA76B25C4D}" type="slidenum">
              <a:rPr lang="ru-RU">
                <a:latin typeface="Arial" pitchFamily="34" charset="0"/>
              </a:rPr>
              <a:pPr eaLnBrk="1" hangingPunct="1"/>
              <a:t>14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MKL</a:t>
            </a:r>
            <a:r>
              <a:rPr lang="ru-RU" altLang="ru-RU" smtClean="0"/>
              <a:t>: </a:t>
            </a:r>
            <a:r>
              <a:rPr lang="en-US" altLang="ru-RU" smtClean="0"/>
              <a:t>Compiler Assisted Offload…</a:t>
            </a:r>
            <a:endParaRPr lang="ru-RU" altLang="ru-RU" smtClean="0"/>
          </a:p>
        </p:txBody>
      </p:sp>
      <p:sp>
        <p:nvSpPr>
          <p:cNvPr id="18435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18436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1873250"/>
            <a:ext cx="9601200" cy="321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8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7803C534-0C82-4BD7-99E2-B057E05CAAC3}" type="slidenum">
              <a:rPr lang="ru-RU">
                <a:latin typeface="Arial" pitchFamily="34" charset="0"/>
              </a:rPr>
              <a:pPr eaLnBrk="1" hangingPunct="1"/>
              <a:t>15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MKL</a:t>
            </a:r>
            <a:r>
              <a:rPr lang="ru-RU" altLang="ru-RU" smtClean="0"/>
              <a:t>: </a:t>
            </a:r>
            <a:r>
              <a:rPr lang="en-US" altLang="ru-RU" smtClean="0"/>
              <a:t>Compiler Assisted Offload – </a:t>
            </a:r>
            <a:r>
              <a:rPr lang="ru-RU" altLang="ru-RU" smtClean="0"/>
              <a:t>переиспользование памяти…</a:t>
            </a:r>
          </a:p>
        </p:txBody>
      </p:sp>
      <p:sp>
        <p:nvSpPr>
          <p:cNvPr id="19459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19460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pic>
        <p:nvPicPr>
          <p:cNvPr id="1946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1484313"/>
            <a:ext cx="9550400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62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3816500E-59A0-47A2-8D57-F7A49BB2A109}" type="slidenum">
              <a:rPr lang="ru-RU">
                <a:latin typeface="Arial" pitchFamily="34" charset="0"/>
              </a:rPr>
              <a:pPr eaLnBrk="1" hangingPunct="1"/>
              <a:t>16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MKL</a:t>
            </a:r>
            <a:r>
              <a:rPr lang="ru-RU" altLang="ru-RU" smtClean="0"/>
              <a:t>: </a:t>
            </a:r>
            <a:r>
              <a:rPr lang="en-US" altLang="ru-RU" smtClean="0"/>
              <a:t>Compiler Assisted Offload – </a:t>
            </a:r>
            <a:r>
              <a:rPr lang="ru-RU" altLang="ru-RU" smtClean="0"/>
              <a:t>переиспользование памяти</a:t>
            </a:r>
          </a:p>
        </p:txBody>
      </p:sp>
      <p:sp>
        <p:nvSpPr>
          <p:cNvPr id="20483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20484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pic>
        <p:nvPicPr>
          <p:cNvPr id="2048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1052513"/>
            <a:ext cx="9072563" cy="534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6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952EF28D-6C84-4CFF-9AC6-B2043DB2C5F9}" type="slidenum">
              <a:rPr lang="ru-RU">
                <a:latin typeface="Arial" pitchFamily="34" charset="0"/>
              </a:rPr>
              <a:pPr eaLnBrk="1" hangingPunct="1"/>
              <a:t>17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MKL</a:t>
            </a:r>
            <a:r>
              <a:rPr lang="ru-RU" altLang="ru-RU" smtClean="0"/>
              <a:t>: </a:t>
            </a:r>
            <a:r>
              <a:rPr lang="en-US" altLang="ru-RU" smtClean="0"/>
              <a:t>Compiler Assisted Offload</a:t>
            </a:r>
            <a:endParaRPr lang="ru-RU" altLang="ru-RU" smtClean="0"/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2592388"/>
          </a:xfrm>
        </p:spPr>
        <p:txBody>
          <a:bodyPr/>
          <a:lstStyle/>
          <a:p>
            <a:pPr algn="just"/>
            <a:r>
              <a:rPr lang="ru-RU" altLang="ru-RU" smtClean="0"/>
              <a:t>Дополнительные замечания по эффективному использованию режима </a:t>
            </a:r>
            <a:r>
              <a:rPr lang="en-US" altLang="ru-RU" smtClean="0"/>
              <a:t>CAO:</a:t>
            </a:r>
          </a:p>
          <a:p>
            <a:pPr lvl="1" algn="just"/>
            <a:r>
              <a:rPr lang="ru-RU" altLang="ru-RU" smtClean="0"/>
              <a:t>Следует избегать ненужных обменов данными между хостом и сопроцессором (в соответствии с приведенным ранее примером)</a:t>
            </a:r>
            <a:endParaRPr lang="en-US" altLang="ru-RU" smtClean="0"/>
          </a:p>
          <a:p>
            <a:pPr lvl="1" algn="just"/>
            <a:r>
              <a:rPr lang="ru-RU" altLang="ru-RU" smtClean="0"/>
              <a:t>Имеет смысл работать с увеличенным до 2 МБ размером страницы памяти:</a:t>
            </a:r>
            <a:endParaRPr lang="en-US" altLang="ru-RU" smtClean="0"/>
          </a:p>
        </p:txBody>
      </p:sp>
      <p:sp>
        <p:nvSpPr>
          <p:cNvPr id="21508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21509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pic>
        <p:nvPicPr>
          <p:cNvPr id="215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0" y="3876675"/>
            <a:ext cx="85693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Объект 2"/>
          <p:cNvSpPr txBox="1">
            <a:spLocks/>
          </p:cNvSpPr>
          <p:nvPr/>
        </p:nvSpPr>
        <p:spPr bwMode="auto">
          <a:xfrm>
            <a:off x="501650" y="4221163"/>
            <a:ext cx="89154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1" algn="just">
              <a:defRPr/>
            </a:pPr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рамках одной программы возможно использование </a:t>
            </a:r>
            <a:r>
              <a:rPr lang="ru-RU" dirty="0" smtClean="0"/>
              <a:t>как модели </a:t>
            </a:r>
            <a:r>
              <a:rPr lang="en-US" dirty="0" smtClean="0"/>
              <a:t>AO</a:t>
            </a:r>
            <a:r>
              <a:rPr lang="ru-RU" dirty="0" smtClean="0"/>
              <a:t>, так и модели </a:t>
            </a:r>
            <a:r>
              <a:rPr lang="en-US" dirty="0"/>
              <a:t>CAO</a:t>
            </a:r>
            <a:r>
              <a:rPr lang="ru-RU" dirty="0" smtClean="0"/>
              <a:t>. Единственное </a:t>
            </a:r>
            <a:r>
              <a:rPr lang="ru-RU" dirty="0"/>
              <a:t>ограничение здесь состоит в необходимости явно указывать распределение нагрузки для </a:t>
            </a:r>
            <a:r>
              <a:rPr lang="en-US" dirty="0"/>
              <a:t>AO </a:t>
            </a:r>
            <a:r>
              <a:rPr lang="ru-RU" dirty="0"/>
              <a:t>вызовов, иначе все они будут использовать только </a:t>
            </a:r>
            <a:r>
              <a:rPr lang="en-US" dirty="0"/>
              <a:t>CPU</a:t>
            </a:r>
            <a:r>
              <a:rPr lang="ru-RU" dirty="0"/>
              <a:t>.</a:t>
            </a:r>
            <a:endParaRPr lang="en-US" kern="0" dirty="0" smtClean="0"/>
          </a:p>
        </p:txBody>
      </p:sp>
      <p:sp>
        <p:nvSpPr>
          <p:cNvPr id="21512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D53CB972-F2C7-41F5-8B4C-BB08C9CDEDC1}" type="slidenum">
              <a:rPr lang="ru-RU">
                <a:latin typeface="Arial" pitchFamily="34" charset="0"/>
              </a:rPr>
              <a:pPr eaLnBrk="1" hangingPunct="1"/>
              <a:t>18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MKL</a:t>
            </a:r>
            <a:r>
              <a:rPr lang="ru-RU" altLang="ru-RU" smtClean="0"/>
              <a:t>: </a:t>
            </a:r>
            <a:r>
              <a:rPr lang="en-US" altLang="ru-RU" smtClean="0"/>
              <a:t>Native Execution</a:t>
            </a:r>
            <a:endParaRPr lang="ru-RU" altLang="ru-RU" smtClean="0"/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5040313"/>
          </a:xfrm>
        </p:spPr>
        <p:txBody>
          <a:bodyPr/>
          <a:lstStyle/>
          <a:p>
            <a:pPr algn="just"/>
            <a:r>
              <a:rPr lang="ru-RU" altLang="ru-RU" smtClean="0"/>
              <a:t>Режим исполнения только на сопроцессоре предполагает использование только сопроцессоров без </a:t>
            </a:r>
            <a:r>
              <a:rPr lang="en-US" altLang="ru-RU" smtClean="0"/>
              <a:t>CPU</a:t>
            </a:r>
          </a:p>
          <a:p>
            <a:pPr algn="just"/>
            <a:r>
              <a:rPr lang="ru-RU" altLang="ru-RU" smtClean="0"/>
              <a:t>Каждый сопроцессор представляет собой отдельный вычислительный узел, который может обмениваться данными с другими узлами посредством </a:t>
            </a:r>
            <a:r>
              <a:rPr lang="en-US" altLang="ru-RU" smtClean="0"/>
              <a:t>MPI </a:t>
            </a:r>
            <a:r>
              <a:rPr lang="ru-RU" altLang="ru-RU" smtClean="0"/>
              <a:t>сообщений</a:t>
            </a:r>
            <a:endParaRPr lang="en-US" altLang="ru-RU" smtClean="0"/>
          </a:p>
          <a:p>
            <a:pPr algn="just"/>
            <a:r>
              <a:rPr lang="ru-RU" altLang="ru-RU" smtClean="0"/>
              <a:t>Данная модель предполагает написание программы так, как это делается для обычного центрального процессора, а затем ее компиляцию с ключом “–</a:t>
            </a:r>
            <a:r>
              <a:rPr lang="en-US" altLang="ru-RU" smtClean="0"/>
              <a:t>mmic</a:t>
            </a:r>
            <a:r>
              <a:rPr lang="ru-RU" altLang="ru-RU" smtClean="0"/>
              <a:t>”</a:t>
            </a:r>
            <a:endParaRPr lang="en-US" altLang="ru-RU" smtClean="0"/>
          </a:p>
          <a:p>
            <a:pPr algn="just"/>
            <a:r>
              <a:rPr lang="ru-RU" altLang="ru-RU" smtClean="0"/>
              <a:t>Запуск полученного бинарного файла должен осуществляться непосредственно на сопроцессоре</a:t>
            </a:r>
            <a:endParaRPr lang="en-US" altLang="ru-RU" smtClean="0"/>
          </a:p>
        </p:txBody>
      </p:sp>
      <p:sp>
        <p:nvSpPr>
          <p:cNvPr id="22532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22533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22534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1B74BEEC-F90C-4BA2-95E5-B3FC6F7DD8F9}" type="slidenum">
              <a:rPr lang="ru-RU">
                <a:latin typeface="Arial" pitchFamily="34" charset="0"/>
              </a:rPr>
              <a:pPr eaLnBrk="1" hangingPunct="1"/>
              <a:t>19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Содержание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95300" y="1196975"/>
            <a:ext cx="9066213" cy="4968875"/>
          </a:xfrm>
        </p:spPr>
        <p:txBody>
          <a:bodyPr/>
          <a:lstStyle/>
          <a:p>
            <a:r>
              <a:rPr lang="ru-RU" altLang="ru-RU" sz="2200" smtClean="0"/>
              <a:t>Использование </a:t>
            </a:r>
            <a:r>
              <a:rPr lang="en-US" altLang="ru-RU" sz="2200" smtClean="0"/>
              <a:t>Intel MKL </a:t>
            </a:r>
            <a:r>
              <a:rPr lang="ru-RU" altLang="ru-RU" sz="2200" smtClean="0"/>
              <a:t>на сопроцессоре </a:t>
            </a:r>
            <a:r>
              <a:rPr lang="en-US" altLang="ru-RU" sz="2200" smtClean="0"/>
              <a:t>Intel Xeon Phi</a:t>
            </a:r>
          </a:p>
          <a:p>
            <a:pPr lvl="1"/>
            <a:r>
              <a:rPr lang="en-US" altLang="ru-RU" sz="2000" smtClean="0"/>
              <a:t>Automatic Offload (AO)</a:t>
            </a:r>
          </a:p>
          <a:p>
            <a:pPr lvl="1"/>
            <a:r>
              <a:rPr lang="en-US" altLang="ru-RU" sz="2000" smtClean="0"/>
              <a:t>Compiler Assisted Offload (CAO)</a:t>
            </a:r>
          </a:p>
          <a:p>
            <a:pPr lvl="1"/>
            <a:r>
              <a:rPr lang="ru-RU" altLang="ru-RU" sz="2000" smtClean="0"/>
              <a:t>Выполнение на сопроцессоре</a:t>
            </a:r>
            <a:endParaRPr lang="en-US" altLang="ru-RU" sz="2000" smtClean="0"/>
          </a:p>
          <a:p>
            <a:pPr lvl="1"/>
            <a:r>
              <a:rPr lang="ru-RU" altLang="ru-RU" sz="2000" smtClean="0"/>
              <a:t>Рекомендации по выбору модели программирования</a:t>
            </a:r>
          </a:p>
          <a:p>
            <a:r>
              <a:rPr lang="ru-RU" altLang="ru-RU" sz="2200" smtClean="0"/>
              <a:t>Оптимизация приложений с помощью </a:t>
            </a:r>
            <a:r>
              <a:rPr lang="en-US" altLang="ru-RU" sz="2200" smtClean="0"/>
              <a:t>Intel VTune Amplifier XE</a:t>
            </a:r>
            <a:endParaRPr lang="ru-RU" altLang="ru-RU" sz="2200" smtClean="0"/>
          </a:p>
          <a:p>
            <a:pPr lvl="1"/>
            <a:r>
              <a:rPr lang="ru-RU" altLang="ru-RU" sz="2000" smtClean="0"/>
              <a:t>Обзор инструмента </a:t>
            </a:r>
            <a:r>
              <a:rPr lang="en-US" altLang="ru-RU" sz="2000" smtClean="0"/>
              <a:t>Intel VTune Amplifier XE</a:t>
            </a:r>
          </a:p>
          <a:p>
            <a:pPr lvl="1"/>
            <a:r>
              <a:rPr lang="ru-RU" altLang="ru-RU" sz="2000" smtClean="0"/>
              <a:t>Анализ эффективности приложений на </a:t>
            </a:r>
            <a:r>
              <a:rPr lang="en-US" altLang="ru-RU" sz="2000" smtClean="0"/>
              <a:t>Intel Xeon Phi</a:t>
            </a:r>
          </a:p>
          <a:p>
            <a:r>
              <a:rPr lang="ru-RU" altLang="ru-RU" sz="2200" smtClean="0"/>
              <a:t>Метрики для оценки эффективности приложений на </a:t>
            </a:r>
            <a:r>
              <a:rPr lang="en-US" altLang="ru-RU" sz="2200" smtClean="0"/>
              <a:t>Intel Xeon Phi</a:t>
            </a:r>
          </a:p>
          <a:p>
            <a:r>
              <a:rPr lang="ru-RU" altLang="ru-RU" sz="2200" smtClean="0"/>
              <a:t>Литература</a:t>
            </a:r>
          </a:p>
        </p:txBody>
      </p:sp>
      <p:sp>
        <p:nvSpPr>
          <p:cNvPr id="5124" name="Нижний колонтитул 6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5125" name="Дата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5126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0FCC59D4-9C96-4E8E-B955-C52FB0D4C8AC}" type="slidenum">
              <a:rPr lang="ru-RU">
                <a:latin typeface="Arial" pitchFamily="34" charset="0"/>
              </a:rPr>
              <a:pPr eaLnBrk="1" hangingPunct="1"/>
              <a:t>2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MKL</a:t>
            </a:r>
            <a:r>
              <a:rPr lang="ru-RU" altLang="ru-RU" smtClean="0"/>
              <a:t>: рекомендации по выбору модели программирования</a:t>
            </a:r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5040313"/>
          </a:xfrm>
        </p:spPr>
        <p:txBody>
          <a:bodyPr/>
          <a:lstStyle/>
          <a:p>
            <a:pPr algn="just"/>
            <a:r>
              <a:rPr lang="ru-RU" altLang="ru-RU" smtClean="0"/>
              <a:t>Если код имеет высокую степень параллелизма либо необходимо использовать ускорители как отдельные вычислительные узлы, то имеет смысл использовать модель выполнения только на сопроцессоре</a:t>
            </a:r>
          </a:p>
          <a:p>
            <a:pPr algn="just"/>
            <a:r>
              <a:rPr lang="ru-RU" altLang="ru-RU" smtClean="0"/>
              <a:t>Если в вашем случае доля вычислений на единицу памяти велика и вам нужны функции *</a:t>
            </a:r>
            <a:r>
              <a:rPr lang="en-US" altLang="ru-RU" smtClean="0"/>
              <a:t>GEMM</a:t>
            </a:r>
            <a:r>
              <a:rPr lang="ru-RU" altLang="ru-RU" smtClean="0"/>
              <a:t>, *</a:t>
            </a:r>
            <a:r>
              <a:rPr lang="en-US" altLang="ru-RU" smtClean="0"/>
              <a:t>TRMM</a:t>
            </a:r>
            <a:r>
              <a:rPr lang="ru-RU" altLang="ru-RU" smtClean="0"/>
              <a:t>, *</a:t>
            </a:r>
            <a:r>
              <a:rPr lang="en-US" altLang="ru-RU" smtClean="0"/>
              <a:t>TRSM </a:t>
            </a:r>
            <a:r>
              <a:rPr lang="ru-RU" altLang="ru-RU" smtClean="0"/>
              <a:t>либо функции </a:t>
            </a:r>
            <a:r>
              <a:rPr lang="en-US" altLang="ru-RU" smtClean="0"/>
              <a:t>LU </a:t>
            </a:r>
            <a:r>
              <a:rPr lang="ru-RU" altLang="ru-RU" smtClean="0"/>
              <a:t>и </a:t>
            </a:r>
            <a:r>
              <a:rPr lang="en-US" altLang="ru-RU" smtClean="0"/>
              <a:t>QR </a:t>
            </a:r>
            <a:r>
              <a:rPr lang="ru-RU" altLang="ru-RU" smtClean="0"/>
              <a:t>факторизации (появятся в ближайших релизах), тогда лучше выбрать модель </a:t>
            </a:r>
            <a:r>
              <a:rPr lang="en-US" altLang="ru-RU" smtClean="0"/>
              <a:t>AO</a:t>
            </a:r>
            <a:endParaRPr lang="ru-RU" altLang="ru-RU" smtClean="0"/>
          </a:p>
          <a:p>
            <a:pPr algn="just"/>
            <a:r>
              <a:rPr lang="ru-RU" altLang="ru-RU" smtClean="0"/>
              <a:t>Если в программе есть участки вычислений, подходящие для перекрытия передач данных либо возможно переиспользование участков памяти на сопроцессоре, тогда можно использовать модель </a:t>
            </a:r>
            <a:r>
              <a:rPr lang="en-US" altLang="ru-RU" smtClean="0"/>
              <a:t>CAO</a:t>
            </a:r>
          </a:p>
        </p:txBody>
      </p:sp>
      <p:sp>
        <p:nvSpPr>
          <p:cNvPr id="23556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23557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23558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B4F823A1-A750-42AA-9680-FCE8E30F5C04}" type="slidenum">
              <a:rPr lang="ru-RU">
                <a:latin typeface="Arial" pitchFamily="34" charset="0"/>
              </a:rPr>
              <a:pPr eaLnBrk="1" hangingPunct="1"/>
              <a:t>20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ъект 2"/>
          <p:cNvSpPr>
            <a:spLocks noGrp="1"/>
          </p:cNvSpPr>
          <p:nvPr>
            <p:ph idx="1"/>
          </p:nvPr>
        </p:nvSpPr>
        <p:spPr>
          <a:xfrm>
            <a:off x="495300" y="3141663"/>
            <a:ext cx="9137650" cy="1008062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altLang="ru-RU" sz="3200" smtClean="0"/>
              <a:t>2</a:t>
            </a:r>
            <a:r>
              <a:rPr lang="en-US" altLang="ru-RU" sz="3200" smtClean="0"/>
              <a:t>. </a:t>
            </a:r>
            <a:r>
              <a:rPr lang="ru-RU" altLang="ru-RU" sz="3200" smtClean="0"/>
              <a:t>Оптимизация приложений</a:t>
            </a:r>
            <a:r>
              <a:rPr lang="en-US" altLang="ru-RU" sz="3200" smtClean="0"/>
              <a:t> </a:t>
            </a:r>
            <a:r>
              <a:rPr lang="ru-RU" altLang="ru-RU" sz="3200" smtClean="0"/>
              <a:t>на сопроцессоре с помощью </a:t>
            </a:r>
            <a:r>
              <a:rPr lang="en-US" altLang="ru-RU" sz="3200" smtClean="0"/>
              <a:t>Intel VTune Amplifier XE</a:t>
            </a:r>
            <a:endParaRPr lang="ru-RU" altLang="ru-RU" sz="3200" smtClean="0"/>
          </a:p>
        </p:txBody>
      </p:sp>
      <p:sp>
        <p:nvSpPr>
          <p:cNvPr id="24579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24580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24581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D175780C-F19D-4623-8188-E089C92E78E5}" type="slidenum">
              <a:rPr lang="ru-RU">
                <a:latin typeface="Arial" pitchFamily="34" charset="0"/>
              </a:rPr>
              <a:pPr eaLnBrk="1" hangingPunct="1"/>
              <a:t>21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VTune Amplifier XE</a:t>
            </a:r>
            <a:r>
              <a:rPr lang="ru-RU" altLang="ru-RU" smtClean="0"/>
              <a:t>: обзор</a:t>
            </a:r>
            <a:r>
              <a:rPr lang="en-US" altLang="ru-RU" smtClean="0"/>
              <a:t>…</a:t>
            </a:r>
            <a:endParaRPr lang="ru-RU" altLang="ru-RU" smtClean="0"/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mtClean="0"/>
              <a:t>Инструменты </a:t>
            </a:r>
            <a:r>
              <a:rPr lang="en-US" altLang="ru-RU" smtClean="0"/>
              <a:t>Intel </a:t>
            </a:r>
            <a:r>
              <a:rPr lang="ru-RU" altLang="ru-RU" smtClean="0"/>
              <a:t>для отладки и оптимизации:</a:t>
            </a:r>
          </a:p>
          <a:p>
            <a:pPr lvl="1" algn="just"/>
            <a:r>
              <a:rPr lang="en-US" altLang="ru-RU" smtClean="0"/>
              <a:t>Intel C/C++ Composer – </a:t>
            </a:r>
            <a:r>
              <a:rPr lang="ru-RU" altLang="ru-RU" smtClean="0"/>
              <a:t>набор инструментов для создания эффективного кода (оптимизирующий компилятор + набор высокопроизводительных библиотек, поддержка технологий распараллеливания и векторизации)</a:t>
            </a:r>
          </a:p>
          <a:p>
            <a:pPr lvl="2" algn="just"/>
            <a:r>
              <a:rPr lang="ru-RU" altLang="ru-RU" smtClean="0"/>
              <a:t>Позволяет получать информацию о наиболее медленно работающих функциях и циклах (-</a:t>
            </a:r>
            <a:r>
              <a:rPr lang="en-US" altLang="ru-RU" smtClean="0"/>
              <a:t>profile-*</a:t>
            </a:r>
            <a:r>
              <a:rPr lang="ru-RU" altLang="ru-RU" smtClean="0"/>
              <a:t>)</a:t>
            </a:r>
            <a:endParaRPr lang="en-US" altLang="ru-RU" smtClean="0"/>
          </a:p>
          <a:p>
            <a:pPr lvl="1" algn="just"/>
            <a:r>
              <a:rPr lang="en-US" altLang="ru-RU" smtClean="0"/>
              <a:t>Intel Inspector XE – </a:t>
            </a:r>
            <a:r>
              <a:rPr lang="ru-RU" altLang="ru-RU" smtClean="0"/>
              <a:t>средство поиска ошибок работы с памятью и многопоточности</a:t>
            </a:r>
          </a:p>
          <a:p>
            <a:pPr lvl="1" algn="just"/>
            <a:r>
              <a:rPr lang="en-US" altLang="ru-RU" smtClean="0"/>
              <a:t>Intel VTune Amplifier XE – </a:t>
            </a:r>
            <a:r>
              <a:rPr lang="ru-RU" altLang="ru-RU" smtClean="0"/>
              <a:t>средство анализа эффективности приложения</a:t>
            </a:r>
          </a:p>
          <a:p>
            <a:endParaRPr lang="ru-RU" altLang="ru-RU" smtClean="0"/>
          </a:p>
        </p:txBody>
      </p:sp>
      <p:sp>
        <p:nvSpPr>
          <p:cNvPr id="25604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25605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25606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171BF118-0C02-4339-81BD-5F25D2ADD7DC}" type="slidenum">
              <a:rPr lang="ru-RU">
                <a:latin typeface="Arial" pitchFamily="34" charset="0"/>
              </a:rPr>
              <a:pPr eaLnBrk="1" hangingPunct="1"/>
              <a:t>22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VTune Amplifier XE</a:t>
            </a:r>
            <a:r>
              <a:rPr lang="ru-RU" altLang="ru-RU" smtClean="0"/>
              <a:t>: обзор</a:t>
            </a:r>
            <a:r>
              <a:rPr lang="en-US" altLang="ru-RU" smtClean="0"/>
              <a:t>…</a:t>
            </a:r>
            <a:endParaRPr lang="ru-RU" altLang="ru-RU" smtClean="0"/>
          </a:p>
        </p:txBody>
      </p:sp>
      <p:sp>
        <p:nvSpPr>
          <p:cNvPr id="2662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mtClean="0"/>
              <a:t>Первым шагом должна стать оптимизация приложения для центрального процессора.</a:t>
            </a:r>
          </a:p>
          <a:p>
            <a:pPr algn="just"/>
            <a:r>
              <a:rPr lang="ru-RU" altLang="ru-RU" smtClean="0"/>
              <a:t>Рекомендуется использовать </a:t>
            </a:r>
            <a:r>
              <a:rPr lang="en-US" altLang="ru-RU" smtClean="0"/>
              <a:t>Intel Inspector XE </a:t>
            </a:r>
            <a:r>
              <a:rPr lang="ru-RU" altLang="ru-RU" smtClean="0"/>
              <a:t>для вашего кода с </a:t>
            </a:r>
            <a:r>
              <a:rPr lang="ru-RU" altLang="ru-RU" b="1" smtClean="0"/>
              <a:t>отключенной функцией </a:t>
            </a:r>
            <a:r>
              <a:rPr lang="en-US" altLang="ru-RU" b="1" smtClean="0"/>
              <a:t>offload</a:t>
            </a:r>
            <a:r>
              <a:rPr lang="ru-RU" altLang="ru-RU" b="1" smtClean="0"/>
              <a:t>’а</a:t>
            </a:r>
            <a:r>
              <a:rPr lang="ru-RU" altLang="ru-RU" smtClean="0"/>
              <a:t> для выявления в нем таких ошибок, как зависимость по данным, тупики и т.п. После исправления всех выявленных ошибок можно включать </a:t>
            </a:r>
            <a:r>
              <a:rPr lang="en-US" altLang="ru-RU" smtClean="0"/>
              <a:t>offload </a:t>
            </a:r>
            <a:r>
              <a:rPr lang="ru-RU" altLang="ru-RU" smtClean="0"/>
              <a:t>режим и продолжать отладку на сопроцессоре.</a:t>
            </a:r>
          </a:p>
          <a:p>
            <a:pPr algn="just"/>
            <a:r>
              <a:rPr lang="ru-RU" altLang="ru-RU" smtClean="0"/>
              <a:t>Рекомендуется использовать инструменты анализа эффективности параллельных приложений в </a:t>
            </a:r>
            <a:r>
              <a:rPr lang="en-US" altLang="ru-RU" smtClean="0"/>
              <a:t>Intel VTune Amplifier XE </a:t>
            </a:r>
            <a:r>
              <a:rPr lang="ru-RU" altLang="ru-RU" smtClean="0"/>
              <a:t>для вашего кода с </a:t>
            </a:r>
            <a:r>
              <a:rPr lang="ru-RU" altLang="ru-RU" b="1" smtClean="0"/>
              <a:t>отключенной функцией </a:t>
            </a:r>
            <a:r>
              <a:rPr lang="en-US" altLang="ru-RU" b="1" smtClean="0"/>
              <a:t>offload</a:t>
            </a:r>
            <a:r>
              <a:rPr lang="ru-RU" altLang="ru-RU" b="1" smtClean="0"/>
              <a:t>’а</a:t>
            </a:r>
            <a:r>
              <a:rPr lang="ru-RU" altLang="ru-RU" smtClean="0"/>
              <a:t> для выявления проблем эффективности распараллеливания.</a:t>
            </a:r>
          </a:p>
        </p:txBody>
      </p:sp>
      <p:sp>
        <p:nvSpPr>
          <p:cNvPr id="26628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26629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26630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F6DC88DA-B26E-4BCE-B0C5-A8EFD2300F61}" type="slidenum">
              <a:rPr lang="ru-RU">
                <a:latin typeface="Arial" pitchFamily="34" charset="0"/>
              </a:rPr>
              <a:pPr eaLnBrk="1" hangingPunct="1"/>
              <a:t>23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VTune Amplifier XE</a:t>
            </a:r>
            <a:r>
              <a:rPr lang="ru-RU" altLang="ru-RU" smtClean="0"/>
              <a:t>: обзор</a:t>
            </a:r>
            <a:r>
              <a:rPr lang="en-US" altLang="ru-RU" smtClean="0"/>
              <a:t>…</a:t>
            </a:r>
            <a:endParaRPr lang="ru-RU" altLang="ru-RU" smtClean="0"/>
          </a:p>
        </p:txBody>
      </p:sp>
      <p:sp>
        <p:nvSpPr>
          <p:cNvPr id="2765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z="2200" smtClean="0"/>
              <a:t>Инструмент </a:t>
            </a:r>
            <a:r>
              <a:rPr lang="en-US" altLang="ru-RU" sz="2200" smtClean="0"/>
              <a:t>Intel VTune Amplifier XE </a:t>
            </a:r>
            <a:r>
              <a:rPr lang="ru-RU" altLang="ru-RU" sz="2200" smtClean="0"/>
              <a:t>является профилировщиком производительности и масштабируемости приложений на многоядерных системах</a:t>
            </a:r>
          </a:p>
          <a:p>
            <a:pPr algn="just"/>
            <a:r>
              <a:rPr lang="ru-RU" altLang="ru-RU" sz="2200" smtClean="0"/>
              <a:t>Входит в состав набора для разработки ПО </a:t>
            </a:r>
            <a:r>
              <a:rPr lang="en-US" altLang="ru-RU" sz="2200" smtClean="0"/>
              <a:t>Intel Parallel Studio XE</a:t>
            </a:r>
            <a:r>
              <a:rPr lang="ru-RU" altLang="ru-RU" sz="2200" smtClean="0"/>
              <a:t>.</a:t>
            </a:r>
          </a:p>
          <a:p>
            <a:pPr algn="just"/>
            <a:r>
              <a:rPr lang="ru-RU" altLang="ru-RU" sz="2200" smtClean="0"/>
              <a:t>Инструмент позволяет:</a:t>
            </a:r>
          </a:p>
          <a:p>
            <a:pPr lvl="1" algn="just"/>
            <a:r>
              <a:rPr lang="ru-RU" altLang="ru-RU" sz="2100" smtClean="0"/>
              <a:t>Находить функции и участки кода, на выполнение которых расходуется больше всего времени. Анализирует стеки вызовов и исходный код;</a:t>
            </a:r>
          </a:p>
          <a:p>
            <a:pPr lvl="1" algn="just"/>
            <a:r>
              <a:rPr lang="ru-RU" altLang="ru-RU" sz="2100" smtClean="0"/>
              <a:t>Определять количество внутренних событий процессора, которые влияют на производительность. Например, промахи кэша разных уровней, неверно предсказанные ветвления и др.;</a:t>
            </a:r>
          </a:p>
          <a:p>
            <a:pPr lvl="1" algn="just"/>
            <a:r>
              <a:rPr lang="ru-RU" altLang="ru-RU" sz="2100" smtClean="0"/>
              <a:t>Определять время ожидания в блокировках потоков, а также уровень загрузки </a:t>
            </a:r>
            <a:r>
              <a:rPr lang="en-US" altLang="ru-RU" sz="2100" smtClean="0"/>
              <a:t>CPU</a:t>
            </a:r>
            <a:r>
              <a:rPr lang="ru-RU" altLang="ru-RU" sz="2100" smtClean="0"/>
              <a:t>.</a:t>
            </a:r>
          </a:p>
        </p:txBody>
      </p:sp>
      <p:sp>
        <p:nvSpPr>
          <p:cNvPr id="27652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27653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27654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0AFD391B-1D46-4C0C-8BF7-2620BC9A3910}" type="slidenum">
              <a:rPr lang="ru-RU">
                <a:latin typeface="Arial" pitchFamily="34" charset="0"/>
              </a:rPr>
              <a:pPr eaLnBrk="1" hangingPunct="1"/>
              <a:t>24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VTune Amplifier XE</a:t>
            </a:r>
            <a:r>
              <a:rPr lang="ru-RU" altLang="ru-RU" smtClean="0"/>
              <a:t>: обзор</a:t>
            </a:r>
          </a:p>
        </p:txBody>
      </p:sp>
      <p:sp>
        <p:nvSpPr>
          <p:cNvPr id="2867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mtClean="0"/>
              <a:t>Основные типы анализа:</a:t>
            </a:r>
          </a:p>
          <a:p>
            <a:pPr lvl="1" algn="just"/>
            <a:r>
              <a:rPr lang="en-US" altLang="ru-RU" b="1" smtClean="0"/>
              <a:t>Hotspots</a:t>
            </a:r>
            <a:r>
              <a:rPr lang="ru-RU" altLang="ru-RU" smtClean="0"/>
              <a:t>. Предназначен для выявления «узких мест» в программе. Определяет, какие функции или участки программы работают дольше всего. В основном используется на первом этапе оптимизации для выявления областей кода, требующих ускорения.</a:t>
            </a:r>
          </a:p>
          <a:p>
            <a:pPr lvl="1" algn="just"/>
            <a:r>
              <a:rPr lang="en-US" altLang="ru-RU" b="1" smtClean="0"/>
              <a:t>Concurrency</a:t>
            </a:r>
            <a:r>
              <a:rPr lang="ru-RU" altLang="ru-RU" smtClean="0"/>
              <a:t>. Этот тип анализа показывает эффективность использования ядер процессора во время выполнения программы. Демонстрирует качество распараллеливания кода и участки, которые следует распараллелить.</a:t>
            </a:r>
          </a:p>
          <a:p>
            <a:pPr lvl="1" algn="just"/>
            <a:r>
              <a:rPr lang="en-US" altLang="ru-RU" b="1" smtClean="0"/>
              <a:t>Locks and Waits</a:t>
            </a:r>
            <a:r>
              <a:rPr lang="ru-RU" altLang="ru-RU" smtClean="0"/>
              <a:t>. Показывает точки блокировки и время ожидания потоков. Предназначен для оценки эффективности используемой схемы синхронизации.</a:t>
            </a:r>
          </a:p>
        </p:txBody>
      </p:sp>
      <p:sp>
        <p:nvSpPr>
          <p:cNvPr id="28676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28677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28678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CF500A02-700C-4A7B-B761-4652C1CEECD5}" type="slidenum">
              <a:rPr lang="ru-RU">
                <a:latin typeface="Arial" pitchFamily="34" charset="0"/>
              </a:rPr>
              <a:pPr eaLnBrk="1" hangingPunct="1"/>
              <a:t>25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VTune Amplifier XE</a:t>
            </a:r>
            <a:r>
              <a:rPr lang="ru-RU" altLang="ru-RU" smtClean="0"/>
              <a:t>: профилировка на </a:t>
            </a:r>
            <a:r>
              <a:rPr lang="en-US" altLang="ru-RU" smtClean="0"/>
              <a:t>Intel Xeon Phi…</a:t>
            </a:r>
            <a:endParaRPr lang="ru-RU" altLang="ru-RU" smtClean="0"/>
          </a:p>
        </p:txBody>
      </p:sp>
      <p:sp>
        <p:nvSpPr>
          <p:cNvPr id="296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mtClean="0"/>
              <a:t>Основные типы анализа:</a:t>
            </a:r>
          </a:p>
          <a:p>
            <a:pPr lvl="1" algn="just"/>
            <a:r>
              <a:rPr lang="en-US" altLang="ru-RU" b="1" smtClean="0"/>
              <a:t>Lightweight Hotspots</a:t>
            </a:r>
            <a:r>
              <a:rPr lang="ru-RU" altLang="ru-RU" b="1" smtClean="0"/>
              <a:t>.</a:t>
            </a:r>
            <a:r>
              <a:rPr lang="ru-RU" altLang="ru-RU" smtClean="0"/>
              <a:t> Позволяет определить функции и участки кода, на выполнение которых тратится больше всего времени. Аналогичен </a:t>
            </a:r>
            <a:r>
              <a:rPr lang="en-US" altLang="ru-RU" smtClean="0"/>
              <a:t>hotspots</a:t>
            </a:r>
            <a:r>
              <a:rPr lang="ru-RU" altLang="ru-RU" smtClean="0"/>
              <a:t>, но статистика собирается с использованием специальных регистров процессора для мониторинга производительности</a:t>
            </a:r>
            <a:r>
              <a:rPr lang="en-US" altLang="ru-RU" smtClean="0"/>
              <a:t>.</a:t>
            </a:r>
          </a:p>
          <a:p>
            <a:pPr lvl="1" algn="just"/>
            <a:r>
              <a:rPr lang="en-US" altLang="ru-RU" b="1" smtClean="0"/>
              <a:t>General Exploration</a:t>
            </a:r>
            <a:r>
              <a:rPr lang="ru-RU" altLang="ru-RU" b="1" smtClean="0"/>
              <a:t>.</a:t>
            </a:r>
            <a:r>
              <a:rPr lang="ru-RU" altLang="ru-RU" smtClean="0"/>
              <a:t> Позволяет выявить микроархитектурные особенности, отрицательно влияющие на производительность. Это могут быть, например, частые промахи </a:t>
            </a:r>
            <a:r>
              <a:rPr lang="en-US" altLang="ru-RU" smtClean="0"/>
              <a:t>L</a:t>
            </a:r>
            <a:r>
              <a:rPr lang="ru-RU" altLang="ru-RU" smtClean="0"/>
              <a:t>1 или </a:t>
            </a:r>
            <a:r>
              <a:rPr lang="en-US" altLang="ru-RU" smtClean="0"/>
              <a:t>L</a:t>
            </a:r>
            <a:r>
              <a:rPr lang="ru-RU" altLang="ru-RU" smtClean="0"/>
              <a:t>2 кэша, промахи </a:t>
            </a:r>
            <a:r>
              <a:rPr lang="en-US" altLang="ru-RU" smtClean="0"/>
              <a:t>TLB </a:t>
            </a:r>
            <a:r>
              <a:rPr lang="ru-RU" altLang="ru-RU" smtClean="0"/>
              <a:t>кэша или степень векторизации кода.</a:t>
            </a:r>
          </a:p>
          <a:p>
            <a:pPr lvl="1" algn="just"/>
            <a:r>
              <a:rPr lang="en-US" altLang="ru-RU" b="1" smtClean="0"/>
              <a:t>Bandwidth</a:t>
            </a:r>
            <a:r>
              <a:rPr lang="ru-RU" altLang="ru-RU" b="1" smtClean="0"/>
              <a:t>.</a:t>
            </a:r>
            <a:r>
              <a:rPr lang="ru-RU" altLang="ru-RU" smtClean="0"/>
              <a:t> Предназначен для анализа пропускной способности памяти.</a:t>
            </a:r>
          </a:p>
        </p:txBody>
      </p:sp>
      <p:sp>
        <p:nvSpPr>
          <p:cNvPr id="29700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29701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29702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47B9A696-FC13-43C7-976F-501FB77C4260}" type="slidenum">
              <a:rPr lang="ru-RU">
                <a:latin typeface="Arial" pitchFamily="34" charset="0"/>
              </a:rPr>
              <a:pPr eaLnBrk="1" hangingPunct="1"/>
              <a:t>26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VTune Amplifier XE</a:t>
            </a:r>
            <a:r>
              <a:rPr lang="ru-RU" altLang="ru-RU" smtClean="0"/>
              <a:t>: профилировка на </a:t>
            </a:r>
            <a:r>
              <a:rPr lang="en-US" altLang="ru-RU" smtClean="0"/>
              <a:t>Intel Xeon Phi…</a:t>
            </a:r>
            <a:endParaRPr lang="ru-RU" altLang="ru-RU" smtClean="0"/>
          </a:p>
        </p:txBody>
      </p:sp>
      <p:sp>
        <p:nvSpPr>
          <p:cNvPr id="3072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mtClean="0"/>
              <a:t>Поддерживается только одна технология сбора данных о работе приложения – </a:t>
            </a:r>
            <a:r>
              <a:rPr lang="en-US" altLang="ru-RU" smtClean="0"/>
              <a:t>Event</a:t>
            </a:r>
            <a:r>
              <a:rPr lang="ru-RU" altLang="ru-RU" smtClean="0"/>
              <a:t>-</a:t>
            </a:r>
            <a:r>
              <a:rPr lang="en-US" altLang="ru-RU" smtClean="0"/>
              <a:t>Based Sampling</a:t>
            </a:r>
            <a:r>
              <a:rPr lang="ru-RU" altLang="ru-RU" smtClean="0"/>
              <a:t>.</a:t>
            </a:r>
          </a:p>
          <a:p>
            <a:pPr algn="just"/>
            <a:r>
              <a:rPr lang="ru-RU" altLang="ru-RU" smtClean="0"/>
              <a:t>В текущих сопроцессорах </a:t>
            </a:r>
            <a:r>
              <a:rPr lang="en-US" altLang="ru-RU" smtClean="0"/>
              <a:t>Intel Xeon Phi </a:t>
            </a:r>
            <a:r>
              <a:rPr lang="ru-RU" altLang="ru-RU" smtClean="0"/>
              <a:t>на ядро приходится 2 регистра, накапливающих информацию о событиях, специфичных для потока или ядра. Присутствуют также 4 регистра за пределами ядра, не обладающих информацией о потоках и ядрах.</a:t>
            </a:r>
          </a:p>
          <a:p>
            <a:pPr algn="just"/>
            <a:r>
              <a:rPr lang="ru-RU" altLang="ru-RU" smtClean="0"/>
              <a:t>Соответственно за один запуск можно получить информацию максимум о 2 событиях ядра и 4 внешних событиях.</a:t>
            </a:r>
          </a:p>
        </p:txBody>
      </p:sp>
      <p:sp>
        <p:nvSpPr>
          <p:cNvPr id="30724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30725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30726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9213A960-D30D-4A50-83CC-8BDB1E4CA96F}" type="slidenum">
              <a:rPr lang="ru-RU">
                <a:latin typeface="Arial" pitchFamily="34" charset="0"/>
              </a:rPr>
              <a:pPr eaLnBrk="1" hangingPunct="1"/>
              <a:t>27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VTune Amplifier XE</a:t>
            </a:r>
            <a:r>
              <a:rPr lang="ru-RU" altLang="ru-RU" smtClean="0"/>
              <a:t>: профилировка на </a:t>
            </a:r>
            <a:r>
              <a:rPr lang="en-US" altLang="ru-RU" smtClean="0"/>
              <a:t>Intel Xeon Phi</a:t>
            </a:r>
            <a:r>
              <a:rPr lang="ru-RU" altLang="ru-RU" smtClean="0"/>
              <a:t> – режим </a:t>
            </a:r>
            <a:r>
              <a:rPr lang="en-US" altLang="ru-RU" smtClean="0"/>
              <a:t>offload</a:t>
            </a:r>
            <a:endParaRPr lang="ru-RU" altLang="ru-RU" smtClean="0"/>
          </a:p>
        </p:txBody>
      </p:sp>
      <p:sp>
        <p:nvSpPr>
          <p:cNvPr id="31747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3024188"/>
          </a:xfrm>
        </p:spPr>
        <p:txBody>
          <a:bodyPr/>
          <a:lstStyle/>
          <a:p>
            <a:pPr algn="just"/>
            <a:r>
              <a:rPr lang="ru-RU" altLang="ru-RU" smtClean="0"/>
              <a:t>Создаем новый проект, в рамках которого будем исследовать нужное нам приложение:</a:t>
            </a:r>
          </a:p>
          <a:p>
            <a:pPr lvl="1" algn="just"/>
            <a:r>
              <a:rPr lang="en-US" altLang="ru-RU" b="1" smtClean="0"/>
              <a:t>Application</a:t>
            </a:r>
            <a:r>
              <a:rPr lang="ru-RU" altLang="ru-RU" smtClean="0"/>
              <a:t>: полный путь к исполняемому файлу;</a:t>
            </a:r>
          </a:p>
          <a:p>
            <a:pPr lvl="1" algn="just"/>
            <a:r>
              <a:rPr lang="en-US" altLang="ru-RU" b="1" smtClean="0"/>
              <a:t>Application parameters</a:t>
            </a:r>
            <a:r>
              <a:rPr lang="ru-RU" altLang="ru-RU" smtClean="0"/>
              <a:t>: параметры приложения (если необходимо);</a:t>
            </a:r>
          </a:p>
          <a:p>
            <a:pPr lvl="1" algn="just"/>
            <a:r>
              <a:rPr lang="en-US" altLang="ru-RU" b="1" smtClean="0"/>
              <a:t>Working directory</a:t>
            </a:r>
            <a:r>
              <a:rPr lang="ru-RU" altLang="ru-RU" smtClean="0"/>
              <a:t>: путь к рабочей директории, где будут храниться результаты профилировки (обычно не имеет значения).</a:t>
            </a:r>
          </a:p>
        </p:txBody>
      </p:sp>
      <p:sp>
        <p:nvSpPr>
          <p:cNvPr id="31748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31749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pic>
        <p:nvPicPr>
          <p:cNvPr id="317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3" y="4221163"/>
            <a:ext cx="8783637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D09F8EB4-617B-4B00-B885-AEB4FB9981E7}" type="slidenum">
              <a:rPr lang="ru-RU">
                <a:latin typeface="Arial" pitchFamily="34" charset="0"/>
              </a:rPr>
              <a:pPr eaLnBrk="1" hangingPunct="1"/>
              <a:t>28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VTune Amplifier XE</a:t>
            </a:r>
            <a:r>
              <a:rPr lang="ru-RU" altLang="ru-RU" smtClean="0"/>
              <a:t>: профилировка на </a:t>
            </a:r>
            <a:r>
              <a:rPr lang="en-US" altLang="ru-RU" smtClean="0"/>
              <a:t>Intel Xeon Phi</a:t>
            </a:r>
            <a:r>
              <a:rPr lang="ru-RU" altLang="ru-RU" smtClean="0"/>
              <a:t> – </a:t>
            </a:r>
            <a:r>
              <a:rPr lang="en-US" altLang="ru-RU" smtClean="0"/>
              <a:t>native </a:t>
            </a:r>
            <a:r>
              <a:rPr lang="ru-RU" altLang="ru-RU" smtClean="0"/>
              <a:t>режим</a:t>
            </a:r>
          </a:p>
        </p:txBody>
      </p:sp>
      <p:sp>
        <p:nvSpPr>
          <p:cNvPr id="32771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2303463"/>
          </a:xfrm>
        </p:spPr>
        <p:txBody>
          <a:bodyPr/>
          <a:lstStyle/>
          <a:p>
            <a:pPr algn="just"/>
            <a:r>
              <a:rPr lang="ru-RU" altLang="ru-RU" smtClean="0"/>
              <a:t>Создаем новый проект:</a:t>
            </a:r>
          </a:p>
          <a:p>
            <a:pPr lvl="1" algn="just"/>
            <a:r>
              <a:rPr lang="en-US" altLang="ru-RU" b="1" smtClean="0"/>
              <a:t>Application</a:t>
            </a:r>
            <a:r>
              <a:rPr lang="ru-RU" altLang="ru-RU" smtClean="0"/>
              <a:t>: </a:t>
            </a:r>
            <a:r>
              <a:rPr lang="en-US" altLang="ru-RU" smtClean="0"/>
              <a:t>ssh</a:t>
            </a:r>
            <a:r>
              <a:rPr lang="ru-RU" altLang="ru-RU" smtClean="0"/>
              <a:t>;</a:t>
            </a:r>
          </a:p>
          <a:p>
            <a:pPr lvl="1" algn="just"/>
            <a:r>
              <a:rPr lang="en-US" altLang="ru-RU" b="1" smtClean="0"/>
              <a:t>Application parameters</a:t>
            </a:r>
            <a:r>
              <a:rPr lang="ru-RU" altLang="ru-RU" smtClean="0"/>
              <a:t>: </a:t>
            </a:r>
            <a:r>
              <a:rPr lang="en-US" altLang="ru-RU" smtClean="0"/>
              <a:t>mic0 </a:t>
            </a:r>
            <a:r>
              <a:rPr lang="ru-RU" altLang="ru-RU" smtClean="0"/>
              <a:t>+ имя приложения + параметры приложения;</a:t>
            </a:r>
          </a:p>
          <a:p>
            <a:pPr lvl="1" algn="just"/>
            <a:r>
              <a:rPr lang="en-US" altLang="ru-RU" b="1" smtClean="0"/>
              <a:t>Working directory</a:t>
            </a:r>
            <a:r>
              <a:rPr lang="ru-RU" altLang="ru-RU" smtClean="0"/>
              <a:t>: путь к рабочей директории, где будут храниться результаты профилировки.</a:t>
            </a:r>
          </a:p>
        </p:txBody>
      </p:sp>
      <p:sp>
        <p:nvSpPr>
          <p:cNvPr id="32772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32773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pic>
        <p:nvPicPr>
          <p:cNvPr id="327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988" y="3573463"/>
            <a:ext cx="7273925" cy="270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5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0F0DCC1C-79FD-426A-9C34-D7C302A9B9C8}" type="slidenum">
              <a:rPr lang="ru-RU">
                <a:latin typeface="Arial" pitchFamily="34" charset="0"/>
              </a:rPr>
              <a:pPr eaLnBrk="1" hangingPunct="1"/>
              <a:t>29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ъект 2"/>
          <p:cNvSpPr>
            <a:spLocks noGrp="1"/>
          </p:cNvSpPr>
          <p:nvPr>
            <p:ph idx="1"/>
          </p:nvPr>
        </p:nvSpPr>
        <p:spPr>
          <a:xfrm>
            <a:off x="495300" y="3141663"/>
            <a:ext cx="8915400" cy="503237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altLang="ru-RU" sz="3200" smtClean="0"/>
              <a:t>1. Intel MKL </a:t>
            </a:r>
            <a:r>
              <a:rPr lang="ru-RU" altLang="ru-RU" sz="3200" smtClean="0"/>
              <a:t>для сопроцессора </a:t>
            </a:r>
            <a:r>
              <a:rPr lang="en-US" altLang="ru-RU" sz="3200" smtClean="0"/>
              <a:t>Intel Xeon Phi</a:t>
            </a:r>
            <a:endParaRPr lang="ru-RU" altLang="ru-RU" sz="3200" smtClean="0"/>
          </a:p>
        </p:txBody>
      </p:sp>
      <p:sp>
        <p:nvSpPr>
          <p:cNvPr id="6147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6148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6149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49FECCE4-36F2-460A-B65E-00C0D0F64970}" type="slidenum">
              <a:rPr lang="ru-RU">
                <a:latin typeface="Arial" pitchFamily="34" charset="0"/>
              </a:rPr>
              <a:pPr eaLnBrk="1" hangingPunct="1"/>
              <a:t>3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VTune Amplifier XE</a:t>
            </a:r>
            <a:r>
              <a:rPr lang="ru-RU" altLang="ru-RU" smtClean="0"/>
              <a:t>: профилировка на </a:t>
            </a:r>
            <a:r>
              <a:rPr lang="en-US" altLang="ru-RU" smtClean="0"/>
              <a:t>Intel Xeon Phi</a:t>
            </a:r>
            <a:r>
              <a:rPr lang="ru-RU" altLang="ru-RU" smtClean="0"/>
              <a:t> – запуск профилировки</a:t>
            </a:r>
          </a:p>
        </p:txBody>
      </p:sp>
      <p:sp>
        <p:nvSpPr>
          <p:cNvPr id="33795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33796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pic>
        <p:nvPicPr>
          <p:cNvPr id="3379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1155700"/>
            <a:ext cx="9217025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383254EF-915D-4E7F-B94C-81FCBF4297A7}" type="slidenum">
              <a:rPr lang="ru-RU">
                <a:latin typeface="Arial" pitchFamily="34" charset="0"/>
              </a:rPr>
              <a:pPr eaLnBrk="1" hangingPunct="1"/>
              <a:t>30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VTune Amplifier XE</a:t>
            </a:r>
            <a:r>
              <a:rPr lang="ru-RU" altLang="ru-RU" smtClean="0"/>
              <a:t>: профилировка на </a:t>
            </a:r>
            <a:r>
              <a:rPr lang="en-US" altLang="ru-RU" smtClean="0"/>
              <a:t>Intel Xeon Phi</a:t>
            </a:r>
            <a:r>
              <a:rPr lang="ru-RU" altLang="ru-RU" smtClean="0"/>
              <a:t> – результаты профилировки</a:t>
            </a:r>
          </a:p>
        </p:txBody>
      </p:sp>
      <p:sp>
        <p:nvSpPr>
          <p:cNvPr id="34819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34820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pic>
        <p:nvPicPr>
          <p:cNvPr id="348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1125538"/>
            <a:ext cx="9359900" cy="498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3DFF854A-2570-4845-9D4B-A0E22429ED86}" type="slidenum">
              <a:rPr lang="ru-RU">
                <a:latin typeface="Arial" pitchFamily="34" charset="0"/>
              </a:rPr>
              <a:pPr eaLnBrk="1" hangingPunct="1"/>
              <a:t>31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VTune Amplifier XE</a:t>
            </a:r>
            <a:r>
              <a:rPr lang="ru-RU" altLang="ru-RU" smtClean="0"/>
              <a:t>: профилировка на </a:t>
            </a:r>
            <a:r>
              <a:rPr lang="en-US" altLang="ru-RU" smtClean="0"/>
              <a:t>Intel Xeon Phi</a:t>
            </a:r>
            <a:r>
              <a:rPr lang="ru-RU" altLang="ru-RU" smtClean="0"/>
              <a:t> – командная строка…</a:t>
            </a:r>
          </a:p>
        </p:txBody>
      </p:sp>
      <p:sp>
        <p:nvSpPr>
          <p:cNvPr id="35843" name="Объект 9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503238"/>
          </a:xfrm>
        </p:spPr>
        <p:txBody>
          <a:bodyPr/>
          <a:lstStyle/>
          <a:p>
            <a:r>
              <a:rPr lang="ru-RU" altLang="ru-RU" smtClean="0"/>
              <a:t>Объявление переменных окружения:</a:t>
            </a:r>
          </a:p>
        </p:txBody>
      </p:sp>
      <p:sp>
        <p:nvSpPr>
          <p:cNvPr id="35844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35845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pic>
        <p:nvPicPr>
          <p:cNvPr id="3584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1700213"/>
            <a:ext cx="878522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Объект 9"/>
          <p:cNvSpPr txBox="1">
            <a:spLocks/>
          </p:cNvSpPr>
          <p:nvPr/>
        </p:nvSpPr>
        <p:spPr bwMode="auto">
          <a:xfrm>
            <a:off x="501650" y="1989138"/>
            <a:ext cx="8915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r>
              <a:rPr lang="ru-RU" kern="0" dirty="0" smtClean="0"/>
              <a:t>Запуск процесса профилировки (</a:t>
            </a:r>
            <a:r>
              <a:rPr lang="en-US" kern="0" dirty="0" smtClean="0"/>
              <a:t>offload </a:t>
            </a:r>
            <a:r>
              <a:rPr lang="ru-RU" kern="0" dirty="0" smtClean="0"/>
              <a:t>режим):</a:t>
            </a:r>
            <a:endParaRPr lang="ru-RU" kern="0" dirty="0"/>
          </a:p>
        </p:txBody>
      </p:sp>
      <p:pic>
        <p:nvPicPr>
          <p:cNvPr id="358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2505075"/>
            <a:ext cx="878522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Объект 9"/>
          <p:cNvSpPr txBox="1">
            <a:spLocks/>
          </p:cNvSpPr>
          <p:nvPr/>
        </p:nvSpPr>
        <p:spPr bwMode="auto">
          <a:xfrm>
            <a:off x="501650" y="3068638"/>
            <a:ext cx="8915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r>
              <a:rPr lang="ru-RU" kern="0" dirty="0" smtClean="0"/>
              <a:t>Запуск процесса профилировки (</a:t>
            </a:r>
            <a:r>
              <a:rPr lang="en-US" kern="0" dirty="0" smtClean="0"/>
              <a:t>native </a:t>
            </a:r>
            <a:r>
              <a:rPr lang="ru-RU" kern="0" dirty="0" smtClean="0"/>
              <a:t>режим):</a:t>
            </a:r>
            <a:endParaRPr lang="ru-RU" kern="0" dirty="0"/>
          </a:p>
        </p:txBody>
      </p:sp>
      <p:pic>
        <p:nvPicPr>
          <p:cNvPr id="3585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3605213"/>
            <a:ext cx="8785225" cy="126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51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2EC4EE8F-E496-4E30-AA3C-0A664CC67FE8}" type="slidenum">
              <a:rPr lang="ru-RU">
                <a:latin typeface="Arial" pitchFamily="34" charset="0"/>
              </a:rPr>
              <a:pPr eaLnBrk="1" hangingPunct="1"/>
              <a:t>32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VTune Amplifier XE</a:t>
            </a:r>
            <a:r>
              <a:rPr lang="ru-RU" altLang="ru-RU" smtClean="0"/>
              <a:t>: профилировка на </a:t>
            </a:r>
            <a:r>
              <a:rPr lang="en-US" altLang="ru-RU" smtClean="0"/>
              <a:t>Intel Xeon Phi</a:t>
            </a:r>
            <a:r>
              <a:rPr lang="ru-RU" altLang="ru-RU" smtClean="0"/>
              <a:t> – командная строка</a:t>
            </a:r>
          </a:p>
        </p:txBody>
      </p:sp>
      <p:sp>
        <p:nvSpPr>
          <p:cNvPr id="36867" name="Объект 9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503238"/>
          </a:xfrm>
        </p:spPr>
        <p:txBody>
          <a:bodyPr/>
          <a:lstStyle/>
          <a:p>
            <a:r>
              <a:rPr lang="ru-RU" altLang="ru-RU" smtClean="0"/>
              <a:t>Запуск профилировки в пользовательском режиме:</a:t>
            </a:r>
          </a:p>
        </p:txBody>
      </p:sp>
      <p:sp>
        <p:nvSpPr>
          <p:cNvPr id="36868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36869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pic>
        <p:nvPicPr>
          <p:cNvPr id="368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1700213"/>
            <a:ext cx="9001125" cy="158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Объект 9"/>
          <p:cNvSpPr txBox="1">
            <a:spLocks/>
          </p:cNvSpPr>
          <p:nvPr/>
        </p:nvSpPr>
        <p:spPr bwMode="auto">
          <a:xfrm>
            <a:off x="501650" y="3141663"/>
            <a:ext cx="89154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r>
              <a:rPr lang="ru-RU" dirty="0"/>
              <a:t>Описание дополнительных аргументов приложения </a:t>
            </a:r>
            <a:r>
              <a:rPr lang="en-US" dirty="0"/>
              <a:t>ample</a:t>
            </a:r>
            <a:r>
              <a:rPr lang="ru-RU" dirty="0"/>
              <a:t>-</a:t>
            </a:r>
            <a:r>
              <a:rPr lang="en-US" dirty="0"/>
              <a:t>cl </a:t>
            </a:r>
            <a:r>
              <a:rPr lang="ru-RU" dirty="0"/>
              <a:t>можно узнать из его </a:t>
            </a:r>
            <a:r>
              <a:rPr lang="ru-RU" dirty="0" smtClean="0"/>
              <a:t>справки</a:t>
            </a:r>
            <a:r>
              <a:rPr lang="ru-RU" kern="0" dirty="0" smtClean="0"/>
              <a:t>:</a:t>
            </a:r>
            <a:endParaRPr lang="ru-RU" kern="0" dirty="0"/>
          </a:p>
        </p:txBody>
      </p:sp>
      <p:pic>
        <p:nvPicPr>
          <p:cNvPr id="3687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4000500"/>
            <a:ext cx="900112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873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35EBE72D-13A3-4ED4-99A6-C32A75EB1337}" type="slidenum">
              <a:rPr lang="ru-RU">
                <a:latin typeface="Arial" pitchFamily="34" charset="0"/>
              </a:rPr>
              <a:pPr eaLnBrk="1" hangingPunct="1"/>
              <a:t>33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VTune Amplifier XE</a:t>
            </a:r>
            <a:r>
              <a:rPr lang="ru-RU" altLang="ru-RU" smtClean="0"/>
              <a:t>: профилировка на </a:t>
            </a:r>
            <a:r>
              <a:rPr lang="en-US" altLang="ru-RU" smtClean="0"/>
              <a:t>Intel Xeon Phi</a:t>
            </a:r>
            <a:r>
              <a:rPr lang="ru-RU" altLang="ru-RU" smtClean="0"/>
              <a:t> – просмотр результатов…</a:t>
            </a:r>
          </a:p>
        </p:txBody>
      </p:sp>
      <p:sp>
        <p:nvSpPr>
          <p:cNvPr id="37891" name="Объект 9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3527425"/>
          </a:xfrm>
        </p:spPr>
        <p:txBody>
          <a:bodyPr/>
          <a:lstStyle/>
          <a:p>
            <a:pPr algn="just"/>
            <a:r>
              <a:rPr lang="ru-RU" altLang="ru-RU" smtClean="0"/>
              <a:t>Первый метод предполагает использование </a:t>
            </a:r>
            <a:r>
              <a:rPr lang="en-US" altLang="ru-RU" smtClean="0"/>
              <a:t>GUI </a:t>
            </a:r>
            <a:r>
              <a:rPr lang="ru-RU" altLang="ru-RU" smtClean="0"/>
              <a:t>приложения. Нужно скопировать результаты анализа с удаленной на локальную машину с </a:t>
            </a:r>
            <a:r>
              <a:rPr lang="en-US" altLang="ru-RU" smtClean="0"/>
              <a:t>GUI</a:t>
            </a:r>
            <a:r>
              <a:rPr lang="ru-RU" altLang="ru-RU" smtClean="0"/>
              <a:t>, после чего открыть файл *.</a:t>
            </a:r>
            <a:r>
              <a:rPr lang="en-US" altLang="ru-RU" smtClean="0"/>
              <a:t>amplxe </a:t>
            </a:r>
            <a:r>
              <a:rPr lang="ru-RU" altLang="ru-RU" smtClean="0"/>
              <a:t>с помощью </a:t>
            </a:r>
            <a:r>
              <a:rPr lang="en-US" altLang="ru-RU" smtClean="0"/>
              <a:t>GUI </a:t>
            </a:r>
            <a:r>
              <a:rPr lang="ru-RU" altLang="ru-RU" smtClean="0"/>
              <a:t>приложения </a:t>
            </a:r>
            <a:r>
              <a:rPr lang="en-US" altLang="ru-RU" smtClean="0"/>
              <a:t>Intel VTune Amplifier XE</a:t>
            </a:r>
            <a:r>
              <a:rPr lang="ru-RU" altLang="ru-RU" smtClean="0"/>
              <a:t>. Это предпочтительный метод.</a:t>
            </a:r>
          </a:p>
          <a:p>
            <a:pPr algn="just"/>
            <a:r>
              <a:rPr lang="ru-RU" altLang="ru-RU" smtClean="0"/>
              <a:t>Второй метод использует исключительно возможности командной строки.</a:t>
            </a:r>
          </a:p>
          <a:p>
            <a:pPr algn="just"/>
            <a:r>
              <a:rPr lang="ru-RU" altLang="ru-RU" smtClean="0"/>
              <a:t>Для просмотра общей статистики по конкретному запуску необходимо выполнить команду:</a:t>
            </a:r>
          </a:p>
        </p:txBody>
      </p:sp>
      <p:sp>
        <p:nvSpPr>
          <p:cNvPr id="37892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37893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pic>
        <p:nvPicPr>
          <p:cNvPr id="378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4797425"/>
            <a:ext cx="8929688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895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69965A11-A17B-4C9D-BB43-5D84877285E6}" type="slidenum">
              <a:rPr lang="ru-RU">
                <a:latin typeface="Arial" pitchFamily="34" charset="0"/>
              </a:rPr>
              <a:pPr eaLnBrk="1" hangingPunct="1"/>
              <a:t>34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VTune Amplifier XE</a:t>
            </a:r>
            <a:r>
              <a:rPr lang="ru-RU" altLang="ru-RU" smtClean="0"/>
              <a:t>: профилировка на </a:t>
            </a:r>
            <a:r>
              <a:rPr lang="en-US" altLang="ru-RU" smtClean="0"/>
              <a:t>Intel Xeon Phi</a:t>
            </a:r>
            <a:r>
              <a:rPr lang="ru-RU" altLang="ru-RU" smtClean="0"/>
              <a:t> – просмотр результатов</a:t>
            </a:r>
          </a:p>
        </p:txBody>
      </p:sp>
      <p:sp>
        <p:nvSpPr>
          <p:cNvPr id="38915" name="Объект 9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863600"/>
          </a:xfrm>
        </p:spPr>
        <p:txBody>
          <a:bodyPr/>
          <a:lstStyle/>
          <a:p>
            <a:pPr algn="just"/>
            <a:r>
              <a:rPr lang="ru-RU" altLang="ru-RU" smtClean="0"/>
              <a:t>Список наиболее медленных функций можно получить так:</a:t>
            </a:r>
          </a:p>
        </p:txBody>
      </p:sp>
      <p:sp>
        <p:nvSpPr>
          <p:cNvPr id="38916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38917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pic>
        <p:nvPicPr>
          <p:cNvPr id="389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2060575"/>
            <a:ext cx="87852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Объект 9"/>
          <p:cNvSpPr txBox="1">
            <a:spLocks/>
          </p:cNvSpPr>
          <p:nvPr/>
        </p:nvSpPr>
        <p:spPr bwMode="auto">
          <a:xfrm>
            <a:off x="501650" y="2349500"/>
            <a:ext cx="89154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ru-RU" dirty="0"/>
              <a:t>П</a:t>
            </a:r>
            <a:r>
              <a:rPr lang="ru-RU" dirty="0" smtClean="0"/>
              <a:t>олучение </a:t>
            </a:r>
            <a:r>
              <a:rPr lang="ru-RU" dirty="0"/>
              <a:t>информации об аппаратных событиях, произошедших за время работы приложения:</a:t>
            </a:r>
            <a:endParaRPr lang="ru-RU" kern="0" dirty="0"/>
          </a:p>
        </p:txBody>
      </p:sp>
      <p:pic>
        <p:nvPicPr>
          <p:cNvPr id="389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263900"/>
            <a:ext cx="880586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Объект 9"/>
          <p:cNvSpPr txBox="1">
            <a:spLocks/>
          </p:cNvSpPr>
          <p:nvPr/>
        </p:nvSpPr>
        <p:spPr bwMode="auto">
          <a:xfrm>
            <a:off x="501650" y="3573463"/>
            <a:ext cx="89154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ru-RU" dirty="0"/>
              <a:t>Результаты выдачи можно фильтровать по имени процесса или модуля:</a:t>
            </a:r>
            <a:endParaRPr lang="ru-RU" kern="0" dirty="0"/>
          </a:p>
        </p:txBody>
      </p:sp>
      <p:pic>
        <p:nvPicPr>
          <p:cNvPr id="389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4445000"/>
            <a:ext cx="878522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Объект 9"/>
          <p:cNvSpPr txBox="1">
            <a:spLocks/>
          </p:cNvSpPr>
          <p:nvPr/>
        </p:nvSpPr>
        <p:spPr bwMode="auto">
          <a:xfrm>
            <a:off x="501650" y="5013325"/>
            <a:ext cx="891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ru-RU" dirty="0"/>
              <a:t>Можно записывать выдачу в файл:</a:t>
            </a:r>
            <a:endParaRPr lang="ru-RU" kern="0" dirty="0"/>
          </a:p>
        </p:txBody>
      </p:sp>
      <p:pic>
        <p:nvPicPr>
          <p:cNvPr id="3892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5530850"/>
            <a:ext cx="878522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25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07F231FC-7621-47D5-9E80-06E0A3B0849E}" type="slidenum">
              <a:rPr lang="ru-RU">
                <a:latin typeface="Arial" pitchFamily="34" charset="0"/>
              </a:rPr>
              <a:pPr eaLnBrk="1" hangingPunct="1"/>
              <a:t>35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ъект 2"/>
          <p:cNvSpPr>
            <a:spLocks noGrp="1"/>
          </p:cNvSpPr>
          <p:nvPr>
            <p:ph idx="1"/>
          </p:nvPr>
        </p:nvSpPr>
        <p:spPr>
          <a:xfrm>
            <a:off x="495300" y="3141663"/>
            <a:ext cx="9137650" cy="1008062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altLang="ru-RU" sz="3200" smtClean="0"/>
              <a:t>2</a:t>
            </a:r>
            <a:r>
              <a:rPr lang="en-US" altLang="ru-RU" sz="3200" smtClean="0"/>
              <a:t>. </a:t>
            </a:r>
            <a:r>
              <a:rPr lang="ru-RU" altLang="ru-RU" sz="3200" smtClean="0"/>
              <a:t>Метрики производительности</a:t>
            </a:r>
          </a:p>
        </p:txBody>
      </p:sp>
      <p:sp>
        <p:nvSpPr>
          <p:cNvPr id="39939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39940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39941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659C8647-A609-4576-A886-DBA1E9C4DE1A}" type="slidenum">
              <a:rPr lang="ru-RU">
                <a:latin typeface="Arial" pitchFamily="34" charset="0"/>
              </a:rPr>
              <a:pPr eaLnBrk="1" hangingPunct="1"/>
              <a:t>36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Cycles</a:t>
            </a:r>
            <a:r>
              <a:rPr lang="ru-RU" altLang="ru-RU" smtClean="0"/>
              <a:t> </a:t>
            </a:r>
            <a:r>
              <a:rPr lang="en-US" altLang="ru-RU" smtClean="0"/>
              <a:t>per instruction</a:t>
            </a:r>
            <a:r>
              <a:rPr lang="ru-RU" altLang="ru-RU" smtClean="0"/>
              <a:t>, CPI</a:t>
            </a:r>
            <a:r>
              <a:rPr lang="en-US" altLang="ru-RU" smtClean="0"/>
              <a:t>…</a:t>
            </a:r>
            <a:endParaRPr lang="ru-RU" altLang="ru-RU" smtClean="0"/>
          </a:p>
        </p:txBody>
      </p:sp>
      <p:sp>
        <p:nvSpPr>
          <p:cNvPr id="40963" name="Объект 9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2016125"/>
          </a:xfrm>
        </p:spPr>
        <p:txBody>
          <a:bodyPr/>
          <a:lstStyle/>
          <a:p>
            <a:pPr algn="just"/>
            <a:r>
              <a:rPr lang="ru-RU" b="1" smtClean="0"/>
              <a:t>Количество тактов на инструкцию</a:t>
            </a:r>
            <a:endParaRPr lang="en-US" smtClean="0"/>
          </a:p>
          <a:p>
            <a:pPr algn="just"/>
            <a:r>
              <a:rPr lang="ru-RU" smtClean="0"/>
              <a:t>Показывает среднее число тактов процессора, которое требуется для выполнения одной инструкции.</a:t>
            </a:r>
          </a:p>
          <a:p>
            <a:pPr algn="just"/>
            <a:r>
              <a:rPr lang="ru-RU" smtClean="0"/>
              <a:t>Это индикатор того, как сильно латентность доступа к памяти влияет на производительность приложения.</a:t>
            </a:r>
            <a:endParaRPr lang="ru-RU" altLang="ru-RU" b="1" smtClean="0"/>
          </a:p>
        </p:txBody>
      </p:sp>
      <p:sp>
        <p:nvSpPr>
          <p:cNvPr id="40964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40965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15925" y="3357563"/>
          <a:ext cx="9217025" cy="2663825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801976"/>
                <a:gridCol w="3170657"/>
                <a:gridCol w="3244393"/>
              </a:tblGrid>
              <a:tr h="1230951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2200" dirty="0">
                          <a:effectLst/>
                        </a:rPr>
                        <a:t>Число аппаратных потоков на ядро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2200" dirty="0">
                          <a:effectLst/>
                        </a:rPr>
                        <a:t>Минимальный (лучший) показатель </a:t>
                      </a:r>
                      <a:r>
                        <a:rPr lang="en-US" sz="2200" dirty="0">
                          <a:effectLst/>
                        </a:rPr>
                        <a:t>CPI</a:t>
                      </a:r>
                      <a:r>
                        <a:rPr lang="ru-RU" sz="2200" dirty="0">
                          <a:effectLst/>
                        </a:rPr>
                        <a:t> на ядро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2200" dirty="0">
                          <a:effectLst/>
                        </a:rPr>
                        <a:t>Минимальный (лучший) показатель </a:t>
                      </a:r>
                      <a:r>
                        <a:rPr lang="en-US" sz="2200" dirty="0">
                          <a:effectLst/>
                        </a:rPr>
                        <a:t>CPI </a:t>
                      </a:r>
                      <a:r>
                        <a:rPr lang="ru-RU" sz="2200" dirty="0">
                          <a:effectLst/>
                        </a:rPr>
                        <a:t>на поток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8219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2200">
                          <a:effectLst/>
                        </a:rPr>
                        <a:t>1</a:t>
                      </a:r>
                      <a:endParaRPr lang="ru-RU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2200" dirty="0">
                          <a:effectLst/>
                        </a:rPr>
                        <a:t>1.0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2200" dirty="0">
                          <a:effectLst/>
                        </a:rPr>
                        <a:t>1.0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8219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2200">
                          <a:effectLst/>
                        </a:rPr>
                        <a:t>2</a:t>
                      </a:r>
                      <a:endParaRPr lang="ru-RU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2200" dirty="0">
                          <a:effectLst/>
                        </a:rPr>
                        <a:t>0.5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2200" dirty="0">
                          <a:effectLst/>
                        </a:rPr>
                        <a:t>1.0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8219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2200">
                          <a:effectLst/>
                        </a:rPr>
                        <a:t>3</a:t>
                      </a:r>
                      <a:endParaRPr lang="ru-RU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2200">
                          <a:effectLst/>
                        </a:rPr>
                        <a:t>0.5</a:t>
                      </a:r>
                      <a:endParaRPr lang="ru-RU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2200" dirty="0">
                          <a:effectLst/>
                        </a:rPr>
                        <a:t>1.5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8219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2200">
                          <a:effectLst/>
                        </a:rPr>
                        <a:t>4</a:t>
                      </a:r>
                      <a:endParaRPr lang="ru-RU" sz="2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2200" dirty="0">
                          <a:effectLst/>
                        </a:rPr>
                        <a:t>0.5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2200" dirty="0">
                          <a:effectLst/>
                        </a:rPr>
                        <a:t>2.0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0992" name="Номер слайда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996D8066-32A1-4F75-B386-6941B1C88FEA}" type="slidenum">
              <a:rPr lang="ru-RU">
                <a:latin typeface="Arial" pitchFamily="34" charset="0"/>
              </a:rPr>
              <a:pPr eaLnBrk="1" hangingPunct="1"/>
              <a:t>37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Cycles</a:t>
            </a:r>
            <a:r>
              <a:rPr lang="ru-RU" altLang="ru-RU" smtClean="0"/>
              <a:t> </a:t>
            </a:r>
            <a:r>
              <a:rPr lang="en-US" altLang="ru-RU" smtClean="0"/>
              <a:t>per instruction</a:t>
            </a:r>
            <a:r>
              <a:rPr lang="ru-RU" altLang="ru-RU" smtClean="0"/>
              <a:t>, CPI</a:t>
            </a:r>
          </a:p>
        </p:txBody>
      </p:sp>
      <p:sp>
        <p:nvSpPr>
          <p:cNvPr id="41987" name="Объект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mtClean="0"/>
              <a:t>Вычисление:</a:t>
            </a:r>
          </a:p>
          <a:p>
            <a:pPr lvl="1" algn="just"/>
            <a:r>
              <a:rPr lang="en-US" smtClean="0"/>
              <a:t>CPI Per Thread = CPU_CLK_UNHALTED / INSTRUCTIONS_EXECUTED</a:t>
            </a:r>
            <a:endParaRPr lang="ru-RU" smtClean="0"/>
          </a:p>
          <a:p>
            <a:pPr lvl="1" algn="just"/>
            <a:r>
              <a:rPr lang="en-US" smtClean="0"/>
              <a:t>CPI Per Core</a:t>
            </a:r>
            <a:r>
              <a:rPr lang="ru-RU" smtClean="0"/>
              <a:t> = (</a:t>
            </a:r>
            <a:r>
              <a:rPr lang="en-US" smtClean="0"/>
              <a:t>CPI Per Thread</a:t>
            </a:r>
            <a:r>
              <a:rPr lang="ru-RU" smtClean="0"/>
              <a:t>) / (Число используемых аппаратных потоков)</a:t>
            </a:r>
          </a:p>
          <a:p>
            <a:pPr algn="just"/>
            <a:r>
              <a:rPr lang="ru-RU" smtClean="0"/>
              <a:t>Приемлемым можно считать следующие значения этих метрик:</a:t>
            </a:r>
          </a:p>
          <a:p>
            <a:pPr lvl="1" algn="just"/>
            <a:r>
              <a:rPr lang="en-US" smtClean="0"/>
              <a:t>CPI Per Thread &lt;= 4.0</a:t>
            </a:r>
            <a:endParaRPr lang="ru-RU" smtClean="0"/>
          </a:p>
          <a:p>
            <a:pPr lvl="1" algn="just"/>
            <a:r>
              <a:rPr lang="en-US" smtClean="0"/>
              <a:t>CPI Per Core &lt;= 1.0</a:t>
            </a:r>
            <a:endParaRPr lang="ru-RU" smtClean="0"/>
          </a:p>
          <a:p>
            <a:pPr algn="just"/>
            <a:r>
              <a:rPr lang="ru-RU" smtClean="0"/>
              <a:t>Большие значения </a:t>
            </a:r>
            <a:r>
              <a:rPr lang="en-US" smtClean="0"/>
              <a:t>CPI </a:t>
            </a:r>
            <a:r>
              <a:rPr lang="ru-RU" smtClean="0"/>
              <a:t>следует расценивать как повод к уменьшению латентности доступа к памяти.</a:t>
            </a:r>
          </a:p>
          <a:p>
            <a:pPr algn="just"/>
            <a:r>
              <a:rPr lang="ru-RU" smtClean="0"/>
              <a:t>При использовании векторизации </a:t>
            </a:r>
            <a:r>
              <a:rPr lang="en-US" smtClean="0"/>
              <a:t>CPI </a:t>
            </a:r>
            <a:r>
              <a:rPr lang="ru-RU" smtClean="0"/>
              <a:t>может увеличиваться.</a:t>
            </a:r>
            <a:endParaRPr lang="ru-RU" altLang="ru-RU" b="1" smtClean="0"/>
          </a:p>
        </p:txBody>
      </p:sp>
      <p:sp>
        <p:nvSpPr>
          <p:cNvPr id="41988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41989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41990" name="Номер слайда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F804138C-6316-4936-844B-22E85C0AE710}" type="slidenum">
              <a:rPr lang="ru-RU">
                <a:latin typeface="Arial" pitchFamily="34" charset="0"/>
              </a:rPr>
              <a:pPr eaLnBrk="1" hangingPunct="1"/>
              <a:t>38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Compute to data access ratio</a:t>
            </a:r>
            <a:r>
              <a:rPr lang="en-US" altLang="ru-RU" smtClean="0"/>
              <a:t>…</a:t>
            </a:r>
            <a:endParaRPr lang="ru-RU" altLang="ru-RU" smtClean="0"/>
          </a:p>
        </p:txBody>
      </p:sp>
      <p:sp>
        <p:nvSpPr>
          <p:cNvPr id="43011" name="Объект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smtClean="0"/>
              <a:t>Объем вычислений на единицу данных </a:t>
            </a:r>
            <a:endParaRPr lang="ru-RU" smtClean="0"/>
          </a:p>
          <a:p>
            <a:pPr algn="just"/>
            <a:r>
              <a:rPr lang="ru-RU" smtClean="0"/>
              <a:t>Позволяет оценить средний объем вычислений, который приходится на единицу данных в вашем приложении. </a:t>
            </a:r>
          </a:p>
          <a:p>
            <a:pPr algn="just"/>
            <a:r>
              <a:rPr lang="ru-RU" smtClean="0"/>
              <a:t>Чем больше этот показатель, тем эффективнее будет работать программа.</a:t>
            </a:r>
          </a:p>
          <a:p>
            <a:pPr algn="just"/>
            <a:r>
              <a:rPr lang="ru-RU" smtClean="0"/>
              <a:t>Выделяют два типа этой метрики:</a:t>
            </a:r>
          </a:p>
          <a:p>
            <a:pPr lvl="1" algn="just"/>
            <a:r>
              <a:rPr lang="en-US" smtClean="0"/>
              <a:t>L</a:t>
            </a:r>
            <a:r>
              <a:rPr lang="ru-RU" smtClean="0"/>
              <a:t>1 </a:t>
            </a:r>
            <a:r>
              <a:rPr lang="en-US" smtClean="0"/>
              <a:t>Compute to Data Access Ratio </a:t>
            </a:r>
            <a:r>
              <a:rPr lang="ru-RU" smtClean="0"/>
              <a:t> - показывает среднее число векторных операций, приходящихся на один доступ к </a:t>
            </a:r>
            <a:r>
              <a:rPr lang="en-US" smtClean="0"/>
              <a:t>L</a:t>
            </a:r>
            <a:r>
              <a:rPr lang="ru-RU" smtClean="0"/>
              <a:t>1 кэшу.</a:t>
            </a:r>
          </a:p>
          <a:p>
            <a:pPr lvl="1" algn="just"/>
            <a:r>
              <a:rPr lang="en-US" smtClean="0"/>
              <a:t>L</a:t>
            </a:r>
            <a:r>
              <a:rPr lang="ru-RU" smtClean="0"/>
              <a:t>2 </a:t>
            </a:r>
            <a:r>
              <a:rPr lang="en-US" smtClean="0"/>
              <a:t>Compute to Data Access Ratio</a:t>
            </a:r>
            <a:r>
              <a:rPr lang="ru-RU" smtClean="0"/>
              <a:t> – показывает среднее число векторных операций, приходящихся на один доступ к </a:t>
            </a:r>
            <a:r>
              <a:rPr lang="en-US" smtClean="0"/>
              <a:t>L</a:t>
            </a:r>
            <a:r>
              <a:rPr lang="ru-RU" smtClean="0"/>
              <a:t>2 кэшу.</a:t>
            </a:r>
          </a:p>
        </p:txBody>
      </p:sp>
      <p:sp>
        <p:nvSpPr>
          <p:cNvPr id="43012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43013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43014" name="Номер слайда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CD1FDF63-8150-4B49-AA92-D1FE00F99FAE}" type="slidenum">
              <a:rPr lang="ru-RU">
                <a:latin typeface="Arial" pitchFamily="34" charset="0"/>
              </a:rPr>
              <a:pPr eaLnBrk="1" hangingPunct="1"/>
              <a:t>39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200025" y="188913"/>
            <a:ext cx="9083675" cy="561975"/>
          </a:xfrm>
        </p:spPr>
        <p:txBody>
          <a:bodyPr/>
          <a:lstStyle/>
          <a:p>
            <a:r>
              <a:rPr lang="en-US" altLang="ru-RU" smtClean="0"/>
              <a:t>Intel MKL</a:t>
            </a:r>
            <a:endParaRPr lang="ru-RU" altLang="ru-RU" smtClean="0"/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mtClean="0"/>
              <a:t>Intel Math Kernel Library (Intel MKL) </a:t>
            </a:r>
            <a:r>
              <a:rPr lang="en-US" altLang="ru-RU" smtClean="0"/>
              <a:t>-</a:t>
            </a:r>
            <a:r>
              <a:rPr lang="ru-RU" altLang="ru-RU" smtClean="0"/>
              <a:t> одна из самых производительных библиотек математических функции для работы на аппаратном обеспечении компании Intel</a:t>
            </a:r>
            <a:endParaRPr lang="en-US" altLang="ru-RU" smtClean="0"/>
          </a:p>
          <a:p>
            <a:pPr algn="just"/>
            <a:r>
              <a:rPr lang="ru-RU" altLang="ru-RU" smtClean="0"/>
              <a:t>Включает в себя основные функции, используемые при разработке сложных высокопроизводительных программных комплексов.</a:t>
            </a:r>
          </a:p>
        </p:txBody>
      </p:sp>
      <p:sp>
        <p:nvSpPr>
          <p:cNvPr id="7172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7173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7174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5204EF1A-0B38-453E-947A-B6724C5C9CA8}" type="slidenum">
              <a:rPr lang="ru-RU">
                <a:latin typeface="Arial" pitchFamily="34" charset="0"/>
              </a:rPr>
              <a:pPr eaLnBrk="1" hangingPunct="1"/>
              <a:t>4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Compute to data access ratio</a:t>
            </a:r>
            <a:r>
              <a:rPr lang="en-US" altLang="ru-RU" smtClean="0"/>
              <a:t>…</a:t>
            </a:r>
            <a:endParaRPr lang="ru-RU" altLang="ru-RU" smtClean="0"/>
          </a:p>
        </p:txBody>
      </p:sp>
      <p:sp>
        <p:nvSpPr>
          <p:cNvPr id="44035" name="Объект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mtClean="0"/>
              <a:t>Вычисление:</a:t>
            </a:r>
          </a:p>
          <a:p>
            <a:pPr lvl="1" algn="just"/>
            <a:r>
              <a:rPr lang="en-US" smtClean="0"/>
              <a:t>L1 Compute to Data Access Ratio = VPU_ELEMENTS_ACTIVE / DATA_READ_OR_WRITE</a:t>
            </a:r>
            <a:endParaRPr lang="ru-RU" smtClean="0"/>
          </a:p>
          <a:p>
            <a:pPr lvl="1" algn="just"/>
            <a:r>
              <a:rPr lang="en-US" smtClean="0"/>
              <a:t>L2 Compute to Data Access Ratio = VPU_ELEMENTS_ACTIVE / DATA_READ_MISS_OR_WRITE_MISS</a:t>
            </a:r>
            <a:endParaRPr lang="ru-RU" smtClean="0"/>
          </a:p>
          <a:p>
            <a:pPr algn="just"/>
            <a:r>
              <a:rPr lang="ru-RU" smtClean="0"/>
              <a:t>Где</a:t>
            </a:r>
          </a:p>
          <a:p>
            <a:pPr lvl="1" algn="just"/>
            <a:r>
              <a:rPr lang="ru-RU" smtClean="0"/>
              <a:t>VPU_ELEMENTS_ACTIVE – число векторных операций на поток</a:t>
            </a:r>
          </a:p>
          <a:p>
            <a:pPr lvl="1" algn="just"/>
            <a:r>
              <a:rPr lang="ru-RU" smtClean="0"/>
              <a:t>DATA_READ_OR_WRITE – число операций чтения и записи в </a:t>
            </a:r>
            <a:r>
              <a:rPr lang="en-US" smtClean="0"/>
              <a:t>L</a:t>
            </a:r>
            <a:r>
              <a:rPr lang="ru-RU" smtClean="0"/>
              <a:t>1 кэш данных на поток</a:t>
            </a:r>
          </a:p>
          <a:p>
            <a:pPr lvl="1" algn="just"/>
            <a:r>
              <a:rPr lang="en-US" smtClean="0"/>
              <a:t>DATA</a:t>
            </a:r>
            <a:r>
              <a:rPr lang="ru-RU" smtClean="0"/>
              <a:t>_</a:t>
            </a:r>
            <a:r>
              <a:rPr lang="en-US" smtClean="0"/>
              <a:t>READ</a:t>
            </a:r>
            <a:r>
              <a:rPr lang="ru-RU" smtClean="0"/>
              <a:t>_</a:t>
            </a:r>
            <a:r>
              <a:rPr lang="en-US" smtClean="0"/>
              <a:t>MISS</a:t>
            </a:r>
            <a:r>
              <a:rPr lang="ru-RU" smtClean="0"/>
              <a:t>_</a:t>
            </a:r>
            <a:r>
              <a:rPr lang="en-US" smtClean="0"/>
              <a:t>OR</a:t>
            </a:r>
            <a:r>
              <a:rPr lang="ru-RU" smtClean="0"/>
              <a:t>_</a:t>
            </a:r>
            <a:r>
              <a:rPr lang="en-US" smtClean="0"/>
              <a:t>WRITE</a:t>
            </a:r>
            <a:r>
              <a:rPr lang="ru-RU" smtClean="0"/>
              <a:t>_</a:t>
            </a:r>
            <a:r>
              <a:rPr lang="en-US" smtClean="0"/>
              <a:t>MISS</a:t>
            </a:r>
            <a:r>
              <a:rPr lang="ru-RU" smtClean="0"/>
              <a:t> – число </a:t>
            </a:r>
            <a:r>
              <a:rPr lang="en-US" smtClean="0"/>
              <a:t>L</a:t>
            </a:r>
            <a:r>
              <a:rPr lang="ru-RU" smtClean="0"/>
              <a:t>1 кэш промахов при чтении и записи на поток</a:t>
            </a:r>
          </a:p>
        </p:txBody>
      </p:sp>
      <p:sp>
        <p:nvSpPr>
          <p:cNvPr id="44036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44037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44038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2F81CEFE-520F-4B71-B350-E07735886235}" type="slidenum">
              <a:rPr lang="ru-RU">
                <a:latin typeface="Arial" pitchFamily="34" charset="0"/>
              </a:rPr>
              <a:pPr eaLnBrk="1" hangingPunct="1"/>
              <a:t>40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Compute to data access ratio</a:t>
            </a:r>
            <a:endParaRPr lang="ru-RU" altLang="ru-RU" smtClean="0"/>
          </a:p>
        </p:txBody>
      </p:sp>
      <p:sp>
        <p:nvSpPr>
          <p:cNvPr id="45059" name="Объект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mtClean="0"/>
              <a:t>Приложения, приемлемо работающие на сопроцессоре, должны обладать следующими значениями метрик:</a:t>
            </a:r>
          </a:p>
          <a:p>
            <a:pPr lvl="1" algn="just"/>
            <a:r>
              <a:rPr lang="en-US" smtClean="0"/>
              <a:t>L</a:t>
            </a:r>
            <a:r>
              <a:rPr lang="ru-RU" smtClean="0"/>
              <a:t>1 </a:t>
            </a:r>
            <a:r>
              <a:rPr lang="en-US" smtClean="0"/>
              <a:t>Compute to Data Access Ratio </a:t>
            </a:r>
            <a:r>
              <a:rPr lang="ru-RU" smtClean="0"/>
              <a:t>&lt; показателя интенсивности векторизации (см. показатель векторизации)</a:t>
            </a:r>
          </a:p>
          <a:p>
            <a:pPr lvl="1" algn="just"/>
            <a:r>
              <a:rPr lang="en-US" smtClean="0"/>
              <a:t>L2 Compute to Data Access Ratio &lt; 100 * (L1 Compute to Data Access Ratio)</a:t>
            </a:r>
            <a:endParaRPr lang="ru-RU" smtClean="0"/>
          </a:p>
          <a:p>
            <a:pPr algn="just"/>
            <a:r>
              <a:rPr lang="ru-RU" smtClean="0"/>
              <a:t>Для улучшения этих показателей следует увеличить плотность вычислений посредством векторизации, а также сократить число обращений к памяти. </a:t>
            </a:r>
          </a:p>
          <a:p>
            <a:pPr algn="just"/>
            <a:r>
              <a:rPr lang="ru-RU" smtClean="0"/>
              <a:t>Обратите внимание эффективную работу с кэш памятью, пользуйтесь выравниванием данных.</a:t>
            </a:r>
          </a:p>
        </p:txBody>
      </p:sp>
      <p:sp>
        <p:nvSpPr>
          <p:cNvPr id="45060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45061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45062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0BB7A7AD-4806-41B0-86F6-EA0138402BB7}" type="slidenum">
              <a:rPr lang="ru-RU">
                <a:latin typeface="Arial" pitchFamily="34" charset="0"/>
              </a:rPr>
              <a:pPr eaLnBrk="1" hangingPunct="1"/>
              <a:t>41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Data latency…</a:t>
            </a:r>
            <a:endParaRPr lang="ru-RU" altLang="ru-RU" smtClean="0"/>
          </a:p>
        </p:txBody>
      </p:sp>
      <p:sp>
        <p:nvSpPr>
          <p:cNvPr id="46083" name="Объект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smtClean="0"/>
              <a:t>Латентность доступа к памяти</a:t>
            </a:r>
            <a:endParaRPr lang="en-US" b="1" smtClean="0"/>
          </a:p>
          <a:p>
            <a:pPr algn="just"/>
            <a:r>
              <a:rPr lang="ru-RU" smtClean="0"/>
              <a:t>Высокая латентность доступа к данным существенно снижает эффективность приложения. </a:t>
            </a:r>
            <a:endParaRPr lang="en-US" smtClean="0"/>
          </a:p>
          <a:p>
            <a:pPr algn="just"/>
            <a:r>
              <a:rPr lang="ru-RU" smtClean="0"/>
              <a:t>Для оценки влияния этого фактора рекомендуется использовать следующую метрику:</a:t>
            </a:r>
            <a:endParaRPr lang="en-US" smtClean="0"/>
          </a:p>
          <a:p>
            <a:pPr lvl="1" algn="just"/>
            <a:r>
              <a:rPr lang="ru-RU" smtClean="0"/>
              <a:t>Оценка влияния латентности</a:t>
            </a:r>
            <a:r>
              <a:rPr lang="en-US" smtClean="0"/>
              <a:t> (Estimated Latency Impact) = (CPU_CLK_UNHALTED – EXEC_STAGE_CYCLES – DATA_READ_OR_WRITE) / DATA_READ_OR_WRITE_MISS</a:t>
            </a:r>
          </a:p>
          <a:p>
            <a:pPr algn="just"/>
            <a:r>
              <a:rPr lang="ru-RU" smtClean="0"/>
              <a:t>Где</a:t>
            </a:r>
          </a:p>
          <a:p>
            <a:pPr lvl="1" algn="just"/>
            <a:r>
              <a:rPr lang="en-US" smtClean="0"/>
              <a:t>EXEC</a:t>
            </a:r>
            <a:r>
              <a:rPr lang="ru-RU" smtClean="0"/>
              <a:t>_</a:t>
            </a:r>
            <a:r>
              <a:rPr lang="en-US" smtClean="0"/>
              <a:t>STAGE</a:t>
            </a:r>
            <a:r>
              <a:rPr lang="ru-RU" smtClean="0"/>
              <a:t>_</a:t>
            </a:r>
            <a:r>
              <a:rPr lang="en-US" smtClean="0"/>
              <a:t>CYCLES</a:t>
            </a:r>
            <a:r>
              <a:rPr lang="ru-RU" smtClean="0"/>
              <a:t> – число тактов процессора, на которых поток выполнял вычислительные операции</a:t>
            </a:r>
          </a:p>
        </p:txBody>
      </p:sp>
      <p:sp>
        <p:nvSpPr>
          <p:cNvPr id="46084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46085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46086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83B31870-C4E6-445C-A568-304B12067D8C}" type="slidenum">
              <a:rPr lang="ru-RU">
                <a:latin typeface="Arial" pitchFamily="34" charset="0"/>
              </a:rPr>
              <a:pPr eaLnBrk="1" hangingPunct="1"/>
              <a:t>42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Data latency</a:t>
            </a:r>
            <a:endParaRPr lang="ru-RU" altLang="ru-RU" smtClean="0"/>
          </a:p>
        </p:txBody>
      </p:sp>
      <p:sp>
        <p:nvSpPr>
          <p:cNvPr id="47107" name="Объект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mtClean="0"/>
              <a:t>Применять оптимизацию здесь следует тогда, когда значение этого показателя </a:t>
            </a:r>
            <a:r>
              <a:rPr lang="ru-RU" b="1" smtClean="0"/>
              <a:t>больше 145</a:t>
            </a:r>
            <a:r>
              <a:rPr lang="ru-RU" smtClean="0"/>
              <a:t>.</a:t>
            </a:r>
          </a:p>
          <a:p>
            <a:pPr algn="just"/>
            <a:r>
              <a:rPr lang="ru-RU" smtClean="0"/>
              <a:t>Для оптимизации следует повышать локальность данных, используя программную предвыборку данных, блочный доступ к данным в кэш памяти, потоковые операции работы с данными и выравнивание.</a:t>
            </a:r>
          </a:p>
        </p:txBody>
      </p:sp>
      <p:sp>
        <p:nvSpPr>
          <p:cNvPr id="47108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47109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47110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66BC6D5A-1F75-4FC1-94CD-E09238988093}" type="slidenum">
              <a:rPr lang="ru-RU">
                <a:latin typeface="Arial" pitchFamily="34" charset="0"/>
              </a:rPr>
              <a:pPr eaLnBrk="1" hangingPunct="1"/>
              <a:t>43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TLB cache…</a:t>
            </a:r>
            <a:endParaRPr lang="ru-RU" altLang="ru-RU" smtClean="0"/>
          </a:p>
        </p:txBody>
      </p:sp>
      <p:sp>
        <p:nvSpPr>
          <p:cNvPr id="48131" name="Объект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smtClean="0"/>
              <a:t>Использование </a:t>
            </a:r>
            <a:r>
              <a:rPr lang="en-US" b="1" smtClean="0"/>
              <a:t>TLB </a:t>
            </a:r>
            <a:r>
              <a:rPr lang="ru-RU" b="1" smtClean="0"/>
              <a:t>кэша</a:t>
            </a:r>
            <a:endParaRPr lang="ru-RU" smtClean="0"/>
          </a:p>
          <a:p>
            <a:pPr algn="just"/>
            <a:r>
              <a:rPr lang="ru-RU" smtClean="0"/>
              <a:t>Неэффективное использование </a:t>
            </a:r>
            <a:r>
              <a:rPr lang="en-US" smtClean="0"/>
              <a:t>TLB </a:t>
            </a:r>
            <a:r>
              <a:rPr lang="ru-RU" smtClean="0"/>
              <a:t>кэша приводит к увеличению латентности доступа к памяти и, как следствие, снижению производительности приложений.</a:t>
            </a:r>
            <a:endParaRPr lang="en-US" smtClean="0"/>
          </a:p>
          <a:p>
            <a:pPr algn="just"/>
            <a:r>
              <a:rPr lang="ru-RU" smtClean="0"/>
              <a:t>Для оценки эффективности доступа в </a:t>
            </a:r>
            <a:r>
              <a:rPr lang="en-US" smtClean="0"/>
              <a:t>TLB </a:t>
            </a:r>
            <a:r>
              <a:rPr lang="ru-RU" smtClean="0"/>
              <a:t>кэш используются следующие показатели:</a:t>
            </a:r>
            <a:endParaRPr lang="en-US" smtClean="0"/>
          </a:p>
          <a:p>
            <a:pPr lvl="1"/>
            <a:r>
              <a:rPr lang="en-US" smtClean="0"/>
              <a:t>L1 TLB miss ratio = DATA_PAGE_WALK / DATA_READ_OR_WRITE;</a:t>
            </a:r>
            <a:endParaRPr lang="ru-RU" smtClean="0"/>
          </a:p>
          <a:p>
            <a:pPr lvl="1"/>
            <a:r>
              <a:rPr lang="en-US" smtClean="0"/>
              <a:t>L2 TLB miss ratio = LONG_DATA_PAGE_WALK / DATA_READ_OR_WRITE</a:t>
            </a:r>
            <a:endParaRPr lang="ru-RU" smtClean="0"/>
          </a:p>
          <a:p>
            <a:pPr lvl="1"/>
            <a:r>
              <a:rPr lang="en-US" smtClean="0"/>
              <a:t>L1 TLB misses per L2 TLB miss = DATA_PAGE_WALK / LONG_DATA_PAGE_WALK</a:t>
            </a:r>
            <a:endParaRPr lang="ru-RU" smtClean="0"/>
          </a:p>
          <a:p>
            <a:pPr lvl="1" algn="just"/>
            <a:endParaRPr lang="ru-RU" smtClean="0"/>
          </a:p>
        </p:txBody>
      </p:sp>
      <p:sp>
        <p:nvSpPr>
          <p:cNvPr id="48132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48133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48134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DA356C01-3BA9-46D8-ACC4-C5A22150637B}" type="slidenum">
              <a:rPr lang="ru-RU">
                <a:latin typeface="Arial" pitchFamily="34" charset="0"/>
              </a:rPr>
              <a:pPr eaLnBrk="1" hangingPunct="1"/>
              <a:t>44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TLB cache</a:t>
            </a:r>
            <a:endParaRPr lang="ru-RU" altLang="ru-RU" smtClean="0"/>
          </a:p>
        </p:txBody>
      </p:sp>
      <p:sp>
        <p:nvSpPr>
          <p:cNvPr id="49155" name="Объект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mtClean="0"/>
              <a:t>Где</a:t>
            </a:r>
          </a:p>
          <a:p>
            <a:pPr lvl="1" algn="just"/>
            <a:r>
              <a:rPr lang="en-US" smtClean="0"/>
              <a:t>DATA_PAGE_WALK – </a:t>
            </a:r>
            <a:r>
              <a:rPr lang="ru-RU" smtClean="0"/>
              <a:t>число промахов </a:t>
            </a:r>
            <a:r>
              <a:rPr lang="en-US" smtClean="0"/>
              <a:t>L1 TLB </a:t>
            </a:r>
            <a:r>
              <a:rPr lang="ru-RU" smtClean="0"/>
              <a:t>кэша</a:t>
            </a:r>
          </a:p>
          <a:p>
            <a:pPr lvl="1" algn="just"/>
            <a:r>
              <a:rPr lang="en-US" smtClean="0"/>
              <a:t>LONG_DATA_PAGE_WALK – </a:t>
            </a:r>
            <a:r>
              <a:rPr lang="ru-RU" smtClean="0"/>
              <a:t>число промахов </a:t>
            </a:r>
            <a:r>
              <a:rPr lang="en-US" smtClean="0"/>
              <a:t>L2 TLB </a:t>
            </a:r>
            <a:r>
              <a:rPr lang="ru-RU" smtClean="0"/>
              <a:t>кэша</a:t>
            </a:r>
          </a:p>
          <a:p>
            <a:pPr algn="just"/>
            <a:r>
              <a:rPr lang="ru-RU" smtClean="0"/>
              <a:t>Необходимость в оптимизации здесь появляется, если:</a:t>
            </a:r>
          </a:p>
          <a:p>
            <a:pPr lvl="1" algn="just"/>
            <a:r>
              <a:rPr lang="en-US" smtClean="0"/>
              <a:t>L1 TLB miss ratio &gt; 1%</a:t>
            </a:r>
            <a:endParaRPr lang="ru-RU" smtClean="0"/>
          </a:p>
          <a:p>
            <a:pPr lvl="1" algn="just"/>
            <a:r>
              <a:rPr lang="en-US" smtClean="0"/>
              <a:t>L2 TLB miss ratio &gt; 0.1%</a:t>
            </a:r>
            <a:endParaRPr lang="ru-RU" smtClean="0"/>
          </a:p>
          <a:p>
            <a:pPr lvl="1" algn="just"/>
            <a:r>
              <a:rPr lang="en-US" smtClean="0"/>
              <a:t>L1 TLB misses per L2 TLB miss &gt; 1</a:t>
            </a:r>
            <a:endParaRPr lang="ru-RU" smtClean="0"/>
          </a:p>
        </p:txBody>
      </p:sp>
      <p:sp>
        <p:nvSpPr>
          <p:cNvPr id="49156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49157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49158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0A891360-34C3-46E4-AB23-F20A3EB5B3A4}" type="slidenum">
              <a:rPr lang="ru-RU">
                <a:latin typeface="Arial" pitchFamily="34" charset="0"/>
              </a:rPr>
              <a:pPr eaLnBrk="1" hangingPunct="1"/>
              <a:t>45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TLB cache</a:t>
            </a:r>
            <a:endParaRPr lang="ru-RU" smtClean="0"/>
          </a:p>
        </p:txBody>
      </p:sp>
      <p:sp>
        <p:nvSpPr>
          <p:cNvPr id="5017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mtClean="0"/>
              <a:t>Для улучшения ситуации следует обратить внимание на эффективность использования кэша и уменьшать латентность доступа к памяти.</a:t>
            </a:r>
          </a:p>
          <a:p>
            <a:pPr algn="just"/>
            <a:r>
              <a:rPr lang="ru-RU" smtClean="0"/>
              <a:t>Если отношение (</a:t>
            </a:r>
            <a:r>
              <a:rPr lang="en-US" smtClean="0"/>
              <a:t>L</a:t>
            </a:r>
            <a:r>
              <a:rPr lang="ru-RU" smtClean="0"/>
              <a:t>1 </a:t>
            </a:r>
            <a:r>
              <a:rPr lang="en-US" smtClean="0"/>
              <a:t>TLB miss</a:t>
            </a:r>
            <a:r>
              <a:rPr lang="ru-RU" smtClean="0"/>
              <a:t> / </a:t>
            </a:r>
            <a:r>
              <a:rPr lang="en-US" smtClean="0"/>
              <a:t>L</a:t>
            </a:r>
            <a:r>
              <a:rPr lang="ru-RU" smtClean="0"/>
              <a:t>2 </a:t>
            </a:r>
            <a:r>
              <a:rPr lang="en-US" smtClean="0"/>
              <a:t>TLB miss</a:t>
            </a:r>
            <a:r>
              <a:rPr lang="ru-RU" smtClean="0"/>
              <a:t>) достаточно велико, можно попробовать использовать страницы </a:t>
            </a:r>
            <a:r>
              <a:rPr lang="en-US" smtClean="0"/>
              <a:t>TLB </a:t>
            </a:r>
            <a:r>
              <a:rPr lang="ru-RU" smtClean="0"/>
              <a:t>кэша большего размера.</a:t>
            </a:r>
          </a:p>
          <a:p>
            <a:pPr algn="just"/>
            <a:r>
              <a:rPr lang="ru-RU" smtClean="0"/>
              <a:t>Если в коде есть циклы, в теле которых на каждой итерации выполняются действия с разными участками данных, лучше разбить такой цикл на несколько более маленьких.</a:t>
            </a:r>
          </a:p>
        </p:txBody>
      </p:sp>
      <p:sp>
        <p:nvSpPr>
          <p:cNvPr id="50180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mtClean="0">
                <a:latin typeface="Arial" pitchFamily="34" charset="0"/>
              </a:rPr>
              <a:t>Н. Новгород, 2013 г.</a:t>
            </a:r>
            <a:endParaRPr lang="ru-RU">
              <a:latin typeface="Arial" pitchFamily="34" charset="0"/>
            </a:endParaRPr>
          </a:p>
        </p:txBody>
      </p:sp>
      <p:sp>
        <p:nvSpPr>
          <p:cNvPr id="50181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mtClean="0">
                <a:latin typeface="Arial" pitchFamily="34" charset="0"/>
              </a:rPr>
              <a:t>Элементы оптимизации прикладных программ для </a:t>
            </a:r>
            <a:r>
              <a:rPr lang="en-US" smtClean="0">
                <a:latin typeface="Arial" pitchFamily="34" charset="0"/>
              </a:rPr>
              <a:t>Intel Xeon Phi. Intel MKL, Intel VTune Amplifier XE</a:t>
            </a:r>
            <a:endParaRPr lang="ru-RU" smtClean="0">
              <a:latin typeface="Arial" pitchFamily="34" charset="0"/>
            </a:endParaRPr>
          </a:p>
        </p:txBody>
      </p:sp>
      <p:sp>
        <p:nvSpPr>
          <p:cNvPr id="50182" name="Номер слайда 8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E7182DCA-8914-49BE-97B5-0B458720DBA1}" type="slidenum">
              <a:rPr lang="ru-RU">
                <a:latin typeface="Arial" pitchFamily="34" charset="0"/>
              </a:rPr>
              <a:pPr eaLnBrk="1" hangingPunct="1"/>
              <a:t>46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Vectorization…</a:t>
            </a:r>
            <a:endParaRPr lang="ru-RU" smtClean="0"/>
          </a:p>
        </p:txBody>
      </p:sp>
      <p:sp>
        <p:nvSpPr>
          <p:cNvPr id="5120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smtClean="0"/>
              <a:t>Интенсивность векторизации</a:t>
            </a:r>
          </a:p>
          <a:p>
            <a:pPr algn="just"/>
            <a:r>
              <a:rPr lang="ru-RU" smtClean="0"/>
              <a:t>Она показывает, насколько эффективно векторизован ваш код:</a:t>
            </a:r>
          </a:p>
          <a:p>
            <a:pPr lvl="1"/>
            <a:r>
              <a:rPr lang="ru-RU" smtClean="0"/>
              <a:t>Интенсивность векторизации</a:t>
            </a:r>
            <a:r>
              <a:rPr lang="en-US" smtClean="0"/>
              <a:t> (vectorization intensity) = VPU_ELEMENTS_ACTIVE / VPU_INSTRUCTIONS_EXECUTED.</a:t>
            </a:r>
            <a:endParaRPr lang="ru-RU" smtClean="0"/>
          </a:p>
          <a:p>
            <a:r>
              <a:rPr lang="ru-RU" smtClean="0"/>
              <a:t>Где</a:t>
            </a:r>
          </a:p>
          <a:p>
            <a:pPr lvl="1" algn="just"/>
            <a:r>
              <a:rPr lang="en-US" smtClean="0"/>
              <a:t>VPU</a:t>
            </a:r>
            <a:r>
              <a:rPr lang="ru-RU" smtClean="0"/>
              <a:t>_</a:t>
            </a:r>
            <a:r>
              <a:rPr lang="en-US" smtClean="0"/>
              <a:t>INSTRUCTIONS</a:t>
            </a:r>
            <a:r>
              <a:rPr lang="ru-RU" smtClean="0"/>
              <a:t>_</a:t>
            </a:r>
            <a:r>
              <a:rPr lang="en-US" smtClean="0"/>
              <a:t>EXECUTED</a:t>
            </a:r>
            <a:r>
              <a:rPr lang="ru-RU" smtClean="0"/>
              <a:t> – число векторных инструкций, выполняемых потоком</a:t>
            </a:r>
          </a:p>
          <a:p>
            <a:pPr lvl="1" algn="just"/>
            <a:r>
              <a:rPr lang="en-US" smtClean="0"/>
              <a:t>VPU</a:t>
            </a:r>
            <a:r>
              <a:rPr lang="ru-RU" smtClean="0"/>
              <a:t>_</a:t>
            </a:r>
            <a:r>
              <a:rPr lang="en-US" smtClean="0"/>
              <a:t>ELEMENTS</a:t>
            </a:r>
            <a:r>
              <a:rPr lang="ru-RU" smtClean="0"/>
              <a:t>_</a:t>
            </a:r>
            <a:r>
              <a:rPr lang="en-US" smtClean="0"/>
              <a:t>ACTIVE</a:t>
            </a:r>
            <a:r>
              <a:rPr lang="ru-RU" smtClean="0"/>
              <a:t> – число активных векторных элементов на векторную инструкцию, или, другими словами, число векторных операций (за одну векторную инструкцию может выполняться несколько операций)</a:t>
            </a:r>
          </a:p>
        </p:txBody>
      </p:sp>
      <p:sp>
        <p:nvSpPr>
          <p:cNvPr id="51204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mtClean="0">
                <a:latin typeface="Arial" pitchFamily="34" charset="0"/>
              </a:rPr>
              <a:t>Н. Новгород, 2013 г.</a:t>
            </a:r>
            <a:endParaRPr lang="ru-RU">
              <a:latin typeface="Arial" pitchFamily="34" charset="0"/>
            </a:endParaRPr>
          </a:p>
        </p:txBody>
      </p:sp>
      <p:sp>
        <p:nvSpPr>
          <p:cNvPr id="51205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mtClean="0">
                <a:latin typeface="Arial" pitchFamily="34" charset="0"/>
              </a:rPr>
              <a:t>Элементы оптимизации прикладных программ для </a:t>
            </a:r>
            <a:r>
              <a:rPr lang="en-US" smtClean="0">
                <a:latin typeface="Arial" pitchFamily="34" charset="0"/>
              </a:rPr>
              <a:t>Intel Xeon Phi. Intel MKL, Intel VTune Amplifier XE</a:t>
            </a:r>
            <a:endParaRPr lang="ru-RU" smtClean="0">
              <a:latin typeface="Arial" pitchFamily="34" charset="0"/>
            </a:endParaRPr>
          </a:p>
        </p:txBody>
      </p:sp>
      <p:sp>
        <p:nvSpPr>
          <p:cNvPr id="51206" name="Номер слайда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3054B757-A7A6-4E9A-A3CE-66F31BE478FA}" type="slidenum">
              <a:rPr lang="ru-RU">
                <a:latin typeface="Arial" pitchFamily="34" charset="0"/>
              </a:rPr>
              <a:pPr eaLnBrk="1" hangingPunct="1"/>
              <a:t>47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Vectorization</a:t>
            </a:r>
            <a:endParaRPr lang="ru-RU" smtClean="0"/>
          </a:p>
        </p:txBody>
      </p:sp>
      <p:sp>
        <p:nvSpPr>
          <p:cNvPr id="5222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mtClean="0"/>
              <a:t>Оптимизировать нужно, если этот параметр </a:t>
            </a:r>
            <a:r>
              <a:rPr lang="ru-RU" b="1" smtClean="0"/>
              <a:t>меньше 8</a:t>
            </a:r>
            <a:r>
              <a:rPr lang="ru-RU" smtClean="0"/>
              <a:t> при использовании чисел двойной точности и </a:t>
            </a:r>
            <a:r>
              <a:rPr lang="ru-RU" b="1" smtClean="0"/>
              <a:t>меньше 16</a:t>
            </a:r>
            <a:r>
              <a:rPr lang="ru-RU" smtClean="0"/>
              <a:t> при использовании чисел одинарной точности</a:t>
            </a:r>
          </a:p>
          <a:p>
            <a:pPr algn="just"/>
            <a:r>
              <a:rPr lang="ru-RU" smtClean="0"/>
              <a:t>Компилятор </a:t>
            </a:r>
            <a:r>
              <a:rPr lang="en-US" smtClean="0"/>
              <a:t>Intel </a:t>
            </a:r>
            <a:r>
              <a:rPr lang="ru-RU" smtClean="0"/>
              <a:t>может выполнять автоматическую векторизацию вашего кода. Для получения информации о том, какие циклы были векторизованы, а какие – нет, используйте соответствующие отчеты компилятора.</a:t>
            </a:r>
          </a:p>
          <a:p>
            <a:pPr algn="just"/>
            <a:r>
              <a:rPr lang="ru-RU" smtClean="0"/>
              <a:t>Для подсказки компилятору используйте директиву #</a:t>
            </a:r>
            <a:r>
              <a:rPr lang="en-US" smtClean="0"/>
              <a:t>pragma ivdep </a:t>
            </a:r>
            <a:r>
              <a:rPr lang="ru-RU" smtClean="0"/>
              <a:t>и специальные ключевые слова. Для ручной векторизации используйте возможности технологии </a:t>
            </a:r>
            <a:r>
              <a:rPr lang="en-US" smtClean="0"/>
              <a:t>Intel Cilk Plus</a:t>
            </a:r>
            <a:r>
              <a:rPr lang="ru-RU" smtClean="0"/>
              <a:t> и #</a:t>
            </a:r>
            <a:r>
              <a:rPr lang="en-US" smtClean="0"/>
              <a:t>pragma simd</a:t>
            </a:r>
            <a:r>
              <a:rPr lang="ru-RU" smtClean="0"/>
              <a:t>.</a:t>
            </a:r>
          </a:p>
          <a:p>
            <a:r>
              <a:rPr lang="ru-RU" smtClean="0"/>
              <a:t>Следите за выравниванием данных при векторизации.</a:t>
            </a:r>
          </a:p>
          <a:p>
            <a:pPr algn="just"/>
            <a:endParaRPr lang="ru-RU" smtClean="0"/>
          </a:p>
        </p:txBody>
      </p:sp>
      <p:sp>
        <p:nvSpPr>
          <p:cNvPr id="52228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mtClean="0">
                <a:latin typeface="Arial" pitchFamily="34" charset="0"/>
              </a:rPr>
              <a:t>Н. Новгород, 2013 г.</a:t>
            </a:r>
            <a:endParaRPr lang="ru-RU">
              <a:latin typeface="Arial" pitchFamily="34" charset="0"/>
            </a:endParaRPr>
          </a:p>
        </p:txBody>
      </p:sp>
      <p:sp>
        <p:nvSpPr>
          <p:cNvPr id="52229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mtClean="0">
                <a:latin typeface="Arial" pitchFamily="34" charset="0"/>
              </a:rPr>
              <a:t>Элементы оптимизации прикладных программ для </a:t>
            </a:r>
            <a:r>
              <a:rPr lang="en-US" smtClean="0">
                <a:latin typeface="Arial" pitchFamily="34" charset="0"/>
              </a:rPr>
              <a:t>Intel Xeon Phi. Intel MKL, Intel VTune Amplifier XE</a:t>
            </a:r>
            <a:endParaRPr lang="ru-RU" smtClean="0">
              <a:latin typeface="Arial" pitchFamily="34" charset="0"/>
            </a:endParaRPr>
          </a:p>
        </p:txBody>
      </p:sp>
      <p:sp>
        <p:nvSpPr>
          <p:cNvPr id="52230" name="Номер слайда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268F6BFF-E107-400F-9E64-A06F6953D327}" type="slidenum">
              <a:rPr lang="ru-RU">
                <a:latin typeface="Arial" pitchFamily="34" charset="0"/>
              </a:rPr>
              <a:pPr eaLnBrk="1" hangingPunct="1"/>
              <a:t>48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Memory </a:t>
            </a:r>
            <a:r>
              <a:rPr lang="en-US" smtClean="0"/>
              <a:t>bandwidth</a:t>
            </a:r>
            <a:r>
              <a:rPr lang="en-US" altLang="ru-RU" smtClean="0"/>
              <a:t>…</a:t>
            </a:r>
            <a:endParaRPr lang="ru-RU" smtClean="0"/>
          </a:p>
        </p:txBody>
      </p:sp>
      <p:sp>
        <p:nvSpPr>
          <p:cNvPr id="5325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smtClean="0"/>
              <a:t>Пропуская способность памяти</a:t>
            </a:r>
            <a:endParaRPr lang="en-US" smtClean="0"/>
          </a:p>
          <a:p>
            <a:pPr algn="just"/>
            <a:r>
              <a:rPr lang="ru-RU" smtClean="0"/>
              <a:t>Величина показателя пропускной способности памяти вычисляется следующим образом:</a:t>
            </a:r>
            <a:endParaRPr lang="en-US" smtClean="0"/>
          </a:p>
          <a:p>
            <a:pPr lvl="1"/>
            <a:r>
              <a:rPr lang="en-US" smtClean="0"/>
              <a:t>Read bandwidth = (L2_DATA_READ_MISS_MEM_FILL + L2_DATA_WRITE_MISS_MEM_FILL + HWP_L2MISS) * 64 / CPU_CLK_UNHALTED</a:t>
            </a:r>
            <a:endParaRPr lang="ru-RU" smtClean="0"/>
          </a:p>
          <a:p>
            <a:pPr lvl="1"/>
            <a:r>
              <a:rPr lang="en-US" smtClean="0"/>
              <a:t>Write bandwidth = L2_VICTIM_REQ_WITH_DATA + SNP_HITM_L2) * 64 / CPU_CLK_UNHALTED</a:t>
            </a:r>
            <a:endParaRPr lang="ru-RU" smtClean="0"/>
          </a:p>
          <a:p>
            <a:pPr lvl="1"/>
            <a:r>
              <a:rPr lang="en-US" smtClean="0"/>
              <a:t>Memory Bandwidth = (Read bandwidth + Write bandwidth) * (</a:t>
            </a:r>
            <a:r>
              <a:rPr lang="ru-RU" smtClean="0"/>
              <a:t>Частота процессора в ГГц</a:t>
            </a:r>
            <a:r>
              <a:rPr lang="en-US" smtClean="0"/>
              <a:t>)</a:t>
            </a:r>
            <a:endParaRPr lang="ru-RU" smtClean="0"/>
          </a:p>
        </p:txBody>
      </p:sp>
      <p:sp>
        <p:nvSpPr>
          <p:cNvPr id="53252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mtClean="0">
                <a:latin typeface="Arial" pitchFamily="34" charset="0"/>
              </a:rPr>
              <a:t>Н. Новгород, 2013 г.</a:t>
            </a:r>
            <a:endParaRPr lang="ru-RU">
              <a:latin typeface="Arial" pitchFamily="34" charset="0"/>
            </a:endParaRPr>
          </a:p>
        </p:txBody>
      </p:sp>
      <p:sp>
        <p:nvSpPr>
          <p:cNvPr id="53253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mtClean="0">
                <a:latin typeface="Arial" pitchFamily="34" charset="0"/>
              </a:rPr>
              <a:t>Элементы оптимизации прикладных программ для </a:t>
            </a:r>
            <a:r>
              <a:rPr lang="en-US" smtClean="0">
                <a:latin typeface="Arial" pitchFamily="34" charset="0"/>
              </a:rPr>
              <a:t>Intel Xeon Phi. Intel MKL, Intel VTune Amplifier XE</a:t>
            </a:r>
            <a:endParaRPr lang="ru-RU" smtClean="0">
              <a:latin typeface="Arial" pitchFamily="34" charset="0"/>
            </a:endParaRPr>
          </a:p>
        </p:txBody>
      </p:sp>
      <p:sp>
        <p:nvSpPr>
          <p:cNvPr id="53254" name="Номер слайда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7582F7D8-2DB2-492F-B927-95B842967FAA}" type="slidenum">
              <a:rPr lang="ru-RU">
                <a:latin typeface="Arial" pitchFamily="34" charset="0"/>
              </a:rPr>
              <a:pPr eaLnBrk="1" hangingPunct="1"/>
              <a:t>49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MKL</a:t>
            </a:r>
            <a:r>
              <a:rPr lang="ru-RU" altLang="ru-RU" smtClean="0"/>
              <a:t>: функциональность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mtClean="0"/>
              <a:t>Линейная алгебра (</a:t>
            </a:r>
            <a:r>
              <a:rPr lang="en-US" altLang="ru-RU" smtClean="0"/>
              <a:t>BLAS</a:t>
            </a:r>
            <a:r>
              <a:rPr lang="ru-RU" altLang="ru-RU" smtClean="0"/>
              <a:t>, </a:t>
            </a:r>
            <a:r>
              <a:rPr lang="en-US" altLang="ru-RU" smtClean="0"/>
              <a:t>LAPACK</a:t>
            </a:r>
            <a:r>
              <a:rPr lang="ru-RU" altLang="ru-RU" smtClean="0"/>
              <a:t>, работа с разреженными данными);</a:t>
            </a:r>
          </a:p>
          <a:p>
            <a:pPr algn="just"/>
            <a:r>
              <a:rPr lang="ru-RU" altLang="ru-RU" smtClean="0"/>
              <a:t>Быстрое преобразование Фурье;</a:t>
            </a:r>
          </a:p>
          <a:p>
            <a:pPr algn="just"/>
            <a:r>
              <a:rPr lang="ru-RU" altLang="ru-RU" smtClean="0"/>
              <a:t>Векторные функции (тригонометрические, гиперболические, экспоненциальные и логарифмические, возведение в степень и взятие корня, округление);</a:t>
            </a:r>
          </a:p>
          <a:p>
            <a:pPr algn="just"/>
            <a:r>
              <a:rPr lang="ru-RU" altLang="ru-RU" smtClean="0"/>
              <a:t>Векторные генераторы случайных чисел и функции математической статистики;</a:t>
            </a:r>
          </a:p>
          <a:p>
            <a:pPr algn="just"/>
            <a:r>
              <a:rPr lang="ru-RU" altLang="ru-RU" smtClean="0"/>
              <a:t>Интерполяция данных.</a:t>
            </a:r>
          </a:p>
        </p:txBody>
      </p:sp>
      <p:sp>
        <p:nvSpPr>
          <p:cNvPr id="8196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8197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8198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13ED4310-1C73-4A30-BE96-39906D3B1DFF}" type="slidenum">
              <a:rPr lang="ru-RU">
                <a:latin typeface="Arial" pitchFamily="34" charset="0"/>
              </a:rPr>
              <a:pPr eaLnBrk="1" hangingPunct="1"/>
              <a:t>5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Memory </a:t>
            </a:r>
            <a:r>
              <a:rPr lang="en-US" smtClean="0"/>
              <a:t>bandwidth</a:t>
            </a:r>
            <a:r>
              <a:rPr lang="en-US" altLang="ru-RU" smtClean="0"/>
              <a:t>…</a:t>
            </a:r>
            <a:endParaRPr lang="ru-RU" smtClean="0"/>
          </a:p>
        </p:txBody>
      </p:sp>
      <p:sp>
        <p:nvSpPr>
          <p:cNvPr id="5427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200" smtClean="0"/>
              <a:t>L</a:t>
            </a:r>
            <a:r>
              <a:rPr lang="ru-RU" sz="2200" smtClean="0"/>
              <a:t>2_</a:t>
            </a:r>
            <a:r>
              <a:rPr lang="en-US" sz="2200" smtClean="0"/>
              <a:t>DATA</a:t>
            </a:r>
            <a:r>
              <a:rPr lang="ru-RU" sz="2200" smtClean="0"/>
              <a:t>_</a:t>
            </a:r>
            <a:r>
              <a:rPr lang="en-US" sz="2200" smtClean="0"/>
              <a:t>READ</a:t>
            </a:r>
            <a:r>
              <a:rPr lang="ru-RU" sz="2200" smtClean="0"/>
              <a:t>_</a:t>
            </a:r>
            <a:r>
              <a:rPr lang="en-US" sz="2200" smtClean="0"/>
              <a:t>MISS</a:t>
            </a:r>
            <a:r>
              <a:rPr lang="ru-RU" sz="2200" smtClean="0"/>
              <a:t>_</a:t>
            </a:r>
            <a:r>
              <a:rPr lang="en-US" sz="2200" smtClean="0"/>
              <a:t>MEM</a:t>
            </a:r>
            <a:r>
              <a:rPr lang="ru-RU" sz="2200" smtClean="0"/>
              <a:t>_</a:t>
            </a:r>
            <a:r>
              <a:rPr lang="en-US" sz="2200" smtClean="0"/>
              <a:t>FILL</a:t>
            </a:r>
            <a:r>
              <a:rPr lang="ru-RU" sz="2200" smtClean="0"/>
              <a:t> – число операций чтения, приводящих к обращению к оперативной памяти, включая операции предвыборки;</a:t>
            </a:r>
          </a:p>
          <a:p>
            <a:pPr algn="just"/>
            <a:r>
              <a:rPr lang="en-US" sz="2200" smtClean="0"/>
              <a:t>L</a:t>
            </a:r>
            <a:r>
              <a:rPr lang="ru-RU" sz="2200" smtClean="0"/>
              <a:t>2_</a:t>
            </a:r>
            <a:r>
              <a:rPr lang="en-US" sz="2200" smtClean="0"/>
              <a:t>DATA</a:t>
            </a:r>
            <a:r>
              <a:rPr lang="ru-RU" sz="2200" smtClean="0"/>
              <a:t>_</a:t>
            </a:r>
            <a:r>
              <a:rPr lang="en-US" sz="2200" smtClean="0"/>
              <a:t>WRITE</a:t>
            </a:r>
            <a:r>
              <a:rPr lang="ru-RU" sz="2200" smtClean="0"/>
              <a:t>_</a:t>
            </a:r>
            <a:r>
              <a:rPr lang="en-US" sz="2200" smtClean="0"/>
              <a:t>MISS</a:t>
            </a:r>
            <a:r>
              <a:rPr lang="ru-RU" sz="2200" smtClean="0"/>
              <a:t>_</a:t>
            </a:r>
            <a:r>
              <a:rPr lang="en-US" sz="2200" smtClean="0"/>
              <a:t>MEM</a:t>
            </a:r>
            <a:r>
              <a:rPr lang="ru-RU" sz="2200" smtClean="0"/>
              <a:t>_</a:t>
            </a:r>
            <a:r>
              <a:rPr lang="en-US" sz="2200" smtClean="0"/>
              <a:t>FILL</a:t>
            </a:r>
            <a:r>
              <a:rPr lang="ru-RU" sz="2200" smtClean="0"/>
              <a:t> – число операций записи, приводящих к обращению к оперативной памяти на чтение, включая операции предвыборки;</a:t>
            </a:r>
          </a:p>
          <a:p>
            <a:pPr algn="just"/>
            <a:r>
              <a:rPr lang="en-US" sz="2200" smtClean="0"/>
              <a:t>L</a:t>
            </a:r>
            <a:r>
              <a:rPr lang="ru-RU" sz="2200" smtClean="0"/>
              <a:t>2_</a:t>
            </a:r>
            <a:r>
              <a:rPr lang="en-US" sz="2200" smtClean="0"/>
              <a:t>VICTIM</a:t>
            </a:r>
            <a:r>
              <a:rPr lang="ru-RU" sz="2200" smtClean="0"/>
              <a:t>_</a:t>
            </a:r>
            <a:r>
              <a:rPr lang="en-US" sz="2200" smtClean="0"/>
              <a:t>REQ</a:t>
            </a:r>
            <a:r>
              <a:rPr lang="ru-RU" sz="2200" smtClean="0"/>
              <a:t>_</a:t>
            </a:r>
            <a:r>
              <a:rPr lang="en-US" sz="2200" smtClean="0"/>
              <a:t>WITH</a:t>
            </a:r>
            <a:r>
              <a:rPr lang="ru-RU" sz="2200" smtClean="0"/>
              <a:t>_</a:t>
            </a:r>
            <a:r>
              <a:rPr lang="en-US" sz="2200" smtClean="0"/>
              <a:t>DATA </a:t>
            </a:r>
            <a:r>
              <a:rPr lang="ru-RU" sz="2200" smtClean="0"/>
              <a:t>– число замещений данных, приводящих к обращению к оперативной памяти на запись;</a:t>
            </a:r>
          </a:p>
          <a:p>
            <a:pPr algn="just"/>
            <a:r>
              <a:rPr lang="ru-RU" sz="2200" smtClean="0"/>
              <a:t>HWP_L2MISS – число аппаратных предвыборок, которые привели к </a:t>
            </a:r>
            <a:r>
              <a:rPr lang="en-US" sz="2200" smtClean="0"/>
              <a:t>L</a:t>
            </a:r>
            <a:r>
              <a:rPr lang="ru-RU" sz="2200" smtClean="0"/>
              <a:t>2 кэш промаху;</a:t>
            </a:r>
          </a:p>
          <a:p>
            <a:pPr algn="just"/>
            <a:r>
              <a:rPr lang="ru-RU" sz="2200" smtClean="0"/>
              <a:t>SNP_HITM_L2 – число событий возникающих в случае, когда данные, измененные в кэше одного ядра, нужны другому ядру;</a:t>
            </a:r>
          </a:p>
          <a:p>
            <a:pPr algn="just"/>
            <a:r>
              <a:rPr lang="ru-RU" sz="2200" smtClean="0"/>
              <a:t>CPU_CLK_UNHALTED – число тактов процессора.</a:t>
            </a:r>
          </a:p>
        </p:txBody>
      </p:sp>
      <p:sp>
        <p:nvSpPr>
          <p:cNvPr id="54276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mtClean="0">
                <a:latin typeface="Arial" pitchFamily="34" charset="0"/>
              </a:rPr>
              <a:t>Н. Новгород, 2013 г.</a:t>
            </a:r>
            <a:endParaRPr lang="ru-RU">
              <a:latin typeface="Arial" pitchFamily="34" charset="0"/>
            </a:endParaRPr>
          </a:p>
        </p:txBody>
      </p:sp>
      <p:sp>
        <p:nvSpPr>
          <p:cNvPr id="54277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mtClean="0">
                <a:latin typeface="Arial" pitchFamily="34" charset="0"/>
              </a:rPr>
              <a:t>Элементы оптимизации прикладных программ для </a:t>
            </a:r>
            <a:r>
              <a:rPr lang="en-US" smtClean="0">
                <a:latin typeface="Arial" pitchFamily="34" charset="0"/>
              </a:rPr>
              <a:t>Intel Xeon Phi. Intel MKL, Intel VTune Amplifier XE</a:t>
            </a:r>
            <a:endParaRPr lang="ru-RU" smtClean="0">
              <a:latin typeface="Arial" pitchFamily="34" charset="0"/>
            </a:endParaRPr>
          </a:p>
        </p:txBody>
      </p:sp>
      <p:sp>
        <p:nvSpPr>
          <p:cNvPr id="54278" name="Номер слайда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94C7A88C-2B13-4BCE-B276-9498416AA7BF}" type="slidenum">
              <a:rPr lang="ru-RU">
                <a:latin typeface="Arial" pitchFamily="34" charset="0"/>
              </a:rPr>
              <a:pPr eaLnBrk="1" hangingPunct="1"/>
              <a:t>50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Memory </a:t>
            </a:r>
            <a:r>
              <a:rPr lang="en-US" smtClean="0"/>
              <a:t>bandwidth</a:t>
            </a:r>
            <a:endParaRPr lang="ru-RU" smtClean="0"/>
          </a:p>
        </p:txBody>
      </p:sp>
      <p:sp>
        <p:nvSpPr>
          <p:cNvPr id="552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mtClean="0"/>
              <a:t>Если эта величина </a:t>
            </a:r>
            <a:r>
              <a:rPr lang="ru-RU" b="1" smtClean="0"/>
              <a:t>&lt; 80 ГБ/сек </a:t>
            </a:r>
            <a:r>
              <a:rPr lang="ru-RU" smtClean="0"/>
              <a:t>(практический максимум для 8 контроллеров памяти равен 140 ГБ/сек), тогда имеет смысл выполнять соответствующую оптимизацию.</a:t>
            </a:r>
          </a:p>
          <a:p>
            <a:pPr algn="just"/>
            <a:r>
              <a:rPr lang="ru-RU" smtClean="0"/>
              <a:t>Для этого следует улучшить локальность данных в кэшах, использовать операции потоковой работы с данными, задействовать программную предвыборку.</a:t>
            </a:r>
          </a:p>
        </p:txBody>
      </p:sp>
      <p:sp>
        <p:nvSpPr>
          <p:cNvPr id="55300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mtClean="0">
                <a:latin typeface="Arial" pitchFamily="34" charset="0"/>
              </a:rPr>
              <a:t>Н. Новгород, 2013 г.</a:t>
            </a:r>
            <a:endParaRPr lang="ru-RU">
              <a:latin typeface="Arial" pitchFamily="34" charset="0"/>
            </a:endParaRPr>
          </a:p>
        </p:txBody>
      </p:sp>
      <p:sp>
        <p:nvSpPr>
          <p:cNvPr id="55301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mtClean="0">
                <a:latin typeface="Arial" pitchFamily="34" charset="0"/>
              </a:rPr>
              <a:t>Элементы оптимизации прикладных программ для </a:t>
            </a:r>
            <a:r>
              <a:rPr lang="en-US" smtClean="0">
                <a:latin typeface="Arial" pitchFamily="34" charset="0"/>
              </a:rPr>
              <a:t>Intel Xeon Phi. Intel MKL, Intel VTune Amplifier XE</a:t>
            </a:r>
            <a:endParaRPr lang="ru-RU" smtClean="0">
              <a:latin typeface="Arial" pitchFamily="34" charset="0"/>
            </a:endParaRPr>
          </a:p>
        </p:txBody>
      </p:sp>
      <p:sp>
        <p:nvSpPr>
          <p:cNvPr id="55302" name="Номер слайда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C51E1064-06D0-4766-9365-FFE508A085B4}" type="slidenum">
              <a:rPr lang="ru-RU">
                <a:latin typeface="Arial" pitchFamily="34" charset="0"/>
              </a:rPr>
              <a:pPr eaLnBrk="1" hangingPunct="1"/>
              <a:t>51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Литература</a:t>
            </a:r>
          </a:p>
        </p:txBody>
      </p:sp>
      <p:sp>
        <p:nvSpPr>
          <p:cNvPr id="5632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ru-RU" smtClean="0"/>
              <a:t>Intel Corporation. Advanced Intel Xeon Phi Coprocessor Workshop, Intel Math Kernel Library 11.0. Support for Intel Xeon Phi Coprocessor, September 2012</a:t>
            </a:r>
            <a:endParaRPr lang="ru-RU" altLang="ru-RU" smtClean="0"/>
          </a:p>
          <a:p>
            <a:pPr algn="just"/>
            <a:r>
              <a:rPr lang="en-US" altLang="ru-RU" smtClean="0"/>
              <a:t>Intel Corporation. Advanced Intel Xeon Phi Coprocessor Workshop, Performance Tuning for Intel Xeon Phi Coprocessors, September 2012</a:t>
            </a:r>
            <a:endParaRPr lang="ru-RU" altLang="ru-RU" smtClean="0"/>
          </a:p>
          <a:p>
            <a:pPr algn="just"/>
            <a:r>
              <a:rPr lang="en-US" altLang="ru-RU" smtClean="0"/>
              <a:t>L. Belinda. Intel VTune Amplifier XE video tutorial 5: Using the command line, 2013 [</a:t>
            </a:r>
            <a:r>
              <a:rPr lang="en-US" altLang="ru-RU" u="sng" smtClean="0">
                <a:hlinkClick r:id="rId2"/>
              </a:rPr>
              <a:t>http://software.intel.com/ru-ru/videos/intel-vtune-amplifier-xe-video-tutorial-5-using-the-command-line</a:t>
            </a:r>
            <a:r>
              <a:rPr lang="en-US" altLang="ru-RU" smtClean="0"/>
              <a:t>]</a:t>
            </a:r>
            <a:endParaRPr lang="ru-RU" altLang="ru-RU" smtClean="0"/>
          </a:p>
        </p:txBody>
      </p:sp>
      <p:sp>
        <p:nvSpPr>
          <p:cNvPr id="56324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56325" name="Дата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56326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66186EE3-3E84-49BA-92D4-D070EDE9A62E}" type="slidenum">
              <a:rPr lang="ru-RU">
                <a:latin typeface="Arial" pitchFamily="34" charset="0"/>
              </a:rPr>
              <a:pPr eaLnBrk="1" hangingPunct="1"/>
              <a:t>52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Литература</a:t>
            </a:r>
          </a:p>
        </p:txBody>
      </p:sp>
      <p:sp>
        <p:nvSpPr>
          <p:cNvPr id="5734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ru-RU" smtClean="0"/>
              <a:t>D. Mackay. Optimization and Performance Tuning for Intel Xeon Phi Coprocessors, Part 1: Optimization Essentials, 2012 [</a:t>
            </a:r>
            <a:r>
              <a:rPr lang="en-US" altLang="ru-RU" smtClean="0">
                <a:hlinkClick r:id="rId2"/>
              </a:rPr>
              <a:t>http://software.intel.com/en-us/articles/optimization-and-performance-tuning-for-intel-xeon-phi-coprocessors-part-1-optimization</a:t>
            </a:r>
            <a:r>
              <a:rPr lang="en-US" altLang="ru-RU" smtClean="0"/>
              <a:t>]</a:t>
            </a:r>
            <a:endParaRPr lang="ru-RU" altLang="ru-RU" smtClean="0"/>
          </a:p>
          <a:p>
            <a:pPr algn="just"/>
            <a:r>
              <a:rPr lang="en-US" altLang="ru-RU" smtClean="0"/>
              <a:t>S. Cepeda. Optimization and Performance Tuning for Intel Xeon Phi Coprocessors, Part 2: Understanding and Using Hardware Events, 2012 [</a:t>
            </a:r>
            <a:r>
              <a:rPr lang="en-US" altLang="ru-RU" smtClean="0">
                <a:hlinkClick r:id="rId3"/>
              </a:rPr>
              <a:t>http://software.intel.com/en-us/articles/optimization-and-performance-tuning-for-intel-xeon-phi-coprocessors-part-2-understanding</a:t>
            </a:r>
            <a:r>
              <a:rPr lang="en-US" altLang="ru-RU" smtClean="0"/>
              <a:t>]</a:t>
            </a:r>
            <a:endParaRPr lang="ru-RU" altLang="ru-RU" smtClean="0"/>
          </a:p>
          <a:p>
            <a:pPr algn="just"/>
            <a:r>
              <a:rPr lang="en-US" altLang="ru-RU" smtClean="0"/>
              <a:t>J. Jeffers, J. Reinders. Intel Xeon Phi Coprocessor High Performance Programming. -Morgan Kaufmann, 2013. -432 p.</a:t>
            </a:r>
            <a:endParaRPr lang="ru-RU" altLang="ru-RU" smtClean="0"/>
          </a:p>
        </p:txBody>
      </p:sp>
      <p:sp>
        <p:nvSpPr>
          <p:cNvPr id="57348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57349" name="Дата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57350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C77DEF5E-14B8-46A6-A99A-6B9F53C832F7}" type="slidenum">
              <a:rPr lang="ru-RU">
                <a:latin typeface="Arial" pitchFamily="34" charset="0"/>
              </a:rPr>
              <a:pPr eaLnBrk="1" hangingPunct="1"/>
              <a:t>53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Литература</a:t>
            </a:r>
          </a:p>
        </p:txBody>
      </p:sp>
      <p:sp>
        <p:nvSpPr>
          <p:cNvPr id="5837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ru-RU" smtClean="0"/>
              <a:t>Intel Math Kernel Library Documentation [</a:t>
            </a:r>
            <a:r>
              <a:rPr lang="en-US" altLang="ru-RU" smtClean="0">
                <a:hlinkClick r:id="rId2"/>
              </a:rPr>
              <a:t>http://software.intel.com/en-us/articles/intel-math-kernel-library-documentation</a:t>
            </a:r>
            <a:r>
              <a:rPr lang="en-US" altLang="ru-RU" smtClean="0"/>
              <a:t>]</a:t>
            </a:r>
            <a:endParaRPr lang="ru-RU" altLang="ru-RU" smtClean="0"/>
          </a:p>
          <a:p>
            <a:pPr algn="just"/>
            <a:r>
              <a:rPr lang="en-US" altLang="ru-RU" smtClean="0"/>
              <a:t>Intel Developer Zone [</a:t>
            </a:r>
            <a:r>
              <a:rPr lang="en-US" altLang="ru-RU" u="sng" smtClean="0">
                <a:hlinkClick r:id="rId3"/>
              </a:rPr>
              <a:t>http://software.intel.com/en-us/mic-developer</a:t>
            </a:r>
            <a:r>
              <a:rPr lang="en-US" altLang="ru-RU" smtClean="0"/>
              <a:t>]</a:t>
            </a:r>
            <a:endParaRPr lang="ru-RU" altLang="ru-RU" smtClean="0"/>
          </a:p>
          <a:p>
            <a:pPr algn="just"/>
            <a:r>
              <a:rPr lang="en-US" altLang="ru-RU" smtClean="0"/>
              <a:t>Intel Compiler Documentation. Thread Affinity Interface [</a:t>
            </a:r>
            <a:r>
              <a:rPr lang="en-US" altLang="ru-RU" smtClean="0">
                <a:hlinkClick r:id="rId4"/>
              </a:rPr>
              <a:t>http://software.intel.com/sites/products/documentation/studio/composer/en-us/2011Update/compiler_c/optaps/common/optaps_openmp_thread_affinity.htm</a:t>
            </a:r>
            <a:r>
              <a:rPr lang="en-US" altLang="ru-RU" smtClean="0"/>
              <a:t>]</a:t>
            </a:r>
            <a:endParaRPr lang="ru-RU" altLang="ru-RU" smtClean="0"/>
          </a:p>
        </p:txBody>
      </p:sp>
      <p:sp>
        <p:nvSpPr>
          <p:cNvPr id="58372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58373" name="Дата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58374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780B7313-9A35-44AB-B447-795F0AF401BD}" type="slidenum">
              <a:rPr lang="ru-RU">
                <a:latin typeface="Arial" pitchFamily="34" charset="0"/>
              </a:rPr>
              <a:pPr eaLnBrk="1" hangingPunct="1"/>
              <a:t>54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Литература</a:t>
            </a:r>
          </a:p>
        </p:txBody>
      </p:sp>
      <p:sp>
        <p:nvSpPr>
          <p:cNvPr id="5939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ru-RU" smtClean="0"/>
              <a:t>Intel Xeon Phi Coprocessor. Performance Monitoring Units Documentation [</a:t>
            </a:r>
            <a:r>
              <a:rPr lang="en-US" altLang="ru-RU" smtClean="0">
                <a:hlinkClick r:id="rId2"/>
              </a:rPr>
              <a:t>http://software.intel.com/sites/default/files/forum/278102/intelr-xeon-phitm-pmu-rev1.01.pdf</a:t>
            </a:r>
            <a:r>
              <a:rPr lang="en-US" altLang="ru-RU" smtClean="0"/>
              <a:t>]</a:t>
            </a:r>
            <a:endParaRPr lang="ru-RU" altLang="ru-RU" smtClean="0"/>
          </a:p>
        </p:txBody>
      </p:sp>
      <p:sp>
        <p:nvSpPr>
          <p:cNvPr id="59396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59397" name="Дата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59398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27452117-6065-4BFF-A27E-6CFAA9E30B29}" type="slidenum">
              <a:rPr lang="ru-RU">
                <a:latin typeface="Arial" pitchFamily="34" charset="0"/>
              </a:rPr>
              <a:pPr eaLnBrk="1" hangingPunct="1"/>
              <a:t>55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/>
              <a:t>Авторский коллектив</a:t>
            </a:r>
          </a:p>
        </p:txBody>
      </p:sp>
      <p:sp>
        <p:nvSpPr>
          <p:cNvPr id="60419" name="Содержимое 2"/>
          <p:cNvSpPr>
            <a:spLocks noGrp="1"/>
          </p:cNvSpPr>
          <p:nvPr>
            <p:ph idx="1"/>
          </p:nvPr>
        </p:nvSpPr>
        <p:spPr>
          <a:xfrm>
            <a:off x="166688" y="1196975"/>
            <a:ext cx="9244012" cy="4968875"/>
          </a:xfrm>
        </p:spPr>
        <p:txBody>
          <a:bodyPr/>
          <a:lstStyle/>
          <a:p>
            <a:pPr eaLnBrk="1" hangingPunct="1"/>
            <a:r>
              <a:rPr lang="ru-RU" altLang="ru-RU" smtClean="0"/>
              <a:t>Горшков Антон Валерьевич,</a:t>
            </a:r>
            <a:br>
              <a:rPr lang="ru-RU" altLang="ru-RU" smtClean="0"/>
            </a:br>
            <a:r>
              <a:rPr lang="ru-RU" altLang="ru-RU" smtClean="0"/>
              <a:t>ассистент кафедры Математического обеспечения ЭВМ факультета ВМК ННГУ.</a:t>
            </a:r>
            <a:br>
              <a:rPr lang="ru-RU" altLang="ru-RU" smtClean="0"/>
            </a:br>
            <a:r>
              <a:rPr lang="en-US" altLang="ru-RU" smtClean="0">
                <a:hlinkClick r:id="rId3"/>
              </a:rPr>
              <a:t>anton.v.gorshkov@gmail.com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en-US" altLang="ru-RU" smtClean="0"/>
          </a:p>
        </p:txBody>
      </p:sp>
      <p:sp>
        <p:nvSpPr>
          <p:cNvPr id="60420" name="Нижний колонтитул 6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60421" name="Дата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60422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3CA62A39-797D-4E26-A735-9217E0DC5EC8}" type="slidenum">
              <a:rPr lang="ru-RU">
                <a:latin typeface="Arial" pitchFamily="34" charset="0"/>
              </a:rPr>
              <a:pPr eaLnBrk="1" hangingPunct="1"/>
              <a:t>56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MKL</a:t>
            </a:r>
            <a:r>
              <a:rPr lang="ru-RU" altLang="ru-RU" smtClean="0"/>
              <a:t>: поддерживаемые архитектуры</a:t>
            </a:r>
          </a:p>
        </p:txBody>
      </p:sp>
      <p:sp>
        <p:nvSpPr>
          <p:cNvPr id="9219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9220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pic>
        <p:nvPicPr>
          <p:cNvPr id="92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8" y="1557338"/>
            <a:ext cx="9532937" cy="399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B031182B-BB36-4983-8ADD-A9F105059CF8}" type="slidenum">
              <a:rPr lang="ru-RU">
                <a:latin typeface="Arial" pitchFamily="34" charset="0"/>
              </a:rPr>
              <a:pPr eaLnBrk="1" hangingPunct="1"/>
              <a:t>6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MKL</a:t>
            </a:r>
            <a:r>
              <a:rPr lang="ru-RU" altLang="ru-RU" smtClean="0"/>
              <a:t>: модели использования сопроцессора…</a:t>
            </a:r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mtClean="0"/>
              <a:t>Автоматический </a:t>
            </a:r>
            <a:r>
              <a:rPr lang="en-US" altLang="ru-RU" smtClean="0"/>
              <a:t>offload</a:t>
            </a:r>
            <a:r>
              <a:rPr lang="ru-RU" altLang="ru-RU" smtClean="0"/>
              <a:t> (</a:t>
            </a:r>
            <a:r>
              <a:rPr lang="en-US" altLang="ru-RU" b="1" smtClean="0"/>
              <a:t>Automatic Offload</a:t>
            </a:r>
            <a:r>
              <a:rPr lang="ru-RU" altLang="ru-RU" b="1" smtClean="0"/>
              <a:t>, </a:t>
            </a:r>
            <a:r>
              <a:rPr lang="en-US" altLang="ru-RU" b="1" smtClean="0"/>
              <a:t>AO</a:t>
            </a:r>
            <a:r>
              <a:rPr lang="ru-RU" altLang="ru-RU" smtClean="0"/>
              <a:t>) – прозрачная модель гетерогенных вычислений;</a:t>
            </a:r>
          </a:p>
          <a:p>
            <a:pPr algn="just"/>
            <a:r>
              <a:rPr lang="en-US" altLang="ru-RU" smtClean="0"/>
              <a:t>Offload </a:t>
            </a:r>
            <a:r>
              <a:rPr lang="ru-RU" altLang="ru-RU" smtClean="0"/>
              <a:t>с помощью компилятора (</a:t>
            </a:r>
            <a:r>
              <a:rPr lang="en-US" altLang="ru-RU" b="1" smtClean="0"/>
              <a:t>Compiler Assisted Offload</a:t>
            </a:r>
            <a:r>
              <a:rPr lang="ru-RU" altLang="ru-RU" b="1" smtClean="0"/>
              <a:t>, </a:t>
            </a:r>
            <a:r>
              <a:rPr lang="en-US" altLang="ru-RU" b="1" smtClean="0"/>
              <a:t>CAO</a:t>
            </a:r>
            <a:r>
              <a:rPr lang="ru-RU" altLang="ru-RU" smtClean="0"/>
              <a:t>) – предоставляет возможности контроля </a:t>
            </a:r>
            <a:r>
              <a:rPr lang="en-US" altLang="ru-RU" smtClean="0"/>
              <a:t>offload</a:t>
            </a:r>
            <a:r>
              <a:rPr lang="ru-RU" altLang="ru-RU" smtClean="0"/>
              <a:t>’а.</a:t>
            </a:r>
          </a:p>
          <a:p>
            <a:pPr algn="just"/>
            <a:r>
              <a:rPr lang="ru-RU" altLang="ru-RU" smtClean="0"/>
              <a:t>Выполнение только на сопроцессоре (</a:t>
            </a:r>
            <a:r>
              <a:rPr lang="en-US" altLang="ru-RU" b="1" smtClean="0"/>
              <a:t>Native Execution</a:t>
            </a:r>
            <a:r>
              <a:rPr lang="ru-RU" altLang="ru-RU" smtClean="0"/>
              <a:t>) – использование сопроцессоров в качестве независимых узлов.</a:t>
            </a:r>
          </a:p>
        </p:txBody>
      </p:sp>
      <p:sp>
        <p:nvSpPr>
          <p:cNvPr id="10244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10245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10246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D5F4A11C-0982-4EEB-8B6C-2491A01B52CF}" type="slidenum">
              <a:rPr lang="ru-RU">
                <a:latin typeface="Arial" pitchFamily="34" charset="0"/>
              </a:rPr>
              <a:pPr eaLnBrk="1" hangingPunct="1"/>
              <a:t>7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MKL</a:t>
            </a:r>
            <a:r>
              <a:rPr lang="ru-RU" altLang="ru-RU" smtClean="0"/>
              <a:t>: модели использования сопроцессора</a:t>
            </a:r>
          </a:p>
        </p:txBody>
      </p:sp>
      <p:sp>
        <p:nvSpPr>
          <p:cNvPr id="11267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11268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1341438"/>
            <a:ext cx="957580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C15883EF-CFD5-4F01-9670-E6DA4E703BF2}" type="slidenum">
              <a:rPr lang="ru-RU">
                <a:latin typeface="Arial" pitchFamily="34" charset="0"/>
              </a:rPr>
              <a:pPr eaLnBrk="1" hangingPunct="1"/>
              <a:t>8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Intel MKL</a:t>
            </a:r>
            <a:r>
              <a:rPr lang="ru-RU" altLang="ru-RU" smtClean="0"/>
              <a:t>: </a:t>
            </a:r>
            <a:r>
              <a:rPr lang="en-US" altLang="ru-RU" smtClean="0"/>
              <a:t>Automatic Offload</a:t>
            </a:r>
            <a:r>
              <a:rPr lang="ru-RU" altLang="ru-RU" smtClean="0"/>
              <a:t>…</a:t>
            </a: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mtClean="0"/>
              <a:t>Наиболее простой способ, позволяющий эффективно использовать возможности библиотеки </a:t>
            </a:r>
            <a:r>
              <a:rPr lang="en-US" altLang="ru-RU" smtClean="0"/>
              <a:t>Intel MKL </a:t>
            </a:r>
            <a:r>
              <a:rPr lang="ru-RU" altLang="ru-RU" smtClean="0"/>
              <a:t>на системах с одним или несколькими сопроцессорами:</a:t>
            </a:r>
          </a:p>
          <a:p>
            <a:pPr lvl="1" algn="just"/>
            <a:r>
              <a:rPr lang="ru-RU" altLang="ru-RU" smtClean="0"/>
              <a:t>Минимальное изменение существующего кода</a:t>
            </a:r>
          </a:p>
          <a:p>
            <a:pPr lvl="1" algn="just"/>
            <a:r>
              <a:rPr lang="ru-RU" altLang="ru-RU" smtClean="0"/>
              <a:t>Все обмены данными и передача управления ускорителю происходят внутри вызова функции без участия программиста</a:t>
            </a:r>
          </a:p>
          <a:p>
            <a:pPr lvl="1" algn="just"/>
            <a:r>
              <a:rPr lang="ru-RU" altLang="ru-RU" smtClean="0"/>
              <a:t>Автоматическая балансировка нагрузки</a:t>
            </a:r>
          </a:p>
          <a:p>
            <a:pPr lvl="1" algn="just"/>
            <a:r>
              <a:rPr lang="ru-RU" altLang="ru-RU" smtClean="0"/>
              <a:t>Решение о целесообразности использования сопроцессора принимается автоматически</a:t>
            </a:r>
          </a:p>
        </p:txBody>
      </p:sp>
      <p:sp>
        <p:nvSpPr>
          <p:cNvPr id="12292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/>
          </a:p>
        </p:txBody>
      </p:sp>
      <p:sp>
        <p:nvSpPr>
          <p:cNvPr id="12293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000" smtClean="0"/>
              <a:t>Элементы оптимизации прикладных программ для </a:t>
            </a:r>
            <a:r>
              <a:rPr lang="en-US" altLang="ru-RU" sz="1000" smtClean="0"/>
              <a:t>Intel Xeon Phi. Intel MKL, Intel VTune Amplifier XE</a:t>
            </a:r>
            <a:endParaRPr lang="ru-RU" altLang="ru-RU" sz="1000" smtClean="0"/>
          </a:p>
        </p:txBody>
      </p:sp>
      <p:sp>
        <p:nvSpPr>
          <p:cNvPr id="12294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pitchFamily="34" charset="0"/>
              </a:defRPr>
            </a:lvl9pPr>
          </a:lstStyle>
          <a:p>
            <a:pPr eaLnBrk="1" hangingPunct="1"/>
            <a:fld id="{50BE47F3-48D4-4688-92C0-10172757D41C}" type="slidenum">
              <a:rPr lang="ru-RU">
                <a:latin typeface="Arial" pitchFamily="34" charset="0"/>
              </a:rPr>
              <a:pPr eaLnBrk="1" hangingPunct="1"/>
              <a:t>9</a:t>
            </a:fld>
            <a:r>
              <a:rPr lang="ru-RU">
                <a:latin typeface="Arial" pitchFamily="34" charset="0"/>
              </a:rPr>
              <a:t> из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nard MT Condense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nard MT Condensed" pitchFamily="18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22654</TotalTime>
  <Words>4422</Words>
  <Application>Microsoft Office PowerPoint</Application>
  <PresentationFormat>Лист A4 (210x297 мм)</PresentationFormat>
  <Paragraphs>432</Paragraphs>
  <Slides>56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56</vt:i4>
      </vt:variant>
    </vt:vector>
  </HeadingPairs>
  <TitlesOfParts>
    <vt:vector size="57" baseType="lpstr">
      <vt:lpstr>Оформление по умолчанию</vt:lpstr>
      <vt:lpstr>Лекция №6 Элементы оптимизации прикладных программ  для Intel Xeon Phi. Intel MKL, Intel VTune Amplifier XE</vt:lpstr>
      <vt:lpstr>Содержание</vt:lpstr>
      <vt:lpstr>Слайд 3</vt:lpstr>
      <vt:lpstr>Intel MKL</vt:lpstr>
      <vt:lpstr>Intel MKL: функциональность</vt:lpstr>
      <vt:lpstr>Intel MKL: поддерживаемые архитектуры</vt:lpstr>
      <vt:lpstr>Intel MKL: модели использования сопроцессора…</vt:lpstr>
      <vt:lpstr>Intel MKL: модели использования сопроцессора</vt:lpstr>
      <vt:lpstr>Intel MKL: Automatic Offload…</vt:lpstr>
      <vt:lpstr>Intel MKL: Automatic Offload…</vt:lpstr>
      <vt:lpstr>Intel MKL: Automatic Offload…</vt:lpstr>
      <vt:lpstr>Intel MKL: Automatic Offload…</vt:lpstr>
      <vt:lpstr>Intel MKL: Automatic Offload</vt:lpstr>
      <vt:lpstr>Intel MKL: Compiler Assisted Offload…</vt:lpstr>
      <vt:lpstr>Intel MKL: Compiler Assisted Offload…</vt:lpstr>
      <vt:lpstr>Intel MKL: Compiler Assisted Offload – переиспользование памяти…</vt:lpstr>
      <vt:lpstr>Intel MKL: Compiler Assisted Offload – переиспользование памяти</vt:lpstr>
      <vt:lpstr>Intel MKL: Compiler Assisted Offload</vt:lpstr>
      <vt:lpstr>Intel MKL: Native Execution</vt:lpstr>
      <vt:lpstr>Intel MKL: рекомендации по выбору модели программирования</vt:lpstr>
      <vt:lpstr>Слайд 21</vt:lpstr>
      <vt:lpstr>Intel VTune Amplifier XE: обзор…</vt:lpstr>
      <vt:lpstr>Intel VTune Amplifier XE: обзор…</vt:lpstr>
      <vt:lpstr>Intel VTune Amplifier XE: обзор…</vt:lpstr>
      <vt:lpstr>Intel VTune Amplifier XE: обзор</vt:lpstr>
      <vt:lpstr>Intel VTune Amplifier XE: профилировка на Intel Xeon Phi…</vt:lpstr>
      <vt:lpstr>Intel VTune Amplifier XE: профилировка на Intel Xeon Phi…</vt:lpstr>
      <vt:lpstr>Intel VTune Amplifier XE: профилировка на Intel Xeon Phi – режим offload</vt:lpstr>
      <vt:lpstr>Intel VTune Amplifier XE: профилировка на Intel Xeon Phi – native режим</vt:lpstr>
      <vt:lpstr>Intel VTune Amplifier XE: профилировка на Intel Xeon Phi – запуск профилировки</vt:lpstr>
      <vt:lpstr>Intel VTune Amplifier XE: профилировка на Intel Xeon Phi – результаты профилировки</vt:lpstr>
      <vt:lpstr>Intel VTune Amplifier XE: профилировка на Intel Xeon Phi – командная строка…</vt:lpstr>
      <vt:lpstr>Intel VTune Amplifier XE: профилировка на Intel Xeon Phi – командная строка</vt:lpstr>
      <vt:lpstr>Intel VTune Amplifier XE: профилировка на Intel Xeon Phi – просмотр результатов…</vt:lpstr>
      <vt:lpstr>Intel VTune Amplifier XE: профилировка на Intel Xeon Phi – просмотр результатов</vt:lpstr>
      <vt:lpstr>Слайд 36</vt:lpstr>
      <vt:lpstr>Cycles per instruction, CPI…</vt:lpstr>
      <vt:lpstr>Cycles per instruction, CPI</vt:lpstr>
      <vt:lpstr>Compute to data access ratio…</vt:lpstr>
      <vt:lpstr>Compute to data access ratio…</vt:lpstr>
      <vt:lpstr>Compute to data access ratio</vt:lpstr>
      <vt:lpstr>Data latency…</vt:lpstr>
      <vt:lpstr>Data latency</vt:lpstr>
      <vt:lpstr>TLB cache…</vt:lpstr>
      <vt:lpstr>TLB cache</vt:lpstr>
      <vt:lpstr>TLB cache</vt:lpstr>
      <vt:lpstr>Vectorization…</vt:lpstr>
      <vt:lpstr>Vectorization</vt:lpstr>
      <vt:lpstr>Memory bandwidth…</vt:lpstr>
      <vt:lpstr>Memory bandwidth…</vt:lpstr>
      <vt:lpstr>Memory bandwidth</vt:lpstr>
      <vt:lpstr>Литература</vt:lpstr>
      <vt:lpstr>Литература</vt:lpstr>
      <vt:lpstr>Литература</vt:lpstr>
      <vt:lpstr>Литература</vt:lpstr>
      <vt:lpstr>Авторский коллектив</vt:lpstr>
    </vt:vector>
  </TitlesOfParts>
  <Company>Нижегородский университет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Элементы оптимизации прикладных программ для Intel Xeon Phi. Intel MKL, Intel VTune Amplifier XE</dc:title>
  <cp:lastModifiedBy>Alexander V. Sysoyev</cp:lastModifiedBy>
  <cp:revision>2412</cp:revision>
  <dcterms:created xsi:type="dcterms:W3CDTF">2004-08-14T10:27:56Z</dcterms:created>
  <dcterms:modified xsi:type="dcterms:W3CDTF">2013-12-30T15:07:02Z</dcterms:modified>
</cp:coreProperties>
</file>