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47"/>
  </p:notesMasterIdLst>
  <p:handoutMasterIdLst>
    <p:handoutMasterId r:id="rId48"/>
  </p:handoutMasterIdLst>
  <p:sldIdLst>
    <p:sldId id="256" r:id="rId2"/>
    <p:sldId id="416" r:id="rId3"/>
    <p:sldId id="257" r:id="rId4"/>
    <p:sldId id="371" r:id="rId5"/>
    <p:sldId id="410" r:id="rId6"/>
    <p:sldId id="366" r:id="rId7"/>
    <p:sldId id="411" r:id="rId8"/>
    <p:sldId id="377" r:id="rId9"/>
    <p:sldId id="379" r:id="rId10"/>
    <p:sldId id="380" r:id="rId11"/>
    <p:sldId id="381" r:id="rId12"/>
    <p:sldId id="383" r:id="rId13"/>
    <p:sldId id="384" r:id="rId14"/>
    <p:sldId id="390" r:id="rId15"/>
    <p:sldId id="395" r:id="rId16"/>
    <p:sldId id="396" r:id="rId17"/>
    <p:sldId id="397" r:id="rId18"/>
    <p:sldId id="398" r:id="rId19"/>
    <p:sldId id="399" r:id="rId20"/>
    <p:sldId id="391" r:id="rId21"/>
    <p:sldId id="403" r:id="rId22"/>
    <p:sldId id="405" r:id="rId23"/>
    <p:sldId id="412" r:id="rId24"/>
    <p:sldId id="413" r:id="rId25"/>
    <p:sldId id="414" r:id="rId26"/>
    <p:sldId id="415" r:id="rId27"/>
    <p:sldId id="408" r:id="rId28"/>
    <p:sldId id="409" r:id="rId29"/>
    <p:sldId id="303"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4" r:id="rId46"/>
  </p:sldIdLst>
  <p:sldSz cx="9144000" cy="6858000" type="screen4x3"/>
  <p:notesSz cx="6858000" cy="9144000"/>
  <p:embeddedFontLst>
    <p:embeddedFont>
      <p:font typeface="Segoe UI" pitchFamily="34" charset="0"/>
      <p:regular r:id="rId49"/>
      <p:bold r:id="rId50"/>
      <p:italic r:id="rId51"/>
      <p:boldItalic r:id="rId52"/>
    </p:embeddedFont>
    <p:embeddedFont>
      <p:font typeface="Consolas" pitchFamily="49" charset="0"/>
      <p:regular r:id="rId53"/>
      <p:bold r:id="rId54"/>
      <p:italic r:id="rId55"/>
      <p:boldItalic r:id="rId56"/>
    </p:embeddedFont>
    <p:embeddedFont>
      <p:font typeface="Segoe Light" charset="0"/>
      <p:regular r:id="rId57"/>
      <p:italic r:id="rId58"/>
    </p:embeddedFont>
    <p:embeddedFont>
      <p:font typeface="Segoe" charset="0"/>
      <p:regular r:id="rId59"/>
      <p:bold r:id="rId60"/>
      <p:italic r:id="rId61"/>
      <p:boldItalic r:id="rId62"/>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08" autoAdjust="0"/>
    <p:restoredTop sz="77442" autoAdjust="0"/>
  </p:normalViewPr>
  <p:slideViewPr>
    <p:cSldViewPr snapToGrid="0">
      <p:cViewPr varScale="1">
        <p:scale>
          <a:sx n="56" d="100"/>
          <a:sy n="56" d="100"/>
        </p:scale>
        <p:origin x="-882" y="-96"/>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8988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10221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0366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6201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72" r:id="rId1"/>
    <p:sldLayoutId id="2147483775"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Управление </a:t>
            </a:r>
            <a:r>
              <a:rPr lang="ru-RU" dirty="0" smtClean="0"/>
              <a:t>решениями</a:t>
            </a:r>
            <a:r>
              <a:rPr lang="en-US" smtClean="0"/>
              <a:t/>
            </a:r>
            <a:br>
              <a:rPr lang="en-US" smtClean="0"/>
            </a:br>
            <a:r>
              <a:rPr lang="ru-RU" smtClean="0"/>
              <a:t>в </a:t>
            </a:r>
            <a:r>
              <a:rPr lang="ru-RU" dirty="0" err="1"/>
              <a:t>Visual</a:t>
            </a:r>
            <a:r>
              <a:rPr lang="ru-RU" dirty="0"/>
              <a:t> </a:t>
            </a:r>
            <a:r>
              <a:rPr lang="ru-RU" dirty="0" err="1"/>
              <a:t>Studio</a:t>
            </a:r>
            <a:endParaRPr lang="en-GB" dirty="0"/>
          </a:p>
        </p:txBody>
      </p:sp>
      <p:sp>
        <p:nvSpPr>
          <p:cNvPr id="6" name="Text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Копирование ресурсов</a:t>
            </a:r>
            <a:endParaRPr lang="en-GB" dirty="0"/>
          </a:p>
        </p:txBody>
      </p:sp>
      <p:sp>
        <p:nvSpPr>
          <p:cNvPr id="3" name="Content Placeholder 2"/>
          <p:cNvSpPr>
            <a:spLocks noGrp="1"/>
          </p:cNvSpPr>
          <p:nvPr>
            <p:ph idx="1"/>
          </p:nvPr>
        </p:nvSpPr>
        <p:spPr>
          <a:xfrm>
            <a:off x="380769" y="1371600"/>
            <a:ext cx="8119764" cy="4210383"/>
          </a:xfrm>
        </p:spPr>
        <p:txBody>
          <a:bodyPr/>
          <a:lstStyle/>
          <a:p>
            <a:r>
              <a:rPr lang="ru-RU" dirty="0" smtClean="0"/>
              <a:t>Свойство</a:t>
            </a:r>
            <a:r>
              <a:rPr lang="en-GB" dirty="0" smtClean="0"/>
              <a:t> </a:t>
            </a:r>
            <a:r>
              <a:rPr lang="ru-RU" dirty="0" smtClean="0">
                <a:latin typeface="Consolas" pitchFamily="49" charset="0"/>
                <a:cs typeface="Consolas" pitchFamily="49" charset="0"/>
              </a:rPr>
              <a:t>Действие при построении</a:t>
            </a:r>
            <a:r>
              <a:rPr lang="en-GB" dirty="0" smtClean="0"/>
              <a:t> </a:t>
            </a:r>
            <a:r>
              <a:rPr lang="ru-RU" dirty="0" smtClean="0"/>
              <a:t>указывает</a:t>
            </a:r>
            <a:r>
              <a:rPr lang="en-GB" dirty="0" smtClean="0"/>
              <a:t> Visual Studio</a:t>
            </a:r>
            <a:r>
              <a:rPr lang="ru-RU" dirty="0" smtClean="0"/>
              <a:t>, что нужно сделать с ресурсами при построении программы</a:t>
            </a:r>
          </a:p>
          <a:p>
            <a:r>
              <a:rPr lang="ru-RU" dirty="0" smtClean="0"/>
              <a:t>Если нужно, чтобы программа работала независимо от её расположения, удобно внедрить ресурсы в сборку</a:t>
            </a:r>
          </a:p>
          <a:p>
            <a:r>
              <a:rPr lang="ru-RU" dirty="0" smtClean="0"/>
              <a:t>Другой вариант — хранить ресурсы</a:t>
            </a:r>
            <a:br>
              <a:rPr lang="ru-RU" dirty="0" smtClean="0"/>
            </a:br>
            <a:r>
              <a:rPr lang="ru-RU" dirty="0" smtClean="0"/>
              <a:t>в отдельных файлах</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10</a:t>
            </a:fld>
            <a:endParaRPr lang="en-US" dirty="0"/>
          </a:p>
        </p:txBody>
      </p:sp>
    </p:spTree>
    <p:extLst>
      <p:ext uri="{BB962C8B-B14F-4D97-AF65-F5344CB8AC3E}">
        <p14:creationId xmlns:p14="http://schemas.microsoft.com/office/powerpoint/2010/main" val="38133487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Скопированные ресурсы</a:t>
            </a:r>
            <a:endParaRPr lang="en-GB" dirty="0"/>
          </a:p>
        </p:txBody>
      </p:sp>
      <p:sp>
        <p:nvSpPr>
          <p:cNvPr id="3" name="Content Placeholder 2"/>
          <p:cNvSpPr>
            <a:spLocks noGrp="1"/>
          </p:cNvSpPr>
          <p:nvPr>
            <p:ph idx="1"/>
          </p:nvPr>
        </p:nvSpPr>
        <p:spPr>
          <a:xfrm>
            <a:off x="380770" y="2192358"/>
            <a:ext cx="8363938" cy="3711785"/>
          </a:xfrm>
        </p:spPr>
        <p:txBody>
          <a:bodyPr/>
          <a:lstStyle/>
          <a:p>
            <a:r>
              <a:rPr lang="ru-RU" dirty="0" smtClean="0"/>
              <a:t>Если ресурс находится в файле в одном каталоге с приложением, можно загрузить его напрямую</a:t>
            </a:r>
          </a:p>
          <a:p>
            <a:r>
              <a:rPr lang="ru-RU" dirty="0" smtClean="0"/>
              <a:t>Эта строка загружает изображение</a:t>
            </a:r>
            <a:br>
              <a:rPr lang="ru-RU" dirty="0" smtClean="0"/>
            </a:br>
            <a:r>
              <a:rPr lang="ru-RU" dirty="0" smtClean="0"/>
              <a:t>в переменную </a:t>
            </a:r>
            <a:r>
              <a:rPr lang="en-GB" dirty="0" smtClean="0">
                <a:latin typeface="Consolas" pitchFamily="49" charset="0"/>
                <a:cs typeface="Consolas" pitchFamily="49" charset="0"/>
              </a:rPr>
              <a:t>b</a:t>
            </a:r>
          </a:p>
          <a:p>
            <a:r>
              <a:rPr lang="ru-RU" dirty="0" smtClean="0"/>
              <a:t>После этого программа может использовать ресурс</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a:t>
            </a:fld>
            <a:endParaRPr lang="en-US" dirty="0"/>
          </a:p>
        </p:txBody>
      </p:sp>
      <p:sp>
        <p:nvSpPr>
          <p:cNvPr id="5" name="Rectangle 4"/>
          <p:cNvSpPr/>
          <p:nvPr/>
        </p:nvSpPr>
        <p:spPr>
          <a:xfrm>
            <a:off x="380999" y="1436616"/>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2B91AF"/>
                </a:solidFill>
                <a:latin typeface="Consolas"/>
              </a:rPr>
              <a:t>Bitmap</a:t>
            </a:r>
            <a:r>
              <a:rPr lang="en-GB" sz="2000" dirty="0">
                <a:solidFill>
                  <a:prstClr val="black"/>
                </a:solidFill>
                <a:latin typeface="Consolas"/>
              </a:rPr>
              <a:t> b = </a:t>
            </a:r>
            <a:r>
              <a:rPr lang="en-GB" sz="2000" dirty="0">
                <a:solidFill>
                  <a:srgbClr val="0000FF"/>
                </a:solidFill>
                <a:latin typeface="Consolas"/>
              </a:rPr>
              <a:t>new</a:t>
            </a:r>
            <a:r>
              <a:rPr lang="en-GB" sz="2000" dirty="0">
                <a:solidFill>
                  <a:prstClr val="black"/>
                </a:solidFill>
                <a:latin typeface="Consolas"/>
              </a:rPr>
              <a:t> </a:t>
            </a:r>
            <a:r>
              <a:rPr lang="en-GB" sz="2000" dirty="0" smtClean="0">
                <a:solidFill>
                  <a:srgbClr val="2B91AF"/>
                </a:solidFill>
                <a:latin typeface="Consolas"/>
              </a:rPr>
              <a:t>Bitmap</a:t>
            </a:r>
            <a:r>
              <a:rPr lang="en-GB" sz="2000" dirty="0" smtClean="0">
                <a:solidFill>
                  <a:prstClr val="black"/>
                </a:solidFill>
                <a:latin typeface="Consolas"/>
              </a:rPr>
              <a:t>(</a:t>
            </a:r>
            <a:r>
              <a:rPr lang="en-GB" sz="2000" dirty="0" smtClean="0">
                <a:solidFill>
                  <a:srgbClr val="FF0000"/>
                </a:solidFill>
                <a:latin typeface="Consolas"/>
              </a:rPr>
              <a:t>"Bitmap1.bmp"</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8577407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Внедрённые ресурсы</a:t>
            </a:r>
            <a:endParaRPr lang="en-GB" dirty="0"/>
          </a:p>
        </p:txBody>
      </p:sp>
      <p:sp>
        <p:nvSpPr>
          <p:cNvPr id="3" name="Content Placeholder 2"/>
          <p:cNvSpPr>
            <a:spLocks noGrp="1"/>
          </p:cNvSpPr>
          <p:nvPr>
            <p:ph idx="1"/>
          </p:nvPr>
        </p:nvSpPr>
        <p:spPr>
          <a:xfrm>
            <a:off x="380770" y="4012794"/>
            <a:ext cx="8363938" cy="2603790"/>
          </a:xfrm>
        </p:spPr>
        <p:txBody>
          <a:bodyPr/>
          <a:lstStyle/>
          <a:p>
            <a:r>
              <a:rPr lang="ru-RU" dirty="0" smtClean="0"/>
              <a:t>Для загрузки изображений используется поток из сборки с ресурсом</a:t>
            </a:r>
          </a:p>
          <a:p>
            <a:r>
              <a:rPr lang="ru-RU" dirty="0" smtClean="0"/>
              <a:t>Содержимое потока записывается</a:t>
            </a:r>
            <a:br>
              <a:rPr lang="ru-RU" dirty="0" smtClean="0"/>
            </a:br>
            <a:r>
              <a:rPr lang="ru-RU" dirty="0" smtClean="0"/>
              <a:t>в переменную </a:t>
            </a:r>
            <a:r>
              <a:rPr lang="en-US" dirty="0" smtClean="0">
                <a:latin typeface="Consolas" pitchFamily="49" charset="0"/>
                <a:cs typeface="Consolas" pitchFamily="49" charset="0"/>
              </a:rPr>
              <a:t>b</a:t>
            </a:r>
            <a:r>
              <a:rPr lang="ru-RU" dirty="0" smtClean="0"/>
              <a:t>, после чего программа может использовать ресурс</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12</a:t>
            </a:fld>
            <a:endParaRPr lang="en-US" dirty="0"/>
          </a:p>
        </p:txBody>
      </p:sp>
      <p:sp>
        <p:nvSpPr>
          <p:cNvPr id="5" name="Rectangle 4"/>
          <p:cNvSpPr/>
          <p:nvPr/>
        </p:nvSpPr>
        <p:spPr>
          <a:xfrm>
            <a:off x="380999" y="1436616"/>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2B91AF"/>
                </a:solidFill>
                <a:latin typeface="Consolas"/>
              </a:rPr>
              <a:t>Assembly</a:t>
            </a:r>
            <a:r>
              <a:rPr lang="en-GB" sz="2000" dirty="0">
                <a:solidFill>
                  <a:prstClr val="black"/>
                </a:solidFill>
                <a:latin typeface="Consolas"/>
              </a:rPr>
              <a:t> </a:t>
            </a:r>
            <a:r>
              <a:rPr lang="en-GB" sz="2000" dirty="0" err="1">
                <a:solidFill>
                  <a:prstClr val="black"/>
                </a:solidFill>
                <a:latin typeface="Consolas"/>
              </a:rPr>
              <a:t>assembly</a:t>
            </a:r>
            <a:r>
              <a:rPr lang="en-GB" sz="2000" dirty="0">
                <a:solidFill>
                  <a:prstClr val="black"/>
                </a:solidFill>
                <a:latin typeface="Consolas"/>
              </a:rPr>
              <a:t>;</a:t>
            </a:r>
          </a:p>
          <a:p>
            <a:r>
              <a:rPr lang="en-GB" sz="2000" dirty="0">
                <a:solidFill>
                  <a:srgbClr val="2B91AF"/>
                </a:solidFill>
                <a:latin typeface="Consolas"/>
              </a:rPr>
              <a:t>Stream</a:t>
            </a:r>
            <a:r>
              <a:rPr lang="en-GB" sz="2000" dirty="0">
                <a:solidFill>
                  <a:prstClr val="black"/>
                </a:solidFill>
                <a:latin typeface="Consolas"/>
              </a:rPr>
              <a:t> </a:t>
            </a:r>
            <a:r>
              <a:rPr lang="en-GB" sz="2000" dirty="0" err="1">
                <a:solidFill>
                  <a:prstClr val="black"/>
                </a:solidFill>
                <a:latin typeface="Consolas"/>
              </a:rPr>
              <a:t>imageStream</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assembly = </a:t>
            </a:r>
            <a:r>
              <a:rPr lang="en-GB" sz="2000" dirty="0" err="1">
                <a:solidFill>
                  <a:srgbClr val="2B91AF"/>
                </a:solidFill>
                <a:latin typeface="Consolas"/>
              </a:rPr>
              <a:t>Assembly</a:t>
            </a:r>
            <a:r>
              <a:rPr lang="en-GB" sz="2000" dirty="0" err="1">
                <a:solidFill>
                  <a:prstClr val="black"/>
                </a:solidFill>
                <a:latin typeface="Consolas"/>
              </a:rPr>
              <a:t>.GetExecutingAssembly</a:t>
            </a:r>
            <a:r>
              <a:rPr lang="en-GB" sz="2000" dirty="0">
                <a:solidFill>
                  <a:prstClr val="black"/>
                </a:solidFill>
                <a:latin typeface="Consolas"/>
              </a:rPr>
              <a:t>();</a:t>
            </a:r>
          </a:p>
          <a:p>
            <a:r>
              <a:rPr lang="en-GB" sz="2000" dirty="0" err="1">
                <a:solidFill>
                  <a:prstClr val="black"/>
                </a:solidFill>
                <a:latin typeface="Consolas"/>
              </a:rPr>
              <a:t>imageStream</a:t>
            </a:r>
            <a:r>
              <a:rPr lang="en-GB" sz="2000" dirty="0">
                <a:solidFill>
                  <a:prstClr val="black"/>
                </a:solidFill>
                <a:latin typeface="Consolas"/>
              </a:rPr>
              <a:t> = </a:t>
            </a:r>
            <a:endParaRPr lang="en-GB" sz="2000" dirty="0" smtClean="0">
              <a:solidFill>
                <a:prstClr val="black"/>
              </a:solidFill>
              <a:latin typeface="Consolas"/>
            </a:endParaRPr>
          </a:p>
          <a:p>
            <a:r>
              <a:rPr lang="en-GB" sz="2000" dirty="0">
                <a:solidFill>
                  <a:prstClr val="black"/>
                </a:solidFill>
                <a:latin typeface="Consolas"/>
              </a:rPr>
              <a:t> </a:t>
            </a:r>
            <a:r>
              <a:rPr lang="en-GB" sz="2000" dirty="0" smtClean="0">
                <a:solidFill>
                  <a:prstClr val="black"/>
                </a:solidFill>
                <a:latin typeface="Consolas"/>
              </a:rPr>
              <a:t>       </a:t>
            </a:r>
            <a:r>
              <a:rPr lang="en-GB" sz="2000" dirty="0" err="1" smtClean="0">
                <a:solidFill>
                  <a:prstClr val="black"/>
                </a:solidFill>
                <a:latin typeface="Consolas"/>
              </a:rPr>
              <a:t>assembly.GetManifestResourceStream</a:t>
            </a:r>
            <a:r>
              <a:rPr lang="en-GB" sz="2000" dirty="0" smtClean="0">
                <a:solidFill>
                  <a:prstClr val="black"/>
                </a:solidFill>
                <a:latin typeface="Consolas"/>
              </a:rPr>
              <a:t>(</a:t>
            </a:r>
            <a:r>
              <a:rPr lang="en-GB" sz="2000" dirty="0">
                <a:solidFill>
                  <a:srgbClr val="FF0000"/>
                </a:solidFill>
                <a:latin typeface="Consolas"/>
              </a:rPr>
              <a:t>"</a:t>
            </a:r>
            <a:r>
              <a:rPr lang="en-GB" sz="2000" dirty="0" smtClean="0">
                <a:solidFill>
                  <a:srgbClr val="FF0000"/>
                </a:solidFill>
                <a:latin typeface="Consolas"/>
              </a:rPr>
              <a:t>Bitmap1.bmp</a:t>
            </a:r>
            <a:r>
              <a:rPr lang="en-GB" sz="2000" dirty="0">
                <a:solidFill>
                  <a:srgbClr val="FF0000"/>
                </a:solidFill>
                <a:latin typeface="Consolas"/>
              </a:rPr>
              <a:t>"</a:t>
            </a:r>
            <a:r>
              <a:rPr lang="en-GB" sz="2000" dirty="0" smtClean="0">
                <a:solidFill>
                  <a:prstClr val="black"/>
                </a:solidFill>
                <a:latin typeface="Consolas"/>
              </a:rPr>
              <a:t>);</a:t>
            </a:r>
            <a:endParaRPr lang="en-GB" sz="2000" dirty="0">
              <a:solidFill>
                <a:prstClr val="black"/>
              </a:solidFill>
              <a:latin typeface="Consolas"/>
            </a:endParaRPr>
          </a:p>
          <a:p>
            <a:endParaRPr lang="en-GB" sz="2000" dirty="0">
              <a:solidFill>
                <a:prstClr val="black"/>
              </a:solidFill>
              <a:latin typeface="Consolas"/>
            </a:endParaRPr>
          </a:p>
          <a:p>
            <a:r>
              <a:rPr lang="en-GB" sz="2000" dirty="0">
                <a:solidFill>
                  <a:srgbClr val="2B91AF"/>
                </a:solidFill>
                <a:latin typeface="Consolas"/>
              </a:rPr>
              <a:t>Bitmap</a:t>
            </a:r>
            <a:r>
              <a:rPr lang="en-GB" sz="2000" dirty="0">
                <a:solidFill>
                  <a:prstClr val="black"/>
                </a:solidFill>
                <a:latin typeface="Consolas"/>
              </a:rPr>
              <a:t> b = </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2B91AF"/>
                </a:solidFill>
                <a:latin typeface="Consolas"/>
              </a:rPr>
              <a:t>Bitmap</a:t>
            </a:r>
            <a:r>
              <a:rPr lang="en-GB" sz="2000" dirty="0">
                <a:solidFill>
                  <a:prstClr val="black"/>
                </a:solidFill>
                <a:latin typeface="Consolas"/>
              </a:rPr>
              <a:t>(</a:t>
            </a:r>
            <a:r>
              <a:rPr lang="en-GB" sz="2000" dirty="0" err="1">
                <a:solidFill>
                  <a:prstClr val="black"/>
                </a:solidFill>
                <a:latin typeface="Consolas"/>
              </a:rPr>
              <a:t>imageStream</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0185694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Программы и сборки</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Программа может содержать различные ресурсы</a:t>
            </a:r>
            <a:endParaRPr lang="en-GB" dirty="0" smtClean="0"/>
          </a:p>
          <a:p>
            <a:r>
              <a:rPr lang="ru-RU" dirty="0" smtClean="0"/>
              <a:t>Файл с программой на</a:t>
            </a:r>
            <a:r>
              <a:rPr lang="en-GB" dirty="0" smtClean="0"/>
              <a:t> .NET </a:t>
            </a:r>
            <a:r>
              <a:rPr lang="ru-RU" dirty="0" smtClean="0"/>
              <a:t>фактически является </a:t>
            </a:r>
            <a:r>
              <a:rPr lang="ru-RU" dirty="0"/>
              <a:t>файлом сборки</a:t>
            </a:r>
            <a:endParaRPr lang="en-GB" dirty="0" smtClean="0"/>
          </a:p>
          <a:p>
            <a:r>
              <a:rPr lang="ru-RU" dirty="0" smtClean="0"/>
              <a:t>Файл сборки является контейнером,</a:t>
            </a:r>
            <a:br>
              <a:rPr lang="ru-RU" dirty="0" smtClean="0"/>
            </a:br>
            <a:r>
              <a:rPr lang="ru-RU" dirty="0" smtClean="0"/>
              <a:t>в котором могут храниться различные объекты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10862094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библиотек</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Можно создать библиотеки, содержащие описание поведения, которое можно использовать в других сборках</a:t>
            </a:r>
            <a:endParaRPr lang="en-GB" dirty="0" smtClean="0"/>
          </a:p>
          <a:p>
            <a:r>
              <a:rPr lang="ru-RU" dirty="0" smtClean="0"/>
              <a:t>Библиотечная сборка хранится в файле</a:t>
            </a:r>
            <a:br>
              <a:rPr lang="ru-RU" dirty="0" smtClean="0"/>
            </a:br>
            <a:r>
              <a:rPr lang="ru-RU" dirty="0" smtClean="0"/>
              <a:t>с расширением </a:t>
            </a:r>
            <a:r>
              <a:rPr lang="en-GB" dirty="0" smtClean="0">
                <a:latin typeface="Consolas" pitchFamily="49" charset="0"/>
                <a:cs typeface="Consolas" pitchFamily="49" charset="0"/>
              </a:rPr>
              <a:t>.</a:t>
            </a:r>
            <a:r>
              <a:rPr lang="en-GB" dirty="0" err="1" smtClean="0">
                <a:latin typeface="Consolas" pitchFamily="49" charset="0"/>
                <a:cs typeface="Consolas" pitchFamily="49" charset="0"/>
              </a:rPr>
              <a:t>dll</a:t>
            </a:r>
            <a:endParaRPr lang="en-GB" dirty="0" smtClean="0">
              <a:latin typeface="Consolas" pitchFamily="49" charset="0"/>
              <a:cs typeface="Consolas" pitchFamily="49" charset="0"/>
            </a:endParaRPr>
          </a:p>
          <a:p>
            <a:r>
              <a:rPr lang="ru-RU" dirty="0" smtClean="0"/>
              <a:t>Библиотеки не содержат метод</a:t>
            </a:r>
            <a:r>
              <a:rPr lang="en-GB" dirty="0" smtClean="0"/>
              <a:t> </a:t>
            </a:r>
            <a:r>
              <a:rPr lang="en-GB" dirty="0" smtClean="0">
                <a:latin typeface="Consolas" pitchFamily="49" charset="0"/>
                <a:cs typeface="Consolas" pitchFamily="49" charset="0"/>
              </a:rPr>
              <a:t>Main</a:t>
            </a:r>
          </a:p>
          <a:p>
            <a:r>
              <a:rPr lang="ru-RU" dirty="0"/>
              <a:t>Проект библиотеки создаётся на основе шаблона в </a:t>
            </a:r>
            <a:r>
              <a:rPr lang="en-GB" dirty="0"/>
              <a:t>Visual </a:t>
            </a:r>
            <a:r>
              <a:rPr lang="en-GB" dirty="0" smtClean="0"/>
              <a:t>Studio</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26033937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Динамически загружаемые библиотеки</a:t>
            </a:r>
            <a:endParaRPr lang="en-GB" dirty="0"/>
          </a:p>
        </p:txBody>
      </p:sp>
      <p:sp>
        <p:nvSpPr>
          <p:cNvPr id="3" name="Content Placeholder 2"/>
          <p:cNvSpPr>
            <a:spLocks noGrp="1"/>
          </p:cNvSpPr>
          <p:nvPr>
            <p:ph idx="1"/>
          </p:nvPr>
        </p:nvSpPr>
        <p:spPr>
          <a:xfrm>
            <a:off x="380770" y="1764000"/>
            <a:ext cx="8363938" cy="4210383"/>
          </a:xfrm>
        </p:spPr>
        <p:txBody>
          <a:bodyPr/>
          <a:lstStyle/>
          <a:p>
            <a:r>
              <a:rPr lang="ru-RU" dirty="0" smtClean="0"/>
              <a:t>Элементы библиотеки загружаются только при необходимости</a:t>
            </a:r>
          </a:p>
          <a:p>
            <a:r>
              <a:rPr lang="ru-RU" dirty="0" smtClean="0"/>
              <a:t>При вызове метода класса он загружается в память, и </a:t>
            </a:r>
            <a:r>
              <a:rPr lang="en-US" dirty="0" smtClean="0"/>
              <a:t>JIT-</a:t>
            </a:r>
            <a:r>
              <a:rPr lang="ru-RU" dirty="0" smtClean="0"/>
              <a:t>компилятор преобразует его в машинный код</a:t>
            </a:r>
          </a:p>
          <a:p>
            <a:r>
              <a:rPr lang="ru-RU" dirty="0" smtClean="0"/>
              <a:t>Это позволяет уменьшить объём памяти, необходимой для работы программы, и избежать компиляции ненужного кода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8729571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Системные библиотеки</a:t>
            </a:r>
            <a:endParaRPr lang="en-GB" dirty="0"/>
          </a:p>
        </p:txBody>
      </p:sp>
      <p:sp>
        <p:nvSpPr>
          <p:cNvPr id="3" name="Content Placeholder 2"/>
          <p:cNvSpPr>
            <a:spLocks noGrp="1"/>
          </p:cNvSpPr>
          <p:nvPr>
            <p:ph idx="1"/>
          </p:nvPr>
        </p:nvSpPr>
        <p:spPr>
          <a:xfrm>
            <a:off x="380770" y="2258458"/>
            <a:ext cx="8363938" cy="3711785"/>
          </a:xfrm>
        </p:spPr>
        <p:txBody>
          <a:bodyPr/>
          <a:lstStyle/>
          <a:p>
            <a:r>
              <a:rPr lang="ru-RU" dirty="0" smtClean="0"/>
              <a:t>Программа при работе использует системные ресурсы</a:t>
            </a:r>
          </a:p>
          <a:p>
            <a:r>
              <a:rPr lang="ru-RU" dirty="0" smtClean="0"/>
              <a:t>Системные ресурсы размещаются</a:t>
            </a:r>
            <a:br>
              <a:rPr lang="ru-RU" dirty="0" smtClean="0"/>
            </a:br>
            <a:r>
              <a:rPr lang="ru-RU" dirty="0" smtClean="0"/>
              <a:t>в динамически загружаемых сборках</a:t>
            </a:r>
          </a:p>
          <a:p>
            <a:r>
              <a:rPr lang="ru-RU" dirty="0" smtClean="0"/>
              <a:t>Системные сборки централизованно хранятся в операционной системе</a:t>
            </a:r>
            <a:r>
              <a:rPr lang="en-US" dirty="0" smtClean="0"/>
              <a:t/>
            </a:r>
            <a:br>
              <a:rPr lang="en-US" dirty="0" smtClean="0"/>
            </a:br>
            <a:r>
              <a:rPr lang="ru-RU" dirty="0" smtClean="0"/>
              <a:t>в «глобальном кэше сборок»</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16</a:t>
            </a:fld>
            <a:endParaRPr lang="en-US" dirty="0"/>
          </a:p>
        </p:txBody>
      </p:sp>
      <p:sp>
        <p:nvSpPr>
          <p:cNvPr id="5" name="Rectangle 4"/>
          <p:cNvSpPr/>
          <p:nvPr/>
        </p:nvSpPr>
        <p:spPr>
          <a:xfrm>
            <a:off x="380999" y="1436616"/>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err="1">
                <a:solidFill>
                  <a:srgbClr val="000000"/>
                </a:solidFill>
                <a:latin typeface="Consolas"/>
                <a:ea typeface="Times New Roman"/>
              </a:rPr>
              <a:t>System.</a:t>
            </a:r>
            <a:r>
              <a:rPr lang="en-GB" sz="2000" dirty="0" err="1">
                <a:solidFill>
                  <a:srgbClr val="2B91AF"/>
                </a:solidFill>
                <a:latin typeface="Consolas"/>
                <a:ea typeface="Times New Roman"/>
              </a:rPr>
              <a:t>Console</a:t>
            </a:r>
            <a:r>
              <a:rPr lang="en-GB" sz="2000" dirty="0" err="1">
                <a:solidFill>
                  <a:srgbClr val="000000"/>
                </a:solidFill>
                <a:latin typeface="Consolas"/>
                <a:ea typeface="Times New Roman"/>
              </a:rPr>
              <a:t>.WriteLine</a:t>
            </a:r>
            <a:r>
              <a:rPr lang="en-GB" sz="2000" dirty="0">
                <a:solidFill>
                  <a:srgbClr val="000000"/>
                </a:solidFill>
                <a:latin typeface="Consolas"/>
                <a:ea typeface="Times New Roman"/>
              </a:rPr>
              <a:t>(</a:t>
            </a:r>
            <a:r>
              <a:rPr lang="en-GB" sz="2000" dirty="0">
                <a:solidFill>
                  <a:srgbClr val="A31515"/>
                </a:solidFill>
                <a:latin typeface="Consolas"/>
                <a:ea typeface="Times New Roman"/>
              </a:rPr>
              <a:t>"Hello World"</a:t>
            </a: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8386985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Ссылки на системные сборки</a:t>
            </a:r>
            <a:endParaRPr lang="en-GB" dirty="0"/>
          </a:p>
        </p:txBody>
      </p:sp>
      <p:sp>
        <p:nvSpPr>
          <p:cNvPr id="3" name="Content Placeholder 2"/>
          <p:cNvSpPr>
            <a:spLocks noGrp="1"/>
          </p:cNvSpPr>
          <p:nvPr>
            <p:ph idx="1"/>
          </p:nvPr>
        </p:nvSpPr>
        <p:spPr>
          <a:xfrm>
            <a:off x="380770" y="1371600"/>
            <a:ext cx="5259866" cy="4099584"/>
          </a:xfrm>
        </p:spPr>
        <p:txBody>
          <a:bodyPr/>
          <a:lstStyle/>
          <a:p>
            <a:r>
              <a:rPr lang="ru-RU" dirty="0" smtClean="0"/>
              <a:t>Ссылки на необходимые системные сборки назначаются сборке</a:t>
            </a:r>
            <a:r>
              <a:rPr lang="en-US" dirty="0" smtClean="0"/>
              <a:t/>
            </a:r>
            <a:br>
              <a:rPr lang="en-US" dirty="0" smtClean="0"/>
            </a:br>
            <a:r>
              <a:rPr lang="ru-RU" dirty="0" smtClean="0"/>
              <a:t>на основе шаблона проекта</a:t>
            </a:r>
          </a:p>
          <a:p>
            <a:r>
              <a:rPr lang="ru-RU" dirty="0" smtClean="0"/>
              <a:t>Также можно самостоятельно добавить ссылки на другие сборки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17</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541486" y="1396098"/>
            <a:ext cx="3375808" cy="3995338"/>
          </a:xfrm>
          <a:prstGeom prst="rect">
            <a:avLst/>
          </a:prstGeom>
          <a:noFill/>
          <a:ln>
            <a:noFill/>
          </a:ln>
        </p:spPr>
      </p:pic>
    </p:spTree>
    <p:extLst>
      <p:ext uri="{BB962C8B-B14F-4D97-AF65-F5344CB8AC3E}">
        <p14:creationId xmlns:p14="http://schemas.microsoft.com/office/powerpoint/2010/main" val="5901468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Построение приложений</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При построении приложения </a:t>
            </a:r>
            <a:r>
              <a:rPr lang="en-GB" dirty="0" smtClean="0"/>
              <a:t>Visual Studio </a:t>
            </a:r>
            <a:r>
              <a:rPr lang="ru-RU" dirty="0" smtClean="0"/>
              <a:t>создаёт сборки</a:t>
            </a:r>
            <a:endParaRPr lang="en-GB" dirty="0" smtClean="0"/>
          </a:p>
          <a:p>
            <a:r>
              <a:rPr lang="ru-RU" dirty="0" smtClean="0"/>
              <a:t>В режиме отладки также создаются файлы с отладочной информацией, которую использует среда </a:t>
            </a:r>
            <a:r>
              <a:rPr lang="en-GB" dirty="0" smtClean="0"/>
              <a:t>Visual Studio</a:t>
            </a:r>
          </a:p>
          <a:p>
            <a:r>
              <a:rPr lang="ru-RU" dirty="0" smtClean="0"/>
              <a:t>В режиме </a:t>
            </a:r>
            <a:r>
              <a:rPr lang="en-US" dirty="0" smtClean="0">
                <a:latin typeface="Consolas" pitchFamily="49" charset="0"/>
                <a:cs typeface="Consolas" pitchFamily="49" charset="0"/>
              </a:rPr>
              <a:t>Release</a:t>
            </a:r>
            <a:r>
              <a:rPr lang="ru-RU" dirty="0" smtClean="0"/>
              <a:t> эти файлы</a:t>
            </a:r>
            <a:r>
              <a:rPr lang="en-US" dirty="0" smtClean="0"/>
              <a:t/>
            </a:r>
            <a:br>
              <a:rPr lang="en-US" dirty="0" smtClean="0"/>
            </a:br>
            <a:r>
              <a:rPr lang="ru-RU" dirty="0" smtClean="0"/>
              <a:t>не создаются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9643710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Решения </a:t>
            </a:r>
            <a:r>
              <a:rPr lang="en-GB" dirty="0" smtClean="0"/>
              <a:t>Visual Studio</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Решение</a:t>
            </a:r>
            <a:r>
              <a:rPr lang="en-GB" dirty="0" smtClean="0"/>
              <a:t> Visual Studio </a:t>
            </a:r>
            <a:r>
              <a:rPr lang="ru-RU" dirty="0" smtClean="0"/>
              <a:t>может содержать несколько проектов</a:t>
            </a:r>
            <a:endParaRPr lang="en-GB" dirty="0" smtClean="0"/>
          </a:p>
          <a:p>
            <a:r>
              <a:rPr lang="ru-RU" dirty="0" smtClean="0"/>
              <a:t>Можно создать дополнительные проекты и добавить их в решение</a:t>
            </a:r>
          </a:p>
          <a:p>
            <a:r>
              <a:rPr lang="ru-RU" dirty="0" smtClean="0"/>
              <a:t>Проекты не обязательно должны быть одного типа</a:t>
            </a:r>
          </a:p>
          <a:p>
            <a:r>
              <a:rPr lang="ru-RU" dirty="0" smtClean="0"/>
              <a:t>В решении может быть несколько проектов, создающих исполняемые файлы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28538567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US" dirty="0" smtClean="0"/>
              <a:t>3,</a:t>
            </a:r>
            <a:r>
              <a:rPr lang="ru-RU" dirty="0" smtClean="0"/>
              <a:t>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Проекты и решения в </a:t>
            </a:r>
            <a:r>
              <a:rPr lang="en-US" dirty="0"/>
              <a:t>Visual Studio</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280294565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Связывание проектов</a:t>
            </a:r>
            <a:endParaRPr lang="en-GB" dirty="0"/>
          </a:p>
        </p:txBody>
      </p:sp>
      <p:sp>
        <p:nvSpPr>
          <p:cNvPr id="3" name="Content Placeholder 2"/>
          <p:cNvSpPr>
            <a:spLocks noGrp="1"/>
          </p:cNvSpPr>
          <p:nvPr>
            <p:ph idx="1"/>
          </p:nvPr>
        </p:nvSpPr>
        <p:spPr>
          <a:xfrm>
            <a:off x="380769" y="1371600"/>
            <a:ext cx="8035097" cy="3711785"/>
          </a:xfrm>
        </p:spPr>
        <p:txBody>
          <a:bodyPr/>
          <a:lstStyle/>
          <a:p>
            <a:r>
              <a:rPr lang="ru-RU" dirty="0" smtClean="0"/>
              <a:t>Проекты в решении должны быть связаны с помощью</a:t>
            </a:r>
            <a:r>
              <a:rPr lang="en-US" dirty="0" smtClean="0"/>
              <a:t> </a:t>
            </a:r>
            <a:r>
              <a:rPr lang="ru-RU" dirty="0" smtClean="0"/>
              <a:t>ссылок</a:t>
            </a:r>
            <a:endParaRPr lang="en-GB" dirty="0" smtClean="0"/>
          </a:p>
          <a:p>
            <a:r>
              <a:rPr lang="ru-RU" dirty="0" smtClean="0"/>
              <a:t>Для связи одного проекта с другим</a:t>
            </a:r>
            <a:br>
              <a:rPr lang="ru-RU" dirty="0" smtClean="0"/>
            </a:br>
            <a:r>
              <a:rPr lang="ru-RU" dirty="0" smtClean="0"/>
              <a:t>в один из проектов нужно добавить ссылку на другой проект</a:t>
            </a:r>
          </a:p>
          <a:p>
            <a:r>
              <a:rPr lang="ru-RU" dirty="0" smtClean="0"/>
              <a:t>При построении решения создаются файлы для всех проектов</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20</a:t>
            </a:fld>
            <a:endParaRPr lang="en-US" dirty="0"/>
          </a:p>
        </p:txBody>
      </p:sp>
    </p:spTree>
    <p:extLst>
      <p:ext uri="{BB962C8B-B14F-4D97-AF65-F5344CB8AC3E}">
        <p14:creationId xmlns:p14="http://schemas.microsoft.com/office/powerpoint/2010/main" val="1707370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Решения </a:t>
            </a:r>
            <a:r>
              <a:rPr lang="en-GB" dirty="0" smtClean="0"/>
              <a:t>Silverlight</a:t>
            </a:r>
            <a:endParaRPr lang="en-GB" dirty="0"/>
          </a:p>
        </p:txBody>
      </p:sp>
      <p:sp>
        <p:nvSpPr>
          <p:cNvPr id="3" name="Content Placeholder 2"/>
          <p:cNvSpPr>
            <a:spLocks noGrp="1"/>
          </p:cNvSpPr>
          <p:nvPr>
            <p:ph idx="1"/>
          </p:nvPr>
        </p:nvSpPr>
        <p:spPr>
          <a:xfrm>
            <a:off x="380770" y="1371600"/>
            <a:ext cx="5237832" cy="5207579"/>
          </a:xfrm>
        </p:spPr>
        <p:txBody>
          <a:bodyPr/>
          <a:lstStyle/>
          <a:p>
            <a:r>
              <a:rPr lang="ru-RU" dirty="0" smtClean="0"/>
              <a:t>Решение</a:t>
            </a:r>
            <a:r>
              <a:rPr lang="en-GB" dirty="0" smtClean="0"/>
              <a:t> Silverlight</a:t>
            </a:r>
            <a:r>
              <a:rPr lang="ru-RU" dirty="0"/>
              <a:t/>
            </a:r>
            <a:br>
              <a:rPr lang="ru-RU" dirty="0"/>
            </a:br>
            <a:r>
              <a:rPr lang="ru-RU" dirty="0" smtClean="0"/>
              <a:t>для </a:t>
            </a:r>
            <a:r>
              <a:rPr lang="en-GB" dirty="0" smtClean="0"/>
              <a:t>Windows Phone </a:t>
            </a:r>
            <a:r>
              <a:rPr lang="ru-RU" dirty="0" smtClean="0"/>
              <a:t>содержат только один проект</a:t>
            </a:r>
            <a:endParaRPr lang="en-GB" dirty="0" smtClean="0"/>
          </a:p>
          <a:p>
            <a:r>
              <a:rPr lang="ru-RU" dirty="0" smtClean="0"/>
              <a:t>Проект содержит все изображения и значки для телефона</a:t>
            </a:r>
          </a:p>
          <a:p>
            <a:r>
              <a:rPr lang="ru-RU" dirty="0" smtClean="0"/>
              <a:t>В проект включены ссылки на пространства имён </a:t>
            </a:r>
            <a:r>
              <a:rPr lang="en-GB" dirty="0" smtClean="0"/>
              <a:t>Windows Phone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21</a:t>
            </a:fld>
            <a:endParaRPr lang="en-US" dirty="0"/>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4997067" y="1674564"/>
            <a:ext cx="3881151" cy="2910863"/>
          </a:xfrm>
          <a:prstGeom prst="rect">
            <a:avLst/>
          </a:prstGeom>
          <a:noFill/>
          <a:ln>
            <a:noFill/>
          </a:ln>
        </p:spPr>
      </p:pic>
    </p:spTree>
    <p:extLst>
      <p:ext uri="{BB962C8B-B14F-4D97-AF65-F5344CB8AC3E}">
        <p14:creationId xmlns:p14="http://schemas.microsoft.com/office/powerpoint/2010/main" val="389802286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Решения</a:t>
            </a:r>
            <a:r>
              <a:rPr lang="en-US" dirty="0" smtClean="0"/>
              <a:t> XNA</a:t>
            </a:r>
            <a:endParaRPr lang="en-GB" dirty="0"/>
          </a:p>
        </p:txBody>
      </p:sp>
      <p:sp>
        <p:nvSpPr>
          <p:cNvPr id="3" name="Content Placeholder 2"/>
          <p:cNvSpPr>
            <a:spLocks noGrp="1"/>
          </p:cNvSpPr>
          <p:nvPr>
            <p:ph idx="1"/>
          </p:nvPr>
        </p:nvSpPr>
        <p:spPr>
          <a:xfrm>
            <a:off x="380770" y="1371600"/>
            <a:ext cx="4455635" cy="5207579"/>
          </a:xfrm>
        </p:spPr>
        <p:txBody>
          <a:bodyPr/>
          <a:lstStyle/>
          <a:p>
            <a:r>
              <a:rPr lang="ru-RU" dirty="0" smtClean="0"/>
              <a:t>Решение</a:t>
            </a:r>
            <a:r>
              <a:rPr lang="en-GB" dirty="0" smtClean="0"/>
              <a:t> XNA</a:t>
            </a:r>
            <a:r>
              <a:rPr lang="ru-RU" dirty="0"/>
              <a:t/>
            </a:r>
            <a:br>
              <a:rPr lang="ru-RU" dirty="0"/>
            </a:br>
            <a:r>
              <a:rPr lang="ru-RU" dirty="0" smtClean="0"/>
              <a:t>для</a:t>
            </a:r>
            <a:r>
              <a:rPr lang="en-GB" dirty="0" smtClean="0"/>
              <a:t> Windows Phone </a:t>
            </a:r>
            <a:r>
              <a:rPr lang="ru-RU" dirty="0" smtClean="0"/>
              <a:t>содержит два проекта</a:t>
            </a:r>
            <a:endParaRPr lang="en-GB" dirty="0" smtClean="0"/>
          </a:p>
          <a:p>
            <a:r>
              <a:rPr lang="ru-RU" dirty="0" smtClean="0"/>
              <a:t>Один проект содержит все ресурсы для игры</a:t>
            </a:r>
          </a:p>
          <a:p>
            <a:r>
              <a:rPr lang="ru-RU" dirty="0" smtClean="0"/>
              <a:t>Можно добавить другие проекты</a:t>
            </a:r>
            <a:br>
              <a:rPr lang="ru-RU" dirty="0" smtClean="0"/>
            </a:br>
            <a:r>
              <a:rPr lang="ru-RU" dirty="0" smtClean="0"/>
              <a:t>для создания версий для </a:t>
            </a:r>
            <a:r>
              <a:rPr lang="en-GB" dirty="0" smtClean="0"/>
              <a:t>Xbox </a:t>
            </a:r>
            <a:r>
              <a:rPr lang="ru-RU" dirty="0" smtClean="0"/>
              <a:t>и</a:t>
            </a:r>
            <a:r>
              <a:rPr lang="en-GB" dirty="0" smtClean="0"/>
              <a:t> Windows</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22</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4913411" y="1359148"/>
            <a:ext cx="3981503" cy="3686577"/>
          </a:xfrm>
          <a:prstGeom prst="rect">
            <a:avLst/>
          </a:prstGeom>
          <a:noFill/>
          <a:ln>
            <a:noFill/>
          </a:ln>
        </p:spPr>
      </p:pic>
    </p:spTree>
    <p:extLst>
      <p:ext uri="{BB962C8B-B14F-4D97-AF65-F5344CB8AC3E}">
        <p14:creationId xmlns:p14="http://schemas.microsoft.com/office/powerpoint/2010/main" val="28674356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Решения </a:t>
            </a:r>
            <a:r>
              <a:rPr lang="en-GB" dirty="0" smtClean="0"/>
              <a:t>Silverlight </a:t>
            </a:r>
            <a:r>
              <a:rPr lang="ru-RU" dirty="0" smtClean="0"/>
              <a:t>и</a:t>
            </a:r>
            <a:r>
              <a:rPr lang="en-GB" dirty="0" smtClean="0"/>
              <a:t> XNA</a:t>
            </a:r>
            <a:endParaRPr lang="en-GB" dirty="0"/>
          </a:p>
        </p:txBody>
      </p:sp>
      <p:sp>
        <p:nvSpPr>
          <p:cNvPr id="3" name="Content Placeholder 2"/>
          <p:cNvSpPr>
            <a:spLocks noGrp="1"/>
          </p:cNvSpPr>
          <p:nvPr>
            <p:ph idx="1"/>
          </p:nvPr>
        </p:nvSpPr>
        <p:spPr>
          <a:xfrm>
            <a:off x="380770" y="1371600"/>
            <a:ext cx="5310582" cy="4099584"/>
          </a:xfrm>
        </p:spPr>
        <p:txBody>
          <a:bodyPr/>
          <a:lstStyle/>
          <a:p>
            <a:r>
              <a:rPr lang="ru-RU" dirty="0" smtClean="0"/>
              <a:t>Можно создать приложения, использующие совместно средства </a:t>
            </a:r>
            <a:r>
              <a:rPr lang="en-GB" dirty="0" smtClean="0"/>
              <a:t>Silverlight </a:t>
            </a:r>
            <a:r>
              <a:rPr lang="ru-RU" dirty="0" smtClean="0"/>
              <a:t>и</a:t>
            </a:r>
            <a:r>
              <a:rPr lang="en-GB" dirty="0" smtClean="0"/>
              <a:t> XNA</a:t>
            </a:r>
          </a:p>
          <a:p>
            <a:r>
              <a:rPr lang="ru-RU" dirty="0" smtClean="0"/>
              <a:t>В этом случае будет создано три проект: один — для </a:t>
            </a:r>
            <a:r>
              <a:rPr lang="en-US" dirty="0" smtClean="0"/>
              <a:t>Silverlight</a:t>
            </a:r>
            <a:r>
              <a:rPr lang="ru-RU" dirty="0" smtClean="0"/>
              <a:t>, и два — для </a:t>
            </a:r>
            <a:r>
              <a:rPr lang="en-US" dirty="0" smtClean="0"/>
              <a:t>XNA</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23</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621156" y="1200838"/>
            <a:ext cx="3273760" cy="4078421"/>
          </a:xfrm>
          <a:prstGeom prst="rect">
            <a:avLst/>
          </a:prstGeom>
          <a:noFill/>
          <a:ln>
            <a:noFill/>
          </a:ln>
        </p:spPr>
      </p:pic>
    </p:spTree>
    <p:extLst>
      <p:ext uri="{BB962C8B-B14F-4D97-AF65-F5344CB8AC3E}">
        <p14:creationId xmlns:p14="http://schemas.microsoft.com/office/powerpoint/2010/main" val="20911124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09398"/>
          </a:xfrm>
        </p:spPr>
        <p:txBody>
          <a:bodyPr/>
          <a:lstStyle/>
          <a:p>
            <a:r>
              <a:rPr lang="ru-RU" sz="4400" dirty="0" smtClean="0"/>
              <a:t>Создание решения</a:t>
            </a:r>
            <a:r>
              <a:rPr lang="en-GB" sz="4400" dirty="0" smtClean="0"/>
              <a:t> Windows Phone</a:t>
            </a:r>
            <a:endParaRPr lang="en-GB" sz="4400" dirty="0"/>
          </a:p>
        </p:txBody>
      </p:sp>
      <p:sp>
        <p:nvSpPr>
          <p:cNvPr id="3" name="Content Placeholder 2"/>
          <p:cNvSpPr>
            <a:spLocks noGrp="1"/>
          </p:cNvSpPr>
          <p:nvPr>
            <p:ph idx="1"/>
          </p:nvPr>
        </p:nvSpPr>
        <p:spPr>
          <a:xfrm>
            <a:off x="380770" y="3957146"/>
            <a:ext cx="8363938" cy="2603790"/>
          </a:xfrm>
        </p:spPr>
        <p:txBody>
          <a:bodyPr/>
          <a:lstStyle/>
          <a:p>
            <a:r>
              <a:rPr lang="ru-RU" dirty="0" smtClean="0"/>
              <a:t>Если установлен</a:t>
            </a:r>
            <a:r>
              <a:rPr lang="en-GB" dirty="0" smtClean="0"/>
              <a:t> Windows Phone SDK</a:t>
            </a:r>
            <a:r>
              <a:rPr lang="ru-RU" dirty="0" smtClean="0"/>
              <a:t>, можно выбрать один из шаблонов</a:t>
            </a:r>
            <a:endParaRPr lang="en-GB" dirty="0" smtClean="0"/>
          </a:p>
          <a:p>
            <a:r>
              <a:rPr lang="ru-RU" dirty="0" smtClean="0"/>
              <a:t>Одни шаблоны являются решениями, другие — проектами, которые можно добавить к решению</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24</a:t>
            </a:fld>
            <a:endParaRPr lang="en-US" dirty="0"/>
          </a:p>
        </p:txBody>
      </p:sp>
      <p:pic>
        <p:nvPicPr>
          <p:cNvPr id="6" name="Рисунок 5"/>
          <p:cNvPicPr/>
          <p:nvPr/>
        </p:nvPicPr>
        <p:blipFill>
          <a:blip r:embed="rId3"/>
          <a:stretch>
            <a:fillRect/>
          </a:stretch>
        </p:blipFill>
        <p:spPr>
          <a:xfrm>
            <a:off x="2575396" y="1038615"/>
            <a:ext cx="4140334" cy="2861356"/>
          </a:xfrm>
          <a:prstGeom prst="rect">
            <a:avLst/>
          </a:prstGeom>
        </p:spPr>
      </p:pic>
    </p:spTree>
    <p:extLst>
      <p:ext uri="{BB962C8B-B14F-4D97-AF65-F5344CB8AC3E}">
        <p14:creationId xmlns:p14="http://schemas.microsoft.com/office/powerpoint/2010/main" val="14135672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Версии </a:t>
            </a:r>
            <a:r>
              <a:rPr lang="en-GB" dirty="0" smtClean="0"/>
              <a:t>Windows Phone</a:t>
            </a:r>
            <a:endParaRPr lang="en-GB" dirty="0"/>
          </a:p>
        </p:txBody>
      </p:sp>
      <p:sp>
        <p:nvSpPr>
          <p:cNvPr id="3" name="Content Placeholder 2"/>
          <p:cNvSpPr>
            <a:spLocks noGrp="1"/>
          </p:cNvSpPr>
          <p:nvPr>
            <p:ph idx="1"/>
          </p:nvPr>
        </p:nvSpPr>
        <p:spPr>
          <a:xfrm>
            <a:off x="380770" y="2695903"/>
            <a:ext cx="8363938" cy="3256276"/>
          </a:xfrm>
        </p:spPr>
        <p:txBody>
          <a:bodyPr/>
          <a:lstStyle/>
          <a:p>
            <a:r>
              <a:rPr lang="ru-RU" dirty="0" smtClean="0"/>
              <a:t>Последняя версия</a:t>
            </a:r>
            <a:r>
              <a:rPr lang="en-GB" dirty="0" smtClean="0"/>
              <a:t> Windows Phone</a:t>
            </a:r>
            <a:r>
              <a:rPr lang="ru-RU" dirty="0" smtClean="0"/>
              <a:t> </a:t>
            </a:r>
            <a:r>
              <a:rPr lang="ru-RU" dirty="0"/>
              <a:t>—</a:t>
            </a:r>
            <a:r>
              <a:rPr lang="en-GB" dirty="0" smtClean="0"/>
              <a:t> 7.5</a:t>
            </a:r>
          </a:p>
          <a:p>
            <a:pPr lvl="1"/>
            <a:r>
              <a:rPr lang="ru-RU" dirty="0" smtClean="0"/>
              <a:t>предыдущая</a:t>
            </a:r>
            <a:r>
              <a:rPr lang="en-GB" dirty="0" smtClean="0"/>
              <a:t> </a:t>
            </a:r>
            <a:r>
              <a:rPr lang="ru-RU" dirty="0" smtClean="0"/>
              <a:t>(оригинальная) версия — </a:t>
            </a:r>
            <a:r>
              <a:rPr lang="en-GB" dirty="0" smtClean="0"/>
              <a:t>7</a:t>
            </a:r>
          </a:p>
          <a:p>
            <a:r>
              <a:rPr lang="ru-RU" dirty="0" smtClean="0"/>
              <a:t>Операционная система и </a:t>
            </a:r>
            <a:r>
              <a:rPr lang="en-US" dirty="0" smtClean="0"/>
              <a:t>SDK</a:t>
            </a:r>
            <a:r>
              <a:rPr lang="ru-RU" dirty="0" smtClean="0"/>
              <a:t> для </a:t>
            </a:r>
            <a:r>
              <a:rPr lang="en-GB" dirty="0" smtClean="0"/>
              <a:t>Windows Phone 7.5 </a:t>
            </a:r>
            <a:r>
              <a:rPr lang="ru-RU" dirty="0" smtClean="0"/>
              <a:t>имеют номер</a:t>
            </a:r>
            <a:r>
              <a:rPr lang="en-GB" dirty="0" smtClean="0"/>
              <a:t> 7.1</a:t>
            </a:r>
          </a:p>
          <a:p>
            <a:r>
              <a:rPr lang="ru-RU" dirty="0" smtClean="0"/>
              <a:t>Для создания приложений рекомендуется использовать пункт</a:t>
            </a:r>
            <a:r>
              <a:rPr lang="en-GB" dirty="0" smtClean="0"/>
              <a:t> Windows Phone 7.1</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25</a:t>
            </a:fld>
            <a:endParaRPr lang="en-US" dirty="0"/>
          </a:p>
        </p:txBody>
      </p:sp>
      <p:pic>
        <p:nvPicPr>
          <p:cNvPr id="6" name="Рисунок 5"/>
          <p:cNvPicPr/>
          <p:nvPr/>
        </p:nvPicPr>
        <p:blipFill>
          <a:blip r:embed="rId2"/>
          <a:stretch>
            <a:fillRect/>
          </a:stretch>
        </p:blipFill>
        <p:spPr>
          <a:xfrm>
            <a:off x="2910460" y="1057274"/>
            <a:ext cx="3358137" cy="1586672"/>
          </a:xfrm>
          <a:prstGeom prst="rect">
            <a:avLst/>
          </a:prstGeom>
        </p:spPr>
      </p:pic>
    </p:spTree>
    <p:extLst>
      <p:ext uri="{BB962C8B-B14F-4D97-AF65-F5344CB8AC3E}">
        <p14:creationId xmlns:p14="http://schemas.microsoft.com/office/powerpoint/2010/main" val="43265790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Запуск программы</a:t>
            </a:r>
            <a:endParaRPr lang="en-GB" dirty="0"/>
          </a:p>
        </p:txBody>
      </p:sp>
      <p:sp>
        <p:nvSpPr>
          <p:cNvPr id="3" name="Content Placeholder 2"/>
          <p:cNvSpPr>
            <a:spLocks noGrp="1"/>
          </p:cNvSpPr>
          <p:nvPr>
            <p:ph idx="1"/>
          </p:nvPr>
        </p:nvSpPr>
        <p:spPr>
          <a:xfrm>
            <a:off x="380770" y="1371600"/>
            <a:ext cx="8363938" cy="4087273"/>
          </a:xfrm>
        </p:spPr>
        <p:txBody>
          <a:bodyPr/>
          <a:lstStyle/>
          <a:p>
            <a:r>
              <a:rPr lang="en-GB" dirty="0" smtClean="0"/>
              <a:t>Visual Studio </a:t>
            </a:r>
            <a:r>
              <a:rPr lang="ru-RU" dirty="0" smtClean="0"/>
              <a:t>выполняет всю работу для построения и развёртывания приложений</a:t>
            </a:r>
          </a:p>
          <a:p>
            <a:r>
              <a:rPr lang="ru-RU" dirty="0" smtClean="0"/>
              <a:t>При запуске приложения в </a:t>
            </a:r>
            <a:r>
              <a:rPr lang="en-US" dirty="0" smtClean="0"/>
              <a:t>Visual Studio</a:t>
            </a:r>
            <a:r>
              <a:rPr lang="ru-RU" dirty="0" smtClean="0"/>
              <a:t> его исходный код и ресурсы</a:t>
            </a:r>
            <a:r>
              <a:rPr lang="en-US" dirty="0" smtClean="0"/>
              <a:t> </a:t>
            </a:r>
            <a:r>
              <a:rPr lang="ru-RU" dirty="0" smtClean="0"/>
              <a:t>компилируются</a:t>
            </a:r>
            <a:br>
              <a:rPr lang="ru-RU" dirty="0" smtClean="0"/>
            </a:br>
            <a:r>
              <a:rPr lang="ru-RU" dirty="0" smtClean="0"/>
              <a:t>в сборку, которая передаётся на устройство, после чего приложение запускается</a:t>
            </a:r>
          </a:p>
          <a:p>
            <a:pPr lvl="1"/>
            <a:r>
              <a:rPr lang="ru-RU" dirty="0" smtClean="0"/>
              <a:t>это может быть физическое устройство или эмулятор</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26</a:t>
            </a:fld>
            <a:endParaRPr lang="en-US" dirty="0"/>
          </a:p>
        </p:txBody>
      </p:sp>
    </p:spTree>
    <p:extLst>
      <p:ext uri="{BB962C8B-B14F-4D97-AF65-F5344CB8AC3E}">
        <p14:creationId xmlns:p14="http://schemas.microsoft.com/office/powerpoint/2010/main" val="26076566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XAP</a:t>
            </a:r>
            <a:r>
              <a:rPr lang="ru-RU" dirty="0" smtClean="0"/>
              <a:t>-файл</a:t>
            </a:r>
            <a:endParaRPr lang="en-GB" dirty="0"/>
          </a:p>
        </p:txBody>
      </p:sp>
      <p:sp>
        <p:nvSpPr>
          <p:cNvPr id="3" name="Content Placeholder 2"/>
          <p:cNvSpPr>
            <a:spLocks noGrp="1"/>
          </p:cNvSpPr>
          <p:nvPr>
            <p:ph idx="1"/>
          </p:nvPr>
        </p:nvSpPr>
        <p:spPr>
          <a:xfrm>
            <a:off x="380770" y="4329646"/>
            <a:ext cx="8363938" cy="1606594"/>
          </a:xfrm>
        </p:spPr>
        <p:txBody>
          <a:bodyPr/>
          <a:lstStyle/>
          <a:p>
            <a:r>
              <a:rPr lang="en-GB" dirty="0" smtClean="0"/>
              <a:t>XAP</a:t>
            </a:r>
            <a:r>
              <a:rPr lang="ru-RU" dirty="0" smtClean="0"/>
              <a:t>-файл является контейнером, который содержит все файлы программы</a:t>
            </a:r>
          </a:p>
          <a:p>
            <a:r>
              <a:rPr lang="en-GB" dirty="0"/>
              <a:t>XAP</a:t>
            </a:r>
            <a:r>
              <a:rPr lang="ru-RU" dirty="0" smtClean="0"/>
              <a:t>-файл фактически является архивом </a:t>
            </a:r>
            <a:r>
              <a:rPr lang="en-US" dirty="0"/>
              <a:t>ZIP</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27</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69060" y="1185117"/>
            <a:ext cx="6926784" cy="2814006"/>
          </a:xfrm>
          <a:prstGeom prst="rect">
            <a:avLst/>
          </a:prstGeom>
          <a:noFill/>
          <a:ln>
            <a:solidFill>
              <a:schemeClr val="tx1"/>
            </a:solidFill>
          </a:ln>
        </p:spPr>
      </p:pic>
    </p:spTree>
    <p:extLst>
      <p:ext uri="{BB962C8B-B14F-4D97-AF65-F5344CB8AC3E}">
        <p14:creationId xmlns:p14="http://schemas.microsoft.com/office/powerpoint/2010/main" val="38727684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Запуск </a:t>
            </a:r>
            <a:r>
              <a:rPr lang="en-GB" dirty="0" smtClean="0"/>
              <a:t>XAP</a:t>
            </a:r>
            <a:r>
              <a:rPr lang="ru-RU" dirty="0" smtClean="0"/>
              <a:t>-файла</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При запуске приложения в </a:t>
            </a:r>
            <a:r>
              <a:rPr lang="en-US" dirty="0" smtClean="0"/>
              <a:t>Visual Studio XAP-</a:t>
            </a:r>
            <a:r>
              <a:rPr lang="ru-RU" dirty="0" smtClean="0"/>
              <a:t>файл копируется на целевое устройство</a:t>
            </a:r>
          </a:p>
          <a:p>
            <a:r>
              <a:rPr lang="ru-RU" dirty="0" smtClean="0"/>
              <a:t>Устройство открывает архив и запускает приложение</a:t>
            </a:r>
          </a:p>
          <a:p>
            <a:r>
              <a:rPr lang="ru-RU" dirty="0" smtClean="0"/>
              <a:t>Вся программа </a:t>
            </a:r>
            <a:r>
              <a:rPr lang="ru-RU" dirty="0"/>
              <a:t>для </a:t>
            </a:r>
            <a:r>
              <a:rPr lang="en-US" dirty="0"/>
              <a:t>Windows Phone </a:t>
            </a:r>
            <a:r>
              <a:rPr lang="ru-RU" dirty="0"/>
              <a:t>представляется в виде </a:t>
            </a:r>
            <a:r>
              <a:rPr lang="en-GB" dirty="0"/>
              <a:t>XAP</a:t>
            </a:r>
            <a:r>
              <a:rPr lang="ru-RU" dirty="0"/>
              <a:t>-файла, который должен быть загружен в телефон</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28</a:t>
            </a:fld>
            <a:endParaRPr lang="en-US" dirty="0"/>
          </a:p>
        </p:txBody>
      </p:sp>
    </p:spTree>
    <p:extLst>
      <p:ext uri="{BB962C8B-B14F-4D97-AF65-F5344CB8AC3E}">
        <p14:creationId xmlns:p14="http://schemas.microsoft.com/office/powerpoint/2010/main" val="286286192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930581"/>
          </a:xfrm>
        </p:spPr>
        <p:txBody>
          <a:bodyPr/>
          <a:lstStyle/>
          <a:p>
            <a:r>
              <a:rPr lang="en-GB" dirty="0" smtClean="0"/>
              <a:t>Visual Studio </a:t>
            </a:r>
            <a:r>
              <a:rPr lang="ru-RU" dirty="0" smtClean="0"/>
              <a:t>объединяет код и ресурсы</a:t>
            </a:r>
            <a:r>
              <a:rPr lang="ru-RU" dirty="0"/>
              <a:t/>
            </a:r>
            <a:br>
              <a:rPr lang="ru-RU" dirty="0"/>
            </a:br>
            <a:r>
              <a:rPr lang="ru-RU" dirty="0" smtClean="0"/>
              <a:t>в проект, который описывает</a:t>
            </a:r>
            <a:r>
              <a:rPr lang="en-GB" dirty="0" smtClean="0"/>
              <a:t> </a:t>
            </a:r>
            <a:r>
              <a:rPr lang="ru-RU" dirty="0" smtClean="0"/>
              <a:t>сборку</a:t>
            </a:r>
            <a:endParaRPr lang="en-GB" dirty="0" smtClean="0"/>
          </a:p>
          <a:p>
            <a:r>
              <a:rPr lang="ru-RU" dirty="0" smtClean="0"/>
              <a:t>Сборка может быть исполняемым файлом или динамической библиотекой</a:t>
            </a:r>
          </a:p>
          <a:p>
            <a:r>
              <a:rPr lang="ru-RU" dirty="0" smtClean="0"/>
              <a:t>Проекты могут объединяться в решения</a:t>
            </a:r>
            <a:endParaRPr lang="en-GB" dirty="0" smtClean="0"/>
          </a:p>
          <a:p>
            <a:r>
              <a:rPr lang="ru-RU" dirty="0" smtClean="0"/>
              <a:t>Если проект использует библиотеку, он должен содержать ссылку на неё</a:t>
            </a:r>
          </a:p>
          <a:p>
            <a:r>
              <a:rPr lang="en-GB" dirty="0" smtClean="0"/>
              <a:t>XAP</a:t>
            </a:r>
            <a:r>
              <a:rPr lang="ru-RU" dirty="0" smtClean="0"/>
              <a:t>-файл содержит все ресурсы и файлы для развёртывания на целевое устройство</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1802731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154984"/>
          </a:xfrm>
        </p:spPr>
        <p:txBody>
          <a:bodyPr>
            <a:spAutoFit/>
          </a:bodyPr>
          <a:lstStyle/>
          <a:p>
            <a:r>
              <a:rPr lang="ru-RU" dirty="0" smtClean="0"/>
              <a:t>Создание и запуск программ</a:t>
            </a:r>
            <a:endParaRPr lang="en-GB" dirty="0" smtClean="0"/>
          </a:p>
          <a:p>
            <a:r>
              <a:rPr lang="ru-RU" dirty="0"/>
              <a:t>Простой проект </a:t>
            </a:r>
            <a:r>
              <a:rPr lang="en-US" dirty="0"/>
              <a:t>Visual </a:t>
            </a:r>
            <a:r>
              <a:rPr lang="en-US" dirty="0" smtClean="0"/>
              <a:t>Studio</a:t>
            </a:r>
            <a:endParaRPr lang="ru-RU" dirty="0" smtClean="0"/>
          </a:p>
          <a:p>
            <a:r>
              <a:rPr lang="ru-RU" dirty="0"/>
              <a:t>Файлы сборки и исполняемые файлы</a:t>
            </a:r>
            <a:endParaRPr lang="en-GB" dirty="0" smtClean="0"/>
          </a:p>
          <a:p>
            <a:r>
              <a:rPr lang="ru-RU" dirty="0"/>
              <a:t>Решения </a:t>
            </a:r>
            <a:r>
              <a:rPr lang="en-US" dirty="0"/>
              <a:t>Visual </a:t>
            </a:r>
            <a:r>
              <a:rPr lang="en-US" dirty="0" smtClean="0"/>
              <a:t>Studio</a:t>
            </a:r>
            <a:endParaRPr lang="ru-RU" dirty="0" smtClean="0"/>
          </a:p>
          <a:p>
            <a:r>
              <a:rPr lang="ru-RU" dirty="0" smtClean="0"/>
              <a:t>Подключение сборок</a:t>
            </a:r>
            <a:endParaRPr lang="en-GB" dirty="0" smtClean="0"/>
          </a:p>
          <a:p>
            <a:r>
              <a:rPr lang="en-GB" dirty="0" smtClean="0"/>
              <a:t>XAP</a:t>
            </a:r>
            <a:r>
              <a:rPr lang="ru-RU" dirty="0" smtClean="0"/>
              <a:t>-файл</a:t>
            </a:r>
            <a:endParaRPr lang="en-GB" dirty="0" smtClean="0"/>
          </a:p>
          <a:p>
            <a:r>
              <a:rPr lang="ru-RU" dirty="0" smtClean="0"/>
              <a:t>Запуск программ</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39966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US" dirty="0" smtClean="0"/>
              <a:t>3,</a:t>
            </a:r>
            <a:r>
              <a:rPr lang="ru-RU" dirty="0" smtClean="0"/>
              <a:t>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Отладка программ</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30</a:t>
            </a:fld>
            <a:endParaRPr lang="en-US" dirty="0"/>
          </a:p>
        </p:txBody>
      </p:sp>
    </p:spTree>
    <p:extLst>
      <p:ext uri="{BB962C8B-B14F-4D97-AF65-F5344CB8AC3E}">
        <p14:creationId xmlns:p14="http://schemas.microsoft.com/office/powerpoint/2010/main" val="1379002856"/>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259628"/>
          </a:xfrm>
        </p:spPr>
        <p:txBody>
          <a:bodyPr>
            <a:spAutoFit/>
          </a:bodyPr>
          <a:lstStyle/>
          <a:p>
            <a:r>
              <a:rPr lang="ru-RU" dirty="0" smtClean="0"/>
              <a:t>Эмулятор</a:t>
            </a:r>
            <a:r>
              <a:rPr lang="en-GB" dirty="0" smtClean="0"/>
              <a:t> Windows Phone</a:t>
            </a:r>
          </a:p>
          <a:p>
            <a:pPr lvl="1"/>
            <a:r>
              <a:rPr lang="ru-RU" dirty="0" smtClean="0"/>
              <a:t>развёртывание приложений в эмулятор</a:t>
            </a:r>
            <a:endParaRPr lang="en-GB" dirty="0" smtClean="0"/>
          </a:p>
          <a:p>
            <a:r>
              <a:rPr lang="ru-RU" dirty="0" smtClean="0"/>
              <a:t>Отладка приложений в</a:t>
            </a:r>
            <a:r>
              <a:rPr lang="en-GB" dirty="0" smtClean="0"/>
              <a:t> Visual Studio</a:t>
            </a:r>
          </a:p>
          <a:p>
            <a:pPr lvl="1"/>
            <a:r>
              <a:rPr lang="ru-RU" dirty="0" smtClean="0"/>
              <a:t>добавление точек останова</a:t>
            </a:r>
            <a:endParaRPr lang="en-GB" dirty="0" smtClean="0"/>
          </a:p>
          <a:p>
            <a:pPr lvl="1"/>
            <a:r>
              <a:rPr lang="ru-RU" dirty="0" smtClean="0"/>
              <a:t>пошаговое выполнение кода</a:t>
            </a:r>
            <a:endParaRPr lang="en-GB" dirty="0" smtClean="0"/>
          </a:p>
          <a:p>
            <a:pPr lvl="1"/>
            <a:r>
              <a:rPr lang="ru-RU" dirty="0" smtClean="0"/>
              <a:t>просмотр и изменение значение переменных</a:t>
            </a:r>
            <a:endParaRPr lang="en-GB" dirty="0" smtClean="0"/>
          </a:p>
          <a:p>
            <a:pPr lvl="1"/>
            <a:r>
              <a:rPr lang="ru-RU" dirty="0" smtClean="0"/>
              <a:t>использование</a:t>
            </a:r>
            <a:r>
              <a:rPr lang="en-GB" dirty="0" smtClean="0"/>
              <a:t> </a:t>
            </a:r>
            <a:r>
              <a:rPr lang="ru-RU" dirty="0" smtClean="0"/>
              <a:t>окна интерпретации в </a:t>
            </a:r>
            <a:r>
              <a:rPr lang="en-GB" dirty="0" smtClean="0"/>
              <a:t>Visual Studio</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213969786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Эмулятор</a:t>
            </a:r>
            <a:r>
              <a:rPr lang="en-GB" dirty="0" smtClean="0"/>
              <a:t> Windows Phone</a:t>
            </a:r>
            <a:endParaRPr lang="en-GB" dirty="0"/>
          </a:p>
        </p:txBody>
      </p:sp>
      <p:sp>
        <p:nvSpPr>
          <p:cNvPr id="3" name="Content Placeholder 2"/>
          <p:cNvSpPr>
            <a:spLocks noGrp="1"/>
          </p:cNvSpPr>
          <p:nvPr>
            <p:ph idx="1"/>
          </p:nvPr>
        </p:nvSpPr>
        <p:spPr>
          <a:xfrm>
            <a:off x="380770" y="1371600"/>
            <a:ext cx="5766642" cy="4210383"/>
          </a:xfrm>
        </p:spPr>
        <p:txBody>
          <a:bodyPr/>
          <a:lstStyle/>
          <a:p>
            <a:r>
              <a:rPr lang="ru-RU" dirty="0"/>
              <a:t>Эмулятор</a:t>
            </a:r>
            <a:r>
              <a:rPr lang="en-GB" dirty="0"/>
              <a:t> Windows </a:t>
            </a:r>
            <a:r>
              <a:rPr lang="en-GB" dirty="0" smtClean="0"/>
              <a:t>Phone</a:t>
            </a:r>
            <a:r>
              <a:rPr lang="ru-RU" dirty="0" smtClean="0"/>
              <a:t> является программой компьютера</a:t>
            </a:r>
            <a:endParaRPr lang="en-GB" dirty="0" smtClean="0"/>
          </a:p>
          <a:p>
            <a:r>
              <a:rPr lang="ru-RU" dirty="0" smtClean="0"/>
              <a:t>Он содержит то же самое ПО, что и телефон, но запускается на компьютере</a:t>
            </a:r>
          </a:p>
          <a:p>
            <a:r>
              <a:rPr lang="ru-RU" dirty="0" smtClean="0"/>
              <a:t>Эмулятор поставляется</a:t>
            </a:r>
            <a:r>
              <a:rPr lang="en-US" dirty="0" smtClean="0"/>
              <a:t/>
            </a:r>
            <a:br>
              <a:rPr lang="en-US" dirty="0" smtClean="0"/>
            </a:br>
            <a:r>
              <a:rPr lang="en-US" dirty="0" smtClean="0"/>
              <a:t>c</a:t>
            </a:r>
            <a:r>
              <a:rPr lang="en-GB" dirty="0" smtClean="0"/>
              <a:t> Windows Phone SDK </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32</a:t>
            </a:fld>
            <a:endParaRPr lang="en-US" dirty="0"/>
          </a:p>
        </p:txBody>
      </p:sp>
      <p:pic>
        <p:nvPicPr>
          <p:cNvPr id="6" name="Рисунок 5"/>
          <p:cNvPicPr/>
          <p:nvPr/>
        </p:nvPicPr>
        <p:blipFill>
          <a:blip r:embed="rId2"/>
          <a:stretch>
            <a:fillRect/>
          </a:stretch>
        </p:blipFill>
        <p:spPr>
          <a:xfrm>
            <a:off x="5927075" y="1116748"/>
            <a:ext cx="2890539" cy="5256649"/>
          </a:xfrm>
          <a:prstGeom prst="rect">
            <a:avLst/>
          </a:prstGeom>
        </p:spPr>
      </p:pic>
    </p:spTree>
    <p:extLst>
      <p:ext uri="{BB962C8B-B14F-4D97-AF65-F5344CB8AC3E}">
        <p14:creationId xmlns:p14="http://schemas.microsoft.com/office/powerpoint/2010/main" val="243704849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Развёртывание приложений</a:t>
            </a:r>
            <a:endParaRPr lang="en-GB" dirty="0"/>
          </a:p>
        </p:txBody>
      </p:sp>
      <p:sp>
        <p:nvSpPr>
          <p:cNvPr id="3" name="Content Placeholder 2"/>
          <p:cNvSpPr>
            <a:spLocks noGrp="1"/>
          </p:cNvSpPr>
          <p:nvPr>
            <p:ph idx="1"/>
          </p:nvPr>
        </p:nvSpPr>
        <p:spPr>
          <a:xfrm>
            <a:off x="380770" y="3040656"/>
            <a:ext cx="8363938" cy="2603790"/>
          </a:xfrm>
        </p:spPr>
        <p:txBody>
          <a:bodyPr/>
          <a:lstStyle/>
          <a:p>
            <a:r>
              <a:rPr lang="en-GB" dirty="0" smtClean="0"/>
              <a:t>Visual Studio </a:t>
            </a:r>
            <a:r>
              <a:rPr lang="ru-RU" dirty="0" smtClean="0"/>
              <a:t>позволяет выбрать целевое устройство для запуска программ</a:t>
            </a:r>
            <a:endParaRPr lang="en-GB" dirty="0" smtClean="0"/>
          </a:p>
          <a:p>
            <a:r>
              <a:rPr lang="ru-RU" dirty="0" smtClean="0"/>
              <a:t>Эмулятор запускается при первом запуске программы и работает, пока не будет подана команда для его остановки</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33</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2000709" y="1198657"/>
            <a:ext cx="5176781" cy="1632677"/>
          </a:xfrm>
          <a:prstGeom prst="rect">
            <a:avLst/>
          </a:prstGeom>
          <a:noFill/>
          <a:ln>
            <a:noFill/>
          </a:ln>
        </p:spPr>
      </p:pic>
    </p:spTree>
    <p:extLst>
      <p:ext uri="{BB962C8B-B14F-4D97-AF65-F5344CB8AC3E}">
        <p14:creationId xmlns:p14="http://schemas.microsoft.com/office/powerpoint/2010/main" val="141897548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Функции эмулятора</a:t>
            </a:r>
            <a:endParaRPr lang="en-GB" dirty="0"/>
          </a:p>
        </p:txBody>
      </p:sp>
      <p:sp>
        <p:nvSpPr>
          <p:cNvPr id="3" name="Content Placeholder 2"/>
          <p:cNvSpPr>
            <a:spLocks noGrp="1"/>
          </p:cNvSpPr>
          <p:nvPr>
            <p:ph idx="1"/>
          </p:nvPr>
        </p:nvSpPr>
        <p:spPr>
          <a:xfrm>
            <a:off x="380770" y="1371600"/>
            <a:ext cx="8363938" cy="3102388"/>
          </a:xfrm>
        </p:spPr>
        <p:txBody>
          <a:bodyPr/>
          <a:lstStyle/>
          <a:p>
            <a:r>
              <a:rPr lang="ru-RU" dirty="0"/>
              <a:t>В состав эмулятора входят не все встроенные программы, которые </a:t>
            </a:r>
            <a:r>
              <a:rPr lang="ru-RU" dirty="0" smtClean="0"/>
              <a:t>есть</a:t>
            </a:r>
            <a:br>
              <a:rPr lang="ru-RU" dirty="0" smtClean="0"/>
            </a:br>
            <a:r>
              <a:rPr lang="ru-RU" dirty="0" smtClean="0"/>
              <a:t>в </a:t>
            </a:r>
            <a:r>
              <a:rPr lang="ru-RU" dirty="0"/>
              <a:t>физическом </a:t>
            </a:r>
            <a:r>
              <a:rPr lang="ru-RU" dirty="0" smtClean="0"/>
              <a:t>устройстве</a:t>
            </a:r>
          </a:p>
          <a:p>
            <a:r>
              <a:rPr lang="ru-RU" dirty="0" smtClean="0"/>
              <a:t>В эмуляторе </a:t>
            </a:r>
            <a:r>
              <a:rPr lang="en-US" dirty="0" smtClean="0"/>
              <a:t>Windows Phone</a:t>
            </a:r>
            <a:r>
              <a:rPr lang="ru-RU" dirty="0" smtClean="0"/>
              <a:t> есть браузер, эмулятор функций для звонков и отправки </a:t>
            </a:r>
            <a:r>
              <a:rPr lang="en-US" dirty="0" smtClean="0"/>
              <a:t>SMS</a:t>
            </a:r>
            <a:r>
              <a:rPr lang="ru-RU" dirty="0" smtClean="0"/>
              <a:t>-сообщений и эмулятор камеры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34</a:t>
            </a:fld>
            <a:endParaRPr lang="en-US" dirty="0"/>
          </a:p>
        </p:txBody>
      </p:sp>
    </p:spTree>
    <p:extLst>
      <p:ext uri="{BB962C8B-B14F-4D97-AF65-F5344CB8AC3E}">
        <p14:creationId xmlns:p14="http://schemas.microsoft.com/office/powerpoint/2010/main" val="5655917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Производительность эмулятора</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Эмулятор </a:t>
            </a:r>
            <a:r>
              <a:rPr lang="en-US" dirty="0" smtClean="0"/>
              <a:t>Windows Phone </a:t>
            </a:r>
            <a:r>
              <a:rPr lang="ru-RU" dirty="0" smtClean="0"/>
              <a:t>не позволяет оценить производительность приложений, выполняемых на физическом устройстве</a:t>
            </a:r>
            <a:endParaRPr lang="en-GB" dirty="0" smtClean="0"/>
          </a:p>
          <a:p>
            <a:pPr lvl="1"/>
            <a:r>
              <a:rPr lang="ru-RU" dirty="0" smtClean="0"/>
              <a:t>процессор компьютера обычно более мощный, чем процессор телефона</a:t>
            </a:r>
          </a:p>
          <a:p>
            <a:r>
              <a:rPr lang="ru-RU" dirty="0" smtClean="0"/>
              <a:t>Эмулятор предназначен для тестирования функциональности приложений</a:t>
            </a:r>
          </a:p>
          <a:p>
            <a:r>
              <a:rPr lang="ru-RU" dirty="0" smtClean="0"/>
              <a:t>Для оценки производительности приложений необходимо запустить их</a:t>
            </a:r>
            <a:br>
              <a:rPr lang="ru-RU" dirty="0" smtClean="0"/>
            </a:br>
            <a:r>
              <a:rPr lang="ru-RU" dirty="0" smtClean="0"/>
              <a:t>на физическом устройстве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35</a:t>
            </a:fld>
            <a:endParaRPr lang="en-US" dirty="0"/>
          </a:p>
        </p:txBody>
      </p:sp>
    </p:spTree>
    <p:extLst>
      <p:ext uri="{BB962C8B-B14F-4D97-AF65-F5344CB8AC3E}">
        <p14:creationId xmlns:p14="http://schemas.microsoft.com/office/powerpoint/2010/main" val="41158455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Отладка в </a:t>
            </a:r>
            <a:r>
              <a:rPr lang="en-GB" dirty="0" smtClean="0"/>
              <a:t>Visual Studio</a:t>
            </a:r>
            <a:endParaRPr lang="en-GB" dirty="0"/>
          </a:p>
        </p:txBody>
      </p:sp>
      <p:sp>
        <p:nvSpPr>
          <p:cNvPr id="3" name="Content Placeholder 2"/>
          <p:cNvSpPr>
            <a:spLocks noGrp="1"/>
          </p:cNvSpPr>
          <p:nvPr>
            <p:ph idx="1"/>
          </p:nvPr>
        </p:nvSpPr>
        <p:spPr>
          <a:xfrm>
            <a:off x="380770" y="1371600"/>
            <a:ext cx="8363938" cy="4727448"/>
          </a:xfrm>
        </p:spPr>
        <p:txBody>
          <a:bodyPr/>
          <a:lstStyle/>
          <a:p>
            <a:r>
              <a:rPr lang="en-GB" dirty="0" smtClean="0"/>
              <a:t>Visual Studio </a:t>
            </a:r>
            <a:r>
              <a:rPr lang="ru-RU" dirty="0" smtClean="0"/>
              <a:t>предоставляет удобные инструменты для отладки программ, в том числе и приложений для </a:t>
            </a:r>
            <a:r>
              <a:rPr lang="en-US" dirty="0" smtClean="0"/>
              <a:t>Windows Phone</a:t>
            </a:r>
            <a:endParaRPr lang="en-GB" dirty="0" smtClean="0"/>
          </a:p>
          <a:p>
            <a:r>
              <a:rPr lang="ru-RU" dirty="0" smtClean="0"/>
              <a:t>Можно использовать все возможности</a:t>
            </a:r>
            <a:br>
              <a:rPr lang="ru-RU" dirty="0" smtClean="0"/>
            </a:br>
            <a:r>
              <a:rPr lang="ru-RU" dirty="0" smtClean="0"/>
              <a:t>для отладки приложений, развёртываемых и в эмуляторе, и на физическом устройстве</a:t>
            </a:r>
            <a:endParaRPr lang="en-GB" dirty="0" smtClean="0"/>
          </a:p>
          <a:p>
            <a:pPr lvl="1"/>
            <a:r>
              <a:rPr lang="ru-RU" dirty="0" smtClean="0"/>
              <a:t>точки останова</a:t>
            </a:r>
            <a:endParaRPr lang="en-GB" dirty="0" smtClean="0"/>
          </a:p>
          <a:p>
            <a:pPr lvl="1"/>
            <a:r>
              <a:rPr lang="ru-RU" dirty="0" smtClean="0"/>
              <a:t>пошаговое выполнение программы</a:t>
            </a:r>
            <a:endParaRPr lang="en-GB" dirty="0" smtClean="0"/>
          </a:p>
          <a:p>
            <a:pPr lvl="1"/>
            <a:r>
              <a:rPr lang="ru-RU" dirty="0" smtClean="0"/>
              <a:t>просмотр и изменение значений переменных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36</a:t>
            </a:fld>
            <a:endParaRPr lang="en-US" dirty="0"/>
          </a:p>
        </p:txBody>
      </p:sp>
    </p:spTree>
    <p:extLst>
      <p:ext uri="{BB962C8B-B14F-4D97-AF65-F5344CB8AC3E}">
        <p14:creationId xmlns:p14="http://schemas.microsoft.com/office/powerpoint/2010/main" val="424556816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Точки останова</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Можно установить точку останова в любом месте программа</a:t>
            </a:r>
          </a:p>
          <a:p>
            <a:r>
              <a:rPr lang="ru-RU" dirty="0" smtClean="0"/>
              <a:t>При достижении точки останова в режиме отладки можно посмотреть, в каком состоянии выполняется программа</a:t>
            </a:r>
          </a:p>
          <a:p>
            <a:r>
              <a:rPr lang="ru-RU" dirty="0" smtClean="0"/>
              <a:t>Можно установить точку останова, даже если программа запущена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333074958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Установка точки останова</a:t>
            </a:r>
            <a:endParaRPr lang="en-GB" dirty="0"/>
          </a:p>
        </p:txBody>
      </p:sp>
      <p:sp>
        <p:nvSpPr>
          <p:cNvPr id="3" name="Content Placeholder 2"/>
          <p:cNvSpPr>
            <a:spLocks noGrp="1"/>
          </p:cNvSpPr>
          <p:nvPr>
            <p:ph idx="1"/>
          </p:nvPr>
        </p:nvSpPr>
        <p:spPr>
          <a:xfrm>
            <a:off x="380770" y="3690652"/>
            <a:ext cx="8363938" cy="2105192"/>
          </a:xfrm>
        </p:spPr>
        <p:txBody>
          <a:bodyPr/>
          <a:lstStyle/>
          <a:p>
            <a:r>
              <a:rPr lang="ru-RU" dirty="0" smtClean="0"/>
              <a:t>Чтобы задать точку останова нужно щёлкнуть мышью слева от нужной строки</a:t>
            </a:r>
          </a:p>
          <a:p>
            <a:r>
              <a:rPr lang="ru-RU" dirty="0" smtClean="0"/>
              <a:t>После установки точки останова строка программы будет выделена цветом</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38</a:t>
            </a:fld>
            <a:endParaRPr lang="en-US" dirty="0"/>
          </a:p>
        </p:txBody>
      </p:sp>
      <p:pic>
        <p:nvPicPr>
          <p:cNvPr id="5" name="Picture 4"/>
          <p:cNvPicPr/>
          <p:nvPr/>
        </p:nvPicPr>
        <p:blipFill>
          <a:blip r:embed="rId2"/>
          <a:stretch>
            <a:fillRect/>
          </a:stretch>
        </p:blipFill>
        <p:spPr>
          <a:xfrm>
            <a:off x="1600693" y="1229322"/>
            <a:ext cx="5805690" cy="2075738"/>
          </a:xfrm>
          <a:prstGeom prst="rect">
            <a:avLst/>
          </a:prstGeom>
          <a:ln w="3175">
            <a:solidFill>
              <a:schemeClr val="tx1"/>
            </a:solidFill>
          </a:ln>
        </p:spPr>
      </p:pic>
    </p:spTree>
    <p:extLst>
      <p:ext uri="{BB962C8B-B14F-4D97-AF65-F5344CB8AC3E}">
        <p14:creationId xmlns:p14="http://schemas.microsoft.com/office/powerpoint/2010/main" val="410746260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Достижение точки останова</a:t>
            </a:r>
            <a:endParaRPr lang="en-GB" dirty="0"/>
          </a:p>
        </p:txBody>
      </p:sp>
      <p:sp>
        <p:nvSpPr>
          <p:cNvPr id="3" name="Content Placeholder 2"/>
          <p:cNvSpPr>
            <a:spLocks noGrp="1"/>
          </p:cNvSpPr>
          <p:nvPr>
            <p:ph idx="1"/>
          </p:nvPr>
        </p:nvSpPr>
        <p:spPr>
          <a:xfrm>
            <a:off x="380770" y="3855904"/>
            <a:ext cx="8363938" cy="2105192"/>
          </a:xfrm>
        </p:spPr>
        <p:txBody>
          <a:bodyPr/>
          <a:lstStyle/>
          <a:p>
            <a:r>
              <a:rPr lang="ru-RU" dirty="0" smtClean="0"/>
              <a:t>При достижении точки останова программа приостановит свою работу</a:t>
            </a:r>
          </a:p>
          <a:p>
            <a:r>
              <a:rPr lang="ru-RU" dirty="0" smtClean="0"/>
              <a:t>Текущая строка с точкой останова будет выделена цветом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39</a:t>
            </a:fld>
            <a:endParaRPr lang="en-US" dirty="0"/>
          </a:p>
        </p:txBody>
      </p:sp>
      <p:pic>
        <p:nvPicPr>
          <p:cNvPr id="5" name="Picture 4"/>
          <p:cNvPicPr/>
          <p:nvPr/>
        </p:nvPicPr>
        <p:blipFill>
          <a:blip r:embed="rId2"/>
          <a:stretch>
            <a:fillRect/>
          </a:stretch>
        </p:blipFill>
        <p:spPr>
          <a:xfrm>
            <a:off x="2129215" y="1522080"/>
            <a:ext cx="5175143" cy="1683828"/>
          </a:xfrm>
          <a:prstGeom prst="rect">
            <a:avLst/>
          </a:prstGeom>
          <a:ln w="3175">
            <a:solidFill>
              <a:schemeClr val="tx1"/>
            </a:solidFill>
          </a:ln>
        </p:spPr>
      </p:pic>
    </p:spTree>
    <p:extLst>
      <p:ext uri="{BB962C8B-B14F-4D97-AF65-F5344CB8AC3E}">
        <p14:creationId xmlns:p14="http://schemas.microsoft.com/office/powerpoint/2010/main" val="37577252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программ</a:t>
            </a:r>
            <a:endParaRPr lang="en-GB" dirty="0"/>
          </a:p>
        </p:txBody>
      </p:sp>
      <p:sp>
        <p:nvSpPr>
          <p:cNvPr id="3" name="Content Placeholder 2"/>
          <p:cNvSpPr>
            <a:spLocks noGrp="1"/>
          </p:cNvSpPr>
          <p:nvPr>
            <p:ph idx="1"/>
          </p:nvPr>
        </p:nvSpPr>
        <p:spPr>
          <a:xfrm>
            <a:off x="380770" y="1371600"/>
            <a:ext cx="8363938" cy="5139869"/>
          </a:xfrm>
        </p:spPr>
        <p:txBody>
          <a:bodyPr/>
          <a:lstStyle/>
          <a:p>
            <a:r>
              <a:rPr lang="ru-RU" dirty="0" smtClean="0"/>
              <a:t>Программисты пишут программы на языке программирования высокого уровня (</a:t>
            </a:r>
            <a:r>
              <a:rPr lang="en-US" dirty="0" smtClean="0"/>
              <a:t>C#)</a:t>
            </a:r>
            <a:endParaRPr lang="ru-RU" dirty="0" smtClean="0"/>
          </a:p>
          <a:p>
            <a:r>
              <a:rPr lang="ru-RU" dirty="0" smtClean="0"/>
              <a:t>Затем программы компилируются</a:t>
            </a:r>
            <a:r>
              <a:rPr lang="en-US" dirty="0" smtClean="0"/>
              <a:t/>
            </a:r>
            <a:br>
              <a:rPr lang="en-US" dirty="0" smtClean="0"/>
            </a:br>
            <a:r>
              <a:rPr lang="ru-RU" dirty="0" smtClean="0"/>
              <a:t>в инструкции на языке низкого уровня</a:t>
            </a:r>
          </a:p>
          <a:p>
            <a:pPr lvl="1"/>
            <a:r>
              <a:rPr lang="en-GB" dirty="0"/>
              <a:t>Microsoft .</a:t>
            </a:r>
            <a:r>
              <a:rPr lang="en-GB" dirty="0" smtClean="0"/>
              <a:t>NET</a:t>
            </a:r>
            <a:r>
              <a:rPr lang="ru-RU" dirty="0" smtClean="0"/>
              <a:t> использует промежуточный язык </a:t>
            </a:r>
            <a:r>
              <a:rPr lang="en-GB" dirty="0"/>
              <a:t>(MSIL</a:t>
            </a:r>
            <a:r>
              <a:rPr lang="en-GB" dirty="0" smtClean="0"/>
              <a:t>)</a:t>
            </a:r>
            <a:r>
              <a:rPr lang="ru-RU" dirty="0" smtClean="0"/>
              <a:t>, чтобы программы были более портативными</a:t>
            </a:r>
            <a:endParaRPr lang="en-GB" dirty="0" smtClean="0"/>
          </a:p>
          <a:p>
            <a:r>
              <a:rPr lang="ru-RU" dirty="0" smtClean="0"/>
              <a:t>Чтобы создать простую программу, нужен компилятор для создания</a:t>
            </a:r>
            <a:r>
              <a:rPr lang="en-US" dirty="0" smtClean="0"/>
              <a:t> </a:t>
            </a:r>
            <a:r>
              <a:rPr lang="ru-RU" dirty="0" smtClean="0"/>
              <a:t>исполняемого кода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254081924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Просмотр значений переменных</a:t>
            </a:r>
            <a:endParaRPr lang="en-GB" dirty="0"/>
          </a:p>
        </p:txBody>
      </p:sp>
      <p:sp>
        <p:nvSpPr>
          <p:cNvPr id="3" name="Content Placeholder 2"/>
          <p:cNvSpPr>
            <a:spLocks noGrp="1"/>
          </p:cNvSpPr>
          <p:nvPr>
            <p:ph idx="1"/>
          </p:nvPr>
        </p:nvSpPr>
        <p:spPr>
          <a:xfrm>
            <a:off x="380770" y="3690650"/>
            <a:ext cx="8363938" cy="2603790"/>
          </a:xfrm>
        </p:spPr>
        <p:txBody>
          <a:bodyPr/>
          <a:lstStyle/>
          <a:p>
            <a:r>
              <a:rPr lang="ru-RU" dirty="0" smtClean="0"/>
              <a:t>Можно просмотреть значение переменной в программе, наведя указатель мыши на эту переменную в коде программы</a:t>
            </a:r>
          </a:p>
          <a:p>
            <a:r>
              <a:rPr lang="ru-RU" dirty="0" smtClean="0"/>
              <a:t>Также можно выбрать переменные, значения которых нужно просматривать</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40</a:t>
            </a:fld>
            <a:endParaRPr lang="en-US" dirty="0"/>
          </a:p>
        </p:txBody>
      </p:sp>
      <p:pic>
        <p:nvPicPr>
          <p:cNvPr id="5" name="Picture 4"/>
          <p:cNvPicPr/>
          <p:nvPr/>
        </p:nvPicPr>
        <p:blipFill>
          <a:blip r:embed="rId2"/>
          <a:stretch>
            <a:fillRect/>
          </a:stretch>
        </p:blipFill>
        <p:spPr>
          <a:xfrm>
            <a:off x="1814679" y="1610818"/>
            <a:ext cx="5901279" cy="1826444"/>
          </a:xfrm>
          <a:prstGeom prst="rect">
            <a:avLst/>
          </a:prstGeom>
          <a:ln w="3175">
            <a:solidFill>
              <a:schemeClr val="tx1"/>
            </a:solidFill>
          </a:ln>
        </p:spPr>
      </p:pic>
    </p:spTree>
    <p:extLst>
      <p:ext uri="{BB962C8B-B14F-4D97-AF65-F5344CB8AC3E}">
        <p14:creationId xmlns:p14="http://schemas.microsoft.com/office/powerpoint/2010/main" val="45760993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Пошаговое выполнение</a:t>
            </a:r>
            <a:endParaRPr lang="en-GB" dirty="0"/>
          </a:p>
        </p:txBody>
      </p:sp>
      <p:sp>
        <p:nvSpPr>
          <p:cNvPr id="3" name="Content Placeholder 2"/>
          <p:cNvSpPr>
            <a:spLocks noGrp="1"/>
          </p:cNvSpPr>
          <p:nvPr>
            <p:ph idx="1"/>
          </p:nvPr>
        </p:nvSpPr>
        <p:spPr>
          <a:xfrm>
            <a:off x="380770" y="3525398"/>
            <a:ext cx="8363938" cy="2105192"/>
          </a:xfrm>
        </p:spPr>
        <p:txBody>
          <a:bodyPr/>
          <a:lstStyle/>
          <a:p>
            <a:r>
              <a:rPr lang="ru-RU" dirty="0" smtClean="0"/>
              <a:t>Можно выполнять программу по одной строке кода</a:t>
            </a:r>
          </a:p>
          <a:p>
            <a:r>
              <a:rPr lang="ru-RU" dirty="0" smtClean="0"/>
              <a:t>Выделяется цветом строка, которая будет выполняться на следующем шаге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41</a:t>
            </a:fld>
            <a:endParaRPr lang="en-US" dirty="0"/>
          </a:p>
        </p:txBody>
      </p:sp>
      <p:pic>
        <p:nvPicPr>
          <p:cNvPr id="5" name="Picture 4"/>
          <p:cNvPicPr/>
          <p:nvPr/>
        </p:nvPicPr>
        <p:blipFill>
          <a:blip r:embed="rId2"/>
          <a:stretch>
            <a:fillRect/>
          </a:stretch>
        </p:blipFill>
        <p:spPr>
          <a:xfrm>
            <a:off x="1612156" y="1184115"/>
            <a:ext cx="6043333" cy="1933658"/>
          </a:xfrm>
          <a:prstGeom prst="rect">
            <a:avLst/>
          </a:prstGeom>
          <a:ln w="3175">
            <a:solidFill>
              <a:schemeClr val="tx1"/>
            </a:solidFill>
          </a:ln>
        </p:spPr>
      </p:pic>
    </p:spTree>
    <p:extLst>
      <p:ext uri="{BB962C8B-B14F-4D97-AF65-F5344CB8AC3E}">
        <p14:creationId xmlns:p14="http://schemas.microsoft.com/office/powerpoint/2010/main" val="323705473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программой</a:t>
            </a:r>
            <a:endParaRPr lang="en-GB" dirty="0"/>
          </a:p>
        </p:txBody>
      </p:sp>
      <p:sp>
        <p:nvSpPr>
          <p:cNvPr id="3" name="Content Placeholder 2"/>
          <p:cNvSpPr>
            <a:spLocks noGrp="1"/>
          </p:cNvSpPr>
          <p:nvPr>
            <p:ph idx="1"/>
          </p:nvPr>
        </p:nvSpPr>
        <p:spPr>
          <a:xfrm>
            <a:off x="454364" y="1371600"/>
            <a:ext cx="8283236" cy="4542782"/>
          </a:xfrm>
        </p:spPr>
        <p:txBody>
          <a:bodyPr/>
          <a:lstStyle/>
          <a:p>
            <a:pPr marL="539750" indent="-539750"/>
            <a:r>
              <a:rPr lang="ru-RU" dirty="0" smtClean="0"/>
              <a:t>запуск или продолжение выполнения</a:t>
            </a:r>
          </a:p>
          <a:p>
            <a:pPr marL="539750" indent="-539750"/>
            <a:r>
              <a:rPr lang="ru-RU" dirty="0" smtClean="0"/>
              <a:t>выполнение одной строки программы</a:t>
            </a:r>
            <a:br>
              <a:rPr lang="ru-RU" dirty="0" smtClean="0"/>
            </a:br>
            <a:r>
              <a:rPr lang="ru-RU" dirty="0" smtClean="0"/>
              <a:t>с заходом в текущий метод</a:t>
            </a:r>
          </a:p>
          <a:p>
            <a:pPr marL="539750" indent="-539750"/>
            <a:r>
              <a:rPr lang="ru-RU" dirty="0"/>
              <a:t>выполнение одной строки программы</a:t>
            </a:r>
            <a:br>
              <a:rPr lang="ru-RU" dirty="0"/>
            </a:br>
            <a:r>
              <a:rPr lang="ru-RU" dirty="0"/>
              <a:t>с </a:t>
            </a:r>
            <a:r>
              <a:rPr lang="ru-RU" dirty="0" smtClean="0"/>
              <a:t>обходом текущего метода</a:t>
            </a:r>
            <a:endParaRPr lang="ru-RU" dirty="0"/>
          </a:p>
          <a:p>
            <a:pPr marL="539750" indent="-539750"/>
            <a:r>
              <a:rPr lang="ru-RU" dirty="0" smtClean="0"/>
              <a:t>выход из текущего метода</a:t>
            </a:r>
            <a:endParaRPr lang="en-GB" dirty="0" smtClean="0"/>
          </a:p>
          <a:p>
            <a:pPr marL="539750" indent="-539750"/>
            <a:r>
              <a:rPr lang="ru-RU" dirty="0" smtClean="0"/>
              <a:t>приостановка выполнения</a:t>
            </a:r>
            <a:endParaRPr lang="en-GB" dirty="0" smtClean="0"/>
          </a:p>
          <a:p>
            <a:pPr marL="539750" indent="-539750"/>
            <a:r>
              <a:rPr lang="ru-RU" dirty="0" smtClean="0"/>
              <a:t>остановка и выход из программы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42</a:t>
            </a:fld>
            <a:endParaRPr lang="en-US" dirty="0"/>
          </a:p>
        </p:txBody>
      </p:sp>
      <p:pic>
        <p:nvPicPr>
          <p:cNvPr id="12" name="Picture 11"/>
          <p:cNvPicPr/>
          <p:nvPr/>
        </p:nvPicPr>
        <p:blipFill>
          <a:blip r:embed="rId2"/>
          <a:stretch>
            <a:fillRect/>
          </a:stretch>
        </p:blipFill>
        <p:spPr>
          <a:xfrm>
            <a:off x="404184" y="1353025"/>
            <a:ext cx="342732" cy="506015"/>
          </a:xfrm>
          <a:prstGeom prst="rect">
            <a:avLst/>
          </a:prstGeom>
        </p:spPr>
      </p:pic>
      <p:pic>
        <p:nvPicPr>
          <p:cNvPr id="13" name="Picture 12"/>
          <p:cNvPicPr/>
          <p:nvPr/>
        </p:nvPicPr>
        <p:blipFill>
          <a:blip r:embed="rId3"/>
          <a:stretch>
            <a:fillRect/>
          </a:stretch>
        </p:blipFill>
        <p:spPr>
          <a:xfrm>
            <a:off x="410597" y="2003566"/>
            <a:ext cx="329906" cy="398351"/>
          </a:xfrm>
          <a:prstGeom prst="rect">
            <a:avLst/>
          </a:prstGeom>
        </p:spPr>
      </p:pic>
      <p:pic>
        <p:nvPicPr>
          <p:cNvPr id="14" name="Picture 13"/>
          <p:cNvPicPr/>
          <p:nvPr/>
        </p:nvPicPr>
        <p:blipFill>
          <a:blip r:embed="rId4"/>
          <a:stretch>
            <a:fillRect/>
          </a:stretch>
        </p:blipFill>
        <p:spPr>
          <a:xfrm>
            <a:off x="401389" y="3080266"/>
            <a:ext cx="339113" cy="420751"/>
          </a:xfrm>
          <a:prstGeom prst="rect">
            <a:avLst/>
          </a:prstGeom>
        </p:spPr>
      </p:pic>
      <p:pic>
        <p:nvPicPr>
          <p:cNvPr id="15" name="Picture 14"/>
          <p:cNvPicPr/>
          <p:nvPr/>
        </p:nvPicPr>
        <p:blipFill>
          <a:blip r:embed="rId5"/>
          <a:stretch>
            <a:fillRect/>
          </a:stretch>
        </p:blipFill>
        <p:spPr>
          <a:xfrm>
            <a:off x="410596" y="4203985"/>
            <a:ext cx="329905" cy="400428"/>
          </a:xfrm>
          <a:prstGeom prst="rect">
            <a:avLst/>
          </a:prstGeom>
        </p:spPr>
      </p:pic>
      <p:pic>
        <p:nvPicPr>
          <p:cNvPr id="16" name="Picture 15"/>
          <p:cNvPicPr/>
          <p:nvPr/>
        </p:nvPicPr>
        <p:blipFill>
          <a:blip r:embed="rId6"/>
          <a:stretch>
            <a:fillRect/>
          </a:stretch>
        </p:blipFill>
        <p:spPr>
          <a:xfrm>
            <a:off x="401389" y="4825743"/>
            <a:ext cx="339111" cy="407269"/>
          </a:xfrm>
          <a:prstGeom prst="rect">
            <a:avLst/>
          </a:prstGeom>
        </p:spPr>
      </p:pic>
      <p:pic>
        <p:nvPicPr>
          <p:cNvPr id="17" name="Picture 16"/>
          <p:cNvPicPr/>
          <p:nvPr/>
        </p:nvPicPr>
        <p:blipFill>
          <a:blip r:embed="rId7"/>
          <a:stretch>
            <a:fillRect/>
          </a:stretch>
        </p:blipFill>
        <p:spPr>
          <a:xfrm>
            <a:off x="420610" y="5435653"/>
            <a:ext cx="319890" cy="448370"/>
          </a:xfrm>
          <a:prstGeom prst="rect">
            <a:avLst/>
          </a:prstGeom>
        </p:spPr>
      </p:pic>
    </p:spTree>
    <p:extLst>
      <p:ext uri="{BB962C8B-B14F-4D97-AF65-F5344CB8AC3E}">
        <p14:creationId xmlns:p14="http://schemas.microsoft.com/office/powerpoint/2010/main" val="407562512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точками останова</a:t>
            </a:r>
            <a:endParaRPr lang="en-GB" dirty="0"/>
          </a:p>
        </p:txBody>
      </p:sp>
      <p:sp>
        <p:nvSpPr>
          <p:cNvPr id="3" name="Content Placeholder 2"/>
          <p:cNvSpPr>
            <a:spLocks noGrp="1"/>
          </p:cNvSpPr>
          <p:nvPr>
            <p:ph idx="1"/>
          </p:nvPr>
        </p:nvSpPr>
        <p:spPr>
          <a:xfrm>
            <a:off x="380770" y="3602516"/>
            <a:ext cx="8363938" cy="2603790"/>
          </a:xfrm>
        </p:spPr>
        <p:txBody>
          <a:bodyPr/>
          <a:lstStyle/>
          <a:p>
            <a:r>
              <a:rPr lang="ru-RU" dirty="0" smtClean="0"/>
              <a:t>В </a:t>
            </a:r>
            <a:r>
              <a:rPr lang="en-GB" dirty="0"/>
              <a:t>Visual </a:t>
            </a:r>
            <a:r>
              <a:rPr lang="en-GB" dirty="0" smtClean="0"/>
              <a:t>Studio</a:t>
            </a:r>
            <a:r>
              <a:rPr lang="ru-RU" dirty="0" smtClean="0"/>
              <a:t> есть область для управления точками останова, которые содержатся</a:t>
            </a:r>
            <a:br>
              <a:rPr lang="ru-RU" dirty="0" smtClean="0"/>
            </a:br>
            <a:r>
              <a:rPr lang="ru-RU" dirty="0" smtClean="0"/>
              <a:t>в программе</a:t>
            </a:r>
          </a:p>
          <a:p>
            <a:r>
              <a:rPr lang="ru-RU" dirty="0" smtClean="0"/>
              <a:t>Можно управлять свойствами каждой точки останова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43</a:t>
            </a:fld>
            <a:endParaRPr lang="en-US" dirty="0"/>
          </a:p>
        </p:txBody>
      </p:sp>
      <p:pic>
        <p:nvPicPr>
          <p:cNvPr id="5" name="Picture 4"/>
          <p:cNvPicPr/>
          <p:nvPr/>
        </p:nvPicPr>
        <p:blipFill>
          <a:blip r:embed="rId2"/>
          <a:stretch>
            <a:fillRect/>
          </a:stretch>
        </p:blipFill>
        <p:spPr>
          <a:xfrm>
            <a:off x="2003998" y="1080134"/>
            <a:ext cx="4980695" cy="2456479"/>
          </a:xfrm>
          <a:prstGeom prst="rect">
            <a:avLst/>
          </a:prstGeom>
        </p:spPr>
      </p:pic>
    </p:spTree>
    <p:extLst>
      <p:ext uri="{BB962C8B-B14F-4D97-AF65-F5344CB8AC3E}">
        <p14:creationId xmlns:p14="http://schemas.microsoft.com/office/powerpoint/2010/main" val="127269919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Окно интерпретации</a:t>
            </a:r>
            <a:endParaRPr lang="en-GB" dirty="0"/>
          </a:p>
        </p:txBody>
      </p:sp>
      <p:sp>
        <p:nvSpPr>
          <p:cNvPr id="3" name="Content Placeholder 2"/>
          <p:cNvSpPr>
            <a:spLocks noGrp="1"/>
          </p:cNvSpPr>
          <p:nvPr>
            <p:ph idx="1"/>
          </p:nvPr>
        </p:nvSpPr>
        <p:spPr>
          <a:xfrm>
            <a:off x="380770" y="1371600"/>
            <a:ext cx="4576820" cy="3600986"/>
          </a:xfrm>
        </p:spPr>
        <p:txBody>
          <a:bodyPr/>
          <a:lstStyle/>
          <a:p>
            <a:r>
              <a:rPr lang="ru-RU" dirty="0" smtClean="0"/>
              <a:t>Окно интерпретации позволяет просматривать и изменять значения переменных</a:t>
            </a:r>
            <a:endParaRPr lang="en-GB" dirty="0" smtClean="0"/>
          </a:p>
          <a:p>
            <a:r>
              <a:rPr lang="ru-RU" dirty="0" smtClean="0"/>
              <a:t>Также можно вызывать методы программы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44</a:t>
            </a:fld>
            <a:endParaRPr lang="en-US" dirty="0"/>
          </a:p>
        </p:txBody>
      </p:sp>
      <p:pic>
        <p:nvPicPr>
          <p:cNvPr id="5" name="Picture 4"/>
          <p:cNvPicPr/>
          <p:nvPr/>
        </p:nvPicPr>
        <p:blipFill>
          <a:blip r:embed="rId2"/>
          <a:stretch>
            <a:fillRect/>
          </a:stretch>
        </p:blipFill>
        <p:spPr>
          <a:xfrm>
            <a:off x="5726352" y="2123675"/>
            <a:ext cx="3038013" cy="2261039"/>
          </a:xfrm>
          <a:prstGeom prst="rect">
            <a:avLst/>
          </a:prstGeom>
        </p:spPr>
      </p:pic>
    </p:spTree>
    <p:extLst>
      <p:ext uri="{BB962C8B-B14F-4D97-AF65-F5344CB8AC3E}">
        <p14:creationId xmlns:p14="http://schemas.microsoft.com/office/powerpoint/2010/main" val="406104594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5318379"/>
          </a:xfrm>
        </p:spPr>
        <p:txBody>
          <a:bodyPr/>
          <a:lstStyle/>
          <a:p>
            <a:r>
              <a:rPr lang="ru-RU" dirty="0" smtClean="0"/>
              <a:t>Эмулятор</a:t>
            </a:r>
            <a:r>
              <a:rPr lang="en-GB" dirty="0" smtClean="0"/>
              <a:t> Windows Phone </a:t>
            </a:r>
            <a:r>
              <a:rPr lang="ru-RU" dirty="0" smtClean="0"/>
              <a:t>эмулирует внешний вид телефона, но </a:t>
            </a:r>
            <a:r>
              <a:rPr lang="ru-RU" smtClean="0"/>
              <a:t>не отражает производительность устройства</a:t>
            </a:r>
            <a:endParaRPr lang="en-GB" dirty="0" smtClean="0"/>
          </a:p>
          <a:p>
            <a:r>
              <a:rPr lang="ru-RU" dirty="0" smtClean="0"/>
              <a:t>Можно задать точки останова в программе для </a:t>
            </a:r>
            <a:r>
              <a:rPr lang="en-GB" dirty="0" smtClean="0"/>
              <a:t>Windows Phone </a:t>
            </a:r>
            <a:r>
              <a:rPr lang="ru-RU" dirty="0" smtClean="0"/>
              <a:t>для приостановки выполнения программы</a:t>
            </a:r>
          </a:p>
          <a:p>
            <a:r>
              <a:rPr lang="ru-RU" dirty="0" smtClean="0"/>
              <a:t>Можно просмотреть значения переменных при выполнении программы</a:t>
            </a:r>
          </a:p>
          <a:p>
            <a:r>
              <a:rPr lang="ru-RU" dirty="0" smtClean="0"/>
              <a:t>Также можно изменять значения переменных в окне интерпретации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45</a:t>
            </a:fld>
            <a:endParaRPr lang="en-US" dirty="0"/>
          </a:p>
        </p:txBody>
      </p:sp>
    </p:spTree>
    <p:extLst>
      <p:ext uri="{BB962C8B-B14F-4D97-AF65-F5344CB8AC3E}">
        <p14:creationId xmlns:p14="http://schemas.microsoft.com/office/powerpoint/2010/main" val="17262174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Phone </a:t>
            </a:r>
            <a:r>
              <a:rPr lang="ru-RU" dirty="0" smtClean="0"/>
              <a:t>и</a:t>
            </a:r>
            <a:r>
              <a:rPr lang="en-GB" dirty="0" smtClean="0"/>
              <a:t> Visual Basic</a:t>
            </a:r>
            <a:endParaRPr lang="en-GB" dirty="0"/>
          </a:p>
        </p:txBody>
      </p:sp>
      <p:sp>
        <p:nvSpPr>
          <p:cNvPr id="3" name="Content Placeholder 2"/>
          <p:cNvSpPr>
            <a:spLocks noGrp="1"/>
          </p:cNvSpPr>
          <p:nvPr>
            <p:ph idx="1"/>
          </p:nvPr>
        </p:nvSpPr>
        <p:spPr>
          <a:xfrm>
            <a:off x="380770" y="1371600"/>
            <a:ext cx="8363938" cy="4228850"/>
          </a:xfrm>
        </p:spPr>
        <p:txBody>
          <a:bodyPr/>
          <a:lstStyle/>
          <a:p>
            <a:r>
              <a:rPr lang="ru-RU" dirty="0" smtClean="0"/>
              <a:t>Для создания </a:t>
            </a:r>
            <a:r>
              <a:rPr lang="ru-RU" dirty="0"/>
              <a:t>приложений и </a:t>
            </a:r>
            <a:r>
              <a:rPr lang="ru-RU" dirty="0" smtClean="0"/>
              <a:t>игр</a:t>
            </a:r>
            <a:br>
              <a:rPr lang="ru-RU" dirty="0" smtClean="0"/>
            </a:br>
            <a:r>
              <a:rPr lang="ru-RU" dirty="0" smtClean="0"/>
              <a:t>для </a:t>
            </a:r>
            <a:r>
              <a:rPr lang="en-US" dirty="0"/>
              <a:t>Windows </a:t>
            </a:r>
            <a:r>
              <a:rPr lang="en-US" dirty="0" smtClean="0"/>
              <a:t>Phone </a:t>
            </a:r>
            <a:r>
              <a:rPr lang="ru-RU" dirty="0"/>
              <a:t>т</a:t>
            </a:r>
            <a:r>
              <a:rPr lang="ru-RU" dirty="0" smtClean="0"/>
              <a:t>акже можно использовать язык </a:t>
            </a:r>
            <a:r>
              <a:rPr lang="en-GB" dirty="0" smtClean="0"/>
              <a:t>Visual Basic .NET</a:t>
            </a:r>
            <a:endParaRPr lang="ru-RU" dirty="0" smtClean="0"/>
          </a:p>
          <a:p>
            <a:r>
              <a:rPr lang="ru-RU" dirty="0" smtClean="0"/>
              <a:t>Языки </a:t>
            </a:r>
            <a:r>
              <a:rPr lang="en-US" dirty="0" smtClean="0"/>
              <a:t>C# </a:t>
            </a:r>
            <a:r>
              <a:rPr lang="ru-RU" dirty="0" smtClean="0"/>
              <a:t>и </a:t>
            </a:r>
            <a:r>
              <a:rPr lang="en-US" dirty="0" smtClean="0"/>
              <a:t>Visual Basic .NET </a:t>
            </a:r>
            <a:r>
              <a:rPr lang="ru-RU" dirty="0" smtClean="0"/>
              <a:t>имеют одинаковую функциональность</a:t>
            </a:r>
          </a:p>
          <a:p>
            <a:pPr lvl="1"/>
            <a:r>
              <a:rPr lang="ru-RU" dirty="0" smtClean="0"/>
              <a:t>функции </a:t>
            </a:r>
            <a:r>
              <a:rPr lang="en-GB" dirty="0" smtClean="0"/>
              <a:t>Windows Phone</a:t>
            </a:r>
          </a:p>
          <a:p>
            <a:pPr lvl="1"/>
            <a:r>
              <a:rPr lang="ru-RU" dirty="0" smtClean="0"/>
              <a:t>разработка игр </a:t>
            </a:r>
            <a:r>
              <a:rPr lang="en-GB" dirty="0" smtClean="0"/>
              <a:t>Silverlight </a:t>
            </a:r>
            <a:r>
              <a:rPr lang="ru-RU" dirty="0" smtClean="0"/>
              <a:t>и</a:t>
            </a:r>
            <a:r>
              <a:rPr lang="en-GB" dirty="0" smtClean="0"/>
              <a:t> XNA</a:t>
            </a:r>
          </a:p>
          <a:p>
            <a:pPr lvl="1"/>
            <a:r>
              <a:rPr lang="ru-RU" dirty="0" smtClean="0"/>
              <a:t>отладка и развёртывание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a:t>
            </a:fld>
            <a:endParaRPr lang="en-US" dirty="0"/>
          </a:p>
        </p:txBody>
      </p:sp>
    </p:spTree>
    <p:extLst>
      <p:ext uri="{BB962C8B-B14F-4D97-AF65-F5344CB8AC3E}">
        <p14:creationId xmlns:p14="http://schemas.microsoft.com/office/powerpoint/2010/main" val="22522714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Программы и </a:t>
            </a:r>
            <a:r>
              <a:rPr lang="en-GB" dirty="0" smtClean="0"/>
              <a:t>Visual Studio</a:t>
            </a:r>
            <a:endParaRPr lang="en-GB" dirty="0"/>
          </a:p>
        </p:txBody>
      </p:sp>
      <p:sp>
        <p:nvSpPr>
          <p:cNvPr id="3" name="Content Placeholder 2"/>
          <p:cNvSpPr>
            <a:spLocks noGrp="1"/>
          </p:cNvSpPr>
          <p:nvPr>
            <p:ph idx="1"/>
          </p:nvPr>
        </p:nvSpPr>
        <p:spPr>
          <a:xfrm>
            <a:off x="380770" y="1371600"/>
            <a:ext cx="8363938" cy="4770537"/>
          </a:xfrm>
        </p:spPr>
        <p:txBody>
          <a:bodyPr/>
          <a:lstStyle/>
          <a:p>
            <a:r>
              <a:rPr lang="ru-RU" dirty="0" smtClean="0"/>
              <a:t>Можно создавать программы с помощью программы </a:t>
            </a:r>
            <a:r>
              <a:rPr lang="ru-RU" dirty="0" smtClean="0">
                <a:latin typeface="Consolas" pitchFamily="49" charset="0"/>
                <a:cs typeface="Consolas" pitchFamily="49" charset="0"/>
              </a:rPr>
              <a:t>Блокнот</a:t>
            </a:r>
            <a:r>
              <a:rPr lang="ru-RU" dirty="0" smtClean="0"/>
              <a:t> и компилятора</a:t>
            </a:r>
            <a:r>
              <a:rPr lang="en-US" dirty="0" smtClean="0"/>
              <a:t/>
            </a:r>
            <a:br>
              <a:rPr lang="en-US" dirty="0" smtClean="0"/>
            </a:br>
            <a:r>
              <a:rPr lang="ru-RU" dirty="0" smtClean="0"/>
              <a:t>с интерфейсом командной строки</a:t>
            </a:r>
          </a:p>
          <a:p>
            <a:pPr lvl="1"/>
            <a:r>
              <a:rPr lang="ru-RU" dirty="0" smtClean="0"/>
              <a:t>это тяжёлая работа</a:t>
            </a:r>
            <a:endParaRPr lang="en-GB" dirty="0" smtClean="0"/>
          </a:p>
          <a:p>
            <a:r>
              <a:rPr lang="en-GB" dirty="0"/>
              <a:t>Visual </a:t>
            </a:r>
            <a:r>
              <a:rPr lang="en-GB" dirty="0" smtClean="0"/>
              <a:t>Studio</a:t>
            </a:r>
            <a:r>
              <a:rPr lang="ru-RU" dirty="0" smtClean="0"/>
              <a:t> — это интегрированная среда разработки для создания программ</a:t>
            </a:r>
          </a:p>
          <a:p>
            <a:pPr lvl="1"/>
            <a:r>
              <a:rPr lang="ru-RU" dirty="0" smtClean="0"/>
              <a:t>редактирование исходного кода программ</a:t>
            </a:r>
            <a:endParaRPr lang="en-GB" dirty="0" smtClean="0"/>
          </a:p>
          <a:p>
            <a:pPr lvl="1"/>
            <a:r>
              <a:rPr lang="ru-RU" dirty="0" smtClean="0"/>
              <a:t>построение решений</a:t>
            </a:r>
            <a:endParaRPr lang="en-GB" dirty="0" smtClean="0"/>
          </a:p>
          <a:p>
            <a:pPr lvl="1"/>
            <a:r>
              <a:rPr lang="ru-RU" dirty="0" smtClean="0"/>
              <a:t>отладка решений</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a:t>
            </a:fld>
            <a:endParaRPr lang="en-US" dirty="0"/>
          </a:p>
        </p:txBody>
      </p:sp>
    </p:spTree>
    <p:extLst>
      <p:ext uri="{BB962C8B-B14F-4D97-AF65-F5344CB8AC3E}">
        <p14:creationId xmlns:p14="http://schemas.microsoft.com/office/powerpoint/2010/main" val="15504939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Phone SDK</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Пакет </a:t>
            </a:r>
            <a:r>
              <a:rPr lang="en-GB" dirty="0" smtClean="0"/>
              <a:t>Windows Phone SDK </a:t>
            </a:r>
            <a:r>
              <a:rPr lang="ru-RU" dirty="0" smtClean="0"/>
              <a:t>можно загрузить по адресу</a:t>
            </a:r>
            <a:endParaRPr lang="en-GB" dirty="0" smtClean="0"/>
          </a:p>
          <a:p>
            <a:pPr marL="0" indent="0" algn="ctr">
              <a:buNone/>
            </a:pPr>
            <a:r>
              <a:rPr lang="en-GB" dirty="0" smtClean="0">
                <a:latin typeface="Consolas" pitchFamily="49" charset="0"/>
                <a:cs typeface="Consolas" pitchFamily="49" charset="0"/>
              </a:rPr>
              <a:t>http://create.msdn.com</a:t>
            </a:r>
          </a:p>
          <a:p>
            <a:r>
              <a:rPr lang="ru-RU" dirty="0" smtClean="0"/>
              <a:t>В состав пакета входит среда </a:t>
            </a:r>
            <a:r>
              <a:rPr lang="en-GB" dirty="0"/>
              <a:t>Visual </a:t>
            </a:r>
            <a:r>
              <a:rPr lang="en-GB" dirty="0" smtClean="0"/>
              <a:t>Studio</a:t>
            </a:r>
            <a:r>
              <a:rPr lang="ru-RU" dirty="0" smtClean="0"/>
              <a:t>, эмулятор </a:t>
            </a:r>
            <a:r>
              <a:rPr lang="en-US" dirty="0" smtClean="0"/>
              <a:t>Windows Phone </a:t>
            </a:r>
            <a:r>
              <a:rPr lang="ru-RU" dirty="0" smtClean="0"/>
              <a:t>и все необходимые инструменты</a:t>
            </a:r>
          </a:p>
          <a:p>
            <a:r>
              <a:rPr lang="ru-RU" dirty="0" smtClean="0"/>
              <a:t>Если уже установлена одна из версий</a:t>
            </a:r>
            <a:r>
              <a:rPr lang="en-GB" dirty="0" smtClean="0"/>
              <a:t> Visual Studio 2010</a:t>
            </a:r>
            <a:r>
              <a:rPr lang="ru-RU" dirty="0" smtClean="0"/>
              <a:t>, в неё будут добавлены необходимые инструменты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a:t>
            </a:fld>
            <a:endParaRPr lang="en-US" dirty="0"/>
          </a:p>
        </p:txBody>
      </p:sp>
    </p:spTree>
    <p:extLst>
      <p:ext uri="{BB962C8B-B14F-4D97-AF65-F5344CB8AC3E}">
        <p14:creationId xmlns:p14="http://schemas.microsoft.com/office/powerpoint/2010/main" val="11916365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Проекты и пространства имён</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В проекте можно вызывать методы классов, объявленных в том же пространстве имён</a:t>
            </a:r>
          </a:p>
          <a:p>
            <a:pPr lvl="1"/>
            <a:r>
              <a:rPr lang="ru-RU" dirty="0" smtClean="0"/>
              <a:t>пространства имён позволяют логически группировать программный код</a:t>
            </a:r>
          </a:p>
          <a:p>
            <a:r>
              <a:rPr lang="ru-RU" dirty="0" smtClean="0"/>
              <a:t>Если классы объявлены в другом пространстве имён, требуется добавить инструкцию </a:t>
            </a:r>
            <a:r>
              <a:rPr lang="en-US" dirty="0" smtClean="0"/>
              <a:t>using </a:t>
            </a:r>
            <a:r>
              <a:rPr lang="ru-RU" dirty="0" smtClean="0"/>
              <a:t>в файл, где нужно использовать другой класс</a:t>
            </a:r>
          </a:p>
          <a:p>
            <a:r>
              <a:rPr lang="ru-RU" dirty="0" smtClean="0"/>
              <a:t>Если нужно вызвать код другой библиотеки, нужно добавить ссылку на неё</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a:t>
            </a:fld>
            <a:endParaRPr lang="en-US" dirty="0"/>
          </a:p>
        </p:txBody>
      </p:sp>
    </p:spTree>
    <p:extLst>
      <p:ext uri="{BB962C8B-B14F-4D97-AF65-F5344CB8AC3E}">
        <p14:creationId xmlns:p14="http://schemas.microsoft.com/office/powerpoint/2010/main" val="14957958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Добавление ресурсов в проект</a:t>
            </a:r>
            <a:endParaRPr lang="en-GB" dirty="0"/>
          </a:p>
        </p:txBody>
      </p:sp>
      <p:sp>
        <p:nvSpPr>
          <p:cNvPr id="7" name="Content Placeholder 6"/>
          <p:cNvSpPr>
            <a:spLocks noGrp="1"/>
          </p:cNvSpPr>
          <p:nvPr>
            <p:ph idx="1"/>
          </p:nvPr>
        </p:nvSpPr>
        <p:spPr>
          <a:xfrm>
            <a:off x="380769" y="3134320"/>
            <a:ext cx="8124253" cy="3188565"/>
          </a:xfrm>
        </p:spPr>
        <p:txBody>
          <a:bodyPr/>
          <a:lstStyle/>
          <a:p>
            <a:r>
              <a:rPr lang="ru-RU" dirty="0" smtClean="0"/>
              <a:t>В проект можно добавить необходимые ресурсы, которыми управляет </a:t>
            </a:r>
            <a:r>
              <a:rPr lang="en-US" dirty="0" smtClean="0"/>
              <a:t>Visual Studio</a:t>
            </a:r>
            <a:endParaRPr lang="en-GB" dirty="0" smtClean="0"/>
          </a:p>
          <a:p>
            <a:r>
              <a:rPr lang="ru-RU" dirty="0" smtClean="0"/>
              <a:t>Можно указать </a:t>
            </a:r>
            <a:r>
              <a:rPr lang="en-US" dirty="0"/>
              <a:t>Visual Studio</a:t>
            </a:r>
            <a:r>
              <a:rPr lang="ru-RU" dirty="0" smtClean="0"/>
              <a:t>, что нужно сделать с ресурсами </a:t>
            </a:r>
            <a:endParaRPr lang="en-GB" dirty="0" smtClean="0"/>
          </a:p>
          <a:p>
            <a:pPr lvl="1"/>
            <a:r>
              <a:rPr lang="ru-RU" dirty="0" smtClean="0"/>
              <a:t>скопировать в каталог с программой</a:t>
            </a:r>
            <a:endParaRPr lang="en-GB" dirty="0" smtClean="0"/>
          </a:p>
          <a:p>
            <a:pPr lvl="1"/>
            <a:r>
              <a:rPr lang="ru-RU" dirty="0" smtClean="0"/>
              <a:t>внедрить в файл сборки</a:t>
            </a:r>
            <a:endParaRPr lang="en-GB" dirty="0"/>
          </a:p>
        </p:txBody>
      </p:sp>
      <p:sp>
        <p:nvSpPr>
          <p:cNvPr id="5" name="Slide Number Placeholder 4"/>
          <p:cNvSpPr>
            <a:spLocks noGrp="1"/>
          </p:cNvSpPr>
          <p:nvPr>
            <p:ph type="sldNum" sz="quarter" idx="10"/>
          </p:nvPr>
        </p:nvSpPr>
        <p:spPr/>
        <p:txBody>
          <a:bodyPr/>
          <a:lstStyle/>
          <a:p>
            <a:fld id="{271031BA-9959-4FE2-909F-37D65262A7B4}" type="slidenum">
              <a:rPr lang="en-US" smtClean="0"/>
              <a:pPr/>
              <a:t>9</a:t>
            </a:fld>
            <a:endParaRPr lang="en-US" dirty="0"/>
          </a:p>
        </p:txBody>
      </p:sp>
      <p:pic>
        <p:nvPicPr>
          <p:cNvPr id="8" name="Рисунок 7"/>
          <p:cNvPicPr/>
          <p:nvPr/>
        </p:nvPicPr>
        <p:blipFill>
          <a:blip r:embed="rId2">
            <a:extLst>
              <a:ext uri="{28A0092B-C50C-407E-A947-70E740481C1C}">
                <a14:useLocalDpi xmlns:a14="http://schemas.microsoft.com/office/drawing/2010/main" val="0"/>
              </a:ext>
            </a:extLst>
          </a:blip>
          <a:srcRect/>
          <a:stretch>
            <a:fillRect/>
          </a:stretch>
        </p:blipFill>
        <p:spPr bwMode="auto">
          <a:xfrm>
            <a:off x="3172858" y="1173167"/>
            <a:ext cx="2618342" cy="1933073"/>
          </a:xfrm>
          <a:prstGeom prst="rect">
            <a:avLst/>
          </a:prstGeom>
          <a:noFill/>
          <a:ln>
            <a:noFill/>
          </a:ln>
        </p:spPr>
      </p:pic>
    </p:spTree>
    <p:extLst>
      <p:ext uri="{BB962C8B-B14F-4D97-AF65-F5344CB8AC3E}">
        <p14:creationId xmlns:p14="http://schemas.microsoft.com/office/powerpoint/2010/main" val="3102176892"/>
      </p:ext>
    </p:extLst>
  </p:cSld>
  <p:clrMapOvr>
    <a:masterClrMapping/>
  </p:clrMapOvr>
  <p:transition>
    <p:fade/>
  </p:transition>
</p:sld>
</file>

<file path=ppt/theme/theme1.xml><?xml version="1.0" encoding="utf-8"?>
<a:theme xmlns:a="http://schemas.openxmlformats.org/drawingml/2006/main" name="1_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3882</TotalTime>
  <Words>1124</Words>
  <Application>Microsoft Office PowerPoint</Application>
  <PresentationFormat>Экран (4:3)</PresentationFormat>
  <Paragraphs>249</Paragraphs>
  <Slides>45</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45</vt:i4>
      </vt:variant>
    </vt:vector>
  </HeadingPairs>
  <TitlesOfParts>
    <vt:vector size="53" baseType="lpstr">
      <vt:lpstr>Arial</vt:lpstr>
      <vt:lpstr>Segoe UI</vt:lpstr>
      <vt:lpstr>Consolas</vt:lpstr>
      <vt:lpstr>Segoe Light</vt:lpstr>
      <vt:lpstr>Wingdings</vt:lpstr>
      <vt:lpstr>Segoe</vt:lpstr>
      <vt:lpstr>Times New Roman</vt:lpstr>
      <vt:lpstr>1_WP Theme 43</vt:lpstr>
      <vt:lpstr>Управление решениями в Visual Studio</vt:lpstr>
      <vt:lpstr>Проекты и решения в Visual Studio</vt:lpstr>
      <vt:lpstr>Темы раздела</vt:lpstr>
      <vt:lpstr>Создание программ</vt:lpstr>
      <vt:lpstr>Windows Phone и Visual Basic</vt:lpstr>
      <vt:lpstr>Программы и Visual Studio</vt:lpstr>
      <vt:lpstr>Windows Phone SDK</vt:lpstr>
      <vt:lpstr>Проекты и пространства имён</vt:lpstr>
      <vt:lpstr>Добавление ресурсов в проект</vt:lpstr>
      <vt:lpstr>Копирование ресурсов</vt:lpstr>
      <vt:lpstr>Скопированные ресурсы</vt:lpstr>
      <vt:lpstr>Внедрённые ресурсы</vt:lpstr>
      <vt:lpstr>Программы и сборки</vt:lpstr>
      <vt:lpstr>Создание библиотек</vt:lpstr>
      <vt:lpstr>Динамически загружаемые библиотеки</vt:lpstr>
      <vt:lpstr>Системные библиотеки</vt:lpstr>
      <vt:lpstr>Ссылки на системные сборки</vt:lpstr>
      <vt:lpstr>Построение приложений</vt:lpstr>
      <vt:lpstr>Решения Visual Studio</vt:lpstr>
      <vt:lpstr>Связывание проектов</vt:lpstr>
      <vt:lpstr>Решения Silverlight</vt:lpstr>
      <vt:lpstr>Решения XNA</vt:lpstr>
      <vt:lpstr>Решения Silverlight и XNA</vt:lpstr>
      <vt:lpstr>Создание решения Windows Phone</vt:lpstr>
      <vt:lpstr>Версии Windows Phone</vt:lpstr>
      <vt:lpstr>Запуск программы</vt:lpstr>
      <vt:lpstr>XAP-файл</vt:lpstr>
      <vt:lpstr>Запуск XAP-файла</vt:lpstr>
      <vt:lpstr>Краткие итоги</vt:lpstr>
      <vt:lpstr>Отладка программ</vt:lpstr>
      <vt:lpstr>Темы раздела</vt:lpstr>
      <vt:lpstr>Эмулятор Windows Phone</vt:lpstr>
      <vt:lpstr>Развёртывание приложений</vt:lpstr>
      <vt:lpstr>Функции эмулятора</vt:lpstr>
      <vt:lpstr>Производительность эмулятора</vt:lpstr>
      <vt:lpstr>Отладка в Visual Studio</vt:lpstr>
      <vt:lpstr>Точки останова</vt:lpstr>
      <vt:lpstr>Установка точки останова</vt:lpstr>
      <vt:lpstr>Достижение точки останова</vt:lpstr>
      <vt:lpstr>Просмотр значений переменных</vt:lpstr>
      <vt:lpstr>Пошаговое выполнение</vt:lpstr>
      <vt:lpstr>Управление программой</vt:lpstr>
      <vt:lpstr>Управление точками останова</vt:lpstr>
      <vt:lpstr>Окно интерпретации</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142</cp:revision>
  <dcterms:created xsi:type="dcterms:W3CDTF">2010-07-14T08:17:59Z</dcterms:created>
  <dcterms:modified xsi:type="dcterms:W3CDTF">2012-04-17T10:55:30Z</dcterms:modified>
</cp:coreProperties>
</file>