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55" r:id="rId1"/>
  </p:sldMasterIdLst>
  <p:notesMasterIdLst>
    <p:notesMasterId r:id="rId23"/>
  </p:notesMasterIdLst>
  <p:handoutMasterIdLst>
    <p:handoutMasterId r:id="rId24"/>
  </p:handoutMasterIdLst>
  <p:sldIdLst>
    <p:sldId id="415" r:id="rId2"/>
    <p:sldId id="473" r:id="rId3"/>
    <p:sldId id="416" r:id="rId4"/>
    <p:sldId id="418" r:id="rId5"/>
    <p:sldId id="420" r:id="rId6"/>
    <p:sldId id="423" r:id="rId7"/>
    <p:sldId id="425" r:id="rId8"/>
    <p:sldId id="427" r:id="rId9"/>
    <p:sldId id="430" r:id="rId10"/>
    <p:sldId id="433" r:id="rId11"/>
    <p:sldId id="476" r:id="rId12"/>
    <p:sldId id="475" r:id="rId13"/>
    <p:sldId id="477" r:id="rId14"/>
    <p:sldId id="438" r:id="rId15"/>
    <p:sldId id="439" r:id="rId16"/>
    <p:sldId id="441" r:id="rId17"/>
    <p:sldId id="443" r:id="rId18"/>
    <p:sldId id="445" r:id="rId19"/>
    <p:sldId id="451" r:id="rId20"/>
    <p:sldId id="454" r:id="rId21"/>
    <p:sldId id="472" r:id="rId22"/>
  </p:sldIdLst>
  <p:sldSz cx="9144000" cy="6858000" type="screen4x3"/>
  <p:notesSz cx="6858000" cy="9144000"/>
  <p:embeddedFontLst>
    <p:embeddedFont>
      <p:font typeface="Segoe UI" pitchFamily="34" charset="0"/>
      <p:regular r:id="rId25"/>
      <p:bold r:id="rId26"/>
      <p:italic r:id="rId27"/>
      <p:boldItalic r:id="rId28"/>
    </p:embeddedFont>
    <p:embeddedFont>
      <p:font typeface="Consolas" pitchFamily="49" charset="0"/>
      <p:regular r:id="rId29"/>
      <p:bold r:id="rId30"/>
      <p:italic r:id="rId31"/>
      <p:boldItalic r:id="rId32"/>
    </p:embeddedFont>
    <p:embeddedFont>
      <p:font typeface="Segoe" charset="0"/>
      <p:regular r:id="rId33"/>
      <p:bold r:id="rId34"/>
      <p:italic r:id="rId35"/>
      <p:boldItalic r:id="rId36"/>
    </p:embeddedFont>
    <p:embeddedFont>
      <p:font typeface="Segoe Light" charset="0"/>
      <p:regular r:id="rId37"/>
      <p:italic r:id="rId38"/>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57EB9"/>
    <a:srgbClr val="FFC211"/>
    <a:srgbClr val="FFFFFF"/>
    <a:srgbClr val="000000"/>
    <a:srgbClr val="292929"/>
    <a:srgbClr val="F8F57B"/>
    <a:srgbClr val="F6AE1E"/>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87034" autoAdjust="0"/>
  </p:normalViewPr>
  <p:slideViewPr>
    <p:cSldViewPr snapToGrid="0">
      <p:cViewPr varScale="1">
        <p:scale>
          <a:sx n="64" d="100"/>
          <a:sy n="64" d="100"/>
        </p:scale>
        <p:origin x="-1074" y="-96"/>
      </p:cViewPr>
      <p:guideLst>
        <p:guide orient="horz" pos="272"/>
        <p:guide orient="horz" pos="1212"/>
        <p:guide orient="horz" pos="2741"/>
        <p:guide orient="horz" pos="4048"/>
        <p:guide orient="horz" pos="1488"/>
        <p:guide orient="horz" pos="912"/>
        <p:guide orient="horz" pos="2161"/>
        <p:guide orient="horz" pos="3226"/>
        <p:guide pos="2880"/>
        <p:guide pos="240"/>
        <p:guide pos="903"/>
        <p:guide pos="5519"/>
        <p:guide pos="5417"/>
        <p:guide pos="347"/>
        <p:guide pos="48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2" d="100"/>
          <a:sy n="72" d="100"/>
        </p:scale>
        <p:origin x="-34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Windows Phone 7 </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4/17/2012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Windows Phone 7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1</a:t>
            </a:fld>
            <a:endParaRPr lang="en-US"/>
          </a:p>
        </p:txBody>
      </p:sp>
    </p:spTree>
    <p:extLst>
      <p:ext uri="{BB962C8B-B14F-4D97-AF65-F5344CB8AC3E}">
        <p14:creationId xmlns:p14="http://schemas.microsoft.com/office/powerpoint/2010/main" val="206423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12</a:t>
            </a:fld>
            <a:endParaRPr lang="en-US"/>
          </a:p>
        </p:txBody>
      </p:sp>
    </p:spTree>
    <p:extLst>
      <p:ext uri="{BB962C8B-B14F-4D97-AF65-F5344CB8AC3E}">
        <p14:creationId xmlns:p14="http://schemas.microsoft.com/office/powerpoint/2010/main" val="206423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14</a:t>
            </a:fld>
            <a:endParaRPr lang="en-US"/>
          </a:p>
        </p:txBody>
      </p:sp>
    </p:spTree>
    <p:extLst>
      <p:ext uri="{BB962C8B-B14F-4D97-AF65-F5344CB8AC3E}">
        <p14:creationId xmlns:p14="http://schemas.microsoft.com/office/powerpoint/2010/main" val="129863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16</a:t>
            </a:fld>
            <a:endParaRPr lang="en-US"/>
          </a:p>
        </p:txBody>
      </p:sp>
    </p:spTree>
    <p:extLst>
      <p:ext uri="{BB962C8B-B14F-4D97-AF65-F5344CB8AC3E}">
        <p14:creationId xmlns:p14="http://schemas.microsoft.com/office/powerpoint/2010/main" val="371464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17</a:t>
            </a:fld>
            <a:endParaRPr lang="en-US"/>
          </a:p>
        </p:txBody>
      </p:sp>
    </p:spTree>
    <p:extLst>
      <p:ext uri="{BB962C8B-B14F-4D97-AF65-F5344CB8AC3E}">
        <p14:creationId xmlns:p14="http://schemas.microsoft.com/office/powerpoint/2010/main" val="20292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20</a:t>
            </a:fld>
            <a:endParaRPr lang="en-US"/>
          </a:p>
        </p:txBody>
      </p:sp>
    </p:spTree>
    <p:extLst>
      <p:ext uri="{BB962C8B-B14F-4D97-AF65-F5344CB8AC3E}">
        <p14:creationId xmlns:p14="http://schemas.microsoft.com/office/powerpoint/2010/main" val="46367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31050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2</a:t>
            </a:fld>
            <a:endParaRPr lang="en-US"/>
          </a:p>
        </p:txBody>
      </p:sp>
    </p:spTree>
    <p:extLst>
      <p:ext uri="{BB962C8B-B14F-4D97-AF65-F5344CB8AC3E}">
        <p14:creationId xmlns:p14="http://schemas.microsoft.com/office/powerpoint/2010/main" val="206423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4</a:t>
            </a:fld>
            <a:endParaRPr lang="en-US"/>
          </a:p>
        </p:txBody>
      </p:sp>
    </p:spTree>
    <p:extLst>
      <p:ext uri="{BB962C8B-B14F-4D97-AF65-F5344CB8AC3E}">
        <p14:creationId xmlns:p14="http://schemas.microsoft.com/office/powerpoint/2010/main" val="335813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5</a:t>
            </a:fld>
            <a:endParaRPr lang="en-US"/>
          </a:p>
        </p:txBody>
      </p:sp>
    </p:spTree>
    <p:extLst>
      <p:ext uri="{BB962C8B-B14F-4D97-AF65-F5344CB8AC3E}">
        <p14:creationId xmlns:p14="http://schemas.microsoft.com/office/powerpoint/2010/main" val="109369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6</a:t>
            </a:fld>
            <a:endParaRPr lang="en-US"/>
          </a:p>
        </p:txBody>
      </p:sp>
    </p:spTree>
    <p:extLst>
      <p:ext uri="{BB962C8B-B14F-4D97-AF65-F5344CB8AC3E}">
        <p14:creationId xmlns:p14="http://schemas.microsoft.com/office/powerpoint/2010/main" val="179824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7</a:t>
            </a:fld>
            <a:endParaRPr lang="en-US"/>
          </a:p>
        </p:txBody>
      </p:sp>
    </p:spTree>
    <p:extLst>
      <p:ext uri="{BB962C8B-B14F-4D97-AF65-F5344CB8AC3E}">
        <p14:creationId xmlns:p14="http://schemas.microsoft.com/office/powerpoint/2010/main" val="274832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9DFEC3-DDF1-47FC-A429-F37F4C396648}" type="slidenum">
              <a:rPr lang="en-US" smtClean="0"/>
              <a:t>8</a:t>
            </a:fld>
            <a:endParaRPr lang="en-US"/>
          </a:p>
        </p:txBody>
      </p:sp>
    </p:spTree>
    <p:extLst>
      <p:ext uri="{BB962C8B-B14F-4D97-AF65-F5344CB8AC3E}">
        <p14:creationId xmlns:p14="http://schemas.microsoft.com/office/powerpoint/2010/main" val="312455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62016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P7 Annimation ">
    <p:bg>
      <p:bgPr>
        <a:solidFill>
          <a:srgbClr val="FF0000"/>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6565940" y="2428875"/>
            <a:ext cx="2187433" cy="2221991"/>
          </a:xfrm>
          <a:prstGeom prst="rect">
            <a:avLst/>
          </a:prstGeom>
        </p:spPr>
        <p:txBody>
          <a:bodyPr vert="horz" wrap="square" lIns="182880" tIns="182880" rIns="182880" bIns="182880" rtlCol="0" anchor="ctr" anchorCtr="0">
            <a:noAutofit/>
          </a:bodyPr>
          <a:lstStyle>
            <a:lvl1pPr algn="l" defTabSz="914363" rtl="0" eaLnBrk="1" latinLnBrk="0" hangingPunct="1">
              <a:lnSpc>
                <a:spcPct val="90000"/>
              </a:lnSpc>
              <a:spcBef>
                <a:spcPct val="0"/>
              </a:spcBef>
              <a:buNone/>
              <a:tabLst>
                <a:tab pos="1504361" algn="l"/>
              </a:tabLst>
              <a:defRPr lang="en-US" sz="4800" b="0" kern="1200" cap="none" spc="-113"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algn="ctr" defTabSz="685961"/>
            <a:r>
              <a:rPr lang="en-US" sz="7200" dirty="0" smtClean="0">
                <a:latin typeface="+mj-lt"/>
              </a:rPr>
              <a:t>7</a:t>
            </a:r>
            <a:endParaRPr lang="en-US" sz="7200" dirty="0">
              <a:latin typeface="+mj-lt"/>
            </a:endParaRPr>
          </a:p>
        </p:txBody>
      </p:sp>
      <p:sp>
        <p:nvSpPr>
          <p:cNvPr id="16"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0" kern="1200" spc="-150" dirty="0">
                <a:solidFill>
                  <a:schemeClr val="bg1"/>
                </a:soli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17"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18" name="Text Placeholder 8"/>
          <p:cNvSpPr>
            <a:spLocks noGrp="1"/>
          </p:cNvSpPr>
          <p:nvPr>
            <p:ph type="body" sz="quarter" idx="11" hasCustomPrompt="1"/>
          </p:nvPr>
        </p:nvSpPr>
        <p:spPr>
          <a:xfrm>
            <a:off x="550864" y="6135082"/>
            <a:ext cx="5667056" cy="291118"/>
          </a:xfrm>
        </p:spPr>
        <p:txBody>
          <a:bodyPr/>
          <a:lstStyle>
            <a:lvl1pPr marL="0" indent="0">
              <a:spcBef>
                <a:spcPts val="0"/>
              </a:spcBef>
              <a:buFontTx/>
              <a:buNone/>
              <a:defRPr sz="2100">
                <a:solidFill>
                  <a:schemeClr val="tx1"/>
                </a:solidFill>
                <a:latin typeface="Segoe Light" pitchFamily="34" charset="0"/>
              </a:defRPr>
            </a:lvl1pPr>
          </a:lstStyle>
          <a:p>
            <a:r>
              <a:rPr lang="en-US" dirty="0" smtClean="0"/>
              <a:t>Click to edit Master subtitle style</a:t>
            </a:r>
            <a:endParaRPr lang="en-US" dirty="0"/>
          </a:p>
        </p:txBody>
      </p:sp>
      <p:sp>
        <p:nvSpPr>
          <p:cNvPr id="28" name="Title 1"/>
          <p:cNvSpPr>
            <a:spLocks noGrp="1"/>
          </p:cNvSpPr>
          <p:nvPr>
            <p:ph type="ctrTitle"/>
          </p:nvPr>
        </p:nvSpPr>
        <p:spPr>
          <a:xfrm>
            <a:off x="555738" y="2924048"/>
            <a:ext cx="4114800" cy="1098296"/>
          </a:xfrm>
        </p:spPr>
        <p:txBody>
          <a:bodyPr anchor="ctr" anchorCtr="0">
            <a:noAutofit/>
          </a:bodyPr>
          <a:lstStyle>
            <a:lvl1pPr>
              <a:lnSpc>
                <a:spcPct val="90000"/>
              </a:lnSpc>
              <a:tabLst>
                <a:tab pos="1504361" algn="l"/>
              </a:tabLst>
              <a:defRPr lang="en-US" sz="4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
        <p:nvSpPr>
          <p:cNvPr id="3" name="Text Placeholder 2"/>
          <p:cNvSpPr>
            <a:spLocks noGrp="1"/>
          </p:cNvSpPr>
          <p:nvPr>
            <p:ph type="body" sz="quarter" idx="12"/>
          </p:nvPr>
        </p:nvSpPr>
        <p:spPr>
          <a:xfrm>
            <a:off x="550863" y="4206875"/>
            <a:ext cx="4125912" cy="332399"/>
          </a:xfrm>
        </p:spPr>
        <p:txBody>
          <a:bodyPr/>
          <a:lstStyle>
            <a:lvl1pPr marL="0" indent="0">
              <a:buNone/>
              <a:defRPr sz="2400">
                <a:solidFill>
                  <a:schemeClr val="bg1"/>
                </a:solidFill>
              </a:defRPr>
            </a:lvl1pPr>
          </a:lstStyle>
          <a:p>
            <a:pPr lvl="0"/>
            <a:r>
              <a:rPr lang="en-US" dirty="0" smtClean="0"/>
              <a:t>Click to edit Master text styles</a:t>
            </a:r>
          </a:p>
        </p:txBody>
      </p:sp>
      <p:pic>
        <p:nvPicPr>
          <p:cNvPr id="12" name="Picture 2" descr="\\fs1\users\apalmer\My Documents\20110614\mango\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r="19660"/>
          <a:stretch/>
        </p:blipFill>
        <p:spPr bwMode="auto">
          <a:xfrm>
            <a:off x="6257576" y="-29848"/>
            <a:ext cx="3566160" cy="6887847"/>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607602" y="834920"/>
            <a:ext cx="5400843" cy="734800"/>
            <a:chOff x="781049" y="589835"/>
            <a:chExt cx="4156675" cy="565528"/>
          </a:xfrm>
        </p:grpSpPr>
        <p:sp>
          <p:nvSpPr>
            <p:cNvPr id="63" name="Rectangle 8"/>
            <p:cNvSpPr>
              <a:spLocks noChangeArrowheads="1"/>
            </p:cNvSpPr>
            <p:nvPr userDrawn="1"/>
          </p:nvSpPr>
          <p:spPr bwMode="auto">
            <a:xfrm>
              <a:off x="781049" y="589835"/>
              <a:ext cx="564611" cy="56552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pc="-150"/>
            </a:p>
          </p:txBody>
        </p:sp>
        <p:sp>
          <p:nvSpPr>
            <p:cNvPr id="64" name="Freeform 9"/>
            <p:cNvSpPr>
              <a:spLocks/>
            </p:cNvSpPr>
            <p:nvPr userDrawn="1"/>
          </p:nvSpPr>
          <p:spPr bwMode="auto">
            <a:xfrm>
              <a:off x="1488646" y="683326"/>
              <a:ext cx="480286" cy="369381"/>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5" name="Freeform 10"/>
            <p:cNvSpPr>
              <a:spLocks noEditPoints="1"/>
            </p:cNvSpPr>
            <p:nvPr userDrawn="1"/>
          </p:nvSpPr>
          <p:spPr bwMode="auto">
            <a:xfrm>
              <a:off x="1990930" y="666827"/>
              <a:ext cx="54995" cy="385879"/>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6" name="Freeform 11"/>
            <p:cNvSpPr>
              <a:spLocks/>
            </p:cNvSpPr>
            <p:nvPr userDrawn="1"/>
          </p:nvSpPr>
          <p:spPr bwMode="auto">
            <a:xfrm>
              <a:off x="2103669" y="783233"/>
              <a:ext cx="219062" cy="269473"/>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7" name="Freeform 12"/>
            <p:cNvSpPr>
              <a:spLocks noEditPoints="1"/>
            </p:cNvSpPr>
            <p:nvPr userDrawn="1"/>
          </p:nvSpPr>
          <p:spPr bwMode="auto">
            <a:xfrm>
              <a:off x="2361227" y="661328"/>
              <a:ext cx="242893" cy="397794"/>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8" name="Freeform 13"/>
            <p:cNvSpPr>
              <a:spLocks noEditPoints="1"/>
            </p:cNvSpPr>
            <p:nvPr userDrawn="1"/>
          </p:nvSpPr>
          <p:spPr bwMode="auto">
            <a:xfrm>
              <a:off x="264903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9" name="Freeform 14"/>
            <p:cNvSpPr>
              <a:spLocks/>
            </p:cNvSpPr>
            <p:nvPr userDrawn="1"/>
          </p:nvSpPr>
          <p:spPr bwMode="auto">
            <a:xfrm>
              <a:off x="2916672" y="789649"/>
              <a:ext cx="369381" cy="263058"/>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0" name="Freeform 15"/>
            <p:cNvSpPr>
              <a:spLocks/>
            </p:cNvSpPr>
            <p:nvPr userDrawn="1"/>
          </p:nvSpPr>
          <p:spPr bwMode="auto">
            <a:xfrm>
              <a:off x="3296135" y="783233"/>
              <a:ext cx="162234" cy="275890"/>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1" name="Freeform 16"/>
            <p:cNvSpPr>
              <a:spLocks noEditPoints="1"/>
            </p:cNvSpPr>
            <p:nvPr userDrawn="1"/>
          </p:nvSpPr>
          <p:spPr bwMode="auto">
            <a:xfrm>
              <a:off x="3467535" y="780483"/>
              <a:ext cx="54078" cy="53161"/>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2" name="Freeform 17"/>
            <p:cNvSpPr>
              <a:spLocks noEditPoints="1"/>
            </p:cNvSpPr>
            <p:nvPr userDrawn="1"/>
          </p:nvSpPr>
          <p:spPr bwMode="auto">
            <a:xfrm>
              <a:off x="3619687" y="683326"/>
              <a:ext cx="225478" cy="369381"/>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3" name="Freeform 18"/>
            <p:cNvSpPr>
              <a:spLocks/>
            </p:cNvSpPr>
            <p:nvPr userDrawn="1"/>
          </p:nvSpPr>
          <p:spPr bwMode="auto">
            <a:xfrm>
              <a:off x="3888244" y="661328"/>
              <a:ext cx="219062" cy="391378"/>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4" name="Freeform 19"/>
            <p:cNvSpPr>
              <a:spLocks noEditPoints="1"/>
            </p:cNvSpPr>
            <p:nvPr userDrawn="1"/>
          </p:nvSpPr>
          <p:spPr bwMode="auto">
            <a:xfrm>
              <a:off x="414580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5" name="Freeform 20"/>
            <p:cNvSpPr>
              <a:spLocks/>
            </p:cNvSpPr>
            <p:nvPr userDrawn="1"/>
          </p:nvSpPr>
          <p:spPr bwMode="auto">
            <a:xfrm>
              <a:off x="4450105" y="783233"/>
              <a:ext cx="219062" cy="269473"/>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6" name="Freeform 21"/>
            <p:cNvSpPr>
              <a:spLocks noEditPoints="1"/>
            </p:cNvSpPr>
            <p:nvPr userDrawn="1"/>
          </p:nvSpPr>
          <p:spPr bwMode="auto">
            <a:xfrm>
              <a:off x="4707663" y="783233"/>
              <a:ext cx="230061" cy="275890"/>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7" name="Freeform 22"/>
            <p:cNvSpPr>
              <a:spLocks noEditPoints="1"/>
            </p:cNvSpPr>
            <p:nvPr userDrawn="1"/>
          </p:nvSpPr>
          <p:spPr bwMode="auto">
            <a:xfrm>
              <a:off x="1211840" y="991296"/>
              <a:ext cx="53161" cy="53161"/>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8" name="Freeform 23"/>
            <p:cNvSpPr>
              <a:spLocks/>
            </p:cNvSpPr>
            <p:nvPr userDrawn="1"/>
          </p:nvSpPr>
          <p:spPr bwMode="auto">
            <a:xfrm>
              <a:off x="902037" y="683326"/>
              <a:ext cx="192481" cy="164984"/>
            </a:xfrm>
            <a:custGeom>
              <a:avLst/>
              <a:gdLst>
                <a:gd name="T0" fmla="*/ 125 w 210"/>
                <a:gd name="T1" fmla="*/ 0 h 180"/>
                <a:gd name="T2" fmla="*/ 146 w 210"/>
                <a:gd name="T3" fmla="*/ 1 h 180"/>
                <a:gd name="T4" fmla="*/ 164 w 210"/>
                <a:gd name="T5" fmla="*/ 5 h 180"/>
                <a:gd name="T6" fmla="*/ 181 w 210"/>
                <a:gd name="T7" fmla="*/ 12 h 180"/>
                <a:gd name="T8" fmla="*/ 197 w 210"/>
                <a:gd name="T9" fmla="*/ 20 h 180"/>
                <a:gd name="T10" fmla="*/ 210 w 210"/>
                <a:gd name="T11" fmla="*/ 30 h 180"/>
                <a:gd name="T12" fmla="*/ 168 w 210"/>
                <a:gd name="T13" fmla="*/ 180 h 180"/>
                <a:gd name="T14" fmla="*/ 153 w 210"/>
                <a:gd name="T15" fmla="*/ 172 h 180"/>
                <a:gd name="T16" fmla="*/ 137 w 210"/>
                <a:gd name="T17" fmla="*/ 164 h 180"/>
                <a:gd name="T18" fmla="*/ 121 w 210"/>
                <a:gd name="T19" fmla="*/ 157 h 180"/>
                <a:gd name="T20" fmla="*/ 102 w 210"/>
                <a:gd name="T21" fmla="*/ 153 h 180"/>
                <a:gd name="T22" fmla="*/ 81 w 210"/>
                <a:gd name="T23" fmla="*/ 151 h 180"/>
                <a:gd name="T24" fmla="*/ 58 w 210"/>
                <a:gd name="T25" fmla="*/ 154 h 180"/>
                <a:gd name="T26" fmla="*/ 30 w 210"/>
                <a:gd name="T27" fmla="*/ 160 h 180"/>
                <a:gd name="T28" fmla="*/ 0 w 210"/>
                <a:gd name="T29" fmla="*/ 171 h 180"/>
                <a:gd name="T30" fmla="*/ 44 w 210"/>
                <a:gd name="T31" fmla="*/ 19 h 180"/>
                <a:gd name="T32" fmla="*/ 74 w 210"/>
                <a:gd name="T33" fmla="*/ 8 h 180"/>
                <a:gd name="T34" fmla="*/ 102 w 210"/>
                <a:gd name="T35" fmla="*/ 3 h 180"/>
                <a:gd name="T36" fmla="*/ 125 w 210"/>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80">
                  <a:moveTo>
                    <a:pt x="125" y="0"/>
                  </a:moveTo>
                  <a:lnTo>
                    <a:pt x="146" y="1"/>
                  </a:lnTo>
                  <a:lnTo>
                    <a:pt x="164" y="5"/>
                  </a:lnTo>
                  <a:lnTo>
                    <a:pt x="181" y="12"/>
                  </a:lnTo>
                  <a:lnTo>
                    <a:pt x="197" y="20"/>
                  </a:lnTo>
                  <a:lnTo>
                    <a:pt x="210" y="30"/>
                  </a:lnTo>
                  <a:lnTo>
                    <a:pt x="168" y="180"/>
                  </a:lnTo>
                  <a:lnTo>
                    <a:pt x="153" y="172"/>
                  </a:lnTo>
                  <a:lnTo>
                    <a:pt x="137" y="164"/>
                  </a:lnTo>
                  <a:lnTo>
                    <a:pt x="121" y="157"/>
                  </a:lnTo>
                  <a:lnTo>
                    <a:pt x="102" y="153"/>
                  </a:lnTo>
                  <a:lnTo>
                    <a:pt x="81" y="151"/>
                  </a:lnTo>
                  <a:lnTo>
                    <a:pt x="58" y="154"/>
                  </a:lnTo>
                  <a:lnTo>
                    <a:pt x="30" y="160"/>
                  </a:lnTo>
                  <a:lnTo>
                    <a:pt x="0" y="171"/>
                  </a:lnTo>
                  <a:lnTo>
                    <a:pt x="44" y="19"/>
                  </a:lnTo>
                  <a:lnTo>
                    <a:pt x="74" y="8"/>
                  </a:lnTo>
                  <a:lnTo>
                    <a:pt x="102" y="3"/>
                  </a:lnTo>
                  <a:lnTo>
                    <a:pt x="125"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9" name="Freeform 24"/>
            <p:cNvSpPr>
              <a:spLocks/>
            </p:cNvSpPr>
            <p:nvPr userDrawn="1"/>
          </p:nvSpPr>
          <p:spPr bwMode="auto">
            <a:xfrm>
              <a:off x="858041" y="846476"/>
              <a:ext cx="189732" cy="164984"/>
            </a:xfrm>
            <a:custGeom>
              <a:avLst/>
              <a:gdLst>
                <a:gd name="T0" fmla="*/ 122 w 207"/>
                <a:gd name="T1" fmla="*/ 0 h 180"/>
                <a:gd name="T2" fmla="*/ 143 w 207"/>
                <a:gd name="T3" fmla="*/ 1 h 180"/>
                <a:gd name="T4" fmla="*/ 161 w 207"/>
                <a:gd name="T5" fmla="*/ 5 h 180"/>
                <a:gd name="T6" fmla="*/ 179 w 207"/>
                <a:gd name="T7" fmla="*/ 12 h 180"/>
                <a:gd name="T8" fmla="*/ 194 w 207"/>
                <a:gd name="T9" fmla="*/ 20 h 180"/>
                <a:gd name="T10" fmla="*/ 207 w 207"/>
                <a:gd name="T11" fmla="*/ 30 h 180"/>
                <a:gd name="T12" fmla="*/ 165 w 207"/>
                <a:gd name="T13" fmla="*/ 180 h 180"/>
                <a:gd name="T14" fmla="*/ 151 w 207"/>
                <a:gd name="T15" fmla="*/ 170 h 180"/>
                <a:gd name="T16" fmla="*/ 136 w 207"/>
                <a:gd name="T17" fmla="*/ 162 h 180"/>
                <a:gd name="T18" fmla="*/ 119 w 207"/>
                <a:gd name="T19" fmla="*/ 157 h 180"/>
                <a:gd name="T20" fmla="*/ 102 w 207"/>
                <a:gd name="T21" fmla="*/ 151 h 180"/>
                <a:gd name="T22" fmla="*/ 81 w 207"/>
                <a:gd name="T23" fmla="*/ 150 h 180"/>
                <a:gd name="T24" fmla="*/ 59 w 207"/>
                <a:gd name="T25" fmla="*/ 151 h 180"/>
                <a:gd name="T26" fmla="*/ 33 w 207"/>
                <a:gd name="T27" fmla="*/ 157 h 180"/>
                <a:gd name="T28" fmla="*/ 4 w 207"/>
                <a:gd name="T29" fmla="*/ 168 h 180"/>
                <a:gd name="T30" fmla="*/ 3 w 207"/>
                <a:gd name="T31" fmla="*/ 168 h 180"/>
                <a:gd name="T32" fmla="*/ 1 w 207"/>
                <a:gd name="T33" fmla="*/ 168 h 180"/>
                <a:gd name="T34" fmla="*/ 0 w 207"/>
                <a:gd name="T35" fmla="*/ 166 h 180"/>
                <a:gd name="T36" fmla="*/ 0 w 207"/>
                <a:gd name="T37" fmla="*/ 163 h 180"/>
                <a:gd name="T38" fmla="*/ 0 w 207"/>
                <a:gd name="T39" fmla="*/ 163 h 180"/>
                <a:gd name="T40" fmla="*/ 41 w 207"/>
                <a:gd name="T41" fmla="*/ 19 h 180"/>
                <a:gd name="T42" fmla="*/ 71 w 207"/>
                <a:gd name="T43" fmla="*/ 8 h 180"/>
                <a:gd name="T44" fmla="*/ 99 w 207"/>
                <a:gd name="T45" fmla="*/ 2 h 180"/>
                <a:gd name="T46" fmla="*/ 122 w 207"/>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180">
                  <a:moveTo>
                    <a:pt x="122" y="0"/>
                  </a:moveTo>
                  <a:lnTo>
                    <a:pt x="143" y="1"/>
                  </a:lnTo>
                  <a:lnTo>
                    <a:pt x="161" y="5"/>
                  </a:lnTo>
                  <a:lnTo>
                    <a:pt x="179" y="12"/>
                  </a:lnTo>
                  <a:lnTo>
                    <a:pt x="194" y="20"/>
                  </a:lnTo>
                  <a:lnTo>
                    <a:pt x="207" y="30"/>
                  </a:lnTo>
                  <a:lnTo>
                    <a:pt x="165" y="180"/>
                  </a:lnTo>
                  <a:lnTo>
                    <a:pt x="151" y="170"/>
                  </a:lnTo>
                  <a:lnTo>
                    <a:pt x="136" y="162"/>
                  </a:lnTo>
                  <a:lnTo>
                    <a:pt x="119" y="157"/>
                  </a:lnTo>
                  <a:lnTo>
                    <a:pt x="102" y="151"/>
                  </a:lnTo>
                  <a:lnTo>
                    <a:pt x="81" y="150"/>
                  </a:lnTo>
                  <a:lnTo>
                    <a:pt x="59" y="151"/>
                  </a:lnTo>
                  <a:lnTo>
                    <a:pt x="33" y="157"/>
                  </a:lnTo>
                  <a:lnTo>
                    <a:pt x="4" y="168"/>
                  </a:lnTo>
                  <a:lnTo>
                    <a:pt x="3" y="168"/>
                  </a:lnTo>
                  <a:lnTo>
                    <a:pt x="1" y="168"/>
                  </a:lnTo>
                  <a:lnTo>
                    <a:pt x="0" y="166"/>
                  </a:lnTo>
                  <a:lnTo>
                    <a:pt x="0" y="163"/>
                  </a:lnTo>
                  <a:lnTo>
                    <a:pt x="0" y="163"/>
                  </a:lnTo>
                  <a:lnTo>
                    <a:pt x="41" y="19"/>
                  </a:lnTo>
                  <a:lnTo>
                    <a:pt x="71" y="8"/>
                  </a:lnTo>
                  <a:lnTo>
                    <a:pt x="99" y="2"/>
                  </a:lnTo>
                  <a:lnTo>
                    <a:pt x="122"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0" name="Freeform 25"/>
            <p:cNvSpPr>
              <a:spLocks/>
            </p:cNvSpPr>
            <p:nvPr userDrawn="1"/>
          </p:nvSpPr>
          <p:spPr bwMode="auto">
            <a:xfrm>
              <a:off x="1029442" y="887723"/>
              <a:ext cx="193398" cy="164984"/>
            </a:xfrm>
            <a:custGeom>
              <a:avLst/>
              <a:gdLst>
                <a:gd name="T0" fmla="*/ 44 w 211"/>
                <a:gd name="T1" fmla="*/ 0 h 180"/>
                <a:gd name="T2" fmla="*/ 58 w 211"/>
                <a:gd name="T3" fmla="*/ 10 h 180"/>
                <a:gd name="T4" fmla="*/ 73 w 211"/>
                <a:gd name="T5" fmla="*/ 18 h 180"/>
                <a:gd name="T6" fmla="*/ 91 w 211"/>
                <a:gd name="T7" fmla="*/ 23 h 180"/>
                <a:gd name="T8" fmla="*/ 108 w 211"/>
                <a:gd name="T9" fmla="*/ 29 h 180"/>
                <a:gd name="T10" fmla="*/ 129 w 211"/>
                <a:gd name="T11" fmla="*/ 29 h 180"/>
                <a:gd name="T12" fmla="*/ 154 w 211"/>
                <a:gd name="T13" fmla="*/ 28 h 180"/>
                <a:gd name="T14" fmla="*/ 180 w 211"/>
                <a:gd name="T15" fmla="*/ 21 h 180"/>
                <a:gd name="T16" fmla="*/ 211 w 211"/>
                <a:gd name="T17" fmla="*/ 10 h 180"/>
                <a:gd name="T18" fmla="*/ 167 w 211"/>
                <a:gd name="T19" fmla="*/ 161 h 180"/>
                <a:gd name="T20" fmla="*/ 137 w 211"/>
                <a:gd name="T21" fmla="*/ 172 h 180"/>
                <a:gd name="T22" fmla="*/ 110 w 211"/>
                <a:gd name="T23" fmla="*/ 178 h 180"/>
                <a:gd name="T24" fmla="*/ 86 w 211"/>
                <a:gd name="T25" fmla="*/ 180 h 180"/>
                <a:gd name="T26" fmla="*/ 66 w 211"/>
                <a:gd name="T27" fmla="*/ 179 h 180"/>
                <a:gd name="T28" fmla="*/ 47 w 211"/>
                <a:gd name="T29" fmla="*/ 175 h 180"/>
                <a:gd name="T30" fmla="*/ 30 w 211"/>
                <a:gd name="T31" fmla="*/ 168 h 180"/>
                <a:gd name="T32" fmla="*/ 15 w 211"/>
                <a:gd name="T33" fmla="*/ 160 h 180"/>
                <a:gd name="T34" fmla="*/ 0 w 211"/>
                <a:gd name="T35" fmla="*/ 150 h 180"/>
                <a:gd name="T36" fmla="*/ 44 w 211"/>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0">
                  <a:moveTo>
                    <a:pt x="44" y="0"/>
                  </a:moveTo>
                  <a:lnTo>
                    <a:pt x="58" y="10"/>
                  </a:lnTo>
                  <a:lnTo>
                    <a:pt x="73" y="18"/>
                  </a:lnTo>
                  <a:lnTo>
                    <a:pt x="91" y="23"/>
                  </a:lnTo>
                  <a:lnTo>
                    <a:pt x="108" y="29"/>
                  </a:lnTo>
                  <a:lnTo>
                    <a:pt x="129" y="29"/>
                  </a:lnTo>
                  <a:lnTo>
                    <a:pt x="154" y="28"/>
                  </a:lnTo>
                  <a:lnTo>
                    <a:pt x="180" y="21"/>
                  </a:lnTo>
                  <a:lnTo>
                    <a:pt x="211" y="10"/>
                  </a:lnTo>
                  <a:lnTo>
                    <a:pt x="167" y="161"/>
                  </a:lnTo>
                  <a:lnTo>
                    <a:pt x="137" y="172"/>
                  </a:lnTo>
                  <a:lnTo>
                    <a:pt x="110" y="178"/>
                  </a:lnTo>
                  <a:lnTo>
                    <a:pt x="86" y="180"/>
                  </a:lnTo>
                  <a:lnTo>
                    <a:pt x="66" y="179"/>
                  </a:lnTo>
                  <a:lnTo>
                    <a:pt x="47" y="175"/>
                  </a:lnTo>
                  <a:lnTo>
                    <a:pt x="30" y="168"/>
                  </a:lnTo>
                  <a:lnTo>
                    <a:pt x="15" y="160"/>
                  </a:lnTo>
                  <a:lnTo>
                    <a:pt x="0" y="150"/>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1" name="Freeform 26"/>
            <p:cNvSpPr>
              <a:spLocks/>
            </p:cNvSpPr>
            <p:nvPr userDrawn="1"/>
          </p:nvSpPr>
          <p:spPr bwMode="auto">
            <a:xfrm>
              <a:off x="1076187" y="724572"/>
              <a:ext cx="193398" cy="166817"/>
            </a:xfrm>
            <a:custGeom>
              <a:avLst/>
              <a:gdLst>
                <a:gd name="T0" fmla="*/ 44 w 211"/>
                <a:gd name="T1" fmla="*/ 0 h 182"/>
                <a:gd name="T2" fmla="*/ 57 w 211"/>
                <a:gd name="T3" fmla="*/ 10 h 182"/>
                <a:gd name="T4" fmla="*/ 72 w 211"/>
                <a:gd name="T5" fmla="*/ 18 h 182"/>
                <a:gd name="T6" fmla="*/ 89 w 211"/>
                <a:gd name="T7" fmla="*/ 25 h 182"/>
                <a:gd name="T8" fmla="*/ 108 w 211"/>
                <a:gd name="T9" fmla="*/ 29 h 182"/>
                <a:gd name="T10" fmla="*/ 129 w 211"/>
                <a:gd name="T11" fmla="*/ 31 h 182"/>
                <a:gd name="T12" fmla="*/ 152 w 211"/>
                <a:gd name="T13" fmla="*/ 28 h 182"/>
                <a:gd name="T14" fmla="*/ 180 w 211"/>
                <a:gd name="T15" fmla="*/ 22 h 182"/>
                <a:gd name="T16" fmla="*/ 211 w 211"/>
                <a:gd name="T17" fmla="*/ 11 h 182"/>
                <a:gd name="T18" fmla="*/ 167 w 211"/>
                <a:gd name="T19" fmla="*/ 161 h 182"/>
                <a:gd name="T20" fmla="*/ 137 w 211"/>
                <a:gd name="T21" fmla="*/ 172 h 182"/>
                <a:gd name="T22" fmla="*/ 110 w 211"/>
                <a:gd name="T23" fmla="*/ 179 h 182"/>
                <a:gd name="T24" fmla="*/ 86 w 211"/>
                <a:gd name="T25" fmla="*/ 182 h 182"/>
                <a:gd name="T26" fmla="*/ 66 w 211"/>
                <a:gd name="T27" fmla="*/ 181 h 182"/>
                <a:gd name="T28" fmla="*/ 46 w 211"/>
                <a:gd name="T29" fmla="*/ 175 h 182"/>
                <a:gd name="T30" fmla="*/ 30 w 211"/>
                <a:gd name="T31" fmla="*/ 170 h 182"/>
                <a:gd name="T32" fmla="*/ 15 w 211"/>
                <a:gd name="T33" fmla="*/ 161 h 182"/>
                <a:gd name="T34" fmla="*/ 0 w 211"/>
                <a:gd name="T35" fmla="*/ 152 h 182"/>
                <a:gd name="T36" fmla="*/ 44 w 211"/>
                <a:gd name="T3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2">
                  <a:moveTo>
                    <a:pt x="44" y="0"/>
                  </a:moveTo>
                  <a:lnTo>
                    <a:pt x="57" y="10"/>
                  </a:lnTo>
                  <a:lnTo>
                    <a:pt x="72" y="18"/>
                  </a:lnTo>
                  <a:lnTo>
                    <a:pt x="89" y="25"/>
                  </a:lnTo>
                  <a:lnTo>
                    <a:pt x="108" y="29"/>
                  </a:lnTo>
                  <a:lnTo>
                    <a:pt x="129" y="31"/>
                  </a:lnTo>
                  <a:lnTo>
                    <a:pt x="152" y="28"/>
                  </a:lnTo>
                  <a:lnTo>
                    <a:pt x="180" y="22"/>
                  </a:lnTo>
                  <a:lnTo>
                    <a:pt x="211" y="11"/>
                  </a:lnTo>
                  <a:lnTo>
                    <a:pt x="167" y="161"/>
                  </a:lnTo>
                  <a:lnTo>
                    <a:pt x="137" y="172"/>
                  </a:lnTo>
                  <a:lnTo>
                    <a:pt x="110" y="179"/>
                  </a:lnTo>
                  <a:lnTo>
                    <a:pt x="86" y="182"/>
                  </a:lnTo>
                  <a:lnTo>
                    <a:pt x="66" y="181"/>
                  </a:lnTo>
                  <a:lnTo>
                    <a:pt x="46" y="175"/>
                  </a:lnTo>
                  <a:lnTo>
                    <a:pt x="30" y="170"/>
                  </a:lnTo>
                  <a:lnTo>
                    <a:pt x="15" y="161"/>
                  </a:lnTo>
                  <a:lnTo>
                    <a:pt x="0" y="152"/>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grpSp>
    </p:spTree>
  </p:cSld>
  <p:clrMapOvr>
    <a:masterClrMapping/>
  </p:clrMapOvr>
  <p:transition spd="slow">
    <p:push/>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431800"/>
            <a:ext cx="8363938" cy="664797"/>
          </a:xfrm>
        </p:spPr>
        <p:txBody>
          <a:bodyPr/>
          <a:lstStyle>
            <a:lvl1pPr algn="l" defTabSz="914363" rtl="0" eaLnBrk="1" latinLnBrk="0" hangingPunct="1">
              <a:lnSpc>
                <a:spcPct val="90000"/>
              </a:lnSpc>
              <a:spcBef>
                <a:spcPct val="0"/>
              </a:spcBef>
              <a:buNone/>
              <a:defRPr lang="en-US" sz="4800" b="1" kern="1200" cap="none" spc="-150" baseline="0" dirty="0">
                <a:ln w="3175">
                  <a:noFill/>
                </a:ln>
                <a:solidFill>
                  <a:srgbClr val="FF0000"/>
                </a:solidFill>
                <a:effectLst/>
                <a:latin typeface="Segoe Light" pitchFamily="34" charset="0"/>
                <a:ea typeface="+mn-ea"/>
                <a:cs typeface="Arial" charset="0"/>
              </a:defRPr>
            </a:lvl1pPr>
          </a:lstStyle>
          <a:p>
            <a:r>
              <a:rPr lang="en-US" dirty="0" smtClean="0"/>
              <a:t>Master title style</a:t>
            </a:r>
            <a:endParaRPr lang="en-US" dirty="0"/>
          </a:p>
        </p:txBody>
      </p:sp>
      <p:sp>
        <p:nvSpPr>
          <p:cNvPr id="3" name="Content Placeholder 2"/>
          <p:cNvSpPr>
            <a:spLocks noGrp="1"/>
          </p:cNvSpPr>
          <p:nvPr>
            <p:ph idx="1"/>
          </p:nvPr>
        </p:nvSpPr>
        <p:spPr>
          <a:xfrm>
            <a:off x="380770" y="1371600"/>
            <a:ext cx="8363938" cy="4832092"/>
          </a:xfrm>
        </p:spPr>
        <p:txBody>
          <a:bodyPr vert="horz" wrap="square" lIns="0" tIns="0" rIns="0" bIns="0" rtlCol="0">
            <a:spAutoFit/>
          </a:bodyPr>
          <a:lstStyle>
            <a:lvl1pPr>
              <a:buClr>
                <a:schemeClr val="tx1"/>
              </a:buClr>
              <a:defRPr lang="en-US" dirty="0" smtClean="0"/>
            </a:lvl1pPr>
            <a:lvl2pPr>
              <a:buClr>
                <a:schemeClr val="tx1"/>
              </a:buClr>
              <a:defRPr lang="en-US" dirty="0" smtClean="0"/>
            </a:lvl2pPr>
            <a:lvl3pPr>
              <a:buClr>
                <a:schemeClr val="tx1"/>
              </a:buClr>
              <a:defRPr lang="en-US" dirty="0" smtClean="0"/>
            </a:lvl3pPr>
            <a:lvl4pPr>
              <a:buClr>
                <a:schemeClr val="tx1"/>
              </a:buClr>
              <a:defRPr lang="en-US" dirty="0" smtClean="0"/>
            </a:lvl4pPr>
            <a:lvl5pPr>
              <a:buClr>
                <a:schemeClr val="tx1"/>
              </a:buCl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solidFill>
                  <a:srgbClr val="FF0000"/>
                </a:solidFill>
              </a:defRPr>
            </a:lvl1pPr>
          </a:lstStyle>
          <a:p>
            <a:fld id="{271031BA-9959-4FE2-909F-37D65262A7B4}" type="slidenum">
              <a:rPr lang="en-US" smtClean="0"/>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31800"/>
            <a:ext cx="8363938" cy="664797"/>
          </a:xfrm>
          <a:prstGeom prst="rect">
            <a:avLst/>
          </a:prstGeom>
        </p:spPr>
        <p:txBody>
          <a:bodyPr vert="horz" wrap="square" lIns="0" tIns="0" rIns="0" bIns="0" rtlCol="0" anchor="t">
            <a:spAutoFit/>
          </a:bodyPr>
          <a:lstStyle/>
          <a:p>
            <a:r>
              <a:rPr lang="en-US" dirty="0" smtClean="0"/>
              <a:t>Master title style</a:t>
            </a:r>
            <a:endParaRPr lang="en-US" dirty="0"/>
          </a:p>
        </p:txBody>
      </p:sp>
      <p:sp>
        <p:nvSpPr>
          <p:cNvPr id="3" name="Text Placeholder 2"/>
          <p:cNvSpPr>
            <a:spLocks noGrp="1"/>
          </p:cNvSpPr>
          <p:nvPr>
            <p:ph type="body" idx="1"/>
          </p:nvPr>
        </p:nvSpPr>
        <p:spPr>
          <a:xfrm>
            <a:off x="381000" y="1447800"/>
            <a:ext cx="8363937" cy="212365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 y="6420022"/>
            <a:ext cx="550863" cy="228600"/>
          </a:xfrm>
          <a:prstGeom prst="rect">
            <a:avLst/>
          </a:prstGeom>
        </p:spPr>
        <p:txBody>
          <a:bodyPr vert="horz" lIns="0" tIns="0" rIns="0" bIns="0" rtlCol="0" anchor="ctr"/>
          <a:lstStyle>
            <a:lvl1pPr algn="r">
              <a:defRPr sz="900">
                <a:solidFill>
                  <a:srgbClr val="FF0000"/>
                </a:solidFill>
              </a:defRPr>
            </a:lvl1pPr>
          </a:lstStyle>
          <a:p>
            <a:fld id="{271031BA-9959-4FE2-909F-37D65262A7B4}" type="slidenum">
              <a:rPr lang="en-US" smtClean="0"/>
              <a:pPr/>
              <a:t>‹#›</a:t>
            </a:fld>
            <a:endParaRPr lang="en-US" dirty="0"/>
          </a:p>
        </p:txBody>
      </p:sp>
      <p:sp>
        <p:nvSpPr>
          <p:cNvPr id="5" name="TextBox 4"/>
          <p:cNvSpPr txBox="1"/>
          <p:nvPr/>
        </p:nvSpPr>
        <p:spPr>
          <a:xfrm>
            <a:off x="5788049" y="6420022"/>
            <a:ext cx="3049347" cy="230832"/>
          </a:xfrm>
          <a:prstGeom prst="rect">
            <a:avLst/>
          </a:prstGeom>
          <a:noFill/>
        </p:spPr>
        <p:txBody>
          <a:bodyPr wrap="square" rtlCol="0">
            <a:spAutoFit/>
          </a:bodyPr>
          <a:lstStyle/>
          <a:p>
            <a:pPr algn="r"/>
            <a:r>
              <a:rPr lang="en-US" sz="900" dirty="0" smtClean="0">
                <a:solidFill>
                  <a:srgbClr val="FF0000"/>
                </a:solidFill>
                <a:latin typeface="Segoe"/>
                <a:cs typeface="Segoe"/>
              </a:rPr>
              <a:t>Windows Phone</a:t>
            </a:r>
            <a:endParaRPr lang="en-US" sz="900" dirty="0">
              <a:solidFill>
                <a:srgbClr val="FF0000"/>
              </a:solidFill>
              <a:latin typeface="Segoe"/>
              <a:cs typeface="Segoe"/>
            </a:endParaRPr>
          </a:p>
        </p:txBody>
      </p:sp>
    </p:spTree>
  </p:cSld>
  <p:clrMap bg1="lt1" tx1="dk1" bg2="lt2" tx2="dk2" accent1="accent1" accent2="accent2" accent3="accent3" accent4="accent4" accent5="accent5" accent6="accent6" hlink="hlink" folHlink="folHlink"/>
  <p:sldLayoutIdLst>
    <p:sldLayoutId id="2147483756" r:id="rId1"/>
    <p:sldLayoutId id="2147483759" r:id="rId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baseline="0" dirty="0" smtClean="0">
          <a:ln w="3175">
            <a:noFill/>
          </a:ln>
          <a:solidFill>
            <a:srgbClr val="FF0000"/>
          </a:solidFill>
          <a:effectLst/>
          <a:latin typeface="Segoe Light" pitchFamily="34" charset="0"/>
          <a:ea typeface="+mn-ea"/>
          <a:cs typeface="Arial" charset="0"/>
        </a:defRPr>
      </a:lvl1pPr>
    </p:titleStyle>
    <p:body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Лекция 9</a:t>
            </a:r>
            <a:endParaRPr lang="en-US" dirty="0"/>
          </a:p>
        </p:txBody>
      </p:sp>
      <p:sp>
        <p:nvSpPr>
          <p:cNvPr id="4" name="Текст 3"/>
          <p:cNvSpPr>
            <a:spLocks noGrp="1"/>
          </p:cNvSpPr>
          <p:nvPr>
            <p:ph type="body" sz="quarter" idx="10"/>
          </p:nvPr>
        </p:nvSpPr>
        <p:spPr/>
        <p:txBody>
          <a:bodyPr/>
          <a:lstStyle/>
          <a:p>
            <a:endParaRPr lang="ru-RU"/>
          </a:p>
        </p:txBody>
      </p:sp>
      <p:sp>
        <p:nvSpPr>
          <p:cNvPr id="5" name="Текст 4"/>
          <p:cNvSpPr>
            <a:spLocks noGrp="1"/>
          </p:cNvSpPr>
          <p:nvPr>
            <p:ph type="body" sz="quarter" idx="11"/>
          </p:nvPr>
        </p:nvSpPr>
        <p:spPr/>
        <p:txBody>
          <a:bodyPr/>
          <a:lstStyle/>
          <a:p>
            <a:endParaRPr lang="ru-RU"/>
          </a:p>
        </p:txBody>
      </p:sp>
      <p:sp>
        <p:nvSpPr>
          <p:cNvPr id="2" name="Title 1"/>
          <p:cNvSpPr>
            <a:spLocks noGrp="1"/>
          </p:cNvSpPr>
          <p:nvPr>
            <p:ph type="ctrTitle"/>
          </p:nvPr>
        </p:nvSpPr>
        <p:spPr/>
        <p:txBody>
          <a:bodyPr/>
          <a:lstStyle/>
          <a:p>
            <a:r>
              <a:rPr lang="ru-RU" dirty="0"/>
              <a:t>Публикация </a:t>
            </a:r>
            <a:r>
              <a:rPr lang="ru-RU" dirty="0" smtClean="0"/>
              <a:t>приложений</a:t>
            </a:r>
            <a:r>
              <a:rPr lang="en-US" dirty="0" smtClean="0"/>
              <a:t/>
            </a:r>
            <a:br>
              <a:rPr lang="en-US" dirty="0" smtClean="0"/>
            </a:br>
            <a:r>
              <a:rPr lang="ru-RU" dirty="0" smtClean="0"/>
              <a:t>в </a:t>
            </a:r>
            <a:r>
              <a:rPr lang="en-US" dirty="0"/>
              <a:t>Windows Phone Marketplace</a:t>
            </a:r>
          </a:p>
        </p:txBody>
      </p:sp>
      <p:sp>
        <p:nvSpPr>
          <p:cNvPr id="6" name="Текст 5"/>
          <p:cNvSpPr>
            <a:spLocks noGrp="1"/>
          </p:cNvSpPr>
          <p:nvPr>
            <p:ph type="body" sz="quarter" idx="12"/>
          </p:nvPr>
        </p:nvSpPr>
        <p:spPr/>
        <p:txBody>
          <a:bodyPr/>
          <a:lstStyle/>
          <a:p>
            <a:endParaRPr lang="ru-RU"/>
          </a:p>
        </p:txBody>
      </p:sp>
    </p:spTree>
    <p:extLst>
      <p:ext uri="{BB962C8B-B14F-4D97-AF65-F5344CB8AC3E}">
        <p14:creationId xmlns:p14="http://schemas.microsoft.com/office/powerpoint/2010/main" val="307619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Распространение </a:t>
            </a:r>
            <a:r>
              <a:rPr lang="en-GB" dirty="0" smtClean="0"/>
              <a:t>XAP</a:t>
            </a:r>
            <a:r>
              <a:rPr lang="ru-RU" dirty="0" smtClean="0"/>
              <a:t>-файлов</a:t>
            </a:r>
            <a:endParaRPr lang="en-GB" dirty="0"/>
          </a:p>
        </p:txBody>
      </p:sp>
      <p:sp>
        <p:nvSpPr>
          <p:cNvPr id="3" name="Text Placeholder 2"/>
          <p:cNvSpPr>
            <a:spLocks noGrp="1"/>
          </p:cNvSpPr>
          <p:nvPr>
            <p:ph idx="1"/>
          </p:nvPr>
        </p:nvSpPr>
        <p:spPr>
          <a:xfrm>
            <a:off x="380770" y="1371600"/>
            <a:ext cx="8363938" cy="4708981"/>
          </a:xfrm>
        </p:spPr>
        <p:txBody>
          <a:bodyPr/>
          <a:lstStyle/>
          <a:p>
            <a:r>
              <a:rPr lang="ru-RU" dirty="0" smtClean="0"/>
              <a:t>Можно предоставлять приложение</a:t>
            </a:r>
            <a:br>
              <a:rPr lang="ru-RU" dirty="0" smtClean="0"/>
            </a:br>
            <a:r>
              <a:rPr lang="ru-RU" dirty="0" smtClean="0"/>
              <a:t>для тестирования другим разработчикам, отправив им </a:t>
            </a:r>
            <a:r>
              <a:rPr lang="en-US" dirty="0" smtClean="0"/>
              <a:t>XAP-</a:t>
            </a:r>
            <a:r>
              <a:rPr lang="ru-RU" dirty="0" smtClean="0"/>
              <a:t>файл приложения</a:t>
            </a:r>
          </a:p>
          <a:p>
            <a:r>
              <a:rPr lang="ru-RU" dirty="0" smtClean="0"/>
              <a:t>Файл</a:t>
            </a:r>
            <a:r>
              <a:rPr lang="en-US" dirty="0" smtClean="0"/>
              <a:t> XAP </a:t>
            </a:r>
            <a:r>
              <a:rPr lang="ru-RU" dirty="0" smtClean="0"/>
              <a:t>можно загрузить на устройство разработчика или в эмулятор с помощью программы </a:t>
            </a:r>
            <a:r>
              <a:rPr lang="en-US" dirty="0" smtClean="0">
                <a:latin typeface="Consolas" pitchFamily="49" charset="0"/>
                <a:cs typeface="Consolas" pitchFamily="49" charset="0"/>
              </a:rPr>
              <a:t>Application Deployment</a:t>
            </a:r>
            <a:r>
              <a:rPr lang="ru-RU" dirty="0" smtClean="0"/>
              <a:t>, которая входит в состав </a:t>
            </a:r>
            <a:r>
              <a:rPr lang="en-US" dirty="0" smtClean="0"/>
              <a:t>Windows Phone SDK</a:t>
            </a:r>
            <a:endParaRPr lang="ru-RU" dirty="0" smtClean="0">
              <a:latin typeface="Consolas" pitchFamily="49" charset="0"/>
              <a:cs typeface="Consolas" pitchFamily="49" charset="0"/>
            </a:endParaRPr>
          </a:p>
          <a:p>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10</a:t>
            </a:fld>
            <a:endParaRPr lang="en-US" dirty="0"/>
          </a:p>
        </p:txBody>
      </p:sp>
    </p:spTree>
    <p:extLst>
      <p:ext uri="{BB962C8B-B14F-4D97-AF65-F5344CB8AC3E}">
        <p14:creationId xmlns:p14="http://schemas.microsoft.com/office/powerpoint/2010/main" val="271151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5207579"/>
          </a:xfrm>
        </p:spPr>
        <p:txBody>
          <a:bodyPr>
            <a:spAutoFit/>
          </a:bodyPr>
          <a:lstStyle/>
          <a:p>
            <a:r>
              <a:rPr lang="en-US" dirty="0" smtClean="0"/>
              <a:t>Windows Phone SDK </a:t>
            </a:r>
            <a:r>
              <a:rPr lang="ru-RU" dirty="0" smtClean="0"/>
              <a:t>содержит инструменты для анализа производительности приложений</a:t>
            </a:r>
          </a:p>
          <a:p>
            <a:r>
              <a:rPr lang="ru-RU" dirty="0" smtClean="0"/>
              <a:t>Приложения используют значки и изображения, которые используются</a:t>
            </a:r>
            <a:br>
              <a:rPr lang="ru-RU" dirty="0" smtClean="0"/>
            </a:br>
            <a:r>
              <a:rPr lang="ru-RU" dirty="0" smtClean="0"/>
              <a:t>в устройстве </a:t>
            </a:r>
            <a:r>
              <a:rPr lang="en-US" dirty="0" smtClean="0"/>
              <a:t>Windows Phone </a:t>
            </a:r>
            <a:r>
              <a:rPr lang="ru-RU" dirty="0" smtClean="0"/>
              <a:t>и в </a:t>
            </a:r>
            <a:r>
              <a:rPr lang="en-US" dirty="0" smtClean="0"/>
              <a:t>Marketplace</a:t>
            </a:r>
          </a:p>
          <a:p>
            <a:r>
              <a:rPr lang="en-US" dirty="0" smtClean="0"/>
              <a:t>XAP-</a:t>
            </a:r>
            <a:r>
              <a:rPr lang="ru-RU" dirty="0" smtClean="0"/>
              <a:t>файл содержит файлы манифеста,</a:t>
            </a:r>
            <a:br>
              <a:rPr lang="ru-RU" dirty="0" smtClean="0"/>
            </a:br>
            <a:r>
              <a:rPr lang="ru-RU" dirty="0" smtClean="0"/>
              <a:t>в которых описываются файлы приложения и используемые функции телефона</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11</a:t>
            </a:fld>
            <a:endParaRPr lang="en-US" dirty="0"/>
          </a:p>
        </p:txBody>
      </p:sp>
    </p:spTree>
    <p:extLst>
      <p:ext uri="{BB962C8B-B14F-4D97-AF65-F5344CB8AC3E}">
        <p14:creationId xmlns:p14="http://schemas.microsoft.com/office/powerpoint/2010/main" val="288041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9.2</a:t>
            </a:r>
            <a:endParaRPr lang="en-US" dirty="0"/>
          </a:p>
        </p:txBody>
      </p:sp>
      <p:sp>
        <p:nvSpPr>
          <p:cNvPr id="4" name="Текст 3"/>
          <p:cNvSpPr>
            <a:spLocks noGrp="1"/>
          </p:cNvSpPr>
          <p:nvPr>
            <p:ph type="body" sz="quarter" idx="10"/>
          </p:nvPr>
        </p:nvSpPr>
        <p:spPr/>
        <p:txBody>
          <a:bodyPr/>
          <a:lstStyle/>
          <a:p>
            <a:endParaRPr lang="ru-RU"/>
          </a:p>
        </p:txBody>
      </p:sp>
      <p:sp>
        <p:nvSpPr>
          <p:cNvPr id="5" name="Текст 4"/>
          <p:cNvSpPr>
            <a:spLocks noGrp="1"/>
          </p:cNvSpPr>
          <p:nvPr>
            <p:ph type="body" sz="quarter" idx="11"/>
          </p:nvPr>
        </p:nvSpPr>
        <p:spPr/>
        <p:txBody>
          <a:bodyPr/>
          <a:lstStyle/>
          <a:p>
            <a:endParaRPr lang="ru-RU"/>
          </a:p>
        </p:txBody>
      </p:sp>
      <p:sp>
        <p:nvSpPr>
          <p:cNvPr id="2" name="Title 1"/>
          <p:cNvSpPr>
            <a:spLocks noGrp="1"/>
          </p:cNvSpPr>
          <p:nvPr>
            <p:ph type="ctrTitle"/>
          </p:nvPr>
        </p:nvSpPr>
        <p:spPr/>
        <p:txBody>
          <a:bodyPr/>
          <a:lstStyle/>
          <a:p>
            <a:r>
              <a:rPr lang="ru-RU" dirty="0"/>
              <a:t>Распространение приложений и игр для </a:t>
            </a:r>
            <a:r>
              <a:rPr lang="en-GB" dirty="0"/>
              <a:t>Windows </a:t>
            </a:r>
            <a:r>
              <a:rPr lang="en-US" dirty="0"/>
              <a:t>Phone</a:t>
            </a:r>
          </a:p>
        </p:txBody>
      </p:sp>
      <p:sp>
        <p:nvSpPr>
          <p:cNvPr id="6" name="Текст 5"/>
          <p:cNvSpPr>
            <a:spLocks noGrp="1"/>
          </p:cNvSpPr>
          <p:nvPr>
            <p:ph type="body" sz="quarter" idx="12"/>
          </p:nvPr>
        </p:nvSpPr>
        <p:spPr/>
        <p:txBody>
          <a:bodyPr/>
          <a:lstStyle/>
          <a:p>
            <a:endParaRPr lang="ru-RU"/>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12</a:t>
            </a:fld>
            <a:endParaRPr lang="en-US" dirty="0"/>
          </a:p>
        </p:txBody>
      </p:sp>
    </p:spTree>
    <p:extLst>
      <p:ext uri="{BB962C8B-B14F-4D97-AF65-F5344CB8AC3E}">
        <p14:creationId xmlns:p14="http://schemas.microsoft.com/office/powerpoint/2010/main" val="59299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545586"/>
          </a:xfrm>
        </p:spPr>
        <p:txBody>
          <a:bodyPr>
            <a:spAutoFit/>
          </a:bodyPr>
          <a:lstStyle/>
          <a:p>
            <a:r>
              <a:rPr lang="ru-RU" dirty="0" err="1" smtClean="0"/>
              <a:t>Windows</a:t>
            </a:r>
            <a:r>
              <a:rPr lang="ru-RU" dirty="0" smtClean="0"/>
              <a:t> </a:t>
            </a:r>
            <a:r>
              <a:rPr lang="ru-RU" dirty="0" err="1" smtClean="0"/>
              <a:t>Phone</a:t>
            </a:r>
            <a:r>
              <a:rPr lang="ru-RU" dirty="0" smtClean="0"/>
              <a:t> </a:t>
            </a:r>
            <a:r>
              <a:rPr lang="en-US" dirty="0" smtClean="0"/>
              <a:t>Marketplace</a:t>
            </a:r>
            <a:endParaRPr lang="ru-RU" dirty="0" smtClean="0"/>
          </a:p>
          <a:p>
            <a:r>
              <a:rPr lang="ru-RU" dirty="0"/>
              <a:t>Одобрение </a:t>
            </a:r>
            <a:r>
              <a:rPr lang="ru-RU" dirty="0" smtClean="0"/>
              <a:t>приложения</a:t>
            </a:r>
          </a:p>
          <a:p>
            <a:r>
              <a:rPr lang="ru-RU" dirty="0"/>
              <a:t>Тестовый </a:t>
            </a:r>
            <a:r>
              <a:rPr lang="ru-RU" dirty="0" smtClean="0"/>
              <a:t>режим</a:t>
            </a:r>
          </a:p>
          <a:p>
            <a:r>
              <a:rPr lang="ru-RU" dirty="0"/>
              <a:t>Добавление </a:t>
            </a:r>
            <a:r>
              <a:rPr lang="ru-RU" dirty="0" smtClean="0"/>
              <a:t>рекламы</a:t>
            </a:r>
          </a:p>
          <a:p>
            <a:r>
              <a:rPr lang="en-US" dirty="0"/>
              <a:t>Marketplace Test </a:t>
            </a:r>
            <a:r>
              <a:rPr lang="en-US" dirty="0" smtClean="0"/>
              <a:t>Kit</a:t>
            </a:r>
            <a:endParaRPr lang="ru-RU" dirty="0" smtClean="0"/>
          </a:p>
          <a:p>
            <a:r>
              <a:rPr lang="ru-RU" dirty="0"/>
              <a:t>Закрытое бета-тестирование</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13</a:t>
            </a:fld>
            <a:endParaRPr lang="en-US" dirty="0"/>
          </a:p>
        </p:txBody>
      </p:sp>
    </p:spTree>
    <p:extLst>
      <p:ext uri="{BB962C8B-B14F-4D97-AF65-F5344CB8AC3E}">
        <p14:creationId xmlns:p14="http://schemas.microsoft.com/office/powerpoint/2010/main" val="214358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dirty="0" err="1"/>
              <a:t>Windows</a:t>
            </a:r>
            <a:r>
              <a:rPr lang="ru-RU" dirty="0"/>
              <a:t> </a:t>
            </a:r>
            <a:r>
              <a:rPr lang="ru-RU" dirty="0" err="1"/>
              <a:t>Phone</a:t>
            </a:r>
            <a:r>
              <a:rPr lang="ru-RU" dirty="0"/>
              <a:t> </a:t>
            </a:r>
            <a:r>
              <a:rPr lang="en-US" dirty="0"/>
              <a:t>Marketplace</a:t>
            </a:r>
            <a:endParaRPr lang="ru-RU" dirty="0"/>
          </a:p>
        </p:txBody>
      </p:sp>
      <p:sp>
        <p:nvSpPr>
          <p:cNvPr id="7" name="Text Placeholder 6"/>
          <p:cNvSpPr>
            <a:spLocks noGrp="1"/>
          </p:cNvSpPr>
          <p:nvPr>
            <p:ph idx="1"/>
          </p:nvPr>
        </p:nvSpPr>
        <p:spPr>
          <a:xfrm>
            <a:off x="380770" y="1371600"/>
            <a:ext cx="8363938" cy="4279692"/>
          </a:xfrm>
        </p:spPr>
        <p:txBody>
          <a:bodyPr>
            <a:noAutofit/>
          </a:bodyPr>
          <a:lstStyle/>
          <a:p>
            <a:r>
              <a:rPr lang="ru-RU" dirty="0"/>
              <a:t>Пользователь телефона на платформе </a:t>
            </a:r>
            <a:r>
              <a:rPr lang="ru-RU" dirty="0" err="1"/>
              <a:t>Windows</a:t>
            </a:r>
            <a:r>
              <a:rPr lang="ru-RU" dirty="0"/>
              <a:t> </a:t>
            </a:r>
            <a:r>
              <a:rPr lang="ru-RU" dirty="0" err="1"/>
              <a:t>Phone</a:t>
            </a:r>
            <a:r>
              <a:rPr lang="ru-RU" dirty="0"/>
              <a:t> может получить программу только с </a:t>
            </a:r>
            <a:r>
              <a:rPr lang="ru-RU" dirty="0" err="1"/>
              <a:t>Windows</a:t>
            </a:r>
            <a:r>
              <a:rPr lang="ru-RU" dirty="0"/>
              <a:t> </a:t>
            </a:r>
            <a:r>
              <a:rPr lang="ru-RU" dirty="0" err="1"/>
              <a:t>Phone</a:t>
            </a:r>
            <a:r>
              <a:rPr lang="ru-RU" dirty="0"/>
              <a:t> </a:t>
            </a:r>
            <a:r>
              <a:rPr lang="ru-RU" dirty="0" err="1" smtClean="0"/>
              <a:t>Marketplace</a:t>
            </a:r>
            <a:endParaRPr lang="en-US" dirty="0" smtClean="0"/>
          </a:p>
          <a:p>
            <a:r>
              <a:rPr lang="ru-RU" dirty="0" smtClean="0"/>
              <a:t>Пользователи могут покупать приложения и устанавливать их на свой телефон</a:t>
            </a:r>
            <a:endParaRPr lang="en-GB" dirty="0" smtClean="0"/>
          </a:p>
          <a:p>
            <a:r>
              <a:rPr lang="ru-RU" dirty="0" smtClean="0"/>
              <a:t>Зарегистрированные разработчики могут тестировать свои приложения в телефоне до их размещения в </a:t>
            </a:r>
            <a:r>
              <a:rPr lang="en-US" dirty="0" smtClean="0"/>
              <a:t>Marketplace</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14</a:t>
            </a:fld>
            <a:endParaRPr lang="en-US" dirty="0"/>
          </a:p>
        </p:txBody>
      </p:sp>
    </p:spTree>
    <p:extLst>
      <p:ext uri="{BB962C8B-B14F-4D97-AF65-F5344CB8AC3E}">
        <p14:creationId xmlns:p14="http://schemas.microsoft.com/office/powerpoint/2010/main" val="423929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Регистрация в</a:t>
            </a:r>
            <a:r>
              <a:rPr lang="en-GB" dirty="0" smtClean="0"/>
              <a:t> Marketplace</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Получение членства в </a:t>
            </a:r>
            <a:r>
              <a:rPr lang="en-US" dirty="0" smtClean="0"/>
              <a:t>Marketplace </a:t>
            </a:r>
            <a:r>
              <a:rPr lang="ru-RU" dirty="0" smtClean="0"/>
              <a:t>стоит</a:t>
            </a:r>
            <a:r>
              <a:rPr lang="en-GB" dirty="0" smtClean="0"/>
              <a:t> $99 </a:t>
            </a:r>
            <a:r>
              <a:rPr lang="ru-RU" dirty="0" smtClean="0"/>
              <a:t>в год</a:t>
            </a:r>
            <a:endParaRPr lang="en-GB" dirty="0" smtClean="0"/>
          </a:p>
          <a:p>
            <a:r>
              <a:rPr lang="ru-RU" dirty="0" smtClean="0"/>
              <a:t>Студенты могут зарегистрироваться бесплатно по программе</a:t>
            </a:r>
            <a:r>
              <a:rPr lang="en-GB" dirty="0" smtClean="0"/>
              <a:t> </a:t>
            </a:r>
            <a:r>
              <a:rPr lang="en-GB" dirty="0" err="1" smtClean="0"/>
              <a:t>Dreamspark</a:t>
            </a:r>
            <a:endParaRPr lang="en-GB" dirty="0" smtClean="0"/>
          </a:p>
          <a:p>
            <a:r>
              <a:rPr lang="ru-RU" dirty="0" smtClean="0"/>
              <a:t>Зарегистрированные разработчики могут</a:t>
            </a:r>
            <a:r>
              <a:rPr lang="en-US" dirty="0" smtClean="0"/>
              <a:t> </a:t>
            </a:r>
            <a:r>
              <a:rPr lang="ru-RU" dirty="0" smtClean="0"/>
              <a:t>подписывать свои приложения </a:t>
            </a:r>
            <a:r>
              <a:rPr lang="ru-RU" dirty="0"/>
              <a:t>уникальным ключом и предоставлять </a:t>
            </a:r>
            <a:r>
              <a:rPr lang="ru-RU" dirty="0" smtClean="0"/>
              <a:t>их</a:t>
            </a:r>
            <a:r>
              <a:rPr lang="en-US" dirty="0" smtClean="0"/>
              <a:t/>
            </a:r>
            <a:br>
              <a:rPr lang="en-US" dirty="0" smtClean="0"/>
            </a:br>
            <a:r>
              <a:rPr lang="ru-RU" dirty="0" smtClean="0"/>
              <a:t>для одобрения в </a:t>
            </a:r>
            <a:r>
              <a:rPr lang="en-US" dirty="0" smtClean="0"/>
              <a:t>Marketplace</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15</a:t>
            </a:fld>
            <a:endParaRPr lang="en-US" dirty="0"/>
          </a:p>
        </p:txBody>
      </p:sp>
    </p:spTree>
    <p:extLst>
      <p:ext uri="{BB962C8B-B14F-4D97-AF65-F5344CB8AC3E}">
        <p14:creationId xmlns:p14="http://schemas.microsoft.com/office/powerpoint/2010/main" val="6727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Цена приложения</a:t>
            </a:r>
            <a:endParaRPr lang="en-GB" dirty="0"/>
          </a:p>
        </p:txBody>
      </p:sp>
      <p:sp>
        <p:nvSpPr>
          <p:cNvPr id="3" name="Text Placeholder 2"/>
          <p:cNvSpPr>
            <a:spLocks noGrp="1"/>
          </p:cNvSpPr>
          <p:nvPr>
            <p:ph idx="1"/>
          </p:nvPr>
        </p:nvSpPr>
        <p:spPr>
          <a:xfrm>
            <a:off x="380770" y="1371600"/>
            <a:ext cx="8363938" cy="4739759"/>
          </a:xfrm>
        </p:spPr>
        <p:txBody>
          <a:bodyPr/>
          <a:lstStyle/>
          <a:p>
            <a:r>
              <a:rPr lang="ru-RU" dirty="0" smtClean="0"/>
              <a:t>Разработчики могут устанавливать цены своих приложений</a:t>
            </a:r>
          </a:p>
          <a:p>
            <a:r>
              <a:rPr lang="ru-RU" dirty="0" smtClean="0"/>
              <a:t>Размещение бесплатных приложений имеет ограничения</a:t>
            </a:r>
            <a:endParaRPr lang="en-GB" dirty="0" smtClean="0"/>
          </a:p>
          <a:p>
            <a:pPr lvl="1"/>
            <a:r>
              <a:rPr lang="ru-RU" dirty="0" smtClean="0"/>
              <a:t>до</a:t>
            </a:r>
            <a:r>
              <a:rPr lang="en-GB" dirty="0" smtClean="0"/>
              <a:t> 100 </a:t>
            </a:r>
            <a:r>
              <a:rPr lang="ru-RU" dirty="0" smtClean="0"/>
              <a:t>бесплатных приложений в год</a:t>
            </a:r>
            <a:endParaRPr lang="en-GB" dirty="0" smtClean="0"/>
          </a:p>
          <a:p>
            <a:pPr lvl="1"/>
            <a:r>
              <a:rPr lang="ru-RU" dirty="0" smtClean="0"/>
              <a:t>размещение каждого следующего бесплатного приложения стоит</a:t>
            </a:r>
            <a:r>
              <a:rPr lang="en-GB" dirty="0" smtClean="0"/>
              <a:t> $20</a:t>
            </a:r>
          </a:p>
          <a:p>
            <a:r>
              <a:rPr lang="ru-RU" dirty="0" smtClean="0"/>
              <a:t>Эти ограничения не распространяются</a:t>
            </a:r>
            <a:br>
              <a:rPr lang="ru-RU" dirty="0" smtClean="0"/>
            </a:br>
            <a:r>
              <a:rPr lang="ru-RU" dirty="0" smtClean="0"/>
              <a:t>на платные приложения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16</a:t>
            </a:fld>
            <a:endParaRPr lang="en-US" dirty="0"/>
          </a:p>
        </p:txBody>
      </p:sp>
    </p:spTree>
    <p:extLst>
      <p:ext uri="{BB962C8B-B14F-4D97-AF65-F5344CB8AC3E}">
        <p14:creationId xmlns:p14="http://schemas.microsoft.com/office/powerpoint/2010/main" val="62165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Тестовый режим</a:t>
            </a:r>
            <a:endParaRPr lang="en-GB" dirty="0"/>
          </a:p>
        </p:txBody>
      </p:sp>
      <p:sp>
        <p:nvSpPr>
          <p:cNvPr id="3" name="Content Placeholder 2"/>
          <p:cNvSpPr>
            <a:spLocks noGrp="1"/>
          </p:cNvSpPr>
          <p:nvPr>
            <p:ph idx="1"/>
          </p:nvPr>
        </p:nvSpPr>
        <p:spPr>
          <a:xfrm>
            <a:off x="380770" y="3502700"/>
            <a:ext cx="8363938" cy="2688237"/>
          </a:xfrm>
        </p:spPr>
        <p:txBody>
          <a:bodyPr>
            <a:noAutofit/>
          </a:bodyPr>
          <a:lstStyle/>
          <a:p>
            <a:r>
              <a:rPr lang="ru-RU" dirty="0"/>
              <a:t>Приложение или игра могут быть загружены в качестве бесплатной </a:t>
            </a:r>
            <a:r>
              <a:rPr lang="ru-RU" dirty="0" smtClean="0"/>
              <a:t>демо-версии</a:t>
            </a:r>
          </a:p>
          <a:p>
            <a:r>
              <a:rPr lang="ru-RU" dirty="0"/>
              <a:t>Программа может определить, работает ли она в демонстрационном режиме</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17</a:t>
            </a:fld>
            <a:endParaRPr lang="en-US" dirty="0"/>
          </a:p>
        </p:txBody>
      </p:sp>
      <p:sp>
        <p:nvSpPr>
          <p:cNvPr id="5" name="Rectangle 4"/>
          <p:cNvSpPr>
            <a:spLocks noChangeArrowheads="1"/>
          </p:cNvSpPr>
          <p:nvPr/>
        </p:nvSpPr>
        <p:spPr bwMode="invGray">
          <a:xfrm>
            <a:off x="494253" y="1190171"/>
            <a:ext cx="8105775" cy="2162629"/>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using</a:t>
            </a:r>
            <a:r>
              <a:rPr lang="en-GB" dirty="0">
                <a:solidFill>
                  <a:prstClr val="black"/>
                </a:solidFill>
                <a:latin typeface="Consolas"/>
              </a:rPr>
              <a:t> </a:t>
            </a:r>
            <a:r>
              <a:rPr lang="en-GB" dirty="0" err="1">
                <a:solidFill>
                  <a:prstClr val="black"/>
                </a:solidFill>
                <a:latin typeface="Consolas"/>
              </a:rPr>
              <a:t>Microsoft.Phone.Marketplace</a:t>
            </a:r>
            <a:r>
              <a:rPr lang="en-GB" dirty="0">
                <a:solidFill>
                  <a:prstClr val="black"/>
                </a:solidFill>
                <a:latin typeface="Consolas"/>
              </a:rPr>
              <a:t>;</a:t>
            </a:r>
          </a:p>
          <a:p>
            <a:pPr>
              <a:spcBef>
                <a:spcPts val="575"/>
              </a:spcBef>
              <a:spcAft>
                <a:spcPts val="200"/>
              </a:spcAft>
              <a:tabLst>
                <a:tab pos="2430780" algn="l"/>
                <a:tab pos="2790825" algn="l"/>
              </a:tabLst>
            </a:pPr>
            <a:r>
              <a:rPr lang="en-GB" dirty="0" err="1" smtClean="0">
                <a:solidFill>
                  <a:srgbClr val="2B91AF"/>
                </a:solidFill>
                <a:latin typeface="Consolas"/>
                <a:ea typeface="Times New Roman"/>
              </a:rPr>
              <a:t>LicenseInformation</a:t>
            </a:r>
            <a:r>
              <a:rPr lang="en-GB" dirty="0" smtClean="0">
                <a:solidFill>
                  <a:srgbClr val="000000"/>
                </a:solidFill>
                <a:latin typeface="Consolas"/>
                <a:ea typeface="Times New Roman"/>
              </a:rPr>
              <a:t> </a:t>
            </a:r>
            <a:r>
              <a:rPr lang="en-GB" dirty="0">
                <a:solidFill>
                  <a:srgbClr val="000000"/>
                </a:solidFill>
                <a:latin typeface="Consolas"/>
                <a:ea typeface="Times New Roman"/>
              </a:rPr>
              <a:t>info = </a:t>
            </a:r>
            <a:r>
              <a:rPr lang="en-GB" dirty="0">
                <a:solidFill>
                  <a:srgbClr val="0000FF"/>
                </a:solidFill>
                <a:latin typeface="Consolas"/>
                <a:ea typeface="Times New Roman"/>
              </a:rPr>
              <a:t>new</a:t>
            </a:r>
            <a:r>
              <a:rPr lang="en-GB" dirty="0">
                <a:solidFill>
                  <a:srgbClr val="000000"/>
                </a:solidFill>
                <a:latin typeface="Consolas"/>
                <a:ea typeface="Times New Roman"/>
              </a:rPr>
              <a:t> </a:t>
            </a:r>
            <a:r>
              <a:rPr lang="en-GB" dirty="0" err="1">
                <a:solidFill>
                  <a:srgbClr val="2B91AF"/>
                </a:solidFill>
                <a:latin typeface="Consolas"/>
                <a:ea typeface="Times New Roman"/>
              </a:rPr>
              <a:t>LicenseInformation</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smtClean="0">
                <a:solidFill>
                  <a:srgbClr val="0000FF"/>
                </a:solidFill>
                <a:latin typeface="Consolas"/>
                <a:ea typeface="Times New Roman"/>
              </a:rPr>
              <a:t>if</a:t>
            </a:r>
            <a:r>
              <a:rPr lang="en-GB" dirty="0" smtClean="0">
                <a:solidFill>
                  <a:srgbClr val="000000"/>
                </a:solidFill>
                <a:latin typeface="Consolas"/>
                <a:ea typeface="Times New Roman"/>
              </a:rPr>
              <a:t> </a:t>
            </a:r>
            <a:r>
              <a:rPr lang="en-GB" dirty="0">
                <a:solidFill>
                  <a:srgbClr val="000000"/>
                </a:solidFill>
                <a:latin typeface="Consolas"/>
                <a:ea typeface="Times New Roman"/>
              </a:rPr>
              <a:t>( </a:t>
            </a:r>
            <a:r>
              <a:rPr lang="en-GB" dirty="0" err="1">
                <a:solidFill>
                  <a:srgbClr val="000000"/>
                </a:solidFill>
                <a:latin typeface="Consolas"/>
                <a:ea typeface="Times New Roman"/>
              </a:rPr>
              <a:t>info.IsTrial</a:t>
            </a:r>
            <a:r>
              <a:rPr lang="en-GB" dirty="0">
                <a:solidFill>
                  <a:srgbClr val="000000"/>
                </a:solidFill>
                <a:latin typeface="Consolas"/>
                <a:ea typeface="Times New Roman"/>
              </a:rPr>
              <a:t>() ) </a:t>
            </a:r>
            <a:br>
              <a:rPr lang="en-GB" dirty="0">
                <a:solidFill>
                  <a:srgbClr val="000000"/>
                </a:solidFill>
                <a:latin typeface="Consolas"/>
                <a:ea typeface="Times New Roman"/>
              </a:rPr>
            </a:b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8000"/>
                </a:solidFill>
                <a:latin typeface="Consolas"/>
                <a:ea typeface="Times New Roman"/>
              </a:rPr>
              <a:t>// </a:t>
            </a:r>
            <a:r>
              <a:rPr lang="ru-RU" dirty="0">
                <a:solidFill>
                  <a:srgbClr val="008000"/>
                </a:solidFill>
                <a:latin typeface="Consolas"/>
                <a:ea typeface="Times New Roman"/>
              </a:rPr>
              <a:t>приложение работает в тестовом режиме</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a:t>
            </a:r>
            <a:endParaRPr lang="en-GB" dirty="0">
              <a:solidFill>
                <a:srgbClr val="000000"/>
              </a:solidFill>
              <a:effectLst/>
              <a:latin typeface="Consolas"/>
              <a:ea typeface="Times New Roman"/>
            </a:endParaRPr>
          </a:p>
        </p:txBody>
      </p:sp>
    </p:spTree>
    <p:extLst>
      <p:ext uri="{BB962C8B-B14F-4D97-AF65-F5344CB8AC3E}">
        <p14:creationId xmlns:p14="http://schemas.microsoft.com/office/powerpoint/2010/main" val="231021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Добавление рекламы</a:t>
            </a:r>
            <a:endParaRPr lang="en-GB" dirty="0"/>
          </a:p>
        </p:txBody>
      </p:sp>
      <p:sp>
        <p:nvSpPr>
          <p:cNvPr id="3" name="Content Placeholder 2"/>
          <p:cNvSpPr>
            <a:spLocks noGrp="1"/>
          </p:cNvSpPr>
          <p:nvPr>
            <p:ph idx="1"/>
          </p:nvPr>
        </p:nvSpPr>
        <p:spPr/>
        <p:txBody>
          <a:bodyPr>
            <a:noAutofit/>
          </a:bodyPr>
          <a:lstStyle/>
          <a:p>
            <a:r>
              <a:rPr lang="ru-RU" dirty="0" smtClean="0"/>
              <a:t>В приложения можно добавлять рекламные объявления</a:t>
            </a:r>
            <a:endParaRPr lang="en-US" dirty="0" smtClean="0"/>
          </a:p>
          <a:p>
            <a:r>
              <a:rPr lang="ru-RU" dirty="0"/>
              <a:t>Пользователь может ответить на рекламу, подключившись к веб-сайту рекламодателей или позвонив </a:t>
            </a:r>
            <a:r>
              <a:rPr lang="ru-RU" dirty="0" smtClean="0"/>
              <a:t>им</a:t>
            </a:r>
          </a:p>
          <a:p>
            <a:r>
              <a:rPr lang="ru-RU" dirty="0" smtClean="0"/>
              <a:t>Разработчик получает </a:t>
            </a:r>
            <a:r>
              <a:rPr lang="ru-RU" dirty="0"/>
              <a:t>70 % </a:t>
            </a:r>
            <a:r>
              <a:rPr lang="ru-RU" dirty="0" smtClean="0"/>
              <a:t>дохода</a:t>
            </a:r>
            <a:br>
              <a:rPr lang="ru-RU" dirty="0" smtClean="0"/>
            </a:br>
            <a:r>
              <a:rPr lang="ru-RU" dirty="0" smtClean="0"/>
              <a:t>от рекламы</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18</a:t>
            </a:fld>
            <a:endParaRPr lang="en-US" dirty="0"/>
          </a:p>
        </p:txBody>
      </p:sp>
    </p:spTree>
    <p:extLst>
      <p:ext uri="{BB962C8B-B14F-4D97-AF65-F5344CB8AC3E}">
        <p14:creationId xmlns:p14="http://schemas.microsoft.com/office/powerpoint/2010/main" val="26922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Marketplace Test Kit</a:t>
            </a:r>
            <a:endParaRPr lang="en-GB" dirty="0"/>
          </a:p>
        </p:txBody>
      </p:sp>
      <p:sp>
        <p:nvSpPr>
          <p:cNvPr id="3" name="Content Placeholder 2"/>
          <p:cNvSpPr>
            <a:spLocks noGrp="1"/>
          </p:cNvSpPr>
          <p:nvPr>
            <p:ph idx="1"/>
          </p:nvPr>
        </p:nvSpPr>
        <p:spPr/>
        <p:txBody>
          <a:bodyPr>
            <a:normAutofit/>
          </a:bodyPr>
          <a:lstStyle/>
          <a:p>
            <a:r>
              <a:rPr lang="en-GB" dirty="0" smtClean="0"/>
              <a:t>Marketplace Test Kit </a:t>
            </a:r>
            <a:r>
              <a:rPr lang="ru-RU" dirty="0" smtClean="0"/>
              <a:t>позволяет выполнять те же самые тесты приложения, которые выполняются в процессе одобрения приложения в </a:t>
            </a:r>
            <a:r>
              <a:rPr lang="en-US" dirty="0" smtClean="0"/>
              <a:t>Marketplace</a:t>
            </a:r>
            <a:endParaRPr lang="en-GB" dirty="0" smtClean="0"/>
          </a:p>
          <a:p>
            <a:r>
              <a:rPr lang="ru-RU" dirty="0" smtClean="0"/>
              <a:t>Это позволяет </a:t>
            </a:r>
            <a:r>
              <a:rPr lang="ru-RU" dirty="0"/>
              <a:t>повысить вероятность одобрения приложения с первого </a:t>
            </a:r>
            <a:r>
              <a:rPr lang="ru-RU" dirty="0" smtClean="0"/>
              <a:t>раза</a:t>
            </a:r>
          </a:p>
          <a:p>
            <a:r>
              <a:rPr lang="ru-RU" dirty="0" smtClean="0"/>
              <a:t>Инструменты </a:t>
            </a:r>
            <a:r>
              <a:rPr lang="en-GB" dirty="0"/>
              <a:t>Marketplace Test Kit </a:t>
            </a:r>
            <a:r>
              <a:rPr lang="ru-RU" dirty="0" smtClean="0"/>
              <a:t>входят</a:t>
            </a:r>
            <a:br>
              <a:rPr lang="ru-RU" dirty="0" smtClean="0"/>
            </a:br>
            <a:r>
              <a:rPr lang="ru-RU" dirty="0" smtClean="0"/>
              <a:t>в состав </a:t>
            </a:r>
            <a:r>
              <a:rPr lang="en-US" dirty="0" smtClean="0"/>
              <a:t>Windows Phone SDK</a:t>
            </a:r>
            <a:endParaRPr lang="en-GB" dirty="0"/>
          </a:p>
        </p:txBody>
      </p:sp>
      <p:sp>
        <p:nvSpPr>
          <p:cNvPr id="4" name="Slide Number Placeholder 3"/>
          <p:cNvSpPr>
            <a:spLocks noGrp="1"/>
          </p:cNvSpPr>
          <p:nvPr>
            <p:ph type="sldNum" sz="quarter" idx="10"/>
          </p:nvPr>
        </p:nvSpPr>
        <p:spPr/>
        <p:txBody>
          <a:bodyPr/>
          <a:lstStyle/>
          <a:p>
            <a:fld id="{A058FB3F-E98E-4320-9AC6-4B74201C9C02}" type="slidenum">
              <a:rPr lang="en-GB" smtClean="0"/>
              <a:pPr/>
              <a:t>19</a:t>
            </a:fld>
            <a:endParaRPr lang="en-GB" dirty="0"/>
          </a:p>
        </p:txBody>
      </p:sp>
    </p:spTree>
    <p:extLst>
      <p:ext uri="{BB962C8B-B14F-4D97-AF65-F5344CB8AC3E}">
        <p14:creationId xmlns:p14="http://schemas.microsoft.com/office/powerpoint/2010/main" val="201349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9.1</a:t>
            </a:r>
            <a:endParaRPr lang="en-US" dirty="0"/>
          </a:p>
        </p:txBody>
      </p:sp>
      <p:sp>
        <p:nvSpPr>
          <p:cNvPr id="4" name="Текст 3"/>
          <p:cNvSpPr>
            <a:spLocks noGrp="1"/>
          </p:cNvSpPr>
          <p:nvPr>
            <p:ph type="body" sz="quarter" idx="10"/>
          </p:nvPr>
        </p:nvSpPr>
        <p:spPr/>
        <p:txBody>
          <a:bodyPr/>
          <a:lstStyle/>
          <a:p>
            <a:endParaRPr lang="ru-RU"/>
          </a:p>
        </p:txBody>
      </p:sp>
      <p:sp>
        <p:nvSpPr>
          <p:cNvPr id="5" name="Текст 4"/>
          <p:cNvSpPr>
            <a:spLocks noGrp="1"/>
          </p:cNvSpPr>
          <p:nvPr>
            <p:ph type="body" sz="quarter" idx="11"/>
          </p:nvPr>
        </p:nvSpPr>
        <p:spPr/>
        <p:txBody>
          <a:bodyPr/>
          <a:lstStyle/>
          <a:p>
            <a:endParaRPr lang="ru-RU"/>
          </a:p>
        </p:txBody>
      </p:sp>
      <p:sp>
        <p:nvSpPr>
          <p:cNvPr id="2" name="Title 1"/>
          <p:cNvSpPr>
            <a:spLocks noGrp="1"/>
          </p:cNvSpPr>
          <p:nvPr>
            <p:ph type="ctrTitle"/>
          </p:nvPr>
        </p:nvSpPr>
        <p:spPr/>
        <p:txBody>
          <a:bodyPr/>
          <a:lstStyle/>
          <a:p>
            <a:r>
              <a:rPr lang="ru-RU" dirty="0"/>
              <a:t>Подготовка </a:t>
            </a:r>
            <a:r>
              <a:rPr lang="ru-RU" dirty="0" smtClean="0"/>
              <a:t>приложения</a:t>
            </a:r>
            <a:br>
              <a:rPr lang="ru-RU" dirty="0" smtClean="0"/>
            </a:br>
            <a:r>
              <a:rPr lang="ru-RU" dirty="0" smtClean="0"/>
              <a:t>для </a:t>
            </a:r>
            <a:r>
              <a:rPr lang="ru-RU" dirty="0"/>
              <a:t>продажи</a:t>
            </a:r>
            <a:endParaRPr lang="en-US" dirty="0"/>
          </a:p>
        </p:txBody>
      </p:sp>
      <p:sp>
        <p:nvSpPr>
          <p:cNvPr id="6" name="Текст 5"/>
          <p:cNvSpPr>
            <a:spLocks noGrp="1"/>
          </p:cNvSpPr>
          <p:nvPr>
            <p:ph type="body" sz="quarter" idx="12"/>
          </p:nvPr>
        </p:nvSpPr>
        <p:spPr/>
        <p:txBody>
          <a:bodyPr/>
          <a:lstStyle/>
          <a:p>
            <a:endParaRPr lang="ru-RU"/>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2</a:t>
            </a:fld>
            <a:endParaRPr lang="en-US" dirty="0"/>
          </a:p>
        </p:txBody>
      </p:sp>
    </p:spTree>
    <p:extLst>
      <p:ext uri="{BB962C8B-B14F-4D97-AF65-F5344CB8AC3E}">
        <p14:creationId xmlns:p14="http://schemas.microsoft.com/office/powerpoint/2010/main" val="181445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Закрытое бета-тестирование</a:t>
            </a:r>
            <a:endParaRPr lang="en-GB" dirty="0"/>
          </a:p>
        </p:txBody>
      </p:sp>
      <p:sp>
        <p:nvSpPr>
          <p:cNvPr id="3" name="Content Placeholder 2"/>
          <p:cNvSpPr>
            <a:spLocks noGrp="1"/>
          </p:cNvSpPr>
          <p:nvPr>
            <p:ph idx="1"/>
          </p:nvPr>
        </p:nvSpPr>
        <p:spPr/>
        <p:txBody>
          <a:bodyPr>
            <a:normAutofit/>
          </a:bodyPr>
          <a:lstStyle/>
          <a:p>
            <a:r>
              <a:rPr lang="ru-RU" dirty="0" smtClean="0"/>
              <a:t>Приложения можно размещать</a:t>
            </a:r>
            <a:br>
              <a:rPr lang="ru-RU" dirty="0" smtClean="0"/>
            </a:br>
            <a:r>
              <a:rPr lang="ru-RU" dirty="0" smtClean="0"/>
              <a:t>в </a:t>
            </a:r>
            <a:r>
              <a:rPr lang="en-US" dirty="0" smtClean="0"/>
              <a:t>Marketplace </a:t>
            </a:r>
            <a:r>
              <a:rPr lang="ru-RU" dirty="0" smtClean="0"/>
              <a:t>для проведения их закрытого бета-тестирования</a:t>
            </a:r>
            <a:endParaRPr lang="en-GB" dirty="0" smtClean="0"/>
          </a:p>
          <a:p>
            <a:r>
              <a:rPr lang="ru-RU" dirty="0" smtClean="0"/>
              <a:t>Ссылку на приложение можно отправить до</a:t>
            </a:r>
            <a:r>
              <a:rPr lang="en-GB" dirty="0" smtClean="0"/>
              <a:t> 100 </a:t>
            </a:r>
            <a:r>
              <a:rPr lang="ru-RU" dirty="0" smtClean="0"/>
              <a:t>тестерам</a:t>
            </a:r>
            <a:endParaRPr lang="en-GB" dirty="0" smtClean="0"/>
          </a:p>
          <a:p>
            <a:r>
              <a:rPr lang="ru-RU" dirty="0" smtClean="0"/>
              <a:t>Бета-тестеры могут тестировать приложение в течение</a:t>
            </a:r>
            <a:r>
              <a:rPr lang="en-GB" dirty="0" smtClean="0"/>
              <a:t> 90 </a:t>
            </a:r>
            <a:r>
              <a:rPr lang="ru-RU" dirty="0" smtClean="0"/>
              <a:t>дней, и за это время предоставить свой отзыв</a:t>
            </a:r>
            <a:endParaRPr lang="en-GB" dirty="0" smtClean="0"/>
          </a:p>
          <a:p>
            <a:endParaRPr lang="en-GB" dirty="0"/>
          </a:p>
        </p:txBody>
      </p:sp>
      <p:sp>
        <p:nvSpPr>
          <p:cNvPr id="4" name="Slide Number Placeholder 3"/>
          <p:cNvSpPr>
            <a:spLocks noGrp="1"/>
          </p:cNvSpPr>
          <p:nvPr>
            <p:ph type="sldNum" sz="quarter" idx="10"/>
          </p:nvPr>
        </p:nvSpPr>
        <p:spPr/>
        <p:txBody>
          <a:bodyPr/>
          <a:lstStyle/>
          <a:p>
            <a:fld id="{A058FB3F-E98E-4320-9AC6-4B74201C9C02}" type="slidenum">
              <a:rPr lang="en-GB" smtClean="0"/>
              <a:pPr/>
              <a:t>20</a:t>
            </a:fld>
            <a:endParaRPr lang="en-GB" dirty="0"/>
          </a:p>
        </p:txBody>
      </p:sp>
    </p:spTree>
    <p:extLst>
      <p:ext uri="{BB962C8B-B14F-4D97-AF65-F5344CB8AC3E}">
        <p14:creationId xmlns:p14="http://schemas.microsoft.com/office/powerpoint/2010/main" val="93726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188000"/>
            <a:ext cx="8363938" cy="5254050"/>
          </a:xfrm>
        </p:spPr>
        <p:txBody>
          <a:bodyPr>
            <a:noAutofit/>
          </a:bodyPr>
          <a:lstStyle/>
          <a:p>
            <a:r>
              <a:rPr lang="ru-RU" dirty="0" smtClean="0"/>
              <a:t>Приложения для </a:t>
            </a:r>
            <a:r>
              <a:rPr lang="en-GB" dirty="0" smtClean="0"/>
              <a:t>Windows Phone </a:t>
            </a:r>
            <a:r>
              <a:rPr lang="ru-RU" dirty="0" smtClean="0"/>
              <a:t>распространяются только через</a:t>
            </a:r>
            <a:r>
              <a:rPr lang="en-GB" dirty="0" smtClean="0"/>
              <a:t> Windows</a:t>
            </a:r>
            <a:r>
              <a:rPr lang="ru-RU" dirty="0" smtClean="0"/>
              <a:t> </a:t>
            </a:r>
            <a:r>
              <a:rPr lang="en-US" dirty="0" smtClean="0"/>
              <a:t>Phone</a:t>
            </a:r>
            <a:r>
              <a:rPr lang="en-GB" dirty="0" smtClean="0"/>
              <a:t> Marketplace</a:t>
            </a:r>
          </a:p>
          <a:p>
            <a:r>
              <a:rPr lang="ru-RU" dirty="0" smtClean="0"/>
              <a:t>Приложение могут быть платными или бесплатными, а также содержать рекламу</a:t>
            </a:r>
          </a:p>
          <a:p>
            <a:r>
              <a:rPr lang="ru-RU" dirty="0" smtClean="0"/>
              <a:t>Перед размещением приложений</a:t>
            </a:r>
            <a:br>
              <a:rPr lang="ru-RU" dirty="0" smtClean="0"/>
            </a:br>
            <a:r>
              <a:rPr lang="ru-RU" dirty="0" smtClean="0"/>
              <a:t>в </a:t>
            </a:r>
            <a:r>
              <a:rPr lang="en-US" dirty="0" smtClean="0"/>
              <a:t>Marketplace</a:t>
            </a:r>
            <a:r>
              <a:rPr lang="ru-RU" dirty="0" smtClean="0"/>
              <a:t> можно протестировать их</a:t>
            </a:r>
          </a:p>
          <a:p>
            <a:r>
              <a:rPr lang="ru-RU" dirty="0" smtClean="0"/>
              <a:t>Приложения можно размещать</a:t>
            </a:r>
            <a:br>
              <a:rPr lang="ru-RU" dirty="0" smtClean="0"/>
            </a:br>
            <a:r>
              <a:rPr lang="ru-RU" dirty="0" smtClean="0"/>
              <a:t>в </a:t>
            </a:r>
            <a:r>
              <a:rPr lang="en-US" dirty="0" smtClean="0"/>
              <a:t>Marketplace </a:t>
            </a:r>
            <a:r>
              <a:rPr lang="ru-RU" dirty="0" smtClean="0"/>
              <a:t>в режиме закрытого бета-тестирования</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21</a:t>
            </a:fld>
            <a:endParaRPr lang="en-US" dirty="0"/>
          </a:p>
        </p:txBody>
      </p:sp>
    </p:spTree>
    <p:extLst>
      <p:ext uri="{BB962C8B-B14F-4D97-AF65-F5344CB8AC3E}">
        <p14:creationId xmlns:p14="http://schemas.microsoft.com/office/powerpoint/2010/main" val="174994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2825389"/>
          </a:xfrm>
        </p:spPr>
        <p:txBody>
          <a:bodyPr>
            <a:spAutoFit/>
          </a:bodyPr>
          <a:lstStyle/>
          <a:p>
            <a:r>
              <a:rPr lang="ru-RU" dirty="0" smtClean="0"/>
              <a:t>Анализ производительности</a:t>
            </a:r>
            <a:endParaRPr lang="en-GB" dirty="0"/>
          </a:p>
          <a:p>
            <a:r>
              <a:rPr lang="ru-RU" dirty="0" smtClean="0"/>
              <a:t>Создание </a:t>
            </a:r>
            <a:r>
              <a:rPr lang="en-US" dirty="0" smtClean="0"/>
              <a:t>XAP-</a:t>
            </a:r>
            <a:r>
              <a:rPr lang="ru-RU" dirty="0" smtClean="0"/>
              <a:t>файла для распространения приложения</a:t>
            </a:r>
          </a:p>
          <a:p>
            <a:r>
              <a:rPr lang="ru-RU" dirty="0"/>
              <a:t>Значки и изображения </a:t>
            </a:r>
            <a:r>
              <a:rPr lang="ru-RU" dirty="0" smtClean="0"/>
              <a:t>приложениях</a:t>
            </a:r>
          </a:p>
          <a:p>
            <a:r>
              <a:rPr lang="ru-RU" dirty="0"/>
              <a:t>Распространение </a:t>
            </a:r>
            <a:r>
              <a:rPr lang="en-GB" dirty="0"/>
              <a:t>XAP-</a:t>
            </a:r>
            <a:r>
              <a:rPr lang="ru-RU" dirty="0"/>
              <a:t>файлов</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a:t>
            </a:fld>
            <a:endParaRPr lang="en-US" dirty="0"/>
          </a:p>
        </p:txBody>
      </p:sp>
    </p:spTree>
    <p:extLst>
      <p:ext uri="{BB962C8B-B14F-4D97-AF65-F5344CB8AC3E}">
        <p14:creationId xmlns:p14="http://schemas.microsoft.com/office/powerpoint/2010/main" val="28582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Анализ производительности</a:t>
            </a:r>
            <a:endParaRPr lang="en-GB" dirty="0"/>
          </a:p>
        </p:txBody>
      </p:sp>
      <p:sp>
        <p:nvSpPr>
          <p:cNvPr id="3" name="Content Placeholder 2"/>
          <p:cNvSpPr>
            <a:spLocks noGrp="1"/>
          </p:cNvSpPr>
          <p:nvPr>
            <p:ph idx="1"/>
          </p:nvPr>
        </p:nvSpPr>
        <p:spPr>
          <a:xfrm>
            <a:off x="380769" y="1371600"/>
            <a:ext cx="8313525" cy="3600986"/>
          </a:xfrm>
        </p:spPr>
        <p:txBody>
          <a:bodyPr/>
          <a:lstStyle/>
          <a:p>
            <a:r>
              <a:rPr lang="ru-RU" dirty="0" smtClean="0"/>
              <a:t>Инструмент для анализа производительности приложения позволяет установить, какие части программы требуют оптимизации</a:t>
            </a:r>
          </a:p>
          <a:p>
            <a:r>
              <a:rPr lang="ru-RU" dirty="0" smtClean="0"/>
              <a:t>Можно выбрать настройки для тестирования только необходимых параметров работы программы</a:t>
            </a:r>
            <a:endParaRPr lang="en-GB" dirty="0" smtClean="0"/>
          </a:p>
        </p:txBody>
      </p:sp>
      <p:sp>
        <p:nvSpPr>
          <p:cNvPr id="4" name="Slide Number Placeholder 3"/>
          <p:cNvSpPr>
            <a:spLocks noGrp="1"/>
          </p:cNvSpPr>
          <p:nvPr>
            <p:ph type="sldNum" sz="quarter" idx="10"/>
          </p:nvPr>
        </p:nvSpPr>
        <p:spPr/>
        <p:txBody>
          <a:bodyPr/>
          <a:lstStyle/>
          <a:p>
            <a:fld id="{A058FB3F-E98E-4320-9AC6-4B74201C9C02}" type="slidenum">
              <a:rPr lang="en-GB" smtClean="0"/>
              <a:pPr/>
              <a:t>4</a:t>
            </a:fld>
            <a:endParaRPr lang="en-GB" dirty="0"/>
          </a:p>
        </p:txBody>
      </p:sp>
    </p:spTree>
    <p:extLst>
      <p:ext uri="{BB962C8B-B14F-4D97-AF65-F5344CB8AC3E}">
        <p14:creationId xmlns:p14="http://schemas.microsoft.com/office/powerpoint/2010/main" val="84780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Анализ данных</a:t>
            </a:r>
            <a:endParaRPr lang="en-GB" dirty="0"/>
          </a:p>
        </p:txBody>
      </p:sp>
      <p:sp>
        <p:nvSpPr>
          <p:cNvPr id="3" name="Content Placeholder 2"/>
          <p:cNvSpPr>
            <a:spLocks noGrp="1"/>
          </p:cNvSpPr>
          <p:nvPr>
            <p:ph idx="1"/>
          </p:nvPr>
        </p:nvSpPr>
        <p:spPr>
          <a:xfrm>
            <a:off x="380770" y="5248559"/>
            <a:ext cx="8363938" cy="1495794"/>
          </a:xfrm>
        </p:spPr>
        <p:txBody>
          <a:bodyPr/>
          <a:lstStyle/>
          <a:p>
            <a:r>
              <a:rPr lang="ru-RU" dirty="0" smtClean="0"/>
              <a:t>Результаты тестирования сохраняются</a:t>
            </a:r>
            <a:br>
              <a:rPr lang="ru-RU" dirty="0" smtClean="0"/>
            </a:br>
            <a:r>
              <a:rPr lang="ru-RU" dirty="0" smtClean="0"/>
              <a:t>в файле</a:t>
            </a:r>
            <a:r>
              <a:rPr lang="en-US" dirty="0" smtClean="0"/>
              <a:t> </a:t>
            </a:r>
            <a:r>
              <a:rPr lang="en-US" dirty="0" smtClean="0">
                <a:latin typeface="Consolas" pitchFamily="49" charset="0"/>
                <a:cs typeface="Consolas" pitchFamily="49" charset="0"/>
              </a:rPr>
              <a:t>.sap</a:t>
            </a:r>
            <a:r>
              <a:rPr lang="ru-RU" dirty="0" smtClean="0"/>
              <a:t>, который </a:t>
            </a:r>
            <a:r>
              <a:rPr lang="en-US" dirty="0" smtClean="0"/>
              <a:t>Visual Studio</a:t>
            </a:r>
            <a:r>
              <a:rPr lang="ru-RU" dirty="0" smtClean="0"/>
              <a:t> открывает</a:t>
            </a:r>
            <a:r>
              <a:rPr lang="en-US" dirty="0"/>
              <a:t> </a:t>
            </a:r>
            <a:r>
              <a:rPr lang="ru-RU" dirty="0" smtClean="0"/>
              <a:t>в виде диаграммы</a:t>
            </a:r>
            <a:endParaRPr lang="en-GB" dirty="0"/>
          </a:p>
        </p:txBody>
      </p:sp>
      <p:sp>
        <p:nvSpPr>
          <p:cNvPr id="4" name="Slide Number Placeholder 3"/>
          <p:cNvSpPr>
            <a:spLocks noGrp="1"/>
          </p:cNvSpPr>
          <p:nvPr>
            <p:ph type="sldNum" sz="quarter" idx="10"/>
          </p:nvPr>
        </p:nvSpPr>
        <p:spPr/>
        <p:txBody>
          <a:bodyPr/>
          <a:lstStyle/>
          <a:p>
            <a:fld id="{A058FB3F-E98E-4320-9AC6-4B74201C9C02}" type="slidenum">
              <a:rPr lang="en-GB" smtClean="0"/>
              <a:pPr/>
              <a:t>5</a:t>
            </a:fld>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1160488"/>
            <a:ext cx="7696200" cy="408807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80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XAP</a:t>
            </a:r>
            <a:r>
              <a:rPr lang="ru-RU" dirty="0" smtClean="0"/>
              <a:t>-файл</a:t>
            </a:r>
            <a:endParaRPr lang="en-GB" dirty="0"/>
          </a:p>
        </p:txBody>
      </p:sp>
      <p:sp>
        <p:nvSpPr>
          <p:cNvPr id="3" name="Content Placeholder 2"/>
          <p:cNvSpPr>
            <a:spLocks noGrp="1"/>
          </p:cNvSpPr>
          <p:nvPr>
            <p:ph idx="1"/>
          </p:nvPr>
        </p:nvSpPr>
        <p:spPr>
          <a:xfrm>
            <a:off x="380770" y="1371600"/>
            <a:ext cx="8363938" cy="4321183"/>
          </a:xfrm>
        </p:spPr>
        <p:txBody>
          <a:bodyPr/>
          <a:lstStyle/>
          <a:p>
            <a:r>
              <a:rPr lang="ru-RU" dirty="0" smtClean="0"/>
              <a:t>В файле</a:t>
            </a:r>
            <a:r>
              <a:rPr lang="en-GB" dirty="0" smtClean="0"/>
              <a:t> </a:t>
            </a:r>
            <a:r>
              <a:rPr lang="en-GB" dirty="0"/>
              <a:t>XAP </a:t>
            </a:r>
            <a:r>
              <a:rPr lang="ru-RU" dirty="0" smtClean="0"/>
              <a:t>сохраняются все файлы приложения </a:t>
            </a:r>
            <a:r>
              <a:rPr lang="en-US" dirty="0" smtClean="0"/>
              <a:t>Silverlight </a:t>
            </a:r>
            <a:r>
              <a:rPr lang="ru-RU" dirty="0" smtClean="0"/>
              <a:t>или </a:t>
            </a:r>
            <a:r>
              <a:rPr lang="en-US" dirty="0" smtClean="0"/>
              <a:t>XNA</a:t>
            </a:r>
            <a:endParaRPr lang="ru-RU" dirty="0" smtClean="0"/>
          </a:p>
          <a:p>
            <a:r>
              <a:rPr lang="ru-RU" dirty="0" smtClean="0"/>
              <a:t>В помощью этого файла приложение разворачивается на целевом устройстве</a:t>
            </a:r>
          </a:p>
          <a:p>
            <a:r>
              <a:rPr lang="en-GB" dirty="0" smtClean="0"/>
              <a:t>XAP-</a:t>
            </a:r>
            <a:r>
              <a:rPr lang="ru-RU" dirty="0" smtClean="0"/>
              <a:t>файл является архивом </a:t>
            </a:r>
            <a:r>
              <a:rPr lang="en-US" dirty="0" smtClean="0"/>
              <a:t>ZIP</a:t>
            </a:r>
            <a:endParaRPr lang="en-GB" dirty="0"/>
          </a:p>
          <a:p>
            <a:r>
              <a:rPr lang="ru-RU" dirty="0" smtClean="0"/>
              <a:t>Приложение также содержит файлы манифеста, которые содержат описание приложения</a:t>
            </a:r>
            <a:endParaRPr lang="en-GB" dirty="0"/>
          </a:p>
        </p:txBody>
      </p:sp>
      <p:sp>
        <p:nvSpPr>
          <p:cNvPr id="4" name="Slide Number Placeholder 3"/>
          <p:cNvSpPr>
            <a:spLocks noGrp="1"/>
          </p:cNvSpPr>
          <p:nvPr>
            <p:ph type="sldNum" sz="quarter" idx="10"/>
          </p:nvPr>
        </p:nvSpPr>
        <p:spPr/>
        <p:txBody>
          <a:bodyPr/>
          <a:lstStyle/>
          <a:p>
            <a:fld id="{A058FB3F-E98E-4320-9AC6-4B74201C9C02}" type="slidenum">
              <a:rPr lang="en-GB" smtClean="0"/>
              <a:pPr/>
              <a:t>6</a:t>
            </a:fld>
            <a:endParaRPr lang="en-GB" dirty="0"/>
          </a:p>
        </p:txBody>
      </p:sp>
    </p:spTree>
    <p:extLst>
      <p:ext uri="{BB962C8B-B14F-4D97-AF65-F5344CB8AC3E}">
        <p14:creationId xmlns:p14="http://schemas.microsoft.com/office/powerpoint/2010/main" val="219312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dirty="0" smtClean="0"/>
              <a:t>Файл </a:t>
            </a:r>
            <a:r>
              <a:rPr lang="en-US" dirty="0" smtClean="0"/>
              <a:t>AppManifest.xml</a:t>
            </a:r>
            <a:endParaRPr lang="en-GB" dirty="0"/>
          </a:p>
        </p:txBody>
      </p:sp>
      <p:sp>
        <p:nvSpPr>
          <p:cNvPr id="8" name="Text Placeholder 6"/>
          <p:cNvSpPr>
            <a:spLocks noGrp="1"/>
          </p:cNvSpPr>
          <p:nvPr>
            <p:ph idx="1"/>
          </p:nvPr>
        </p:nvSpPr>
        <p:spPr>
          <a:xfrm>
            <a:off x="380770" y="4876800"/>
            <a:ext cx="8363938" cy="1239187"/>
          </a:xfrm>
        </p:spPr>
        <p:txBody>
          <a:bodyPr>
            <a:noAutofit/>
          </a:bodyPr>
          <a:lstStyle/>
          <a:p>
            <a:r>
              <a:rPr lang="ru-RU" dirty="0" smtClean="0"/>
              <a:t>Этот файл содержит описание компонентов </a:t>
            </a:r>
            <a:r>
              <a:rPr lang="en-US" dirty="0" smtClean="0"/>
              <a:t>XAP-</a:t>
            </a:r>
            <a:r>
              <a:rPr lang="ru-RU" dirty="0" smtClean="0"/>
              <a:t>файла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a:t>
            </a:fld>
            <a:endParaRPr lang="en-US" dirty="0"/>
          </a:p>
        </p:txBody>
      </p:sp>
      <p:sp>
        <p:nvSpPr>
          <p:cNvPr id="7" name="Rectangle 4"/>
          <p:cNvSpPr>
            <a:spLocks noChangeArrowheads="1"/>
          </p:cNvSpPr>
          <p:nvPr/>
        </p:nvSpPr>
        <p:spPr bwMode="invGray">
          <a:xfrm>
            <a:off x="494254" y="1295400"/>
            <a:ext cx="8192546" cy="3581400"/>
          </a:xfrm>
          <a:prstGeom prst="rect">
            <a:avLst/>
          </a:prstGeom>
          <a:solidFill>
            <a:schemeClr val="bg1">
              <a:alpha val="79999"/>
            </a:schemeClr>
          </a:solidFill>
          <a:ln w="12700" algn="ctr">
            <a:solidFill>
              <a:schemeClr val="accent1"/>
            </a:solidFill>
            <a:miter lim="800000"/>
            <a:headEnd/>
            <a:tailEnd/>
          </a:ln>
        </p:spPr>
        <p:txBody>
          <a:bodyPr wrap="none" lIns="182871" tIns="182871" rIns="182871" bIns="45718"/>
          <a:lstStyle/>
          <a:p>
            <a:r>
              <a:rPr lang="en-GB" dirty="0">
                <a:solidFill>
                  <a:srgbClr val="0000FF"/>
                </a:solidFill>
                <a:latin typeface="Consolas"/>
              </a:rPr>
              <a:t>&lt;</a:t>
            </a:r>
            <a:r>
              <a:rPr lang="en-GB" dirty="0">
                <a:solidFill>
                  <a:srgbClr val="A31515"/>
                </a:solidFill>
                <a:latin typeface="Consolas"/>
              </a:rPr>
              <a:t>Deployment</a:t>
            </a:r>
            <a:r>
              <a:rPr lang="en-GB" dirty="0">
                <a:solidFill>
                  <a:srgbClr val="0000FF"/>
                </a:solidFill>
                <a:latin typeface="Consolas"/>
              </a:rPr>
              <a:t> </a:t>
            </a:r>
            <a:r>
              <a:rPr lang="en-GB" dirty="0" err="1">
                <a:solidFill>
                  <a:srgbClr val="FF0000"/>
                </a:solidFill>
                <a:latin typeface="Consolas"/>
              </a:rPr>
              <a:t>xmlns</a:t>
            </a:r>
            <a:r>
              <a:rPr lang="en-GB" dirty="0" smtClean="0">
                <a:solidFill>
                  <a:srgbClr val="0000FF"/>
                </a:solidFill>
                <a:latin typeface="Consolas"/>
              </a:rPr>
              <a:t>=</a:t>
            </a:r>
          </a:p>
          <a:p>
            <a:r>
              <a:rPr lang="en-GB" dirty="0" smtClean="0">
                <a:solidFill>
                  <a:prstClr val="black"/>
                </a:solidFill>
                <a:latin typeface="Consolas"/>
              </a:rPr>
              <a:t>"</a:t>
            </a:r>
            <a:r>
              <a:rPr lang="en-GB" dirty="0">
                <a:solidFill>
                  <a:srgbClr val="0000FF"/>
                </a:solidFill>
                <a:latin typeface="Consolas"/>
              </a:rPr>
              <a:t>http://schemas.microsoft.com/client/2007/deployment</a:t>
            </a:r>
            <a:r>
              <a:rPr lang="en-GB" dirty="0">
                <a:solidFill>
                  <a:prstClr val="black"/>
                </a:solidFill>
                <a:latin typeface="Consolas"/>
              </a:rPr>
              <a:t>"</a:t>
            </a:r>
            <a:r>
              <a:rPr lang="en-GB" dirty="0">
                <a:solidFill>
                  <a:srgbClr val="0000FF"/>
                </a:solidFill>
                <a:latin typeface="Consolas"/>
              </a:rPr>
              <a:t> </a:t>
            </a:r>
            <a:endParaRPr lang="en-GB" dirty="0" smtClean="0">
              <a:solidFill>
                <a:srgbClr val="0000FF"/>
              </a:solidFill>
              <a:latin typeface="Consolas"/>
            </a:endParaRPr>
          </a:p>
          <a:p>
            <a:r>
              <a:rPr lang="en-GB" dirty="0">
                <a:solidFill>
                  <a:srgbClr val="0000FF"/>
                </a:solidFill>
                <a:latin typeface="Consolas"/>
              </a:rPr>
              <a:t> </a:t>
            </a:r>
            <a:r>
              <a:rPr lang="en-GB" dirty="0" smtClean="0">
                <a:solidFill>
                  <a:srgbClr val="0000FF"/>
                </a:solidFill>
                <a:latin typeface="Consolas"/>
              </a:rPr>
              <a:t>  </a:t>
            </a:r>
            <a:r>
              <a:rPr lang="en-GB" dirty="0" err="1" smtClean="0">
                <a:solidFill>
                  <a:srgbClr val="FF0000"/>
                </a:solidFill>
                <a:latin typeface="Consolas"/>
              </a:rPr>
              <a:t>xmlns:x</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http://schemas.microsoft.com/</a:t>
            </a:r>
            <a:r>
              <a:rPr lang="en-GB" dirty="0" err="1">
                <a:solidFill>
                  <a:srgbClr val="0000FF"/>
                </a:solidFill>
                <a:latin typeface="Consolas"/>
              </a:rPr>
              <a:t>winfx</a:t>
            </a:r>
            <a:r>
              <a:rPr lang="en-GB" dirty="0">
                <a:solidFill>
                  <a:srgbClr val="0000FF"/>
                </a:solidFill>
                <a:latin typeface="Consolas"/>
              </a:rPr>
              <a:t>/2006/</a:t>
            </a:r>
            <a:r>
              <a:rPr lang="en-GB" dirty="0" err="1">
                <a:solidFill>
                  <a:srgbClr val="0000FF"/>
                </a:solidFill>
                <a:latin typeface="Consolas"/>
              </a:rPr>
              <a:t>xaml</a:t>
            </a:r>
            <a:r>
              <a:rPr lang="en-GB" dirty="0">
                <a:solidFill>
                  <a:prstClr val="black"/>
                </a:solidFill>
                <a:latin typeface="Consolas"/>
              </a:rPr>
              <a:t>"</a:t>
            </a:r>
            <a:r>
              <a:rPr lang="en-GB" dirty="0">
                <a:solidFill>
                  <a:srgbClr val="0000FF"/>
                </a:solidFill>
                <a:latin typeface="Consolas"/>
              </a:rPr>
              <a:t> </a:t>
            </a:r>
            <a:endParaRPr lang="en-GB" dirty="0" smtClean="0">
              <a:solidFill>
                <a:srgbClr val="0000FF"/>
              </a:solidFill>
              <a:latin typeface="Consolas"/>
            </a:endParaRPr>
          </a:p>
          <a:p>
            <a:r>
              <a:rPr lang="en-GB" dirty="0">
                <a:solidFill>
                  <a:srgbClr val="0000FF"/>
                </a:solidFill>
                <a:latin typeface="Consolas"/>
              </a:rPr>
              <a:t> </a:t>
            </a:r>
            <a:r>
              <a:rPr lang="en-GB" dirty="0" smtClean="0">
                <a:solidFill>
                  <a:srgbClr val="0000FF"/>
                </a:solidFill>
                <a:latin typeface="Consolas"/>
              </a:rPr>
              <a:t>  </a:t>
            </a:r>
            <a:r>
              <a:rPr lang="en-GB" dirty="0" err="1" smtClean="0">
                <a:solidFill>
                  <a:srgbClr val="FF0000"/>
                </a:solidFill>
                <a:latin typeface="Consolas"/>
              </a:rPr>
              <a:t>EntryPointAssembly</a:t>
            </a:r>
            <a:r>
              <a:rPr lang="en-GB" dirty="0">
                <a:solidFill>
                  <a:srgbClr val="0000FF"/>
                </a:solidFill>
                <a:latin typeface="Consolas"/>
              </a:rPr>
              <a:t>=</a:t>
            </a:r>
            <a:r>
              <a:rPr lang="en-GB" dirty="0">
                <a:solidFill>
                  <a:prstClr val="black"/>
                </a:solidFill>
                <a:latin typeface="Consolas"/>
              </a:rPr>
              <a:t>"</a:t>
            </a:r>
            <a:r>
              <a:rPr lang="en-GB" dirty="0" err="1">
                <a:solidFill>
                  <a:srgbClr val="0000FF"/>
                </a:solidFill>
                <a:latin typeface="Consolas"/>
              </a:rPr>
              <a:t>WindowsPhonePuzzle</a:t>
            </a:r>
            <a:r>
              <a:rPr lang="en-GB" dirty="0">
                <a:solidFill>
                  <a:prstClr val="black"/>
                </a:solidFill>
                <a:latin typeface="Consolas"/>
              </a:rPr>
              <a:t>"</a:t>
            </a:r>
            <a:r>
              <a:rPr lang="en-GB" dirty="0">
                <a:solidFill>
                  <a:srgbClr val="0000FF"/>
                </a:solidFill>
                <a:latin typeface="Consolas"/>
              </a:rPr>
              <a:t> </a:t>
            </a:r>
            <a:endParaRPr lang="en-GB" dirty="0" smtClean="0">
              <a:solidFill>
                <a:srgbClr val="0000FF"/>
              </a:solidFill>
              <a:latin typeface="Consolas"/>
            </a:endParaRPr>
          </a:p>
          <a:p>
            <a:r>
              <a:rPr lang="en-GB" dirty="0" smtClean="0">
                <a:solidFill>
                  <a:srgbClr val="FF0000"/>
                </a:solidFill>
                <a:latin typeface="Consolas"/>
              </a:rPr>
              <a:t>   </a:t>
            </a:r>
            <a:r>
              <a:rPr lang="en-GB" dirty="0" err="1" smtClean="0">
                <a:solidFill>
                  <a:srgbClr val="FF0000"/>
                </a:solidFill>
                <a:latin typeface="Consolas"/>
              </a:rPr>
              <a:t>EntryPointType</a:t>
            </a:r>
            <a:r>
              <a:rPr lang="en-GB" dirty="0">
                <a:solidFill>
                  <a:srgbClr val="0000FF"/>
                </a:solidFill>
                <a:latin typeface="Consolas"/>
              </a:rPr>
              <a:t>=</a:t>
            </a:r>
            <a:r>
              <a:rPr lang="en-GB" dirty="0">
                <a:solidFill>
                  <a:prstClr val="black"/>
                </a:solidFill>
                <a:latin typeface="Consolas"/>
              </a:rPr>
              <a:t>"</a:t>
            </a:r>
            <a:r>
              <a:rPr lang="en-GB" dirty="0" err="1">
                <a:solidFill>
                  <a:srgbClr val="0000FF"/>
                </a:solidFill>
                <a:latin typeface="Consolas"/>
              </a:rPr>
              <a:t>WindowsPhonePuzzle.App</a:t>
            </a:r>
            <a:r>
              <a:rPr lang="en-GB" dirty="0">
                <a:solidFill>
                  <a:prstClr val="black"/>
                </a:solidFill>
                <a:latin typeface="Consolas"/>
              </a:rPr>
              <a:t>"</a:t>
            </a:r>
            <a:r>
              <a:rPr lang="en-GB" dirty="0">
                <a:solidFill>
                  <a:srgbClr val="0000FF"/>
                </a:solidFill>
                <a:latin typeface="Consolas"/>
              </a:rPr>
              <a:t> </a:t>
            </a:r>
            <a:endParaRPr lang="en-GB" dirty="0" smtClean="0">
              <a:solidFill>
                <a:srgbClr val="0000FF"/>
              </a:solidFill>
              <a:latin typeface="Consolas"/>
            </a:endParaRPr>
          </a:p>
          <a:p>
            <a:r>
              <a:rPr lang="en-GB" dirty="0" smtClean="0">
                <a:solidFill>
                  <a:srgbClr val="FF0000"/>
                </a:solidFill>
                <a:latin typeface="Consolas"/>
              </a:rPr>
              <a:t>   </a:t>
            </a:r>
            <a:r>
              <a:rPr lang="en-GB" dirty="0" err="1" smtClean="0">
                <a:solidFill>
                  <a:srgbClr val="FF0000"/>
                </a:solidFill>
                <a:latin typeface="Consolas"/>
              </a:rPr>
              <a:t>RuntimeVersion</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3.0.40624.0</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  &lt;</a:t>
            </a:r>
            <a:r>
              <a:rPr lang="en-GB" dirty="0" err="1">
                <a:solidFill>
                  <a:srgbClr val="A31515"/>
                </a:solidFill>
                <a:latin typeface="Consolas"/>
              </a:rPr>
              <a:t>Deployment.Parts</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    &lt;</a:t>
            </a:r>
            <a:r>
              <a:rPr lang="en-GB" dirty="0" err="1">
                <a:solidFill>
                  <a:srgbClr val="A31515"/>
                </a:solidFill>
                <a:latin typeface="Consolas"/>
              </a:rPr>
              <a:t>AssemblyPart</a:t>
            </a:r>
            <a:r>
              <a:rPr lang="en-GB" dirty="0">
                <a:solidFill>
                  <a:srgbClr val="0000FF"/>
                </a:solidFill>
                <a:latin typeface="Consolas"/>
              </a:rPr>
              <a:t> </a:t>
            </a:r>
            <a:r>
              <a:rPr lang="en-GB" dirty="0">
                <a:solidFill>
                  <a:srgbClr val="FF0000"/>
                </a:solidFill>
                <a:latin typeface="Consolas"/>
              </a:rPr>
              <a:t>x:Name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WindowsPhonePuzzle</a:t>
            </a:r>
            <a:r>
              <a:rPr lang="en-GB" dirty="0">
                <a:solidFill>
                  <a:prstClr val="black"/>
                </a:solidFill>
                <a:latin typeface="Consolas"/>
              </a:rPr>
              <a:t>"</a:t>
            </a:r>
            <a:r>
              <a:rPr lang="en-GB" dirty="0">
                <a:solidFill>
                  <a:srgbClr val="0000FF"/>
                </a:solidFill>
                <a:latin typeface="Consolas"/>
              </a:rPr>
              <a:t> </a:t>
            </a:r>
            <a:endParaRPr lang="en-GB" dirty="0" smtClean="0">
              <a:solidFill>
                <a:srgbClr val="0000FF"/>
              </a:solidFill>
              <a:latin typeface="Consolas"/>
            </a:endParaRPr>
          </a:p>
          <a:p>
            <a:r>
              <a:rPr lang="en-GB" dirty="0">
                <a:solidFill>
                  <a:srgbClr val="0000FF"/>
                </a:solidFill>
                <a:latin typeface="Consolas"/>
              </a:rPr>
              <a:t> </a:t>
            </a:r>
            <a:r>
              <a:rPr lang="en-GB" dirty="0" smtClean="0">
                <a:solidFill>
                  <a:srgbClr val="0000FF"/>
                </a:solidFill>
                <a:latin typeface="Consolas"/>
              </a:rPr>
              <a:t>                </a:t>
            </a:r>
            <a:r>
              <a:rPr lang="en-GB" dirty="0" smtClean="0">
                <a:solidFill>
                  <a:srgbClr val="FF0000"/>
                </a:solidFill>
                <a:latin typeface="Consolas"/>
              </a:rPr>
              <a:t>Source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WindowsPhonePuzzle.dll</a:t>
            </a:r>
            <a:r>
              <a:rPr lang="en-GB" dirty="0">
                <a:solidFill>
                  <a:prstClr val="black"/>
                </a:solidFill>
                <a:latin typeface="Consolas"/>
              </a:rPr>
              <a:t>"</a:t>
            </a:r>
            <a:r>
              <a:rPr lang="en-GB" dirty="0">
                <a:solidFill>
                  <a:srgbClr val="0000FF"/>
                </a:solidFill>
                <a:latin typeface="Consolas"/>
              </a:rPr>
              <a:t> /&gt;</a:t>
            </a:r>
            <a:endParaRPr lang="en-GB" dirty="0">
              <a:solidFill>
                <a:prstClr val="black"/>
              </a:solidFill>
              <a:latin typeface="Consolas"/>
            </a:endParaRPr>
          </a:p>
          <a:p>
            <a:r>
              <a:rPr lang="en-GB" dirty="0">
                <a:solidFill>
                  <a:srgbClr val="0000FF"/>
                </a:solidFill>
                <a:latin typeface="Consolas"/>
              </a:rPr>
              <a:t>  &lt;/</a:t>
            </a:r>
            <a:r>
              <a:rPr lang="en-GB" dirty="0" err="1">
                <a:solidFill>
                  <a:srgbClr val="A31515"/>
                </a:solidFill>
                <a:latin typeface="Consolas"/>
              </a:rPr>
              <a:t>Deployment.Parts</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&lt;/</a:t>
            </a:r>
            <a:r>
              <a:rPr lang="en-GB" dirty="0">
                <a:solidFill>
                  <a:srgbClr val="A31515"/>
                </a:solidFill>
                <a:latin typeface="Consolas"/>
              </a:rPr>
              <a:t>Deployment</a:t>
            </a:r>
            <a:r>
              <a:rPr lang="en-GB" dirty="0">
                <a:solidFill>
                  <a:srgbClr val="0000FF"/>
                </a:solidFill>
                <a:latin typeface="Consolas"/>
              </a:rPr>
              <a:t>&gt;</a:t>
            </a:r>
            <a:endParaRPr lang="en-GB" dirty="0">
              <a:solidFill>
                <a:prstClr val="black"/>
              </a:solidFill>
              <a:latin typeface="Consolas"/>
            </a:endParaRPr>
          </a:p>
          <a:p>
            <a:endParaRPr lang="en-GB" dirty="0">
              <a:solidFill>
                <a:prstClr val="black"/>
              </a:solidFill>
              <a:latin typeface="Consolas"/>
            </a:endParaRPr>
          </a:p>
          <a:p>
            <a:endParaRPr lang="en-GB" dirty="0">
              <a:solidFill>
                <a:prstClr val="black"/>
              </a:solidFill>
              <a:latin typeface="Consolas"/>
            </a:endParaRPr>
          </a:p>
        </p:txBody>
      </p:sp>
    </p:spTree>
    <p:extLst>
      <p:ext uri="{BB962C8B-B14F-4D97-AF65-F5344CB8AC3E}">
        <p14:creationId xmlns:p14="http://schemas.microsoft.com/office/powerpoint/2010/main" val="35424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dirty="0"/>
              <a:t>Файл </a:t>
            </a:r>
            <a:r>
              <a:rPr lang="en-GB" dirty="0"/>
              <a:t>WMAppManifest.xml</a:t>
            </a:r>
          </a:p>
        </p:txBody>
      </p:sp>
      <p:sp>
        <p:nvSpPr>
          <p:cNvPr id="8" name="Text Placeholder 6"/>
          <p:cNvSpPr>
            <a:spLocks noGrp="1"/>
          </p:cNvSpPr>
          <p:nvPr>
            <p:ph idx="1"/>
          </p:nvPr>
        </p:nvSpPr>
        <p:spPr>
          <a:xfrm>
            <a:off x="380770" y="4410859"/>
            <a:ext cx="8363938" cy="2109861"/>
          </a:xfrm>
        </p:spPr>
        <p:txBody>
          <a:bodyPr>
            <a:noAutofit/>
          </a:bodyPr>
          <a:lstStyle/>
          <a:p>
            <a:r>
              <a:rPr lang="ru-RU" dirty="0" smtClean="0"/>
              <a:t>Файл </a:t>
            </a:r>
            <a:r>
              <a:rPr lang="en-US" dirty="0" smtClean="0"/>
              <a:t>WMAppManifest.xml</a:t>
            </a:r>
            <a:r>
              <a:rPr lang="ru-RU" dirty="0" smtClean="0"/>
              <a:t> содержит несколько секций</a:t>
            </a:r>
          </a:p>
          <a:p>
            <a:r>
              <a:rPr lang="ru-RU" dirty="0" smtClean="0"/>
              <a:t>В секции </a:t>
            </a:r>
            <a:r>
              <a:rPr lang="en-US" dirty="0" smtClean="0"/>
              <a:t>Capabilities</a:t>
            </a:r>
            <a:r>
              <a:rPr lang="ru-RU" dirty="0" smtClean="0"/>
              <a:t> указывается, какие функции телефона использует приложение</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8</a:t>
            </a:fld>
            <a:endParaRPr lang="en-US" dirty="0"/>
          </a:p>
        </p:txBody>
      </p:sp>
      <p:sp>
        <p:nvSpPr>
          <p:cNvPr id="7" name="Rectangle 4"/>
          <p:cNvSpPr>
            <a:spLocks noChangeArrowheads="1"/>
          </p:cNvSpPr>
          <p:nvPr/>
        </p:nvSpPr>
        <p:spPr bwMode="invGray">
          <a:xfrm>
            <a:off x="494254" y="1054310"/>
            <a:ext cx="8192546" cy="3337810"/>
          </a:xfrm>
          <a:prstGeom prst="rect">
            <a:avLst/>
          </a:prstGeom>
          <a:solidFill>
            <a:schemeClr val="bg1">
              <a:alpha val="79999"/>
            </a:schemeClr>
          </a:solidFill>
          <a:ln w="12700" algn="ctr">
            <a:solidFill>
              <a:schemeClr val="accent1"/>
            </a:solidFill>
            <a:miter lim="800000"/>
            <a:headEnd/>
            <a:tailEnd/>
          </a:ln>
        </p:spPr>
        <p:txBody>
          <a:bodyPr wrap="none" lIns="182871" tIns="182871" rIns="182871" bIns="45718"/>
          <a:lstStyle/>
          <a:p>
            <a:r>
              <a:rPr lang="en-GB" dirty="0">
                <a:solidFill>
                  <a:srgbClr val="0000FF"/>
                </a:solidFill>
                <a:latin typeface="Consolas"/>
              </a:rPr>
              <a:t>&lt;</a:t>
            </a:r>
            <a:r>
              <a:rPr lang="en-GB" dirty="0">
                <a:solidFill>
                  <a:srgbClr val="A31515"/>
                </a:solidFill>
                <a:latin typeface="Consolas"/>
              </a:rPr>
              <a:t>Capabilities</a:t>
            </a:r>
            <a:r>
              <a:rPr lang="en-GB" dirty="0">
                <a:solidFill>
                  <a:srgbClr val="0000FF"/>
                </a:solidFill>
                <a:latin typeface="Consolas"/>
              </a:rPr>
              <a:t>&gt;</a:t>
            </a:r>
            <a:endParaRPr lang="en-GB" dirty="0">
              <a:solidFill>
                <a:prstClr val="black"/>
              </a:solidFill>
              <a:latin typeface="Consolas"/>
            </a:endParaRPr>
          </a:p>
          <a:p>
            <a:r>
              <a:rPr lang="en-GB" dirty="0" smtClean="0">
                <a:solidFill>
                  <a:srgbClr val="0000FF"/>
                </a:solidFill>
                <a:latin typeface="Consolas"/>
              </a:rPr>
              <a:t>  &lt;</a:t>
            </a:r>
            <a:r>
              <a:rPr lang="en-GB" dirty="0">
                <a:solidFill>
                  <a:srgbClr val="A31515"/>
                </a:solidFill>
                <a:latin typeface="Consolas"/>
              </a:rPr>
              <a:t>Capability</a:t>
            </a:r>
            <a:r>
              <a:rPr lang="en-GB" dirty="0">
                <a:solidFill>
                  <a:srgbClr val="0000FF"/>
                </a:solidFill>
                <a:latin typeface="Consolas"/>
              </a:rPr>
              <a:t> </a:t>
            </a:r>
            <a:r>
              <a:rPr lang="en-GB" dirty="0">
                <a:solidFill>
                  <a:srgbClr val="FF0000"/>
                </a:solidFill>
                <a:latin typeface="Consolas"/>
              </a:rPr>
              <a:t>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ID_CAP_LOCATION</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  &lt;</a:t>
            </a:r>
            <a:r>
              <a:rPr lang="en-GB" dirty="0">
                <a:solidFill>
                  <a:srgbClr val="A31515"/>
                </a:solidFill>
                <a:latin typeface="Consolas"/>
              </a:rPr>
              <a:t>Capability</a:t>
            </a:r>
            <a:r>
              <a:rPr lang="en-GB" dirty="0">
                <a:solidFill>
                  <a:srgbClr val="0000FF"/>
                </a:solidFill>
                <a:latin typeface="Consolas"/>
              </a:rPr>
              <a:t> </a:t>
            </a:r>
            <a:r>
              <a:rPr lang="en-GB" dirty="0">
                <a:solidFill>
                  <a:srgbClr val="FF0000"/>
                </a:solidFill>
                <a:latin typeface="Consolas"/>
              </a:rPr>
              <a:t>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ID_CAP_MEDIALIB</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smtClean="0">
                <a:solidFill>
                  <a:srgbClr val="0000FF"/>
                </a:solidFill>
                <a:latin typeface="Consolas"/>
              </a:rPr>
              <a:t>  &lt;</a:t>
            </a:r>
            <a:r>
              <a:rPr lang="en-GB" dirty="0">
                <a:solidFill>
                  <a:srgbClr val="A31515"/>
                </a:solidFill>
                <a:latin typeface="Consolas"/>
              </a:rPr>
              <a:t>Capability</a:t>
            </a:r>
            <a:r>
              <a:rPr lang="en-GB" dirty="0">
                <a:solidFill>
                  <a:srgbClr val="0000FF"/>
                </a:solidFill>
                <a:latin typeface="Consolas"/>
              </a:rPr>
              <a:t> </a:t>
            </a:r>
            <a:r>
              <a:rPr lang="en-GB" dirty="0">
                <a:solidFill>
                  <a:srgbClr val="FF0000"/>
                </a:solidFill>
                <a:latin typeface="Consolas"/>
              </a:rPr>
              <a:t>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ID_CAP_PHONEDIALER</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  &lt;</a:t>
            </a:r>
            <a:r>
              <a:rPr lang="en-GB" dirty="0">
                <a:solidFill>
                  <a:srgbClr val="A31515"/>
                </a:solidFill>
                <a:latin typeface="Consolas"/>
              </a:rPr>
              <a:t>Capability</a:t>
            </a:r>
            <a:r>
              <a:rPr lang="en-GB" dirty="0">
                <a:solidFill>
                  <a:srgbClr val="0000FF"/>
                </a:solidFill>
                <a:latin typeface="Consolas"/>
              </a:rPr>
              <a:t> </a:t>
            </a:r>
            <a:r>
              <a:rPr lang="en-GB" dirty="0">
                <a:solidFill>
                  <a:srgbClr val="FF0000"/>
                </a:solidFill>
                <a:latin typeface="Consolas"/>
              </a:rPr>
              <a:t>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ID_CAP_PUSH_NOTIFICATION</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  &lt;</a:t>
            </a:r>
            <a:r>
              <a:rPr lang="en-GB" dirty="0">
                <a:solidFill>
                  <a:srgbClr val="A31515"/>
                </a:solidFill>
                <a:latin typeface="Consolas"/>
              </a:rPr>
              <a:t>Capability</a:t>
            </a:r>
            <a:r>
              <a:rPr lang="en-GB" dirty="0">
                <a:solidFill>
                  <a:srgbClr val="0000FF"/>
                </a:solidFill>
                <a:latin typeface="Consolas"/>
              </a:rPr>
              <a:t> </a:t>
            </a:r>
            <a:r>
              <a:rPr lang="en-GB" dirty="0">
                <a:solidFill>
                  <a:srgbClr val="FF0000"/>
                </a:solidFill>
                <a:latin typeface="Consolas"/>
              </a:rPr>
              <a:t>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ID_CAP_SENSORS</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  &lt;</a:t>
            </a:r>
            <a:r>
              <a:rPr lang="en-GB" dirty="0">
                <a:solidFill>
                  <a:srgbClr val="A31515"/>
                </a:solidFill>
                <a:latin typeface="Consolas"/>
              </a:rPr>
              <a:t>Capability</a:t>
            </a:r>
            <a:r>
              <a:rPr lang="en-GB" dirty="0">
                <a:solidFill>
                  <a:srgbClr val="0000FF"/>
                </a:solidFill>
                <a:latin typeface="Consolas"/>
              </a:rPr>
              <a:t> </a:t>
            </a:r>
            <a:r>
              <a:rPr lang="en-GB" dirty="0">
                <a:solidFill>
                  <a:srgbClr val="FF0000"/>
                </a:solidFill>
                <a:latin typeface="Consolas"/>
              </a:rPr>
              <a:t>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ID_CAP_WEBBROWSERCOMPONENT</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  &lt;</a:t>
            </a:r>
            <a:r>
              <a:rPr lang="en-GB" dirty="0">
                <a:solidFill>
                  <a:srgbClr val="A31515"/>
                </a:solidFill>
                <a:latin typeface="Consolas"/>
              </a:rPr>
              <a:t>Capability</a:t>
            </a:r>
            <a:r>
              <a:rPr lang="en-GB" dirty="0">
                <a:solidFill>
                  <a:srgbClr val="0000FF"/>
                </a:solidFill>
                <a:latin typeface="Consolas"/>
              </a:rPr>
              <a:t> </a:t>
            </a:r>
            <a:r>
              <a:rPr lang="en-GB" dirty="0">
                <a:solidFill>
                  <a:srgbClr val="FF0000"/>
                </a:solidFill>
                <a:latin typeface="Consolas"/>
              </a:rPr>
              <a:t>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ID_CAP_ISV_CAMERA</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  &lt;</a:t>
            </a:r>
            <a:r>
              <a:rPr lang="en-GB" dirty="0">
                <a:solidFill>
                  <a:srgbClr val="A31515"/>
                </a:solidFill>
                <a:latin typeface="Consolas"/>
              </a:rPr>
              <a:t>Capability</a:t>
            </a:r>
            <a:r>
              <a:rPr lang="en-GB" dirty="0">
                <a:solidFill>
                  <a:srgbClr val="0000FF"/>
                </a:solidFill>
                <a:latin typeface="Consolas"/>
              </a:rPr>
              <a:t> </a:t>
            </a:r>
            <a:r>
              <a:rPr lang="en-GB" dirty="0">
                <a:solidFill>
                  <a:srgbClr val="FF0000"/>
                </a:solidFill>
                <a:latin typeface="Consolas"/>
              </a:rPr>
              <a:t>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ID_CAP_CONTACTS</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  &lt;</a:t>
            </a:r>
            <a:r>
              <a:rPr lang="en-GB" dirty="0">
                <a:solidFill>
                  <a:srgbClr val="A31515"/>
                </a:solidFill>
                <a:latin typeface="Consolas"/>
              </a:rPr>
              <a:t>Capability</a:t>
            </a:r>
            <a:r>
              <a:rPr lang="en-GB" dirty="0">
                <a:solidFill>
                  <a:srgbClr val="0000FF"/>
                </a:solidFill>
                <a:latin typeface="Consolas"/>
              </a:rPr>
              <a:t> </a:t>
            </a:r>
            <a:r>
              <a:rPr lang="en-GB" dirty="0">
                <a:solidFill>
                  <a:srgbClr val="FF0000"/>
                </a:solidFill>
                <a:latin typeface="Consolas"/>
              </a:rPr>
              <a:t>Name</a:t>
            </a:r>
            <a:r>
              <a:rPr lang="en-GB" dirty="0">
                <a:solidFill>
                  <a:srgbClr val="0000FF"/>
                </a:solidFill>
                <a:latin typeface="Consolas"/>
              </a:rPr>
              <a:t>=</a:t>
            </a:r>
            <a:r>
              <a:rPr lang="en-GB" dirty="0">
                <a:solidFill>
                  <a:prstClr val="black"/>
                </a:solidFill>
                <a:latin typeface="Consolas"/>
              </a:rPr>
              <a:t>"</a:t>
            </a:r>
            <a:r>
              <a:rPr lang="en-GB" dirty="0">
                <a:solidFill>
                  <a:srgbClr val="0000FF"/>
                </a:solidFill>
                <a:latin typeface="Consolas"/>
              </a:rPr>
              <a:t>ID_CAP_APPOINTMENTS</a:t>
            </a:r>
            <a:r>
              <a:rPr lang="en-GB" dirty="0">
                <a:solidFill>
                  <a:prstClr val="black"/>
                </a:solidFill>
                <a:latin typeface="Consolas"/>
              </a:rPr>
              <a:t>"</a:t>
            </a:r>
            <a:r>
              <a:rPr lang="en-GB" dirty="0">
                <a:solidFill>
                  <a:srgbClr val="0000FF"/>
                </a:solidFill>
                <a:latin typeface="Consolas"/>
              </a:rPr>
              <a:t>/&gt;</a:t>
            </a:r>
            <a:endParaRPr lang="en-GB" dirty="0">
              <a:solidFill>
                <a:prstClr val="black"/>
              </a:solidFill>
              <a:latin typeface="Consolas"/>
            </a:endParaRPr>
          </a:p>
          <a:p>
            <a:r>
              <a:rPr lang="en-GB" dirty="0">
                <a:solidFill>
                  <a:srgbClr val="0000FF"/>
                </a:solidFill>
                <a:latin typeface="Consolas"/>
              </a:rPr>
              <a:t>&lt;/</a:t>
            </a:r>
            <a:r>
              <a:rPr lang="en-GB" dirty="0">
                <a:solidFill>
                  <a:srgbClr val="A31515"/>
                </a:solidFill>
                <a:latin typeface="Consolas"/>
              </a:rPr>
              <a:t>Capabilities</a:t>
            </a:r>
            <a:r>
              <a:rPr lang="en-GB" dirty="0" smtClean="0">
                <a:solidFill>
                  <a:srgbClr val="0000FF"/>
                </a:solidFill>
                <a:latin typeface="Consolas"/>
              </a:rPr>
              <a:t>&gt;</a:t>
            </a:r>
            <a:endParaRPr lang="en-GB" dirty="0" smtClean="0">
              <a:solidFill>
                <a:prstClr val="black"/>
              </a:solidFill>
              <a:latin typeface="Consolas"/>
            </a:endParaRPr>
          </a:p>
          <a:p>
            <a:endParaRPr lang="en-GB" dirty="0">
              <a:solidFill>
                <a:prstClr val="black"/>
              </a:solidFill>
              <a:latin typeface="Consolas"/>
            </a:endParaRPr>
          </a:p>
        </p:txBody>
      </p:sp>
    </p:spTree>
    <p:extLst>
      <p:ext uri="{BB962C8B-B14F-4D97-AF65-F5344CB8AC3E}">
        <p14:creationId xmlns:p14="http://schemas.microsoft.com/office/powerpoint/2010/main" val="78794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Значки и изображения</a:t>
            </a:r>
            <a:endParaRPr lang="en-GB" dirty="0"/>
          </a:p>
        </p:txBody>
      </p:sp>
      <p:sp>
        <p:nvSpPr>
          <p:cNvPr id="3" name="Content Placeholder 2"/>
          <p:cNvSpPr>
            <a:spLocks noGrp="1"/>
          </p:cNvSpPr>
          <p:nvPr>
            <p:ph idx="1"/>
          </p:nvPr>
        </p:nvSpPr>
        <p:spPr>
          <a:xfrm>
            <a:off x="380770" y="1371600"/>
            <a:ext cx="8363938" cy="4189751"/>
          </a:xfrm>
        </p:spPr>
        <p:txBody>
          <a:bodyPr>
            <a:noAutofit/>
          </a:bodyPr>
          <a:lstStyle/>
          <a:p>
            <a:r>
              <a:rPr lang="ru-RU" dirty="0" smtClean="0"/>
              <a:t>Приложения для </a:t>
            </a:r>
            <a:r>
              <a:rPr lang="en-GB" dirty="0" smtClean="0"/>
              <a:t>Windows Phone</a:t>
            </a:r>
            <a:r>
              <a:rPr lang="ru-RU" dirty="0" smtClean="0"/>
              <a:t> содержат значки, которые используются для представления программ в устройстве</a:t>
            </a:r>
          </a:p>
          <a:p>
            <a:r>
              <a:rPr lang="ru-RU" dirty="0" smtClean="0"/>
              <a:t>Файлы с изображениями значков должны быть определённого размера</a:t>
            </a:r>
          </a:p>
          <a:p>
            <a:r>
              <a:rPr lang="ru-RU" dirty="0" smtClean="0"/>
              <a:t>Эти изображения также будут отображаться на странице приложения</a:t>
            </a:r>
            <a:r>
              <a:rPr lang="en-US" dirty="0" smtClean="0"/>
              <a:t/>
            </a:r>
            <a:br>
              <a:rPr lang="en-US" dirty="0" smtClean="0"/>
            </a:br>
            <a:r>
              <a:rPr lang="ru-RU" dirty="0" smtClean="0"/>
              <a:t>в </a:t>
            </a:r>
            <a:r>
              <a:rPr lang="en-US" dirty="0" smtClean="0"/>
              <a:t>Windows Phone Marketplace</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9</a:t>
            </a:fld>
            <a:endParaRPr lang="en-US" dirty="0"/>
          </a:p>
        </p:txBody>
      </p:sp>
    </p:spTree>
    <p:extLst>
      <p:ext uri="{BB962C8B-B14F-4D97-AF65-F5344CB8AC3E}">
        <p14:creationId xmlns:p14="http://schemas.microsoft.com/office/powerpoint/2010/main" val="87997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P Theme 43">
  <a:themeElements>
    <a:clrScheme name="WP7">
      <a:dk1>
        <a:srgbClr val="737373"/>
      </a:dk1>
      <a:lt1>
        <a:srgbClr val="FFFFFF"/>
      </a:lt1>
      <a:dk2>
        <a:srgbClr val="6BBD46"/>
      </a:dk2>
      <a:lt2>
        <a:srgbClr val="FFFFFF"/>
      </a:lt2>
      <a:accent1>
        <a:srgbClr val="4891DC"/>
      </a:accent1>
      <a:accent2>
        <a:srgbClr val="FF4819"/>
      </a:accent2>
      <a:accent3>
        <a:srgbClr val="6BBD46"/>
      </a:accent3>
      <a:accent4>
        <a:srgbClr val="FFB70F"/>
      </a:accent4>
      <a:accent5>
        <a:srgbClr val="DCDCDC"/>
      </a:accent5>
      <a:accent6>
        <a:srgbClr val="7D7D7D"/>
      </a:accent6>
      <a:hlink>
        <a:srgbClr val="4891DC"/>
      </a:hlink>
      <a:folHlink>
        <a:srgbClr val="8032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spc="-150" dirty="0" smtClean="0">
            <a:gradFill>
              <a:gsLst>
                <a:gs pos="0">
                  <a:srgbClr val="FFFFFF"/>
                </a:gs>
                <a:gs pos="100000">
                  <a:srgbClr val="FFFFFF"/>
                </a:gs>
              </a:gsLst>
              <a:lin ang="5400000" scaled="0"/>
            </a:gradFill>
            <a:latin typeface="Segoe Light" pitchFamily="34" charset="0"/>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lIns="0" tIns="0" rIns="0" bIns="0" rtlCol="0">
        <a:spAutoFit/>
      </a:bodyPr>
      <a:lstStyle>
        <a:defPPr>
          <a:defRPr sz="2200" spc="-150" dirty="0"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Phone 7 Template Light_0610</Template>
  <TotalTime>3826</TotalTime>
  <Words>583</Words>
  <Application>Microsoft Office PowerPoint</Application>
  <PresentationFormat>Экран (4:3)</PresentationFormat>
  <Paragraphs>138</Paragraphs>
  <Slides>21</Slides>
  <Notes>16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Segoe UI</vt:lpstr>
      <vt:lpstr>Consolas</vt:lpstr>
      <vt:lpstr>Wingdings</vt:lpstr>
      <vt:lpstr>Segoe</vt:lpstr>
      <vt:lpstr>Times New Roman</vt:lpstr>
      <vt:lpstr>Segoe Light</vt:lpstr>
      <vt:lpstr>WP Theme 43</vt:lpstr>
      <vt:lpstr>Публикация приложений в Windows Phone Marketplace</vt:lpstr>
      <vt:lpstr>Подготовка приложения для продажи</vt:lpstr>
      <vt:lpstr>Темы раздела</vt:lpstr>
      <vt:lpstr>Анализ производительности</vt:lpstr>
      <vt:lpstr>Анализ данных</vt:lpstr>
      <vt:lpstr>XAP-файл</vt:lpstr>
      <vt:lpstr>Файл AppManifest.xml</vt:lpstr>
      <vt:lpstr>Файл WMAppManifest.xml</vt:lpstr>
      <vt:lpstr>Значки и изображения</vt:lpstr>
      <vt:lpstr>Распространение XAP-файлов</vt:lpstr>
      <vt:lpstr>Краткие итоги</vt:lpstr>
      <vt:lpstr>Распространение приложений и игр для Windows Phone</vt:lpstr>
      <vt:lpstr>Темы раздела</vt:lpstr>
      <vt:lpstr>Windows Phone Marketplace</vt:lpstr>
      <vt:lpstr>Регистрация в Marketplace</vt:lpstr>
      <vt:lpstr>Цена приложения</vt:lpstr>
      <vt:lpstr>Тестовый режим</vt:lpstr>
      <vt:lpstr>Добавление рекламы</vt:lpstr>
      <vt:lpstr>Marketplace Test Kit</vt:lpstr>
      <vt:lpstr>Закрытое бета-тестирование</vt:lpstr>
      <vt:lpstr>Краткие итоги</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Windows Phone 7</dc:subject>
  <dc:creator>Rob Miles</dc:creator>
  <dc:description>Template: Andrew Larson, Silver Fox Productions Inc. 
Formatting:
Event Date:
Event Location:
Audience Type: Internal</dc:description>
  <cp:lastModifiedBy>Александр Гарибов</cp:lastModifiedBy>
  <cp:revision>140</cp:revision>
  <dcterms:created xsi:type="dcterms:W3CDTF">2010-07-14T08:17:59Z</dcterms:created>
  <dcterms:modified xsi:type="dcterms:W3CDTF">2012-04-17T10:53:29Z</dcterms:modified>
</cp:coreProperties>
</file>