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29"/>
  </p:notesMasterIdLst>
  <p:handoutMasterIdLst>
    <p:handoutMasterId r:id="rId30"/>
  </p:handoutMasterIdLst>
  <p:sldIdLst>
    <p:sldId id="440" r:id="rId5"/>
    <p:sldId id="468" r:id="rId6"/>
    <p:sldId id="469" r:id="rId7"/>
    <p:sldId id="538" r:id="rId8"/>
    <p:sldId id="539" r:id="rId9"/>
    <p:sldId id="540" r:id="rId10"/>
    <p:sldId id="532" r:id="rId11"/>
    <p:sldId id="533" r:id="rId12"/>
    <p:sldId id="534" r:id="rId13"/>
    <p:sldId id="537" r:id="rId14"/>
    <p:sldId id="522" r:id="rId15"/>
    <p:sldId id="541" r:id="rId16"/>
    <p:sldId id="470" r:id="rId17"/>
    <p:sldId id="500" r:id="rId18"/>
    <p:sldId id="527" r:id="rId19"/>
    <p:sldId id="514" r:id="rId20"/>
    <p:sldId id="511" r:id="rId21"/>
    <p:sldId id="523" r:id="rId22"/>
    <p:sldId id="524" r:id="rId23"/>
    <p:sldId id="525" r:id="rId24"/>
    <p:sldId id="503" r:id="rId25"/>
    <p:sldId id="512" r:id="rId26"/>
    <p:sldId id="515" r:id="rId27"/>
    <p:sldId id="487" r:id="rId28"/>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D2"/>
    <a:srgbClr val="333399"/>
    <a:srgbClr val="00DCFF"/>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01" autoAdjust="0"/>
    <p:restoredTop sz="62199" autoAdjust="0"/>
  </p:normalViewPr>
  <p:slideViewPr>
    <p:cSldViewPr snapToGrid="0">
      <p:cViewPr>
        <p:scale>
          <a:sx n="40" d="100"/>
          <a:sy n="40" d="100"/>
        </p:scale>
        <p:origin x="-2412" y="-540"/>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3516"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10/25/2012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10/25/2012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err="1" smtClean="0">
                <a:solidFill>
                  <a:schemeClr val="tx1"/>
                </a:solidFill>
                <a:effectLst/>
                <a:latin typeface="Segoe UI" pitchFamily="34" charset="0"/>
                <a:ea typeface="+mn-ea"/>
                <a:cs typeface="+mn-cs"/>
              </a:rPr>
              <a:t>Windows</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Bing</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PowerPoint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Internet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Explorer</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Visual</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Studio</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WebMatrix</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DreamSpark</a:t>
            </a:r>
            <a:r>
              <a:rPr lang="ru-RU" sz="1200" kern="1200" dirty="0" smtClean="0">
                <a:solidFill>
                  <a:schemeClr val="tx1"/>
                </a:solidFill>
                <a:effectLst/>
                <a:latin typeface="Segoe UI" pitchFamily="34" charset="0"/>
                <a:ea typeface="+mn-ea"/>
                <a:cs typeface="+mn-cs"/>
              </a:rPr>
              <a:t> и </a:t>
            </a:r>
            <a:r>
              <a:rPr lang="ru-RU" sz="1200" kern="1200" dirty="0" err="1" smtClean="0">
                <a:solidFill>
                  <a:schemeClr val="tx1"/>
                </a:solidFill>
                <a:effectLst/>
                <a:latin typeface="Segoe UI" pitchFamily="34" charset="0"/>
                <a:ea typeface="+mn-ea"/>
                <a:cs typeface="+mn-cs"/>
              </a:rPr>
              <a:t>Silverlight</a:t>
            </a:r>
            <a:r>
              <a:rPr lang="ru-RU" sz="1200" kern="1200" dirty="0" smtClean="0">
                <a:solidFill>
                  <a:schemeClr val="tx1"/>
                </a:solidFill>
                <a:effectLst/>
                <a:latin typeface="Segoe UI" pitchFamily="34" charset="0"/>
                <a:ea typeface="+mn-ea"/>
                <a:cs typeface="+mn-cs"/>
              </a:rPr>
              <a:t> являются зарегистрированными товарными знаками или товарными знаками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 в США и / или других странах. Другие названия продуктов и компаний, упомянутые здесь, также могут быть торговыми марками их соответствующих владельцев.</a:t>
            </a:r>
          </a:p>
          <a:p>
            <a:r>
              <a:rPr lang="ru-RU" sz="1200" kern="1200" dirty="0" smtClean="0">
                <a:solidFill>
                  <a:schemeClr val="tx1"/>
                </a:solidFill>
                <a:effectLst/>
                <a:latin typeface="Segoe UI" pitchFamily="34" charset="0"/>
                <a:ea typeface="+mn-ea"/>
                <a:cs typeface="+mn-cs"/>
              </a:rPr>
              <a:t>Названия компаний, организаций, продуктов, имена доменов, адреса электронной почты, логотипы, люди, места и события являются вымышленными. Не предполагается их связь с реальными компаниями, организациями, продуктами, доменными именами, адресами электронной почты, эмблемами, людьми, местами и событиями.</a:t>
            </a:r>
          </a:p>
          <a:p>
            <a:r>
              <a:rPr lang="ru-RU" sz="1200" kern="1200" dirty="0" smtClean="0">
                <a:solidFill>
                  <a:schemeClr val="tx1"/>
                </a:solidFill>
                <a:effectLst/>
                <a:latin typeface="Segoe UI" pitchFamily="34" charset="0"/>
                <a:ea typeface="+mn-ea"/>
                <a:cs typeface="+mn-cs"/>
              </a:rPr>
              <a:t>Информация, содержащаяся в данном руководстве, предоставляется без каких-либо явно выраженных, установленных законом, или подразумеваемых гарантий. Ни авторы, ни корпорация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ни организации, обеспечивающие доступ к руководству, не будут нести ответственности за любые убытки, вызванные или предположительно вызванные прямо или косвенно этим руководством.</a:t>
            </a:r>
          </a:p>
          <a:p>
            <a:r>
              <a:rPr lang="ru-RU" sz="1200" kern="1200" dirty="0" smtClean="0">
                <a:solidFill>
                  <a:schemeClr val="tx1"/>
                </a:solidFill>
                <a:effectLst/>
                <a:latin typeface="Segoe UI" pitchFamily="34" charset="0"/>
                <a:ea typeface="+mn-ea"/>
                <a:cs typeface="+mn-cs"/>
              </a:rPr>
              <a:t>Создан для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компанией </a:t>
            </a:r>
            <a:r>
              <a:rPr lang="ru-RU" sz="1200" kern="1200" dirty="0" err="1" smtClean="0">
                <a:solidFill>
                  <a:schemeClr val="tx1"/>
                </a:solidFill>
                <a:effectLst/>
                <a:latin typeface="Segoe UI" pitchFamily="34" charset="0"/>
                <a:ea typeface="+mn-ea"/>
                <a:cs typeface="+mn-cs"/>
              </a:rPr>
              <a:t>Avlade</a:t>
            </a:r>
            <a:r>
              <a:rPr lang="ru-RU" sz="1200" kern="1200" dirty="0" smtClean="0">
                <a:solidFill>
                  <a:schemeClr val="tx1"/>
                </a:solidFill>
                <a:effectLst/>
                <a:latin typeface="Segoe UI" pitchFamily="34" charset="0"/>
                <a:ea typeface="+mn-ea"/>
                <a:cs typeface="+mn-cs"/>
              </a:rPr>
              <a:t>: www.Avlade.com</a:t>
            </a:r>
          </a:p>
          <a:p>
            <a:r>
              <a:rPr lang="ru-RU" sz="1200" kern="1200" dirty="0" err="1" smtClean="0">
                <a:solidFill>
                  <a:schemeClr val="tx1"/>
                </a:solidFill>
                <a:effectLst/>
                <a:latin typeface="Segoe UI" pitchFamily="34" charset="0"/>
                <a:ea typeface="+mn-ea"/>
                <a:cs typeface="+mn-cs"/>
              </a:rPr>
              <a:t>Copyright</a:t>
            </a:r>
            <a:r>
              <a:rPr lang="ru-RU" sz="1200" kern="1200" dirty="0" smtClean="0">
                <a:solidFill>
                  <a:schemeClr val="tx1"/>
                </a:solidFill>
                <a:effectLst/>
                <a:latin typeface="Segoe UI" pitchFamily="34" charset="0"/>
                <a:ea typeface="+mn-ea"/>
                <a:cs typeface="+mn-cs"/>
              </a:rPr>
              <a:t> 2012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a:t>
            </a:r>
            <a:endParaRPr lang="ru-RU" sz="120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1DD98CA6-83E8-544E-A531-CC859E4DCC8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Функция</a:t>
            </a:r>
            <a:r>
              <a:rPr lang="ru-RU" baseline="0" dirty="0" smtClean="0"/>
              <a:t> циклического обновления </a:t>
            </a:r>
            <a:r>
              <a:rPr lang="ru-RU" dirty="0" smtClean="0"/>
              <a:t>обеспечивает анимацию нескольких слайдов и предназначена</a:t>
            </a:r>
            <a:r>
              <a:rPr lang="ru-RU" baseline="0" dirty="0" smtClean="0"/>
              <a:t> для приложений, где предусмотрена лента новостей, или первичная и вторичная информация (например, новости)</a:t>
            </a:r>
            <a:r>
              <a:rPr lang="ru-RU" dirty="0" smtClean="0"/>
              <a:t>.</a:t>
            </a:r>
          </a:p>
          <a:p>
            <a:r>
              <a:rPr lang="ru-RU" dirty="0" smtClean="0"/>
              <a:t>Функция быстрого</a:t>
            </a:r>
            <a:r>
              <a:rPr lang="ru-RU" baseline="0" dirty="0" smtClean="0"/>
              <a:t> просмотра </a:t>
            </a:r>
            <a:r>
              <a:rPr lang="ru-RU" dirty="0" smtClean="0"/>
              <a:t>позволяет разделить плитку на несколько частей, например, верхняя часть может включать в себя</a:t>
            </a:r>
            <a:r>
              <a:rPr lang="ru-RU" baseline="0" dirty="0" smtClean="0"/>
              <a:t> одну или несколько картинок, а нижняя часть – текст или сочетание текста с картинкой. </a:t>
            </a:r>
          </a:p>
          <a:p>
            <a:r>
              <a:rPr lang="ru-RU" baseline="0" dirty="0" smtClean="0"/>
              <a:t>Также в плитке возможно совмещение функций «быстрый просмотр» и «анимированный цикл».</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225292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smtClean="0">
                <a:solidFill>
                  <a:schemeClr val="tx1"/>
                </a:solidFill>
                <a:latin typeface="Segoe UI" pitchFamily="34" charset="0"/>
                <a:ea typeface="+mn-ea"/>
                <a:cs typeface="+mn-cs"/>
              </a:rPr>
              <a:t>Частота обновления информации плитки должна быть такой, что пользователь ощущал актуальность получаемых данных.</a:t>
            </a:r>
          </a:p>
          <a:p>
            <a:r>
              <a:rPr lang="ru-RU" sz="1200" kern="1200" dirty="0" smtClean="0">
                <a:solidFill>
                  <a:schemeClr val="tx1"/>
                </a:solidFill>
                <a:latin typeface="Segoe UI" pitchFamily="34" charset="0"/>
                <a:ea typeface="+mn-ea"/>
                <a:cs typeface="+mn-cs"/>
              </a:rPr>
              <a:t> Эта частота обновлений зависит от настроек приложения.</a:t>
            </a:r>
          </a:p>
          <a:p>
            <a:pPr marL="0" marR="0" indent="0" algn="l" defTabSz="1170659" rtl="0" eaLnBrk="1" fontAlgn="auto" latinLnBrk="0" hangingPunct="1">
              <a:lnSpc>
                <a:spcPct val="90000"/>
              </a:lnSpc>
              <a:spcBef>
                <a:spcPts val="0"/>
              </a:spcBef>
              <a:spcAft>
                <a:spcPts val="426"/>
              </a:spcAft>
              <a:buClrTx/>
              <a:buSzTx/>
              <a:buFontTx/>
              <a:buNone/>
              <a:tabLst/>
              <a:defRPr/>
            </a:pPr>
            <a:r>
              <a:rPr lang="ru-RU" sz="1200" kern="1200" dirty="0" smtClean="0">
                <a:solidFill>
                  <a:schemeClr val="tx1"/>
                </a:solidFill>
                <a:latin typeface="Segoe UI" pitchFamily="34" charset="0"/>
                <a:ea typeface="+mn-ea"/>
                <a:cs typeface="+mn-cs"/>
              </a:rPr>
              <a:t>Например, приложения СМИ, такие, как новости или погода, могут обновляться каждые 30 минут, приложение Календарь – каждый час или с началом нового дела, а приложение Ежедневник обновляется раз в день.</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b="0" kern="1200" dirty="0" smtClean="0">
                <a:solidFill>
                  <a:schemeClr val="tx1"/>
                </a:solidFill>
                <a:effectLst/>
                <a:latin typeface="Segoe UI" pitchFamily="34" charset="0"/>
                <a:ea typeface="+mn-ea"/>
                <a:cs typeface="+mn-cs"/>
              </a:rPr>
              <a:t>Плитка не будет интересна пользователю, если не содержит интересные, новые и персонализированные данные.</a:t>
            </a:r>
          </a:p>
          <a:p>
            <a:r>
              <a:rPr lang="ru-RU" sz="1200" b="0" kern="1200" dirty="0" smtClean="0">
                <a:solidFill>
                  <a:schemeClr val="tx1"/>
                </a:solidFill>
                <a:effectLst/>
                <a:latin typeface="Segoe UI" pitchFamily="34" charset="0"/>
                <a:ea typeface="+mn-ea"/>
                <a:cs typeface="+mn-cs"/>
              </a:rPr>
              <a:t>Многие утилиты относятся к такой категории (например, калькулятор).</a:t>
            </a:r>
          </a:p>
          <a:p>
            <a:r>
              <a:rPr lang="ru-RU" sz="1200" b="0" kern="1200" dirty="0" smtClean="0">
                <a:solidFill>
                  <a:schemeClr val="tx1"/>
                </a:solidFill>
                <a:effectLst/>
                <a:latin typeface="Segoe UI" pitchFamily="34" charset="0"/>
                <a:ea typeface="+mn-ea"/>
                <a:cs typeface="+mn-cs"/>
              </a:rPr>
              <a:t>Технически по плиткам можно узнать последние действия пользователя, но следует избегать подобного использования, за исключением особой необходимости.</a:t>
            </a:r>
          </a:p>
          <a:p>
            <a:r>
              <a:rPr lang="ru-RU" sz="1200" b="0" kern="1200" dirty="0" smtClean="0">
                <a:solidFill>
                  <a:schemeClr val="tx1"/>
                </a:solidFill>
                <a:effectLst/>
                <a:latin typeface="Segoe UI" pitchFamily="34" charset="0"/>
                <a:ea typeface="+mn-ea"/>
                <a:cs typeface="+mn-cs"/>
              </a:rPr>
              <a:t>Вот несколько советов, как избежать неприятностей при работе с плитками.</a:t>
            </a:r>
          </a:p>
          <a:p>
            <a:pPr marL="171450" lvl="0" indent="-171450">
              <a:buFont typeface="Arial" pitchFamily="34" charset="0"/>
              <a:buChar char="•"/>
            </a:pPr>
            <a:r>
              <a:rPr lang="ru-RU" sz="1200" b="0" kern="1200" dirty="0" smtClean="0">
                <a:solidFill>
                  <a:schemeClr val="tx1"/>
                </a:solidFill>
                <a:effectLst/>
                <a:latin typeface="Segoe UI" pitchFamily="34" charset="0"/>
                <a:ea typeface="+mn-ea"/>
                <a:cs typeface="+mn-cs"/>
              </a:rPr>
              <a:t>Избыточность информации: Обновления плитки должны содержать основную мысль, не нужно размещать слишком много информации.</a:t>
            </a:r>
          </a:p>
          <a:p>
            <a:pPr marL="171450" lvl="0" indent="-171450">
              <a:buFont typeface="Arial" pitchFamily="34" charset="0"/>
              <a:buChar char="•"/>
            </a:pPr>
            <a:r>
              <a:rPr lang="ru-RU" sz="1200" b="0" kern="1200" dirty="0" smtClean="0">
                <a:solidFill>
                  <a:schemeClr val="tx1"/>
                </a:solidFill>
                <a:effectLst/>
                <a:latin typeface="Segoe UI" pitchFamily="34" charset="0"/>
                <a:ea typeface="+mn-ea"/>
                <a:cs typeface="+mn-cs"/>
              </a:rPr>
              <a:t>Нежелательны плитки, подталкивающие пользователя к действиям. Плитки с такими надписями, как «Жми сюда!» или «Запустить», скорее всего вызовут раздражение у пользователя.</a:t>
            </a:r>
          </a:p>
          <a:p>
            <a:pPr marL="171450" lvl="0" indent="-171450">
              <a:buFont typeface="Arial" pitchFamily="34" charset="0"/>
              <a:buChar char="•"/>
            </a:pPr>
            <a:r>
              <a:rPr lang="ru-RU" sz="1200" b="0" kern="1200" dirty="0" smtClean="0">
                <a:solidFill>
                  <a:schemeClr val="tx1"/>
                </a:solidFill>
                <a:effectLst/>
                <a:latin typeface="Segoe UI" pitchFamily="34" charset="0"/>
                <a:ea typeface="+mn-ea"/>
                <a:cs typeface="+mn-cs"/>
              </a:rPr>
              <a:t>Не используйте плитки в качестве рекламы. Реклама актуального содержания может быть полезна, но скорее всего пользователь отключит или удалит приложение.</a:t>
            </a:r>
          </a:p>
          <a:p>
            <a:pPr marL="171450" lvl="0" indent="-171450">
              <a:buFont typeface="Arial" pitchFamily="34" charset="0"/>
              <a:buChar char="•"/>
            </a:pPr>
            <a:r>
              <a:rPr lang="ru-RU" sz="1200" b="0" kern="1200" dirty="0" smtClean="0">
                <a:solidFill>
                  <a:schemeClr val="tx1"/>
                </a:solidFill>
                <a:effectLst/>
                <a:latin typeface="Segoe UI" pitchFamily="34" charset="0"/>
                <a:ea typeface="+mn-ea"/>
                <a:cs typeface="+mn-cs"/>
              </a:rPr>
              <a:t>Не злоупотребляйте использованием функции быстрого просмотра и анимацией.</a:t>
            </a:r>
            <a:endParaRPr lang="ru-RU" sz="1200" b="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b="0" kern="1200" dirty="0" smtClean="0">
                <a:solidFill>
                  <a:schemeClr val="tx1"/>
                </a:solidFill>
                <a:effectLst/>
                <a:latin typeface="Segoe UI" pitchFamily="34" charset="0"/>
                <a:ea typeface="+mn-ea"/>
                <a:cs typeface="+mn-cs"/>
              </a:rPr>
              <a:t>Вы можете использовать плитки в уменьшенном квадратном или в нормальном прямоугольном формате, так почему бы не использовать плитки всегда в прямоугольном формате? В конце концов, когда плитка занимает больше места на экране, ее лучше видно, не так ли? В то же время, есть несколько причин, по которым Вы не будете размещать плитку в полном размере. Пользователь на свое усмотрение может настроить размеры плитки на стартовом экране. Перечислим несколько советов:</a:t>
            </a:r>
          </a:p>
          <a:p>
            <a:pPr marL="171450" lvl="0" indent="-171450">
              <a:buFont typeface="Arial" pitchFamily="34" charset="0"/>
              <a:buChar char="•"/>
            </a:pPr>
            <a:r>
              <a:rPr lang="ru-RU" sz="1200" b="0" kern="1200" dirty="0" smtClean="0">
                <a:solidFill>
                  <a:schemeClr val="tx1"/>
                </a:solidFill>
                <a:effectLst/>
                <a:latin typeface="Segoe UI" pitchFamily="34" charset="0"/>
                <a:ea typeface="+mn-ea"/>
                <a:cs typeface="+mn-cs"/>
              </a:rPr>
              <a:t>Полный размер плитки будет уместен, если он содержит интересную, актуальную для пользователя информацию и часто обновляется.</a:t>
            </a:r>
          </a:p>
          <a:p>
            <a:pPr marL="171450" lvl="0" indent="-171450">
              <a:buFont typeface="Arial" pitchFamily="34" charset="0"/>
              <a:buChar char="•"/>
            </a:pPr>
            <a:r>
              <a:rPr lang="ru-RU" sz="1200" b="0" kern="1200" dirty="0" smtClean="0">
                <a:solidFill>
                  <a:schemeClr val="tx1"/>
                </a:solidFill>
                <a:effectLst/>
                <a:latin typeface="Segoe UI" pitchFamily="34" charset="0"/>
                <a:ea typeface="+mn-ea"/>
                <a:cs typeface="+mn-cs"/>
              </a:rPr>
              <a:t>Используйте значки квадратной формы, если Ваше приложение поддерживает возможность уведомления. Например, служба смс (короткие текстовые сообщения) показывает только количество принятых сообщений.</a:t>
            </a:r>
          </a:p>
          <a:p>
            <a:pPr marL="171450" lvl="0" indent="-171450">
              <a:buFont typeface="Arial" pitchFamily="34" charset="0"/>
              <a:buChar char="•"/>
            </a:pPr>
            <a:r>
              <a:rPr lang="ru-RU" sz="1200" b="0" kern="1200" dirty="0" smtClean="0">
                <a:solidFill>
                  <a:schemeClr val="tx1"/>
                </a:solidFill>
                <a:effectLst/>
                <a:latin typeface="Segoe UI" pitchFamily="34" charset="0"/>
                <a:ea typeface="+mn-ea"/>
                <a:cs typeface="+mn-cs"/>
              </a:rPr>
              <a:t>Если приложение не поддерживает функцию уведомлений, используйте квадратную форму плитки для экономии места.</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smtClean="0">
                <a:solidFill>
                  <a:schemeClr val="tx1"/>
                </a:solidFill>
                <a:effectLst/>
                <a:latin typeface="Segoe UI" pitchFamily="34" charset="0"/>
                <a:ea typeface="+mn-ea"/>
                <a:cs typeface="+mn-cs"/>
              </a:rPr>
              <a:t>Значки не должны использовать цифры. Значки-цифры могут означать все, что угодно. Например, лента событий RSS может показывать очень много новостей или обновлений в приложениях социальных сетей, где роль значка-цифры непонятна (Что это: новые читатели? Новое сообщение? Новая «оценка»?) В таких случаях появилась возможность использования «новых уведомлений» — специальных значков, доступных в </a:t>
            </a:r>
            <a:r>
              <a:rPr lang="en-US" sz="1200" kern="1200" dirty="0" smtClean="0">
                <a:solidFill>
                  <a:schemeClr val="tx1"/>
                </a:solidFill>
                <a:effectLst/>
                <a:latin typeface="Segoe UI" pitchFamily="34" charset="0"/>
                <a:ea typeface="+mn-ea"/>
                <a:cs typeface="+mn-cs"/>
              </a:rPr>
              <a:t>Modern UI</a:t>
            </a:r>
            <a:r>
              <a:rPr lang="ru-RU" sz="1200" kern="1200" dirty="0" smtClean="0">
                <a:solidFill>
                  <a:schemeClr val="tx1"/>
                </a:solidFill>
                <a:effectLst/>
                <a:latin typeface="Segoe UI" pitchFamily="34" charset="0"/>
                <a:ea typeface="+mn-ea"/>
                <a:cs typeface="+mn-cs"/>
              </a:rPr>
              <a:t>-приложениях. Такое уведомление просто проинформирует пользователя о новых событиях, и чтобы узнать, какое именно событие произошло, необходимо будет открыть приложение.</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kern="1200" dirty="0" smtClean="0">
                <a:solidFill>
                  <a:schemeClr val="tx1"/>
                </a:solidFill>
                <a:effectLst/>
                <a:latin typeface="Segoe UI" pitchFamily="34" charset="0"/>
                <a:ea typeface="+mn-ea"/>
                <a:cs typeface="+mn-cs"/>
              </a:rPr>
              <a:t>Начальный экран в операционной системе </a:t>
            </a:r>
            <a:r>
              <a:rPr lang="ru-RU" sz="1200" b="0" kern="1200" dirty="0" err="1" smtClean="0">
                <a:solidFill>
                  <a:schemeClr val="tx1"/>
                </a:solidFill>
                <a:effectLst/>
                <a:latin typeface="Segoe UI" pitchFamily="34" charset="0"/>
                <a:ea typeface="+mn-ea"/>
                <a:cs typeface="+mn-cs"/>
              </a:rPr>
              <a:t>Windows</a:t>
            </a:r>
            <a:r>
              <a:rPr lang="ru-RU" sz="1200" b="0" kern="1200" dirty="0" smtClean="0">
                <a:solidFill>
                  <a:schemeClr val="tx1"/>
                </a:solidFill>
                <a:effectLst/>
                <a:latin typeface="Segoe UI" pitchFamily="34" charset="0"/>
                <a:ea typeface="+mn-ea"/>
                <a:cs typeface="+mn-cs"/>
              </a:rPr>
              <a:t> 8 предоставляет пользователям доступ к установленным приложениям и программному обеспечению, а также предоставляет дополнительные функции — «живые» плитки и уведомления. </a:t>
            </a:r>
          </a:p>
          <a:p>
            <a:r>
              <a:rPr lang="ru-RU" sz="1200" b="0" kern="1200" dirty="0" smtClean="0">
                <a:solidFill>
                  <a:schemeClr val="tx1"/>
                </a:solidFill>
                <a:effectLst/>
                <a:latin typeface="Segoe UI" pitchFamily="34" charset="0"/>
                <a:ea typeface="+mn-ea"/>
                <a:cs typeface="+mn-cs"/>
              </a:rPr>
              <a:t>Примеры живых плиток включают в себя изображения, заимствованные из соответствующих библиотек приложения, свежие новости и последние сводки погоды из приложения Погода.</a:t>
            </a:r>
          </a:p>
          <a:p>
            <a:r>
              <a:rPr lang="ru-RU" sz="1200" b="0" kern="1200" dirty="0" smtClean="0">
                <a:solidFill>
                  <a:schemeClr val="tx1"/>
                </a:solidFill>
                <a:effectLst/>
                <a:latin typeface="Segoe UI" pitchFamily="34" charset="0"/>
                <a:ea typeface="+mn-ea"/>
                <a:cs typeface="+mn-cs"/>
              </a:rPr>
              <a:t>На этом слайде можно</a:t>
            </a:r>
            <a:r>
              <a:rPr lang="ru-RU" sz="1200" b="0" kern="1200" baseline="0" dirty="0" smtClean="0">
                <a:solidFill>
                  <a:schemeClr val="tx1"/>
                </a:solidFill>
                <a:effectLst/>
                <a:latin typeface="Segoe UI" pitchFamily="34" charset="0"/>
                <a:ea typeface="+mn-ea"/>
                <a:cs typeface="+mn-cs"/>
              </a:rPr>
              <a:t> увидеть шаблон, содержащий только текстовую область. (Несколько вариантов оформления шаблона, содержащего текстовую область. Идеально подходит для размещения приложений, состоящих из текста, для сведений о товарах, о рынках или только данных.)</a:t>
            </a:r>
            <a:endParaRPr lang="ru-RU" sz="1200" b="0" kern="1200" dirty="0" smtClean="0">
              <a:solidFill>
                <a:schemeClr val="tx1"/>
              </a:solidFill>
              <a:effectLst/>
              <a:latin typeface="Segoe UI"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41604380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24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Учитывайте</a:t>
            </a:r>
            <a:r>
              <a:rPr lang="ru-RU" baseline="0" dirty="0" smtClean="0"/>
              <a:t> интересы пользователей, обновляя содержимое плиток.</a:t>
            </a:r>
            <a:endParaRPr lang="en-US" dirty="0" smtClean="0"/>
          </a:p>
          <a:p>
            <a:r>
              <a:rPr lang="ru-RU" dirty="0" smtClean="0"/>
              <a:t>Уведомления плиток должны быть</a:t>
            </a:r>
            <a:r>
              <a:rPr lang="ru-RU" baseline="0" dirty="0" smtClean="0"/>
              <a:t> интересны пользователям</a:t>
            </a:r>
            <a:r>
              <a:rPr lang="en-US" dirty="0" smtClean="0"/>
              <a:t>. </a:t>
            </a:r>
            <a:r>
              <a:rPr lang="ru-RU" dirty="0" smtClean="0"/>
              <a:t>Д</a:t>
            </a:r>
            <a:r>
              <a:rPr lang="ru-RU" sz="1200" kern="1200" dirty="0" smtClean="0">
                <a:solidFill>
                  <a:schemeClr val="tx1"/>
                </a:solidFill>
                <a:latin typeface="Segoe UI" pitchFamily="34" charset="0"/>
                <a:ea typeface="+mn-ea"/>
                <a:cs typeface="+mn-cs"/>
              </a:rPr>
              <a:t>оступ к информации о пользователе и его местоположении может быть ограничен настройками приватности, на усмотрение самого пользователя.</a:t>
            </a:r>
            <a:r>
              <a:rPr lang="en-US" dirty="0" smtClean="0"/>
              <a:t> </a:t>
            </a:r>
            <a:r>
              <a:rPr lang="ru-RU" dirty="0" smtClean="0"/>
              <a:t>Например, использование потокового</a:t>
            </a:r>
            <a:r>
              <a:rPr lang="ru-RU" baseline="0" dirty="0" smtClean="0"/>
              <a:t> телевидения может показать пользователю информацию о самом популярном телешоу, </a:t>
            </a:r>
            <a:r>
              <a:rPr lang="ru-RU" dirty="0" smtClean="0"/>
              <a:t>или приложение перевозок, используя информацию</a:t>
            </a:r>
            <a:r>
              <a:rPr lang="ru-RU" baseline="0" dirty="0" smtClean="0"/>
              <a:t> о местоположении пользователя, </a:t>
            </a:r>
            <a:r>
              <a:rPr lang="ru-RU" dirty="0" smtClean="0"/>
              <a:t>может показать актуальные карты прилежащих территорий.</a:t>
            </a:r>
            <a:r>
              <a:rPr lang="en-US" dirty="0" smtClean="0"/>
              <a:t> </a:t>
            </a:r>
          </a:p>
          <a:p>
            <a:r>
              <a:rPr lang="ru-RU" sz="1200" kern="1200" dirty="0" smtClean="0">
                <a:solidFill>
                  <a:schemeClr val="tx1"/>
                </a:solidFill>
                <a:latin typeface="Segoe UI" pitchFamily="34" charset="0"/>
                <a:ea typeface="+mn-ea"/>
                <a:cs typeface="+mn-cs"/>
              </a:rPr>
              <a:t>Частота обновления информации должна быть такой, чтобы пользователь ощущал актуальность получаемых данных.</a:t>
            </a:r>
          </a:p>
          <a:p>
            <a:r>
              <a:rPr lang="ru-RU" sz="1200" kern="1200" dirty="0" smtClean="0">
                <a:solidFill>
                  <a:schemeClr val="tx1"/>
                </a:solidFill>
                <a:latin typeface="Segoe UI" pitchFamily="34" charset="0"/>
                <a:ea typeface="+mn-ea"/>
                <a:cs typeface="+mn-cs"/>
              </a:rPr>
              <a:t> Эта частота обновлений зависит от настроек приложения.</a:t>
            </a:r>
          </a:p>
          <a:p>
            <a:endParaRPr lang="ru-RU" dirty="0" smtClean="0"/>
          </a:p>
          <a:p>
            <a:r>
              <a:rPr lang="ru-RU" sz="1200" kern="1200" dirty="0" smtClean="0">
                <a:solidFill>
                  <a:schemeClr val="tx1"/>
                </a:solidFill>
                <a:latin typeface="Segoe UI" pitchFamily="34" charset="0"/>
                <a:ea typeface="+mn-ea"/>
                <a:cs typeface="+mn-cs"/>
              </a:rPr>
              <a:t>Например, приложения СМИ, такие, как новости или погода, могут обновляться каждые 30 минут, приложение Календарь – каждый час или с началом нового дела, а приложение Ежедневник обновляется раз в день.</a:t>
            </a:r>
          </a:p>
          <a:p>
            <a:r>
              <a:rPr lang="ru-RU" sz="1200" kern="1200" dirty="0" smtClean="0">
                <a:solidFill>
                  <a:schemeClr val="tx1"/>
                </a:solidFill>
                <a:latin typeface="Segoe UI" pitchFamily="34" charset="0"/>
                <a:ea typeface="+mn-ea"/>
                <a:cs typeface="+mn-cs"/>
              </a:rPr>
              <a:t>Если Ваше приложение обновляется реже раза в неделю, то имейте в виду, устаревшая информация не интересна пользователю.</a:t>
            </a:r>
          </a:p>
          <a:p>
            <a:r>
              <a:rPr lang="ru-RU" sz="1200" kern="1200" dirty="0" smtClean="0">
                <a:solidFill>
                  <a:schemeClr val="tx1"/>
                </a:solidFill>
                <a:latin typeface="Segoe UI" pitchFamily="34" charset="0"/>
                <a:ea typeface="+mn-ea"/>
                <a:cs typeface="+mn-cs"/>
              </a:rPr>
              <a:t>Наполняйте плитки </a:t>
            </a:r>
            <a:r>
              <a:rPr lang="ru-RU" sz="1200" kern="1200" baseline="0" dirty="0" smtClean="0">
                <a:solidFill>
                  <a:schemeClr val="tx1"/>
                </a:solidFill>
                <a:latin typeface="Segoe UI" pitchFamily="34" charset="0"/>
                <a:ea typeface="+mn-ea"/>
                <a:cs typeface="+mn-cs"/>
              </a:rPr>
              <a:t>полезной информацией. Например, приложение продаж может отправлять пользователю актуальные уведомления о распродаже.</a:t>
            </a:r>
            <a:endParaRPr lang="ru-RU" sz="1200" kern="1200" dirty="0" smtClean="0">
              <a:solidFill>
                <a:schemeClr val="tx1"/>
              </a:solidFill>
              <a:latin typeface="Segoe UI" pitchFamily="34" charset="0"/>
              <a:ea typeface="+mn-ea"/>
              <a:cs typeface="+mn-cs"/>
            </a:endParaRPr>
          </a:p>
          <a:p>
            <a:r>
              <a:rPr lang="ru-RU" dirty="0" smtClean="0"/>
              <a:t>Отправляйте уведомления о содержимом, которое относится к стартовой странице вашего приложения</a:t>
            </a:r>
            <a:r>
              <a:rPr lang="ru-RU" baseline="0" dirty="0" smtClean="0"/>
              <a:t>, и пользователи, увидев их,  запустят Ваше приложение и без труда найдут интересующие их данные.</a:t>
            </a:r>
            <a:endParaRPr lang="ru-RU" dirty="0" smtClean="0"/>
          </a:p>
          <a:p>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1975658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На этом слайде Вам</a:t>
            </a:r>
            <a:r>
              <a:rPr lang="ru-RU" baseline="0" dirty="0" smtClean="0"/>
              <a:t> представлены шаблоны, содержащие только текст. (</a:t>
            </a:r>
            <a:r>
              <a:rPr lang="ru-RU" sz="1200" kern="1200" dirty="0" smtClean="0">
                <a:solidFill>
                  <a:schemeClr val="tx1"/>
                </a:solidFill>
                <a:effectLst/>
                <a:latin typeface="Segoe UI" pitchFamily="34" charset="0"/>
                <a:ea typeface="+mn-ea"/>
                <a:cs typeface="+mn-cs"/>
              </a:rPr>
              <a:t>Существует множество вариантов шаблонов, содержащих только текст. Используется для текста, товаров или рыночной информации и предоставления исключительно данных.</a:t>
            </a:r>
            <a:r>
              <a:rPr lang="ru-RU" baseline="0" dirty="0" smtClean="0"/>
              <a:t>)</a:t>
            </a:r>
            <a:endParaRPr lang="ru-RU"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4160438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Многоцелевые</a:t>
            </a:r>
            <a:r>
              <a:rPr lang="ru-RU" baseline="0" dirty="0" smtClean="0"/>
              <a:t> шаблоны </a:t>
            </a:r>
            <a:r>
              <a:rPr lang="en-US" dirty="0" smtClean="0"/>
              <a:t>(</a:t>
            </a:r>
            <a:r>
              <a:rPr lang="ru-RU" sz="1200" kern="1200" dirty="0" smtClean="0">
                <a:solidFill>
                  <a:schemeClr val="tx1"/>
                </a:solidFill>
                <a:effectLst/>
                <a:latin typeface="Segoe UI" pitchFamily="34" charset="0"/>
                <a:ea typeface="+mn-ea"/>
                <a:cs typeface="+mn-cs"/>
              </a:rPr>
              <a:t>сочетают картинку с текстом,  акцентируя внимание на картинке). Идеально подходят для новостных приложений.</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31026072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Многоцелевые шаблоны</a:t>
            </a:r>
            <a:r>
              <a:rPr lang="en-US" dirty="0" smtClean="0"/>
              <a:t> (</a:t>
            </a:r>
            <a:r>
              <a:rPr lang="ru-RU" dirty="0" smtClean="0"/>
              <a:t>сочетают картинку и текст, где основной акцент на текст). Прекрасно подходят для приложений социальных сетей, где картинка представляет собой фотографию пользователя.</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280128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Если Ваше</a:t>
            </a:r>
            <a:r>
              <a:rPr lang="ru-RU" baseline="0" dirty="0" smtClean="0"/>
              <a:t> приложение основано на работе с фотографиями, вы можете использовать название приложения на плитке.</a:t>
            </a:r>
            <a:endParaRPr lang="ru-RU"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3247267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smtClean="0">
                <a:solidFill>
                  <a:schemeClr val="tx1"/>
                </a:solidFill>
                <a:latin typeface="Segoe UI" pitchFamily="34" charset="0"/>
                <a:ea typeface="+mn-ea"/>
                <a:cs typeface="+mn-cs"/>
              </a:rPr>
              <a:t>Плитка</a:t>
            </a:r>
            <a:r>
              <a:rPr lang="ru-RU" sz="1200" kern="1200" baseline="0" dirty="0" smtClean="0">
                <a:solidFill>
                  <a:schemeClr val="tx1"/>
                </a:solidFill>
                <a:latin typeface="Segoe UI" pitchFamily="34" charset="0"/>
                <a:ea typeface="+mn-ea"/>
                <a:cs typeface="+mn-cs"/>
              </a:rPr>
              <a:t> </a:t>
            </a:r>
            <a:r>
              <a:rPr lang="ru-RU" sz="1200" kern="1200" dirty="0" smtClean="0">
                <a:solidFill>
                  <a:schemeClr val="tx1"/>
                </a:solidFill>
                <a:latin typeface="Segoe UI" pitchFamily="34" charset="0"/>
                <a:ea typeface="+mn-ea"/>
                <a:cs typeface="+mn-cs"/>
              </a:rPr>
              <a:t>музыкального</a:t>
            </a:r>
            <a:r>
              <a:rPr lang="ru-RU" sz="1200" kern="1200" baseline="0" dirty="0" smtClean="0">
                <a:solidFill>
                  <a:schemeClr val="tx1"/>
                </a:solidFill>
                <a:latin typeface="Segoe UI" pitchFamily="34" charset="0"/>
                <a:ea typeface="+mn-ea"/>
                <a:cs typeface="+mn-cs"/>
              </a:rPr>
              <a:t> приложения отображает информацию о проигрываемой песне: название, фото альбома и другие подробности.</a:t>
            </a:r>
            <a:endParaRPr lang="ru-RU" sz="1200" kern="1200" dirty="0" smtClean="0">
              <a:solidFill>
                <a:schemeClr val="tx1"/>
              </a:solidFill>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4050105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kern="1200" dirty="0" smtClean="0">
                <a:solidFill>
                  <a:schemeClr val="tx1"/>
                </a:solidFill>
                <a:effectLst/>
                <a:latin typeface="Segoe UI" pitchFamily="34" charset="0"/>
                <a:ea typeface="+mn-ea"/>
                <a:cs typeface="+mn-cs"/>
              </a:rPr>
              <a:t>Плиткам свойственны возможности цикличной анимации и быстрого просмотра</a:t>
            </a:r>
            <a:r>
              <a:rPr lang="ru-RU" sz="1200" b="0" i="1" kern="1200" dirty="0" smtClean="0">
                <a:solidFill>
                  <a:schemeClr val="tx1"/>
                </a:solidFill>
                <a:effectLst/>
                <a:latin typeface="Segoe UI" pitchFamily="34" charset="0"/>
                <a:ea typeface="+mn-ea"/>
                <a:cs typeface="+mn-cs"/>
              </a:rPr>
              <a:t>.</a:t>
            </a:r>
            <a:endParaRPr lang="ru-RU" sz="1200" b="0" kern="1200" dirty="0" smtClean="0">
              <a:solidFill>
                <a:schemeClr val="tx1"/>
              </a:solidFill>
              <a:effectLst/>
              <a:latin typeface="Segoe UI" pitchFamily="34" charset="0"/>
              <a:ea typeface="+mn-ea"/>
              <a:cs typeface="+mn-cs"/>
            </a:endParaRPr>
          </a:p>
          <a:p>
            <a:r>
              <a:rPr lang="ru-RU" sz="1200" b="0" kern="1200" dirty="0" smtClean="0">
                <a:solidFill>
                  <a:schemeClr val="tx1"/>
                </a:solidFill>
                <a:effectLst/>
                <a:latin typeface="Segoe UI" pitchFamily="34" charset="0"/>
                <a:ea typeface="+mn-ea"/>
                <a:cs typeface="+mn-cs"/>
              </a:rPr>
              <a:t>Циклическая анимация — это несколько анимированных картинок, предназначенных для приложений, которые поддерживают эту функцию, или для приложений, имеющих первичную и вторичную информацию, например, новостная лента.</a:t>
            </a:r>
          </a:p>
          <a:p>
            <a:r>
              <a:rPr lang="ru-RU" sz="1200" b="0" kern="1200" dirty="0" smtClean="0">
                <a:solidFill>
                  <a:schemeClr val="tx1"/>
                </a:solidFill>
                <a:effectLst/>
                <a:latin typeface="Segoe UI" pitchFamily="34" charset="0"/>
                <a:ea typeface="+mn-ea"/>
                <a:cs typeface="+mn-cs"/>
              </a:rPr>
              <a:t>Функция «быстрый просмотр» позволяет разделить плитку на несколько частей: например, верхний кадр может представлять собой одну или несколько картинок, нижний кадр — включать в себя текст или текст с картинкой.</a:t>
            </a:r>
          </a:p>
          <a:p>
            <a:r>
              <a:rPr lang="ru-RU" sz="1200" b="0" kern="1200" dirty="0" smtClean="0">
                <a:solidFill>
                  <a:schemeClr val="tx1"/>
                </a:solidFill>
                <a:effectLst/>
                <a:latin typeface="Segoe UI" pitchFamily="34" charset="0"/>
                <a:ea typeface="+mn-ea"/>
                <a:cs typeface="+mn-cs"/>
              </a:rPr>
              <a:t>Плитки могут совмещать в себе как цикл, так и свойство «быстрый просмотр». </a:t>
            </a:r>
            <a:endParaRPr lang="en-US" b="0"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2252922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sz="60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4087273"/>
          </a:xfrm>
        </p:spPr>
        <p:txBody>
          <a:bodyPr/>
          <a:lstStyle>
            <a:lvl1pPr>
              <a:lnSpc>
                <a:spcPct val="150000"/>
              </a:lnSpc>
              <a:defRPr sz="3200">
                <a:latin typeface="Segoe UI Light" pitchFamily="34" charset="0"/>
              </a:defRPr>
            </a:lvl1pPr>
            <a:lvl2pPr>
              <a:lnSpc>
                <a:spcPct val="150000"/>
              </a:lnSpc>
              <a:defRPr sz="3200">
                <a:latin typeface="Segoe UI Light" pitchFamily="34" charset="0"/>
              </a:defRPr>
            </a:lvl2pPr>
            <a:lvl3pPr>
              <a:lnSpc>
                <a:spcPct val="150000"/>
              </a:lnSpc>
              <a:defRPr sz="3200">
                <a:latin typeface="Segoe UI Light" pitchFamily="34" charset="0"/>
              </a:defRPr>
            </a:lvl3pPr>
            <a:lvl4pPr>
              <a:lnSpc>
                <a:spcPct val="150000"/>
              </a:lnSpc>
              <a:defRPr sz="3200">
                <a:latin typeface="Segoe UI Light" pitchFamily="34" charset="0"/>
              </a:defRPr>
            </a:lvl4pPr>
            <a:lvl5pPr>
              <a:lnSpc>
                <a:spcPct val="150000"/>
              </a:lnSpc>
              <a:defRPr sz="3200">
                <a:latin typeface="Segoe UI Ligh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sz="60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4087273"/>
          </a:xfrm>
        </p:spPr>
        <p:txBody>
          <a:bodyPr/>
          <a:lstStyle>
            <a:lvl1pPr>
              <a:lnSpc>
                <a:spcPct val="150000"/>
              </a:lnSpc>
              <a:defRPr sz="3200">
                <a:latin typeface="Segoe UI Light" pitchFamily="34" charset="0"/>
              </a:defRPr>
            </a:lvl1pPr>
            <a:lvl2pPr>
              <a:lnSpc>
                <a:spcPct val="150000"/>
              </a:lnSpc>
              <a:defRPr sz="3200">
                <a:latin typeface="Segoe UI Light" pitchFamily="34" charset="0"/>
              </a:defRPr>
            </a:lvl2pPr>
            <a:lvl3pPr>
              <a:lnSpc>
                <a:spcPct val="150000"/>
              </a:lnSpc>
              <a:defRPr sz="3200">
                <a:latin typeface="Segoe UI Light" pitchFamily="34" charset="0"/>
              </a:defRPr>
            </a:lvl3pPr>
            <a:lvl4pPr>
              <a:lnSpc>
                <a:spcPct val="150000"/>
              </a:lnSpc>
              <a:defRPr sz="3200">
                <a:latin typeface="Segoe UI Light" pitchFamily="34" charset="0"/>
              </a:defRPr>
            </a:lvl4pPr>
            <a:lvl5pPr>
              <a:lnSpc>
                <a:spcPct val="150000"/>
              </a:lnSpc>
              <a:defRPr sz="3200">
                <a:latin typeface="Segoe UI Ligh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sz="60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443198"/>
          </a:xfrm>
        </p:spPr>
        <p:txBody>
          <a:bodyPr/>
          <a:lstStyle>
            <a:lvl1pPr marL="0" indent="0">
              <a:buNone/>
              <a:defRPr sz="3200">
                <a:latin typeface="Segoe UI Light" pitchFamily="34" charset="0"/>
              </a:defRPr>
            </a:lvl1pPr>
          </a:lstStyle>
          <a:p>
            <a:pPr lvl="0"/>
            <a:r>
              <a:rPr lang="en-US" dirty="0"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10169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sz="60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156285"/>
            <a:ext cx="14276777" cy="4087273"/>
          </a:xfrm>
        </p:spPr>
        <p:txBody>
          <a:bodyPr/>
          <a:lstStyle>
            <a:lvl1pPr>
              <a:lnSpc>
                <a:spcPct val="150000"/>
              </a:lnSpc>
              <a:defRPr sz="3200">
                <a:latin typeface="Segoe UI Light" pitchFamily="34" charset="0"/>
              </a:defRPr>
            </a:lvl1pPr>
            <a:lvl2pPr>
              <a:lnSpc>
                <a:spcPct val="150000"/>
              </a:lnSpc>
              <a:defRPr sz="3200">
                <a:latin typeface="Segoe UI Light" pitchFamily="34" charset="0"/>
              </a:defRPr>
            </a:lvl2pPr>
            <a:lvl3pPr>
              <a:lnSpc>
                <a:spcPct val="150000"/>
              </a:lnSpc>
              <a:defRPr sz="3200">
                <a:latin typeface="Segoe UI Light" pitchFamily="34" charset="0"/>
              </a:defRPr>
            </a:lvl3pPr>
            <a:lvl4pPr>
              <a:lnSpc>
                <a:spcPct val="150000"/>
              </a:lnSpc>
              <a:defRPr sz="3200">
                <a:latin typeface="Segoe UI Light" pitchFamily="34" charset="0"/>
              </a:defRPr>
            </a:lvl4pPr>
            <a:lvl5pPr>
              <a:lnSpc>
                <a:spcPct val="150000"/>
              </a:lnSpc>
              <a:defRPr sz="3200">
                <a:latin typeface="Segoe UI Ligh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74954" y="2156285"/>
            <a:ext cx="14276776" cy="4087273"/>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700" r:id="rId15"/>
    <p:sldLayoutId id="2147483701" r:id="rId16"/>
    <p:sldLayoutId id="2147483726" r:id="rId17"/>
    <p:sldLayoutId id="2147483702" r:id="rId18"/>
    <p:sldLayoutId id="2147483703" r:id="rId19"/>
    <p:sldLayoutId id="2147483704" r:id="rId20"/>
    <p:sldLayoutId id="2147483753" r:id="rId21"/>
    <p:sldLayoutId id="2147483755" r:id="rId22"/>
  </p:sldLayoutIdLst>
  <p:transition>
    <p:fade/>
  </p:transition>
  <p:timing>
    <p:tnLst>
      <p:par>
        <p:cTn id="1" dur="indefinite" restart="never" nodeType="tmRoot"/>
      </p:par>
    </p:tnLst>
  </p:timing>
  <p:hf hdr="0"/>
  <p:txStyles>
    <p:titleStyle>
      <a:lvl1pPr algn="l" defTabSz="1170659" rtl="0" eaLnBrk="1" latinLnBrk="0" hangingPunct="1">
        <a:lnSpc>
          <a:spcPct val="90000"/>
        </a:lnSpc>
        <a:spcBef>
          <a:spcPct val="0"/>
        </a:spcBef>
        <a:buNone/>
        <a:defRPr lang="en-US" sz="60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150000"/>
        </a:lnSpc>
        <a:spcBef>
          <a:spcPct val="20000"/>
        </a:spcBef>
        <a:buClr>
          <a:srgbClr val="00DCFF"/>
        </a:buClr>
        <a:buSzPct val="90000"/>
        <a:buFont typeface="Arial" pitchFamily="34" charset="0"/>
        <a:buChar char="•"/>
        <a:defRPr sz="3200" kern="1200">
          <a:solidFill>
            <a:schemeClr val="tx1">
              <a:lumMod val="75000"/>
              <a:lumOff val="25000"/>
              <a:alpha val="99000"/>
            </a:schemeClr>
          </a:solidFill>
          <a:latin typeface="Segoe UI Light" pitchFamily="34" charset="0"/>
          <a:ea typeface="+mn-ea"/>
          <a:cs typeface="+mn-cs"/>
        </a:defRPr>
      </a:lvl1pPr>
      <a:lvl2pPr marL="1095505" indent="-506087" algn="l" defTabSz="1170659" rtl="0" eaLnBrk="1" latinLnBrk="0" hangingPunct="1">
        <a:lnSpc>
          <a:spcPct val="150000"/>
        </a:lnSpc>
        <a:spcBef>
          <a:spcPct val="20000"/>
        </a:spcBef>
        <a:buClr>
          <a:srgbClr val="00DCFF"/>
        </a:buClr>
        <a:buSzPct val="90000"/>
        <a:buFont typeface="Arial" pitchFamily="34" charset="0"/>
        <a:buChar char="•"/>
        <a:defRPr sz="3200" kern="1200">
          <a:solidFill>
            <a:schemeClr val="tx1">
              <a:lumMod val="75000"/>
              <a:lumOff val="25000"/>
              <a:alpha val="99000"/>
            </a:schemeClr>
          </a:solidFill>
          <a:latin typeface="Segoe UI Light" pitchFamily="34" charset="0"/>
          <a:ea typeface="+mn-ea"/>
          <a:cs typeface="+mn-cs"/>
        </a:defRPr>
      </a:lvl2pPr>
      <a:lvl3pPr marL="1611754" indent="-516249" algn="l" defTabSz="1170659" rtl="0" eaLnBrk="1" latinLnBrk="0" hangingPunct="1">
        <a:lnSpc>
          <a:spcPct val="150000"/>
        </a:lnSpc>
        <a:spcBef>
          <a:spcPct val="20000"/>
        </a:spcBef>
        <a:buClr>
          <a:srgbClr val="00DCFF"/>
        </a:buClr>
        <a:buSzPct val="90000"/>
        <a:buFont typeface="Arial" pitchFamily="34" charset="0"/>
        <a:buChar char="•"/>
        <a:defRPr sz="3200" kern="1200">
          <a:solidFill>
            <a:schemeClr val="tx1">
              <a:lumMod val="75000"/>
              <a:lumOff val="25000"/>
              <a:alpha val="99000"/>
            </a:schemeClr>
          </a:solidFill>
          <a:latin typeface="Segoe UI Light" pitchFamily="34" charset="0"/>
          <a:ea typeface="+mn-ea"/>
          <a:cs typeface="+mn-cs"/>
        </a:defRPr>
      </a:lvl3pPr>
      <a:lvl4pPr marL="2054834" indent="-443080" algn="l" defTabSz="1170659" rtl="0" eaLnBrk="1" latinLnBrk="0" hangingPunct="1">
        <a:lnSpc>
          <a:spcPct val="150000"/>
        </a:lnSpc>
        <a:spcBef>
          <a:spcPct val="20000"/>
        </a:spcBef>
        <a:buClr>
          <a:srgbClr val="00DCFF"/>
        </a:buClr>
        <a:buSzPct val="90000"/>
        <a:buFont typeface="Arial" pitchFamily="34" charset="0"/>
        <a:buChar char="•"/>
        <a:defRPr sz="3200" kern="1200">
          <a:solidFill>
            <a:schemeClr val="tx1">
              <a:lumMod val="75000"/>
              <a:lumOff val="25000"/>
              <a:alpha val="99000"/>
            </a:schemeClr>
          </a:solidFill>
          <a:latin typeface="Segoe UI Light" pitchFamily="34" charset="0"/>
          <a:ea typeface="+mn-ea"/>
          <a:cs typeface="+mn-cs"/>
        </a:defRPr>
      </a:lvl4pPr>
      <a:lvl5pPr marL="2485719" indent="-430885" algn="l" defTabSz="1170659" rtl="0" eaLnBrk="1" latinLnBrk="0" hangingPunct="1">
        <a:lnSpc>
          <a:spcPct val="150000"/>
        </a:lnSpc>
        <a:spcBef>
          <a:spcPct val="20000"/>
        </a:spcBef>
        <a:buClr>
          <a:srgbClr val="00DCFF"/>
        </a:buClr>
        <a:buSzPct val="90000"/>
        <a:buFont typeface="Arial" pitchFamily="34" charset="0"/>
        <a:buChar char="•"/>
        <a:defRPr sz="3200" kern="1200">
          <a:solidFill>
            <a:schemeClr val="tx1">
              <a:lumMod val="75000"/>
              <a:lumOff val="25000"/>
              <a:alpha val="99000"/>
            </a:schemeClr>
          </a:solidFill>
          <a:latin typeface="Segoe UI Light" pitchFamily="34" charset="0"/>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ctrTitle"/>
          </p:nvPr>
        </p:nvSpPr>
        <p:spPr/>
        <p:txBody>
          <a:bodyPr/>
          <a:lstStyle/>
          <a:p>
            <a:pPr algn="l"/>
            <a:r>
              <a:rPr lang="ru-RU" sz="6000" dirty="0" smtClean="0">
                <a:latin typeface="+mn-lt"/>
              </a:rPr>
              <a:t>Модуль</a:t>
            </a:r>
            <a:r>
              <a:rPr sz="6000" dirty="0" smtClean="0">
                <a:latin typeface="+mn-lt"/>
              </a:rPr>
              <a:t> 9:</a:t>
            </a:r>
            <a:br>
              <a:rPr sz="6000" dirty="0" smtClean="0">
                <a:latin typeface="+mn-lt"/>
              </a:rPr>
            </a:br>
            <a:r>
              <a:rPr lang="ru-RU" sz="6000" dirty="0" smtClean="0">
                <a:latin typeface="+mn-lt"/>
              </a:rPr>
              <a:t>Живые плитки и уведомления</a:t>
            </a:r>
            <a:endParaRPr lang="en-US" sz="6000" dirty="0">
              <a:latin typeface="+mn-lt"/>
              <a:sym typeface="Auto 2 Black" charset="0"/>
            </a:endParaRPr>
          </a:p>
        </p:txBody>
      </p:sp>
    </p:spTree>
    <p:extLst>
      <p:ext uri="{BB962C8B-B14F-4D97-AF65-F5344CB8AC3E}">
        <p14:creationId xmlns:p14="http://schemas.microsoft.com/office/powerpoint/2010/main" val="29939482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sz="6000" dirty="0" smtClean="0"/>
              <a:t>Основы работы плитки</a:t>
            </a:r>
            <a:endParaRPr lang="en-US" sz="6000" dirty="0"/>
          </a:p>
        </p:txBody>
      </p:sp>
      <p:sp>
        <p:nvSpPr>
          <p:cNvPr id="18433" name="Rectangle 1"/>
          <p:cNvSpPr>
            <a:spLocks noGrp="1" noChangeArrowheads="1"/>
          </p:cNvSpPr>
          <p:nvPr>
            <p:ph type="body" sz="quarter" idx="10"/>
          </p:nvPr>
        </p:nvSpPr>
        <p:spPr>
          <a:xfrm>
            <a:off x="5943600" y="2010585"/>
            <a:ext cx="9060005" cy="5903154"/>
          </a:xfrm>
        </p:spPr>
        <p:txBody>
          <a:bodyPr/>
          <a:lstStyle/>
          <a:p>
            <a:r>
              <a:rPr lang="ru-RU" sz="2800" b="1" dirty="0"/>
              <a:t>Плитки </a:t>
            </a:r>
            <a:r>
              <a:rPr lang="ru-RU" sz="2800" dirty="0"/>
              <a:t>являются изображением Ваших приложений на </a:t>
            </a:r>
            <a:r>
              <a:rPr lang="ru-RU" sz="2800" b="1" dirty="0"/>
              <a:t>начальном экране</a:t>
            </a:r>
            <a:r>
              <a:rPr lang="ru-RU" sz="2800" dirty="0"/>
              <a:t>. </a:t>
            </a:r>
          </a:p>
          <a:p>
            <a:r>
              <a:rPr lang="ru-RU" sz="2800" b="1" dirty="0"/>
              <a:t>Плитка </a:t>
            </a:r>
            <a:r>
              <a:rPr lang="ru-RU" sz="2800" dirty="0"/>
              <a:t>считается </a:t>
            </a:r>
            <a:r>
              <a:rPr lang="ru-RU" sz="2800" b="1" dirty="0"/>
              <a:t>«закрепленной</a:t>
            </a:r>
            <a:r>
              <a:rPr lang="ru-RU" sz="2800" dirty="0"/>
              <a:t>», если размещена на </a:t>
            </a:r>
            <a:r>
              <a:rPr lang="ru-RU" sz="2800" b="1" dirty="0"/>
              <a:t>начальном экране</a:t>
            </a:r>
            <a:r>
              <a:rPr lang="ru-RU" sz="2800" dirty="0"/>
              <a:t>. Кликнув по соответствующей плитке или прикоснувшись к экрану сенсорного устройства, можно запустить приложение. Содержание</a:t>
            </a:r>
            <a:r>
              <a:rPr lang="ru-RU" sz="2800" b="1" dirty="0"/>
              <a:t> плиток </a:t>
            </a:r>
            <a:r>
              <a:rPr lang="ru-RU" sz="2800" dirty="0"/>
              <a:t>может постоянно обновляться и/или показывать информацию в режиме реального времени для пользователя. </a:t>
            </a:r>
          </a:p>
        </p:txBody>
      </p:sp>
      <p:pic>
        <p:nvPicPr>
          <p:cNvPr id="4" name="Picture 3" descr="Screen shot 2012-06-14 at 10.40.28 AM.png"/>
          <p:cNvPicPr/>
          <p:nvPr/>
        </p:nvPicPr>
        <p:blipFill>
          <a:blip r:embed="rId3" cstate="print"/>
          <a:stretch>
            <a:fillRect/>
          </a:stretch>
        </p:blipFill>
        <p:spPr>
          <a:xfrm>
            <a:off x="971883" y="2539769"/>
            <a:ext cx="4658896" cy="2281907"/>
          </a:xfrm>
          <a:prstGeom prst="rect">
            <a:avLst/>
          </a:prstGeom>
        </p:spPr>
      </p:pic>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679" y="5786269"/>
            <a:ext cx="9856117" cy="2419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10"/>
          <p:cNvSpPr>
            <a:spLocks noGrp="1"/>
          </p:cNvSpPr>
          <p:nvPr>
            <p:ph type="title"/>
          </p:nvPr>
        </p:nvSpPr>
        <p:spPr>
          <a:xfrm>
            <a:off x="728352" y="311678"/>
            <a:ext cx="12506385" cy="1448251"/>
          </a:xfrm>
        </p:spPr>
        <p:txBody>
          <a:bodyPr/>
          <a:lstStyle/>
          <a:p>
            <a:r>
              <a:rPr lang="ru-RU" sz="5400" dirty="0" smtClean="0"/>
              <a:t>Плитки обладают свойствами циклического обновления и быстрого просмотра</a:t>
            </a:r>
            <a:endParaRPr lang="en-US" sz="5400" dirty="0"/>
          </a:p>
        </p:txBody>
      </p:sp>
      <p:grpSp>
        <p:nvGrpSpPr>
          <p:cNvPr id="6" name="Group 5"/>
          <p:cNvGrpSpPr/>
          <p:nvPr/>
        </p:nvGrpSpPr>
        <p:grpSpPr>
          <a:xfrm>
            <a:off x="7989210" y="4313668"/>
            <a:ext cx="2235591" cy="4465207"/>
            <a:chOff x="4471755" y="3528201"/>
            <a:chExt cx="1447137" cy="2890406"/>
          </a:xfrm>
        </p:grpSpPr>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4471755" y="4971851"/>
              <a:ext cx="1447137" cy="1446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4474140" y="3528201"/>
              <a:ext cx="1444752" cy="144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1756" y="2103437"/>
            <a:ext cx="9856117" cy="2544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a:off x="1636295" y="4470465"/>
            <a:ext cx="5510464" cy="2671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
          <p:cNvSpPr>
            <a:spLocks noGrp="1" noChangeArrowheads="1"/>
          </p:cNvSpPr>
          <p:nvPr>
            <p:ph type="body" sz="quarter" idx="10"/>
          </p:nvPr>
        </p:nvSpPr>
        <p:spPr>
          <a:xfrm>
            <a:off x="774954" y="2473023"/>
            <a:ext cx="14276777" cy="738664"/>
          </a:xfrm>
        </p:spPr>
        <p:txBody>
          <a:bodyPr/>
          <a:lstStyle/>
          <a:p>
            <a:pPr marL="83331" indent="0">
              <a:lnSpc>
                <a:spcPct val="150000"/>
              </a:lnSpc>
              <a:buNone/>
            </a:pPr>
            <a:r>
              <a:rPr lang="ru-RU" sz="3200" dirty="0" smtClean="0">
                <a:latin typeface="Segoe UI Light" pitchFamily="34" charset="0"/>
              </a:rPr>
              <a:t>Цикл обеспечивает показ до пяти разных по содержанию слайдов</a:t>
            </a:r>
            <a:r>
              <a:rPr lang="en-US" sz="3200" dirty="0" smtClean="0">
                <a:latin typeface="Segoe UI Light" pitchFamily="34" charset="0"/>
              </a:rPr>
              <a:t>.</a:t>
            </a:r>
          </a:p>
        </p:txBody>
      </p:sp>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2.40317E-6 4.20387E-6 L 0.00153 -0.25213 " pathEditMode="relative" rAng="0" ptsTypes="AA">
                                      <p:cBhvr>
                                        <p:cTn id="6" dur="2000" fill="hold"/>
                                        <p:tgtEl>
                                          <p:spTgt spid="6"/>
                                        </p:tgtEl>
                                        <p:attrNameLst>
                                          <p:attrName>ppt_x</p:attrName>
                                          <p:attrName>ppt_y</p:attrName>
                                        </p:attrNameLst>
                                      </p:cBhvr>
                                      <p:rCtr x="71" y="-1261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dirty="0"/>
              <a:t>Плитки обладают свойствами циклического обновления и быстрого просмотра</a:t>
            </a:r>
            <a:endParaRPr lang="en-US" sz="6000" dirty="0"/>
          </a:p>
        </p:txBody>
      </p:sp>
      <p:sp>
        <p:nvSpPr>
          <p:cNvPr id="13" name="Rectangle 1"/>
          <p:cNvSpPr>
            <a:spLocks noGrp="1" noChangeArrowheads="1"/>
          </p:cNvSpPr>
          <p:nvPr>
            <p:ph type="body" sz="quarter" idx="10"/>
          </p:nvPr>
        </p:nvSpPr>
        <p:spPr>
          <a:xfrm>
            <a:off x="774954" y="2473023"/>
            <a:ext cx="12796667" cy="1477328"/>
          </a:xfrm>
        </p:spPr>
        <p:txBody>
          <a:bodyPr/>
          <a:lstStyle/>
          <a:p>
            <a:pPr marL="83331" indent="0">
              <a:lnSpc>
                <a:spcPct val="150000"/>
              </a:lnSpc>
              <a:buNone/>
            </a:pPr>
            <a:r>
              <a:rPr lang="ru-RU" sz="3200" dirty="0" smtClean="0">
                <a:latin typeface="Segoe UI Light" pitchFamily="34" charset="0"/>
              </a:rPr>
              <a:t>Функция «быстрый просмотр» позволяет делить содержание </a:t>
            </a:r>
            <a:r>
              <a:rPr lang="ru-RU" dirty="0" smtClean="0"/>
              <a:t>плитки </a:t>
            </a:r>
            <a:r>
              <a:rPr lang="ru-RU" sz="3200" dirty="0" smtClean="0">
                <a:latin typeface="Segoe UI Light" pitchFamily="34" charset="0"/>
              </a:rPr>
              <a:t>на </a:t>
            </a:r>
            <a:r>
              <a:rPr lang="ru-RU" sz="3200" dirty="0" smtClean="0">
                <a:latin typeface="Segoe UI Light" pitchFamily="34" charset="0"/>
              </a:rPr>
              <a:t>несколько частей.</a:t>
            </a:r>
            <a:r>
              <a:rPr lang="en-US" sz="3200" dirty="0" smtClean="0">
                <a:latin typeface="Segoe UI Light" pitchFamily="34" charset="0"/>
              </a:rPr>
              <a:t> </a:t>
            </a:r>
          </a:p>
        </p:txBody>
      </p:sp>
      <p:pic>
        <p:nvPicPr>
          <p:cNvPr id="6" name="Picture 5" descr="Screen shot 2012-06-14 at 11.21.20 AM.png"/>
          <p:cNvPicPr/>
          <p:nvPr/>
        </p:nvPicPr>
        <p:blipFill>
          <a:blip r:embed="rId3" cstate="print"/>
          <a:stretch>
            <a:fillRect/>
          </a:stretch>
        </p:blipFill>
        <p:spPr>
          <a:xfrm>
            <a:off x="957846" y="3771987"/>
            <a:ext cx="5473895" cy="2652876"/>
          </a:xfrm>
          <a:prstGeom prst="rect">
            <a:avLst/>
          </a:prstGeom>
        </p:spPr>
      </p:pic>
      <p:pic>
        <p:nvPicPr>
          <p:cNvPr id="7" name="Picture 6" descr="Screen shot 2012-06-14 at 11.21.33 AM.png"/>
          <p:cNvPicPr/>
          <p:nvPr/>
        </p:nvPicPr>
        <p:blipFill>
          <a:blip r:embed="rId4" cstate="print"/>
          <a:stretch>
            <a:fillRect/>
          </a:stretch>
        </p:blipFill>
        <p:spPr>
          <a:xfrm>
            <a:off x="6877382" y="3817149"/>
            <a:ext cx="5361313" cy="2607714"/>
          </a:xfrm>
          <a:prstGeom prst="rect">
            <a:avLst/>
          </a:prstGeom>
        </p:spPr>
      </p:pic>
    </p:spTree>
    <p:extLst>
      <p:ext uri="{BB962C8B-B14F-4D97-AF65-F5344CB8AC3E}">
        <p14:creationId xmlns:p14="http://schemas.microsoft.com/office/powerpoint/2010/main" val="78263157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b="1" dirty="0"/>
              <a:t>Индикаторы событий плиток</a:t>
            </a:r>
            <a:endParaRPr lang="en-US" sz="6000" dirty="0">
              <a:cs typeface="Courier New" pitchFamily="49" charset="0"/>
            </a:endParaRPr>
          </a:p>
        </p:txBody>
      </p:sp>
      <p:sp>
        <p:nvSpPr>
          <p:cNvPr id="27" name="Content Placeholder 26"/>
          <p:cNvSpPr>
            <a:spLocks noGrp="1"/>
          </p:cNvSpPr>
          <p:nvPr>
            <p:ph type="body" sz="quarter" idx="10"/>
          </p:nvPr>
        </p:nvSpPr>
        <p:spPr>
          <a:xfrm>
            <a:off x="847144" y="1799254"/>
            <a:ext cx="14276777" cy="2954655"/>
          </a:xfrm>
        </p:spPr>
        <p:txBody>
          <a:bodyPr/>
          <a:lstStyle/>
          <a:p>
            <a:r>
              <a:rPr lang="ru-RU" dirty="0"/>
              <a:t>Индикатор отображается в нижнем правом углу иконки и показывает обновленный статус, например, количество полученных сообщений на электронную почту. В изображенном примере число «12» означает количество </a:t>
            </a:r>
            <a:r>
              <a:rPr lang="ru-RU" dirty="0" smtClean="0"/>
              <a:t> сообщений.</a:t>
            </a:r>
            <a:endParaRPr lang="ru-RU" dirty="0"/>
          </a:p>
        </p:txBody>
      </p:sp>
      <p:pic>
        <p:nvPicPr>
          <p:cNvPr id="7" name="Picture 6"/>
          <p:cNvPicPr/>
          <p:nvPr/>
        </p:nvPicPr>
        <p:blipFill>
          <a:blip r:embed="rId3" cstate="print"/>
          <a:srcRect/>
          <a:stretch>
            <a:fillRect/>
          </a:stretch>
        </p:blipFill>
        <p:spPr bwMode="auto">
          <a:xfrm>
            <a:off x="809688" y="4812631"/>
            <a:ext cx="6079810" cy="3056022"/>
          </a:xfrm>
          <a:prstGeom prst="rect">
            <a:avLst/>
          </a:prstGeom>
          <a:noFill/>
          <a:ln w="9525">
            <a:noFill/>
            <a:miter lim="800000"/>
            <a:headEnd/>
            <a:tailEnd/>
          </a:ln>
        </p:spPr>
      </p:pic>
      <p:sp>
        <p:nvSpPr>
          <p:cNvPr id="2" name="Rectangle 1"/>
          <p:cNvSpPr/>
          <p:nvPr/>
        </p:nvSpPr>
        <p:spPr bwMode="auto">
          <a:xfrm>
            <a:off x="1130969" y="6833937"/>
            <a:ext cx="842210" cy="842210"/>
          </a:xfrm>
          <a:prstGeom prst="rect">
            <a:avLst/>
          </a:prstGeom>
          <a:noFill/>
          <a:ln w="38100">
            <a:solidFill>
              <a:srgbClr val="FF00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4864" y="4884820"/>
            <a:ext cx="5872062" cy="2898147"/>
          </a:xfrm>
          <a:prstGeom prst="rect">
            <a:avLst/>
          </a:prstGeom>
        </p:spPr>
      </p:pic>
      <p:sp>
        <p:nvSpPr>
          <p:cNvPr id="8" name="Rectangle 7"/>
          <p:cNvSpPr/>
          <p:nvPr/>
        </p:nvSpPr>
        <p:spPr bwMode="auto">
          <a:xfrm>
            <a:off x="7732294" y="7118684"/>
            <a:ext cx="1171073" cy="664283"/>
          </a:xfrm>
          <a:prstGeom prst="rect">
            <a:avLst/>
          </a:prstGeom>
          <a:noFill/>
          <a:ln w="38100">
            <a:solidFill>
              <a:srgbClr val="FF00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Тост-уведомления</a:t>
            </a:r>
            <a:endParaRPr lang="en-US" sz="6000" dirty="0">
              <a:cs typeface="Courier New" pitchFamily="49" charset="0"/>
            </a:endParaRPr>
          </a:p>
        </p:txBody>
      </p:sp>
      <p:sp>
        <p:nvSpPr>
          <p:cNvPr id="6" name="Content Placeholder 26"/>
          <p:cNvSpPr>
            <a:spLocks noGrp="1"/>
          </p:cNvSpPr>
          <p:nvPr>
            <p:ph type="body" sz="quarter" idx="10"/>
          </p:nvPr>
        </p:nvSpPr>
        <p:spPr>
          <a:xfrm>
            <a:off x="774954" y="2473023"/>
            <a:ext cx="14276777" cy="2124236"/>
          </a:xfrm>
        </p:spPr>
        <p:txBody>
          <a:bodyPr/>
          <a:lstStyle/>
          <a:p>
            <a:pPr indent="-506087"/>
            <a:r>
              <a:rPr lang="ru-RU" dirty="0"/>
              <a:t>Тост-уведомления отображаются в правом верхнем углу экрана и позволяют приложению взаимодействовать с пользователем, работает ли он в другом приложении,  находится ли на начальном экране или на рабочем столе.</a:t>
            </a:r>
            <a:endParaRPr lang="en-US" sz="3200" dirty="0" smtClean="0"/>
          </a:p>
        </p:txBody>
      </p:sp>
      <p:pic>
        <p:nvPicPr>
          <p:cNvPr id="7" name="Picture 6" descr="share.png"/>
          <p:cNvPicPr>
            <a:picLocks noChangeAspect="1"/>
          </p:cNvPicPr>
          <p:nvPr/>
        </p:nvPicPr>
        <p:blipFill>
          <a:blip r:embed="rId3"/>
          <a:stretch>
            <a:fillRect/>
          </a:stretch>
        </p:blipFill>
        <p:spPr>
          <a:xfrm>
            <a:off x="823496" y="5447296"/>
            <a:ext cx="8648930" cy="1550068"/>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0"/>
            <a:ext cx="14276777" cy="1078972"/>
          </a:xfrm>
        </p:spPr>
        <p:txBody>
          <a:bodyPr/>
          <a:lstStyle/>
          <a:p>
            <a:r>
              <a:rPr lang="ru-RU" sz="6000" dirty="0" smtClean="0">
                <a:cs typeface="Courier New" pitchFamily="49" charset="0"/>
              </a:rPr>
              <a:t>Что делает плитку привлекательной</a:t>
            </a:r>
            <a:r>
              <a:rPr sz="6000" dirty="0" smtClean="0">
                <a:cs typeface="Courier New" pitchFamily="49" charset="0"/>
              </a:rPr>
              <a:t>?</a:t>
            </a:r>
            <a:endParaRPr lang="en-US" sz="6000" dirty="0">
              <a:cs typeface="Courier New" pitchFamily="49" charset="0"/>
            </a:endParaRPr>
          </a:p>
        </p:txBody>
      </p:sp>
      <p:sp>
        <p:nvSpPr>
          <p:cNvPr id="27" name="Content Placeholder 26"/>
          <p:cNvSpPr>
            <a:spLocks noGrp="1"/>
          </p:cNvSpPr>
          <p:nvPr>
            <p:ph type="body" sz="quarter" idx="10"/>
          </p:nvPr>
        </p:nvSpPr>
        <p:spPr>
          <a:xfrm>
            <a:off x="365880" y="1053297"/>
            <a:ext cx="15242420" cy="7583615"/>
          </a:xfrm>
        </p:spPr>
        <p:txBody>
          <a:bodyPr/>
          <a:lstStyle/>
          <a:p>
            <a:r>
              <a:rPr lang="ru-RU" dirty="0"/>
              <a:t>Актуальные данные и соответствующие возможности являются залогом поддержания интереса пользователя к Вашему приложению.</a:t>
            </a:r>
          </a:p>
          <a:p>
            <a:r>
              <a:rPr lang="ru-RU" dirty="0"/>
              <a:t>Персонализированные обновления на </a:t>
            </a:r>
            <a:r>
              <a:rPr lang="ru-RU" b="1" dirty="0"/>
              <a:t>плитке</a:t>
            </a:r>
            <a:r>
              <a:rPr lang="ru-RU" dirty="0"/>
              <a:t>, зависящие от местоположения пользователя и учитывающие его </a:t>
            </a:r>
            <a:r>
              <a:rPr lang="ru-RU" dirty="0" smtClean="0"/>
              <a:t>интересы, </a:t>
            </a:r>
            <a:r>
              <a:rPr lang="ru-RU" dirty="0"/>
              <a:t>также могут сыграть важную роль.</a:t>
            </a:r>
          </a:p>
          <a:p>
            <a:r>
              <a:rPr lang="ru-RU" dirty="0"/>
              <a:t>Например, </a:t>
            </a:r>
            <a:r>
              <a:rPr lang="ru-RU" b="1" dirty="0"/>
              <a:t>плитка,</a:t>
            </a:r>
            <a:r>
              <a:rPr lang="ru-RU" dirty="0"/>
              <a:t> отображающая предложения дня магазинов определенной </a:t>
            </a:r>
            <a:r>
              <a:rPr lang="ru-RU" dirty="0" smtClean="0"/>
              <a:t>местности с учетом местоположения пользователя, </a:t>
            </a:r>
            <a:r>
              <a:rPr lang="ru-RU" dirty="0"/>
              <a:t>или транспортное приложение, которое предоставляет актуальные карты местности.</a:t>
            </a:r>
            <a:br>
              <a:rPr lang="ru-RU" dirty="0"/>
            </a:br>
            <a:r>
              <a:rPr lang="ru-RU" dirty="0"/>
              <a:t>Следует учесть, что доступ к информации о пользователе и его местоположении может быть ограничен настройками приватности, на усмотрение самого пользователя.</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Анимации, встроенные в </a:t>
            </a:r>
            <a:r>
              <a:rPr lang="en-US" dirty="0" err="1" smtClean="0">
                <a:cs typeface="Courier New" pitchFamily="49" charset="0"/>
              </a:rPr>
              <a:t>WinRT</a:t>
            </a:r>
            <a:r>
              <a:rPr lang="en-US" sz="6000" dirty="0" smtClean="0">
                <a:cs typeface="Courier New" pitchFamily="49" charset="0"/>
              </a:rPr>
              <a:t>-</a:t>
            </a:r>
            <a:r>
              <a:rPr lang="ru-RU" sz="6000" dirty="0" smtClean="0">
                <a:cs typeface="Courier New" pitchFamily="49" charset="0"/>
              </a:rPr>
              <a:t>приложения</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5909310"/>
          </a:xfrm>
        </p:spPr>
        <p:txBody>
          <a:bodyPr/>
          <a:lstStyle/>
          <a:p>
            <a:r>
              <a:rPr lang="ru-RU" dirty="0"/>
              <a:t>Существует достаточно большое количество встроенных в </a:t>
            </a:r>
            <a:r>
              <a:rPr lang="ru-RU" dirty="0" err="1"/>
              <a:t>Windows</a:t>
            </a:r>
            <a:r>
              <a:rPr lang="ru-RU" dirty="0"/>
              <a:t> </a:t>
            </a:r>
            <a:r>
              <a:rPr lang="ru-RU" dirty="0" err="1"/>
              <a:t>анимаций</a:t>
            </a:r>
            <a:r>
              <a:rPr lang="ru-RU" dirty="0"/>
              <a:t>, которые Вы можете использовать в любом своем приложении бесплатно. Такие </a:t>
            </a:r>
            <a:r>
              <a:rPr lang="ru-RU" dirty="0" smtClean="0"/>
              <a:t>действия, </a:t>
            </a:r>
            <a:r>
              <a:rPr lang="ru-RU" dirty="0"/>
              <a:t>как использование панели приложения (</a:t>
            </a:r>
            <a:r>
              <a:rPr lang="ru-RU" dirty="0" err="1"/>
              <a:t>App</a:t>
            </a:r>
            <a:r>
              <a:rPr lang="ru-RU" dirty="0"/>
              <a:t> </a:t>
            </a:r>
            <a:r>
              <a:rPr lang="ru-RU" dirty="0" err="1"/>
              <a:t>bar</a:t>
            </a:r>
            <a:r>
              <a:rPr lang="ru-RU" dirty="0"/>
              <a:t>) или переход на страничный </a:t>
            </a:r>
            <a:r>
              <a:rPr lang="ru-RU" dirty="0" smtClean="0"/>
              <a:t>просмотр, </a:t>
            </a:r>
            <a:r>
              <a:rPr lang="ru-RU" dirty="0"/>
              <a:t>анимируются по умолчанию. Это значит, что Вам не придется заново создавать эти анимации или специально применять их к элементам. Стандартные анимации входят в структуру </a:t>
            </a:r>
            <a:r>
              <a:rPr lang="ru-RU" dirty="0" smtClean="0"/>
              <a:t>нового интерфейса </a:t>
            </a:r>
            <a:r>
              <a:rPr lang="en-US" dirty="0" smtClean="0"/>
              <a:t>Windows</a:t>
            </a:r>
            <a:r>
              <a:rPr lang="ru-RU" dirty="0" smtClean="0"/>
              <a:t>, </a:t>
            </a:r>
            <a:r>
              <a:rPr lang="ru-RU" dirty="0" smtClean="0"/>
              <a:t>и </a:t>
            </a:r>
            <a:r>
              <a:rPr lang="ru-RU" dirty="0"/>
              <a:t>хотя Вы можете их изменить или даже удалить, есть серьезные причины не делать этого.</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z="6000" dirty="0" smtClean="0">
                <a:cs typeface="Courier New" pitchFamily="49" charset="0"/>
              </a:rPr>
              <a:t>Что не следует делать с плитками?</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3988784"/>
          </a:xfrm>
        </p:spPr>
        <p:txBody>
          <a:bodyPr/>
          <a:lstStyle/>
          <a:p>
            <a:pPr lvl="0"/>
            <a:r>
              <a:rPr lang="ru-RU" dirty="0" smtClean="0"/>
              <a:t>Избегайте избыточности информации.</a:t>
            </a:r>
            <a:endParaRPr lang="ru-RU" dirty="0"/>
          </a:p>
          <a:p>
            <a:pPr lvl="0"/>
            <a:r>
              <a:rPr lang="ru-RU" dirty="0" smtClean="0"/>
              <a:t>Нежелательны</a:t>
            </a:r>
            <a:r>
              <a:rPr lang="ru-RU" b="1" dirty="0" smtClean="0"/>
              <a:t> плитки</a:t>
            </a:r>
            <a:r>
              <a:rPr lang="ru-RU" b="1" dirty="0"/>
              <a:t>,</a:t>
            </a:r>
            <a:r>
              <a:rPr lang="ru-RU" dirty="0"/>
              <a:t> подталкивающие пользователя к действиям. </a:t>
            </a:r>
          </a:p>
          <a:p>
            <a:pPr lvl="0"/>
            <a:r>
              <a:rPr lang="ru-RU" dirty="0"/>
              <a:t>Не используйте</a:t>
            </a:r>
            <a:r>
              <a:rPr lang="ru-RU" b="1" dirty="0"/>
              <a:t> плитки</a:t>
            </a:r>
            <a:r>
              <a:rPr lang="ru-RU" dirty="0"/>
              <a:t> в качестве рекламы. </a:t>
            </a:r>
            <a:endParaRPr lang="ru-RU" dirty="0" smtClean="0"/>
          </a:p>
          <a:p>
            <a:pPr lvl="0"/>
            <a:r>
              <a:rPr lang="ru-RU" dirty="0" smtClean="0"/>
              <a:t>Не </a:t>
            </a:r>
            <a:r>
              <a:rPr lang="ru-RU" dirty="0"/>
              <a:t>злоупотребляйте использованием функции быстрого просмотра и анимацией.</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47402" y="292629"/>
            <a:ext cx="14276777" cy="838340"/>
          </a:xfrm>
        </p:spPr>
        <p:txBody>
          <a:bodyPr/>
          <a:lstStyle/>
          <a:p>
            <a:r>
              <a:rPr lang="ru-RU" sz="6000" dirty="0" smtClean="0">
                <a:cs typeface="Courier New" pitchFamily="49" charset="0"/>
              </a:rPr>
              <a:t>Шаблоны плиток</a:t>
            </a:r>
            <a:endParaRPr lang="en-US" sz="6000" dirty="0">
              <a:cs typeface="Courier New" pitchFamily="49" charset="0"/>
            </a:endParaRPr>
          </a:p>
        </p:txBody>
      </p:sp>
      <p:sp>
        <p:nvSpPr>
          <p:cNvPr id="27" name="Content Placeholder 26"/>
          <p:cNvSpPr>
            <a:spLocks noGrp="1"/>
          </p:cNvSpPr>
          <p:nvPr>
            <p:ph type="body" sz="quarter" idx="10"/>
          </p:nvPr>
        </p:nvSpPr>
        <p:spPr>
          <a:xfrm>
            <a:off x="510259" y="998283"/>
            <a:ext cx="14793909" cy="6808018"/>
          </a:xfrm>
        </p:spPr>
        <p:txBody>
          <a:bodyPr/>
          <a:lstStyle/>
          <a:p>
            <a:r>
              <a:rPr lang="ru-RU" sz="2800" dirty="0" smtClean="0"/>
              <a:t>Фото-шаблоны для фото-приложений и СМИ-приложений.</a:t>
            </a:r>
          </a:p>
          <a:p>
            <a:r>
              <a:rPr lang="ru-RU" sz="2800" dirty="0" smtClean="0"/>
              <a:t>Многоцелевые шаблоны (сочетают картинку с текстом,  акцентируя внимание на картинке. Идеально подходят для новостных приложений).</a:t>
            </a:r>
          </a:p>
          <a:p>
            <a:r>
              <a:rPr lang="ru-RU" sz="2800" dirty="0" smtClean="0"/>
              <a:t>Многоцелевые шаблоны (сочетают изображение и текст, акцентируя внимание на тексте. Идеально подходят для приложений социальных сетей, где изображение – фото пользователя.)</a:t>
            </a:r>
          </a:p>
          <a:p>
            <a:r>
              <a:rPr lang="ru-RU" sz="2800" dirty="0" smtClean="0"/>
              <a:t>Текстовые шаблоны (существует множество вариантов шаблонов, содержащих только текст. Используется для текста, товара и предоставления исключительно данных.)</a:t>
            </a:r>
          </a:p>
          <a:p>
            <a:r>
              <a:rPr lang="ru-RU" sz="2800" dirty="0" smtClean="0"/>
              <a:t>Шаблоны с датой (Календарь и другие приложения, использующие дату.)</a:t>
            </a:r>
            <a:endParaRPr lang="ru-RU" sz="2800" dirty="0"/>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Основные принципы </a:t>
            </a:r>
            <a:r>
              <a:rPr lang="ru-RU" sz="6000" dirty="0" err="1" smtClean="0">
                <a:cs typeface="Courier New" pitchFamily="49" charset="0"/>
              </a:rPr>
              <a:t>брендинга</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2954655"/>
          </a:xfrm>
        </p:spPr>
        <p:txBody>
          <a:bodyPr/>
          <a:lstStyle/>
          <a:p>
            <a:r>
              <a:rPr lang="ru-RU" dirty="0"/>
              <a:t>Так как плитка – это «парадный подъезд» вашего приложения, вам следует использовать изображение, выводимое по умолчанию на </a:t>
            </a:r>
            <a:r>
              <a:rPr lang="ru-RU" dirty="0" smtClean="0"/>
              <a:t>плитке, чтобы </a:t>
            </a:r>
            <a:r>
              <a:rPr lang="ru-RU" dirty="0"/>
              <a:t>отразить бренд вашего приложения, обычно – как фон для логотипа приложения. Разработайте квадратный и прямоугольный варианты плитки.</a:t>
            </a:r>
            <a:r>
              <a:rPr lang="en-US" dirty="0"/>
              <a:t> </a:t>
            </a:r>
            <a:endParaRPr lang="ru-RU" dirty="0"/>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252" y="6216315"/>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6917" y="6264442"/>
            <a:ext cx="3149603"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descr="\\windesign\modern\jeffweir\Treehouse Stampede\treehouseTile_square.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33432" y="6095999"/>
            <a:ext cx="1491058" cy="149105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windesign\modern\jeffweir\Treehouse Stampede\treehouseTile_wide.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33894" y="6071936"/>
            <a:ext cx="3149599"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pPr algn="l"/>
            <a:r>
              <a:rPr lang="ru-RU" sz="6000" dirty="0" smtClean="0"/>
              <a:t>Содержание презентации</a:t>
            </a:r>
            <a:r>
              <a:rPr lang="en-US" sz="6000" dirty="0" smtClean="0"/>
              <a:t>:</a:t>
            </a:r>
            <a:endParaRPr lang="en-US" sz="6000" dirty="0"/>
          </a:p>
        </p:txBody>
      </p:sp>
      <p:sp>
        <p:nvSpPr>
          <p:cNvPr id="7" name="Content Placeholder 6"/>
          <p:cNvSpPr>
            <a:spLocks noGrp="1"/>
          </p:cNvSpPr>
          <p:nvPr>
            <p:ph type="body" sz="quarter" idx="10"/>
          </p:nvPr>
        </p:nvSpPr>
        <p:spPr>
          <a:xfrm>
            <a:off x="774954" y="2473023"/>
            <a:ext cx="14833346" cy="4924425"/>
          </a:xfrm>
        </p:spPr>
        <p:txBody>
          <a:bodyPr/>
          <a:lstStyle/>
          <a:p>
            <a:pPr>
              <a:lnSpc>
                <a:spcPct val="150000"/>
              </a:lnSpc>
              <a:buFont typeface="Wingdings" pitchFamily="2" charset="2"/>
              <a:buChar char="§"/>
            </a:pPr>
            <a:r>
              <a:rPr lang="ru-RU" sz="3200" dirty="0" smtClean="0">
                <a:latin typeface="Segoe UI Light" pitchFamily="34" charset="0"/>
                <a:sym typeface="Auto 2 Regular" charset="0"/>
              </a:rPr>
              <a:t>Основные задачи плиток и уведомлений</a:t>
            </a:r>
          </a:p>
          <a:p>
            <a:pPr>
              <a:buFont typeface="Wingdings" pitchFamily="2" charset="2"/>
              <a:buChar char="§"/>
            </a:pPr>
            <a:r>
              <a:rPr lang="ru-RU" sz="3200" dirty="0" smtClean="0">
                <a:latin typeface="Segoe UI Light" pitchFamily="34" charset="0"/>
                <a:sym typeface="Auto 2 Regular" charset="0"/>
              </a:rPr>
              <a:t>Зачем </a:t>
            </a:r>
            <a:r>
              <a:rPr lang="ru-RU" dirty="0" smtClean="0">
                <a:sym typeface="Auto 2 Regular" charset="0"/>
              </a:rPr>
              <a:t>нужны живые плитки в </a:t>
            </a:r>
            <a:r>
              <a:rPr lang="en-US" dirty="0" err="1" smtClean="0">
                <a:sym typeface="Auto 2 Regular" charset="0"/>
              </a:rPr>
              <a:t>WinRT</a:t>
            </a:r>
            <a:r>
              <a:rPr lang="en-US" dirty="0" smtClean="0">
                <a:sym typeface="Auto 2 Regular" charset="0"/>
              </a:rPr>
              <a:t>-</a:t>
            </a:r>
            <a:r>
              <a:rPr lang="ru-RU" dirty="0" smtClean="0">
                <a:sym typeface="Auto 2 Regular" charset="0"/>
              </a:rPr>
              <a:t>приложениях</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Что можно и что нельзя делать при разработке плиток</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Надлежащее использование индикаторов событий</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Использование быстрого просмотра и циклических уведомлений</a:t>
            </a:r>
          </a:p>
          <a:p>
            <a:pPr>
              <a:lnSpc>
                <a:spcPct val="150000"/>
              </a:lnSpc>
              <a:buFont typeface="Wingdings" pitchFamily="2" charset="2"/>
              <a:buChar char="§"/>
            </a:pPr>
            <a:r>
              <a:rPr lang="ru-RU" sz="3200" dirty="0" smtClean="0">
                <a:latin typeface="Segoe UI Light" pitchFamily="34" charset="0"/>
                <a:sym typeface="Auto 2 Regular" charset="0"/>
              </a:rPr>
              <a:t>Когда нужно использовать тост</a:t>
            </a:r>
            <a:r>
              <a:rPr lang="en-US" sz="3200" dirty="0" smtClean="0">
                <a:latin typeface="Segoe UI Light" pitchFamily="34" charset="0"/>
                <a:sym typeface="Auto 2 Regular" charset="0"/>
              </a:rPr>
              <a:t>-</a:t>
            </a:r>
            <a:r>
              <a:rPr lang="ru-RU" sz="3200" dirty="0" smtClean="0">
                <a:latin typeface="Segoe UI Light" pitchFamily="34" charset="0"/>
                <a:sym typeface="Auto 2 Regular" charset="0"/>
              </a:rPr>
              <a:t>уведомления</a:t>
            </a:r>
            <a:endParaRPr lang="en-US" sz="3200" dirty="0" smtClean="0">
              <a:latin typeface="Segoe UI Light" pitchFamily="34" charset="0"/>
              <a:sym typeface="Auto 2 Regular" charset="0"/>
            </a:endParaRPr>
          </a:p>
        </p:txBody>
      </p:sp>
    </p:spTree>
    <p:extLst>
      <p:ext uri="{BB962C8B-B14F-4D97-AF65-F5344CB8AC3E}">
        <p14:creationId xmlns:p14="http://schemas.microsoft.com/office/powerpoint/2010/main" val="349438683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766151"/>
          </a:xfrm>
        </p:spPr>
        <p:txBody>
          <a:bodyPr/>
          <a:lstStyle/>
          <a:p>
            <a:r>
              <a:rPr lang="ru-RU" sz="6000" dirty="0" smtClean="0">
                <a:cs typeface="Courier New" pitchFamily="49" charset="0"/>
              </a:rPr>
              <a:t>Настройка размера плитки</a:t>
            </a:r>
            <a:endParaRPr lang="en-US" sz="6000" dirty="0">
              <a:cs typeface="Courier New" pitchFamily="49" charset="0"/>
            </a:endParaRPr>
          </a:p>
        </p:txBody>
      </p:sp>
      <p:sp>
        <p:nvSpPr>
          <p:cNvPr id="27" name="Content Placeholder 26"/>
          <p:cNvSpPr>
            <a:spLocks noGrp="1"/>
          </p:cNvSpPr>
          <p:nvPr>
            <p:ph type="body" sz="quarter" idx="10"/>
          </p:nvPr>
        </p:nvSpPr>
        <p:spPr>
          <a:xfrm>
            <a:off x="288758" y="1366120"/>
            <a:ext cx="15319542" cy="6721840"/>
          </a:xfrm>
        </p:spPr>
        <p:txBody>
          <a:bodyPr/>
          <a:lstStyle/>
          <a:p>
            <a:r>
              <a:rPr lang="ru-RU" sz="2800" dirty="0" smtClean="0"/>
              <a:t>Почему </a:t>
            </a:r>
            <a:r>
              <a:rPr lang="ru-RU" sz="2800" dirty="0"/>
              <a:t>бы не использовать плитки всегда в прямоугольном формате? В конце концов, </a:t>
            </a:r>
            <a:r>
              <a:rPr lang="ru-RU" sz="2800" dirty="0" smtClean="0"/>
              <a:t>когда плитка </a:t>
            </a:r>
            <a:r>
              <a:rPr lang="ru-RU" sz="2800" dirty="0"/>
              <a:t>занимает больше места на экране, ее лучше видно, не так ли? В то же </a:t>
            </a:r>
            <a:r>
              <a:rPr lang="ru-RU" sz="2800" dirty="0" smtClean="0"/>
              <a:t>время, </a:t>
            </a:r>
            <a:r>
              <a:rPr lang="ru-RU" sz="2800" dirty="0"/>
              <a:t>есть несколько причин, по которым Вы не будете размещать плитку в полном размере. </a:t>
            </a:r>
            <a:endParaRPr lang="ru-RU" sz="2800" dirty="0" smtClean="0"/>
          </a:p>
          <a:p>
            <a:pPr marL="457200" indent="-457200">
              <a:buFont typeface="Arial" pitchFamily="34" charset="0"/>
              <a:buChar char="•"/>
            </a:pPr>
            <a:r>
              <a:rPr lang="ru-RU" sz="2800" dirty="0" smtClean="0"/>
              <a:t>Полный </a:t>
            </a:r>
            <a:r>
              <a:rPr lang="ru-RU" sz="2800" dirty="0"/>
              <a:t>размер плитки будет уместен, если он содержит </a:t>
            </a:r>
            <a:r>
              <a:rPr lang="ru-RU" sz="2800" dirty="0" smtClean="0"/>
              <a:t>интересную, </a:t>
            </a:r>
            <a:r>
              <a:rPr lang="ru-RU" sz="2800" dirty="0"/>
              <a:t>актуальную для пользователя информацию и часто обновляется.</a:t>
            </a:r>
          </a:p>
          <a:p>
            <a:pPr marL="457200" lvl="0" indent="-457200">
              <a:buFont typeface="Arial" pitchFamily="34" charset="0"/>
              <a:buChar char="•"/>
            </a:pPr>
            <a:r>
              <a:rPr lang="ru-RU" sz="2800" dirty="0"/>
              <a:t>Используйте значки квадратной формы, если Ваше приложение поддерживает возможность уведомления. Например, служба смс (короткие текстовые сообщения) показывает только количество принятых сообщений.</a:t>
            </a:r>
          </a:p>
          <a:p>
            <a:pPr marL="457200" lvl="0" indent="-457200">
              <a:buFont typeface="Arial" pitchFamily="34" charset="0"/>
              <a:buChar char="•"/>
            </a:pPr>
            <a:r>
              <a:rPr lang="ru-RU" sz="2800" dirty="0"/>
              <a:t>Если приложение не поддерживает функцию уведомлений, используйте квадратную форму плитки для экономии места.</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17216" y="268565"/>
            <a:ext cx="12228763" cy="1448251"/>
          </a:xfrm>
        </p:spPr>
        <p:txBody>
          <a:bodyPr/>
          <a:lstStyle/>
          <a:p>
            <a:r>
              <a:rPr lang="ru-RU" b="1" dirty="0"/>
              <a:t>Правильное использование индикаторов событий</a:t>
            </a:r>
          </a:p>
        </p:txBody>
      </p:sp>
      <p:sp>
        <p:nvSpPr>
          <p:cNvPr id="27" name="Content Placeholder 26"/>
          <p:cNvSpPr>
            <a:spLocks noGrp="1"/>
          </p:cNvSpPr>
          <p:nvPr>
            <p:ph type="body" sz="quarter" idx="10"/>
          </p:nvPr>
        </p:nvSpPr>
        <p:spPr>
          <a:xfrm>
            <a:off x="385011" y="2063949"/>
            <a:ext cx="14871031" cy="3053144"/>
          </a:xfrm>
        </p:spPr>
        <p:txBody>
          <a:bodyPr/>
          <a:lstStyle/>
          <a:p>
            <a:r>
              <a:rPr lang="ru-RU" dirty="0"/>
              <a:t>Внимательно следует относиться к использованию </a:t>
            </a:r>
            <a:r>
              <a:rPr lang="ru-RU" b="1" dirty="0"/>
              <a:t>индикаторов событий.</a:t>
            </a:r>
            <a:r>
              <a:rPr lang="ru-RU" dirty="0"/>
              <a:t> </a:t>
            </a:r>
          </a:p>
          <a:p>
            <a:pPr indent="-506087">
              <a:lnSpc>
                <a:spcPct val="150000"/>
              </a:lnSpc>
            </a:pPr>
            <a:r>
              <a:rPr lang="ru-RU" sz="3200" dirty="0" smtClean="0">
                <a:latin typeface="Segoe UI Light" pitchFamily="34" charset="0"/>
              </a:rPr>
              <a:t>Например, в приложении для обмена мгновенными сообщениями гораздо полезнее будет отображать число не просмотренных с последнего открытия программы сообщений, чем общего числа непрочитанных сообщений.</a:t>
            </a:r>
            <a:endParaRPr lang="en-US" sz="3200" dirty="0" smtClean="0">
              <a:latin typeface="Segoe UI Light"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216" y="5937417"/>
            <a:ext cx="5881755" cy="2841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694262" y="0"/>
            <a:ext cx="14276777" cy="1072956"/>
          </a:xfrm>
        </p:spPr>
        <p:txBody>
          <a:bodyPr/>
          <a:lstStyle/>
          <a:p>
            <a:r>
              <a:rPr lang="ru-RU" sz="6000" dirty="0" smtClean="0">
                <a:cs typeface="Courier New" pitchFamily="49" charset="0"/>
              </a:rPr>
              <a:t>Циклические уведомления</a:t>
            </a:r>
            <a:endParaRPr lang="en-US" sz="6000" dirty="0">
              <a:cs typeface="Courier New" pitchFamily="49" charset="0"/>
            </a:endParaRPr>
          </a:p>
        </p:txBody>
      </p:sp>
      <p:sp>
        <p:nvSpPr>
          <p:cNvPr id="27" name="Content Placeholder 26"/>
          <p:cNvSpPr>
            <a:spLocks noGrp="1"/>
          </p:cNvSpPr>
          <p:nvPr>
            <p:ph type="body" sz="quarter" idx="10"/>
          </p:nvPr>
        </p:nvSpPr>
        <p:spPr>
          <a:xfrm>
            <a:off x="376321" y="1004991"/>
            <a:ext cx="15231979" cy="7583615"/>
          </a:xfrm>
        </p:spPr>
        <p:txBody>
          <a:bodyPr/>
          <a:lstStyle/>
          <a:p>
            <a:r>
              <a:rPr lang="ru-RU" b="1" dirty="0"/>
              <a:t>Цикличность </a:t>
            </a:r>
            <a:r>
              <a:rPr lang="ru-RU" dirty="0"/>
              <a:t>позволяет отправлять пользователю до пяти уведомлений в виде анимации. В общем случае, более новые уведомления замещают более старые в порядке очереди. Однако, с уведомлениями можно ассоциировать теги – таким образом, новое уведомление с соответствующим тегом заменит более старое, имеющее такой же тег, независимо от позиции старого уведомления в очереди</a:t>
            </a:r>
            <a:r>
              <a:rPr lang="ru-RU" dirty="0" smtClean="0"/>
              <a:t>.</a:t>
            </a:r>
          </a:p>
          <a:p>
            <a:r>
              <a:rPr lang="ru-RU" dirty="0"/>
              <a:t>Используйте с осторожностью циклические уведомления в приложении. В зависимости от приложения и уведомлений к </a:t>
            </a:r>
            <a:r>
              <a:rPr lang="ru-RU" dirty="0" smtClean="0"/>
              <a:t>ним </a:t>
            </a:r>
            <a:r>
              <a:rPr lang="ru-RU" dirty="0"/>
              <a:t>уведомления на плитке могут содержать устаревшую информацию.</a:t>
            </a:r>
          </a:p>
          <a:p>
            <a:endParaRPr lang="ru-RU" dirty="0"/>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Тост-уведомления</a:t>
            </a:r>
            <a:endParaRPr lang="en-US" sz="6000" dirty="0">
              <a:cs typeface="Courier New" pitchFamily="49" charset="0"/>
            </a:endParaRPr>
          </a:p>
        </p:txBody>
      </p:sp>
      <p:sp>
        <p:nvSpPr>
          <p:cNvPr id="27" name="Content Placeholder 26"/>
          <p:cNvSpPr>
            <a:spLocks noGrp="1"/>
          </p:cNvSpPr>
          <p:nvPr>
            <p:ph type="body" sz="quarter" idx="10"/>
          </p:nvPr>
        </p:nvSpPr>
        <p:spPr>
          <a:xfrm>
            <a:off x="799017" y="1895512"/>
            <a:ext cx="14276777" cy="7929863"/>
          </a:xfrm>
        </p:spPr>
        <p:txBody>
          <a:bodyPr/>
          <a:lstStyle/>
          <a:p>
            <a:r>
              <a:rPr lang="ru-RU" dirty="0" smtClean="0"/>
              <a:t>Тост-уведомления разработаны для обеспечения своевременного и актуального уведомления пользователя при закрытом приложении. Примеры использования </a:t>
            </a:r>
            <a:r>
              <a:rPr lang="ru-RU" dirty="0" err="1" smtClean="0"/>
              <a:t>тост-уведомлений</a:t>
            </a:r>
            <a:r>
              <a:rPr lang="ru-RU" dirty="0" smtClean="0"/>
              <a:t>:</a:t>
            </a:r>
          </a:p>
          <a:p>
            <a:pPr marL="792000" lvl="0">
              <a:spcBef>
                <a:spcPts val="0"/>
              </a:spcBef>
              <a:buFont typeface="Arial" pitchFamily="34" charset="0"/>
              <a:buChar char="•"/>
            </a:pPr>
            <a:r>
              <a:rPr lang="ru-RU" dirty="0" smtClean="0"/>
              <a:t> </a:t>
            </a:r>
            <a:r>
              <a:rPr lang="ru-RU" dirty="0" err="1" smtClean="0"/>
              <a:t>н</a:t>
            </a:r>
            <a:r>
              <a:rPr lang="en-US" dirty="0" err="1" smtClean="0"/>
              <a:t>овые</a:t>
            </a:r>
            <a:r>
              <a:rPr lang="en-US" dirty="0" smtClean="0"/>
              <a:t> </a:t>
            </a:r>
            <a:r>
              <a:rPr lang="en-US" dirty="0" err="1" smtClean="0"/>
              <a:t>сообщения</a:t>
            </a:r>
            <a:r>
              <a:rPr lang="en-US" dirty="0" smtClean="0"/>
              <a:t> в </a:t>
            </a:r>
            <a:r>
              <a:rPr lang="en-US" dirty="0" err="1" smtClean="0"/>
              <a:t>электронном</a:t>
            </a:r>
            <a:r>
              <a:rPr lang="en-US" dirty="0" smtClean="0"/>
              <a:t> </a:t>
            </a:r>
            <a:r>
              <a:rPr lang="en-US" dirty="0" err="1" smtClean="0"/>
              <a:t>ящике</a:t>
            </a:r>
            <a:endParaRPr lang="ru-RU" dirty="0" smtClean="0"/>
          </a:p>
          <a:p>
            <a:pPr marL="792000" lvl="0">
              <a:spcBef>
                <a:spcPts val="0"/>
              </a:spcBef>
              <a:buFont typeface="Arial" pitchFamily="34" charset="0"/>
              <a:buChar char="•"/>
            </a:pPr>
            <a:r>
              <a:rPr lang="ru-RU" dirty="0" smtClean="0"/>
              <a:t> </a:t>
            </a:r>
            <a:r>
              <a:rPr lang="ru-RU" dirty="0" err="1" smtClean="0"/>
              <a:t>н</a:t>
            </a:r>
            <a:r>
              <a:rPr lang="en-US" dirty="0" err="1" smtClean="0"/>
              <a:t>овые</a:t>
            </a:r>
            <a:r>
              <a:rPr lang="ru-RU" dirty="0" smtClean="0"/>
              <a:t> </a:t>
            </a:r>
            <a:r>
              <a:rPr lang="en-US" dirty="0" err="1" smtClean="0"/>
              <a:t>мгновенные</a:t>
            </a:r>
            <a:r>
              <a:rPr lang="ru-RU" dirty="0" smtClean="0"/>
              <a:t> </a:t>
            </a:r>
            <a:r>
              <a:rPr lang="en-US" dirty="0" err="1" smtClean="0"/>
              <a:t>сообщения</a:t>
            </a:r>
            <a:endParaRPr lang="ru-RU" dirty="0" smtClean="0"/>
          </a:p>
          <a:p>
            <a:pPr marL="792000" lvl="0">
              <a:spcBef>
                <a:spcPts val="0"/>
              </a:spcBef>
              <a:buFont typeface="Arial" pitchFamily="34" charset="0"/>
              <a:buChar char="•"/>
            </a:pPr>
            <a:r>
              <a:rPr lang="ru-RU" dirty="0" smtClean="0"/>
              <a:t> новые текстовые сообщения</a:t>
            </a:r>
          </a:p>
          <a:p>
            <a:pPr marL="792000" lvl="0">
              <a:spcBef>
                <a:spcPts val="0"/>
              </a:spcBef>
              <a:buFont typeface="Arial" pitchFamily="34" charset="0"/>
              <a:buChar char="•"/>
            </a:pPr>
            <a:r>
              <a:rPr lang="ru-RU" dirty="0" smtClean="0"/>
              <a:t> напоминания приложения Календарь и другие виды напоминаний</a:t>
            </a:r>
          </a:p>
          <a:p>
            <a:pPr marL="792000" lvl="0">
              <a:spcBef>
                <a:spcPts val="0"/>
              </a:spcBef>
              <a:buFont typeface="Arial" pitchFamily="34" charset="0"/>
              <a:buChar char="•"/>
            </a:pPr>
            <a:r>
              <a:rPr lang="ru-RU" dirty="0" smtClean="0"/>
              <a:t> системные операции, например, копирование/перенос фотографий</a:t>
            </a:r>
          </a:p>
          <a:p>
            <a:pPr marL="792000" lvl="0">
              <a:spcBef>
                <a:spcPts val="0"/>
              </a:spcBef>
              <a:buFont typeface="Arial" pitchFamily="34" charset="0"/>
              <a:buChar char="•"/>
            </a:pPr>
            <a:r>
              <a:rPr lang="ru-RU" dirty="0" smtClean="0"/>
              <a:t> уведомления приложений, выбранные на усмотрение пользователя</a:t>
            </a:r>
          </a:p>
          <a:p>
            <a:pPr lvl="1">
              <a:lnSpc>
                <a:spcPct val="150000"/>
              </a:lnSpc>
            </a:pPr>
            <a:endParaRPr lang="en-US" sz="2450" dirty="0" smtClean="0">
              <a:latin typeface="Segoe UI Light" pitchFamily="34" charset="0"/>
            </a:endParaRPr>
          </a:p>
          <a:p>
            <a:pPr lvl="1">
              <a:lnSpc>
                <a:spcPct val="150000"/>
              </a:lnSpc>
            </a:pPr>
            <a:endParaRPr lang="en-US" sz="2450" dirty="0" smtClean="0">
              <a:latin typeface="Segoe UI Light"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b="1" dirty="0" smtClean="0"/>
              <a:t>Итоги</a:t>
            </a:r>
            <a:endParaRPr lang="en-US" sz="6000" b="1" dirty="0" smtClean="0"/>
          </a:p>
        </p:txBody>
      </p:sp>
      <p:sp>
        <p:nvSpPr>
          <p:cNvPr id="18433" name="Rectangle 1"/>
          <p:cNvSpPr>
            <a:spLocks noGrp="1" noChangeArrowheads="1"/>
          </p:cNvSpPr>
          <p:nvPr>
            <p:ph type="body" sz="quarter" idx="10"/>
          </p:nvPr>
        </p:nvSpPr>
        <p:spPr>
          <a:xfrm>
            <a:off x="986590" y="2088015"/>
            <a:ext cx="14546402" cy="5761577"/>
          </a:xfrm>
        </p:spPr>
        <p:txBody>
          <a:bodyPr/>
          <a:lstStyle/>
          <a:p>
            <a:pPr marL="0" indent="0">
              <a:lnSpc>
                <a:spcPct val="150000"/>
              </a:lnSpc>
              <a:buNone/>
            </a:pPr>
            <a:r>
              <a:rPr lang="ru-RU" dirty="0" smtClean="0"/>
              <a:t>Этот модуль охватывает</a:t>
            </a:r>
            <a:r>
              <a:rPr lang="en-US" sz="3200" dirty="0" smtClean="0">
                <a:latin typeface="Segoe UI Light" pitchFamily="34" charset="0"/>
              </a:rPr>
              <a:t>:</a:t>
            </a:r>
            <a:endParaRPr lang="en-US" sz="3200" dirty="0">
              <a:latin typeface="Segoe UI Light" pitchFamily="34" charset="0"/>
            </a:endParaRPr>
          </a:p>
          <a:p>
            <a:pPr>
              <a:buFont typeface="Wingdings" pitchFamily="2" charset="2"/>
              <a:buChar char="§"/>
            </a:pPr>
            <a:r>
              <a:rPr lang="ru-RU" dirty="0">
                <a:sym typeface="Auto 2 Regular" charset="0"/>
              </a:rPr>
              <a:t>Основные задачи плиток и уведомлений</a:t>
            </a:r>
          </a:p>
          <a:p>
            <a:pPr>
              <a:buFont typeface="Wingdings" pitchFamily="2" charset="2"/>
              <a:buChar char="§"/>
            </a:pPr>
            <a:r>
              <a:rPr lang="ru-RU" dirty="0">
                <a:sym typeface="Auto 2 Regular" charset="0"/>
              </a:rPr>
              <a:t>Зачем нужны живые плитки в </a:t>
            </a:r>
            <a:r>
              <a:rPr lang="en-US" dirty="0" err="1" smtClean="0">
                <a:sym typeface="Auto 2 Regular" charset="0"/>
              </a:rPr>
              <a:t>WinRT</a:t>
            </a:r>
            <a:r>
              <a:rPr lang="en-US" dirty="0" smtClean="0">
                <a:sym typeface="Auto 2 Regular" charset="0"/>
              </a:rPr>
              <a:t>-</a:t>
            </a:r>
            <a:r>
              <a:rPr lang="ru-RU" dirty="0" smtClean="0">
                <a:sym typeface="Auto 2 Regular" charset="0"/>
              </a:rPr>
              <a:t>приложениях</a:t>
            </a:r>
            <a:endParaRPr lang="en-US" dirty="0">
              <a:sym typeface="Auto 2 Regular" charset="0"/>
            </a:endParaRPr>
          </a:p>
          <a:p>
            <a:pPr>
              <a:buFont typeface="Wingdings" pitchFamily="2" charset="2"/>
              <a:buChar char="§"/>
            </a:pPr>
            <a:r>
              <a:rPr lang="ru-RU" dirty="0">
                <a:sym typeface="Auto 2 Regular" charset="0"/>
              </a:rPr>
              <a:t>Что можно и что нельзя делать при разработке плиток</a:t>
            </a:r>
            <a:endParaRPr lang="en-US" dirty="0">
              <a:sym typeface="Auto 2 Regular" charset="0"/>
            </a:endParaRPr>
          </a:p>
          <a:p>
            <a:pPr>
              <a:buFont typeface="Wingdings" pitchFamily="2" charset="2"/>
              <a:buChar char="§"/>
            </a:pPr>
            <a:r>
              <a:rPr lang="ru-RU" dirty="0">
                <a:sym typeface="Auto 2 Regular" charset="0"/>
              </a:rPr>
              <a:t>Надлежащее использование индикаторов событий</a:t>
            </a:r>
            <a:endParaRPr lang="en-US" dirty="0">
              <a:sym typeface="Auto 2 Regular" charset="0"/>
            </a:endParaRPr>
          </a:p>
          <a:p>
            <a:pPr>
              <a:buFont typeface="Wingdings" pitchFamily="2" charset="2"/>
              <a:buChar char="§"/>
            </a:pPr>
            <a:r>
              <a:rPr lang="ru-RU" dirty="0">
                <a:sym typeface="Auto 2 Regular" charset="0"/>
              </a:rPr>
              <a:t>Использование быстрого просмотра и циклических уведомлений</a:t>
            </a:r>
          </a:p>
          <a:p>
            <a:pPr>
              <a:buFont typeface="Wingdings" pitchFamily="2" charset="2"/>
              <a:buChar char="§"/>
            </a:pPr>
            <a:r>
              <a:rPr lang="ru-RU" dirty="0">
                <a:sym typeface="Auto 2 Regular" charset="0"/>
              </a:rPr>
              <a:t>Когда нужно использовать </a:t>
            </a:r>
            <a:r>
              <a:rPr lang="ru-RU" dirty="0" smtClean="0">
                <a:sym typeface="Auto 2 Regular" charset="0"/>
              </a:rPr>
              <a:t>тост-уведомления</a:t>
            </a:r>
            <a:endParaRPr lang="en-US" dirty="0">
              <a:sym typeface="Auto 2 Regular" charset="0"/>
            </a:endParaRPr>
          </a:p>
        </p:txBody>
      </p:sp>
    </p:spTree>
    <p:extLst>
      <p:ext uri="{BB962C8B-B14F-4D97-AF65-F5344CB8AC3E}">
        <p14:creationId xmlns:p14="http://schemas.microsoft.com/office/powerpoint/2010/main" val="364172499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654578"/>
            <a:ext cx="14276777" cy="1916170"/>
          </a:xfrm>
        </p:spPr>
        <p:txBody>
          <a:bodyPr/>
          <a:lstStyle/>
          <a:p>
            <a:r>
              <a:rPr lang="ru-RU" sz="6000" dirty="0" smtClean="0"/>
              <a:t>Живые плитки и уведомления —   </a:t>
            </a:r>
            <a:br>
              <a:rPr lang="ru-RU" sz="6000" dirty="0" smtClean="0"/>
            </a:br>
            <a:r>
              <a:rPr lang="ru-RU" sz="6000" dirty="0" smtClean="0"/>
              <a:t>уникальный способ привлечения внимания пользователя к приложению</a:t>
            </a:r>
            <a:endParaRPr lang="en-US" sz="6000" dirty="0"/>
          </a:p>
        </p:txBody>
      </p:sp>
      <p:pic>
        <p:nvPicPr>
          <p:cNvPr id="4" name="Picture 3" descr="\\windesign\Modern\XDR\Storytelling\BUILD\Product\Start\HighRes\w8_start_build_press_highdpi_0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666" y="2570748"/>
            <a:ext cx="10166276" cy="5715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auto">
          <a:xfrm>
            <a:off x="1540042" y="3585410"/>
            <a:ext cx="2478505" cy="1251284"/>
          </a:xfrm>
          <a:prstGeom prst="rect">
            <a:avLst/>
          </a:prstGeom>
          <a:noFill/>
          <a:ln w="38100">
            <a:solidFill>
              <a:srgbClr val="FF00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886467"/>
          </a:xfrm>
        </p:spPr>
        <p:txBody>
          <a:bodyPr/>
          <a:lstStyle/>
          <a:p>
            <a:r>
              <a:rPr lang="ru-RU" dirty="0" smtClean="0"/>
              <a:t>Зачем разрабатывать живые плитки?</a:t>
            </a:r>
            <a:endParaRPr lang="en-US" dirty="0"/>
          </a:p>
        </p:txBody>
      </p:sp>
      <p:sp>
        <p:nvSpPr>
          <p:cNvPr id="3" name="Text Placeholder 2"/>
          <p:cNvSpPr>
            <a:spLocks noGrp="1"/>
          </p:cNvSpPr>
          <p:nvPr>
            <p:ph type="body" sz="quarter" idx="10"/>
          </p:nvPr>
        </p:nvSpPr>
        <p:spPr>
          <a:xfrm>
            <a:off x="365880" y="1390184"/>
            <a:ext cx="14938288" cy="7657481"/>
          </a:xfrm>
        </p:spPr>
        <p:txBody>
          <a:bodyPr/>
          <a:lstStyle/>
          <a:p>
            <a:pPr lvl="0"/>
            <a:r>
              <a:rPr lang="ru-RU" sz="2800" b="1" dirty="0"/>
              <a:t>Плитки</a:t>
            </a:r>
            <a:r>
              <a:rPr lang="ru-RU" sz="2800" dirty="0"/>
              <a:t> являются «парадным подъездом» для запуска Вашего приложения.  Качественная </a:t>
            </a:r>
            <a:r>
              <a:rPr lang="ru-RU" sz="2800" b="1" dirty="0"/>
              <a:t>плитка</a:t>
            </a:r>
            <a:r>
              <a:rPr lang="ru-RU" sz="2800" dirty="0"/>
              <a:t> </a:t>
            </a:r>
            <a:r>
              <a:rPr lang="ru-RU" sz="2800" dirty="0" smtClean="0"/>
              <a:t>привлечет пользователя к приложению, даже если оно не запущено.</a:t>
            </a:r>
          </a:p>
          <a:p>
            <a:pPr lvl="0"/>
            <a:r>
              <a:rPr lang="ru-RU" sz="2800" dirty="0" smtClean="0"/>
              <a:t>Они отличают ваше приложение от других в магазине приложений, пользователи предпочитают приложения с хорошо проработанными плитками.</a:t>
            </a:r>
            <a:endParaRPr lang="ru-RU" sz="2800" dirty="0"/>
          </a:p>
          <a:p>
            <a:r>
              <a:rPr lang="ru-RU" sz="3000" dirty="0" smtClean="0">
                <a:latin typeface="Segoe UI Light" pitchFamily="34" charset="0"/>
              </a:rPr>
              <a:t>Если пользователю нравится Ваша живая плитка</a:t>
            </a:r>
            <a:r>
              <a:rPr lang="en-US" sz="3000" dirty="0" smtClean="0">
                <a:latin typeface="Segoe UI Light" pitchFamily="34" charset="0"/>
              </a:rPr>
              <a:t>,</a:t>
            </a:r>
            <a:r>
              <a:rPr lang="ru-RU" sz="3000" dirty="0" smtClean="0">
                <a:latin typeface="Segoe UI Light" pitchFamily="34" charset="0"/>
              </a:rPr>
              <a:t> размещенная на начальном экране, он запустит Ваше приложение еще раз – плитка отображает последние новости Вашего приложения.</a:t>
            </a:r>
          </a:p>
          <a:p>
            <a:r>
              <a:rPr lang="ru-RU" sz="3000" dirty="0" smtClean="0"/>
              <a:t>Если пользователю не нравится плитка, он может удалить или переместить ее в конец начального экрана, отключить обновления или удалить приложение с компьютера.</a:t>
            </a:r>
            <a:endParaRPr lang="en-US" sz="3200" dirty="0">
              <a:latin typeface="Segoe UI Light" pitchFamily="34" charset="0"/>
            </a:endParaRPr>
          </a:p>
        </p:txBody>
      </p:sp>
      <p:sp>
        <p:nvSpPr>
          <p:cNvPr id="6" name="Title 4"/>
          <p:cNvSpPr txBox="1">
            <a:spLocks/>
          </p:cNvSpPr>
          <p:nvPr/>
        </p:nvSpPr>
        <p:spPr>
          <a:xfrm>
            <a:off x="583660" y="2647723"/>
            <a:ext cx="11149013" cy="1131364"/>
          </a:xfrm>
          <a:prstGeom prst="rect">
            <a:avLst/>
          </a:prstGeom>
        </p:spPr>
        <p:txBody>
          <a:bodyPr vert="horz" wrap="square" lIns="0" tIns="0" rIns="0" bIns="0" rtlCol="0" anchor="b" anchorCtr="0">
            <a:noAutofit/>
          </a:bodyPr>
          <a:lst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a:lstStyle>
          <a:p>
            <a:endParaRPr lang="en-US" dirty="0"/>
          </a:p>
        </p:txBody>
      </p:sp>
    </p:spTree>
    <p:extLst>
      <p:ext uri="{BB962C8B-B14F-4D97-AF65-F5344CB8AC3E}">
        <p14:creationId xmlns:p14="http://schemas.microsoft.com/office/powerpoint/2010/main" val="314178374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Надлежащее использование плиток</a:t>
            </a:r>
            <a:endParaRPr lang="en-US" dirty="0"/>
          </a:p>
        </p:txBody>
      </p:sp>
      <p:sp>
        <p:nvSpPr>
          <p:cNvPr id="3" name="Text Placeholder 2"/>
          <p:cNvSpPr>
            <a:spLocks noGrp="1"/>
          </p:cNvSpPr>
          <p:nvPr>
            <p:ph type="body" sz="quarter" idx="10"/>
          </p:nvPr>
        </p:nvSpPr>
        <p:spPr>
          <a:xfrm>
            <a:off x="726827" y="1823318"/>
            <a:ext cx="14276777" cy="6303264"/>
          </a:xfrm>
        </p:spPr>
        <p:txBody>
          <a:bodyPr/>
          <a:lstStyle/>
          <a:p>
            <a:pPr>
              <a:lnSpc>
                <a:spcPct val="150000"/>
              </a:lnSpc>
            </a:pPr>
            <a:r>
              <a:rPr lang="ru-RU" sz="3200" dirty="0" smtClean="0">
                <a:latin typeface="Segoe UI Light" pitchFamily="34" charset="0"/>
              </a:rPr>
              <a:t>Учитывайте интересы пользователей при отправке уведомлений на плитку.</a:t>
            </a:r>
            <a:endParaRPr lang="en-US" sz="3200" dirty="0" smtClean="0">
              <a:latin typeface="Segoe UI Light" pitchFamily="34" charset="0"/>
            </a:endParaRPr>
          </a:p>
          <a:p>
            <a:pPr>
              <a:lnSpc>
                <a:spcPct val="150000"/>
              </a:lnSpc>
            </a:pPr>
            <a:r>
              <a:rPr lang="ru-RU" sz="3200" dirty="0" smtClean="0">
                <a:latin typeface="Segoe UI Light" pitchFamily="34" charset="0"/>
              </a:rPr>
              <a:t>Уведомления плиток должны бать интересны пользователям.</a:t>
            </a:r>
          </a:p>
          <a:p>
            <a:pPr>
              <a:lnSpc>
                <a:spcPct val="150000"/>
              </a:lnSpc>
            </a:pPr>
            <a:r>
              <a:rPr lang="ru-RU" sz="3200" dirty="0" smtClean="0">
                <a:latin typeface="Segoe UI Light" pitchFamily="34" charset="0"/>
              </a:rPr>
              <a:t>Следите за регулярным обновлением содержимого плиток для поддержания интереса пользователей.</a:t>
            </a:r>
            <a:endParaRPr lang="en-US" sz="3200" dirty="0" smtClean="0">
              <a:latin typeface="Segoe UI Light" pitchFamily="34" charset="0"/>
            </a:endParaRPr>
          </a:p>
          <a:p>
            <a:pPr>
              <a:lnSpc>
                <a:spcPct val="150000"/>
              </a:lnSpc>
            </a:pPr>
            <a:r>
              <a:rPr lang="ru-RU" sz="3200" dirty="0" smtClean="0">
                <a:latin typeface="Segoe UI Light" pitchFamily="34" charset="0"/>
              </a:rPr>
              <a:t>Наполняйте плитки интересной информацией.</a:t>
            </a:r>
            <a:endParaRPr lang="en-US" sz="3200" dirty="0" smtClean="0">
              <a:latin typeface="Segoe UI Light" pitchFamily="34" charset="0"/>
            </a:endParaRPr>
          </a:p>
          <a:p>
            <a:pPr>
              <a:lnSpc>
                <a:spcPct val="150000"/>
              </a:lnSpc>
            </a:pPr>
            <a:r>
              <a:rPr lang="ru-RU" sz="3200" dirty="0" smtClean="0">
                <a:latin typeface="Segoe UI Light" pitchFamily="34" charset="0"/>
              </a:rPr>
              <a:t>Отправляйте уведомления о данных, расположенных на главной странице вашего приложения.</a:t>
            </a:r>
            <a:endParaRPr lang="en-US" sz="3200" dirty="0">
              <a:latin typeface="Segoe UI Light" pitchFamily="34" charset="0"/>
            </a:endParaRPr>
          </a:p>
        </p:txBody>
      </p:sp>
    </p:spTree>
    <p:extLst>
      <p:ext uri="{BB962C8B-B14F-4D97-AF65-F5344CB8AC3E}">
        <p14:creationId xmlns:p14="http://schemas.microsoft.com/office/powerpoint/2010/main" val="375361110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47402" y="292628"/>
            <a:ext cx="14860898" cy="1448251"/>
          </a:xfrm>
        </p:spPr>
        <p:txBody>
          <a:bodyPr/>
          <a:lstStyle/>
          <a:p>
            <a:r>
              <a:rPr lang="ru-RU" sz="6000" dirty="0" smtClean="0"/>
              <a:t>Многоцелевой шаблон – только текст</a:t>
            </a:r>
            <a:endParaRPr lang="en-US" sz="6000" dirty="0"/>
          </a:p>
        </p:txBody>
      </p:sp>
      <p:pic>
        <p:nvPicPr>
          <p:cNvPr id="4" name="Picture 3" descr="\\windesign\Modern\XDR\Storytelling\BUILD\Product\Start\HighRes\w8_start_build_press_highdpi_0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918" y="2089486"/>
            <a:ext cx="10166276" cy="5715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auto">
          <a:xfrm>
            <a:off x="1636294" y="3344780"/>
            <a:ext cx="2478505" cy="1251284"/>
          </a:xfrm>
          <a:prstGeom prst="rect">
            <a:avLst/>
          </a:prstGeom>
          <a:noFill/>
          <a:ln w="38100">
            <a:solidFill>
              <a:srgbClr val="FF00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Tree>
    <p:extLst>
      <p:ext uri="{BB962C8B-B14F-4D97-AF65-F5344CB8AC3E}">
        <p14:creationId xmlns:p14="http://schemas.microsoft.com/office/powerpoint/2010/main" val="138957620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windesign\Modern\XDR\Storytelling\BUILD\Product\Start\HighRes\w8_start_build_press_highdpi_0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995" y="2113545"/>
            <a:ext cx="10166276" cy="5715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bwMode="auto">
          <a:xfrm>
            <a:off x="4042624" y="3368839"/>
            <a:ext cx="2478505" cy="1251284"/>
          </a:xfrm>
          <a:prstGeom prst="rect">
            <a:avLst/>
          </a:prstGeom>
          <a:noFill/>
          <a:ln w="38100">
            <a:solidFill>
              <a:srgbClr val="FF00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
        <p:nvSpPr>
          <p:cNvPr id="2" name="Title 1"/>
          <p:cNvSpPr>
            <a:spLocks noGrp="1"/>
          </p:cNvSpPr>
          <p:nvPr>
            <p:ph type="title"/>
          </p:nvPr>
        </p:nvSpPr>
        <p:spPr/>
        <p:txBody>
          <a:bodyPr/>
          <a:lstStyle/>
          <a:p>
            <a:r>
              <a:rPr lang="ru-RU" dirty="0" smtClean="0"/>
              <a:t>Многоцелевой шаблон </a:t>
            </a:r>
            <a:r>
              <a:rPr lang="en-US" dirty="0" smtClean="0"/>
              <a:t>– </a:t>
            </a:r>
            <a:r>
              <a:rPr lang="ru-RU" dirty="0" smtClean="0"/>
              <a:t>сочетание </a:t>
            </a:r>
            <a:br>
              <a:rPr lang="ru-RU" dirty="0" smtClean="0"/>
            </a:br>
            <a:r>
              <a:rPr lang="ru-RU" dirty="0" smtClean="0"/>
              <a:t>текста и картинки</a:t>
            </a:r>
            <a:endParaRPr lang="en-US" dirty="0"/>
          </a:p>
        </p:txBody>
      </p:sp>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windesign\Modern\XDR\Storytelling\BUILD\Product\Start\HighRes\w8_start_build_press_highdpi_0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792" y="2089482"/>
            <a:ext cx="10166276" cy="5715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auto">
          <a:xfrm>
            <a:off x="3970421" y="4547934"/>
            <a:ext cx="2478505" cy="1251284"/>
          </a:xfrm>
          <a:prstGeom prst="rect">
            <a:avLst/>
          </a:prstGeom>
          <a:noFill/>
          <a:ln w="38100">
            <a:solidFill>
              <a:srgbClr val="FF00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
        <p:nvSpPr>
          <p:cNvPr id="3" name="Title 2"/>
          <p:cNvSpPr>
            <a:spLocks noGrp="1"/>
          </p:cNvSpPr>
          <p:nvPr>
            <p:ph type="title"/>
          </p:nvPr>
        </p:nvSpPr>
        <p:spPr/>
        <p:txBody>
          <a:bodyPr/>
          <a:lstStyle/>
          <a:p>
            <a:r>
              <a:rPr lang="ru-RU" dirty="0" smtClean="0"/>
              <a:t>Многоцелевой шаблон </a:t>
            </a:r>
            <a:r>
              <a:rPr lang="en-US" dirty="0" smtClean="0"/>
              <a:t>– </a:t>
            </a:r>
            <a:r>
              <a:rPr lang="ru-RU" dirty="0" smtClean="0"/>
              <a:t>с</a:t>
            </a:r>
            <a:r>
              <a:rPr lang="en-US" dirty="0" smtClean="0"/>
              <a:t> </a:t>
            </a:r>
            <a:r>
              <a:rPr lang="ru-RU" dirty="0" smtClean="0"/>
              <a:t>квадратным</a:t>
            </a:r>
            <a:br>
              <a:rPr lang="ru-RU" dirty="0" smtClean="0"/>
            </a:br>
            <a:r>
              <a:rPr lang="ru-RU" dirty="0" smtClean="0"/>
              <a:t>фото</a:t>
            </a:r>
            <a:endParaRPr lang="en-US" dirty="0"/>
          </a:p>
        </p:txBody>
      </p:sp>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windesign\Modern\XDR\Storytelling\BUILD\Product\Start\HighRes\w8_start_build_press_highdpi_0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0271" y="1993230"/>
            <a:ext cx="10166276" cy="5715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bwMode="auto">
          <a:xfrm>
            <a:off x="6233026" y="4451682"/>
            <a:ext cx="2478505" cy="1251284"/>
          </a:xfrm>
          <a:prstGeom prst="rect">
            <a:avLst/>
          </a:prstGeom>
          <a:noFill/>
          <a:ln w="38100">
            <a:solidFill>
              <a:srgbClr val="FF00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bg1"/>
              </a:solidFill>
            </a:endParaRPr>
          </a:p>
        </p:txBody>
      </p:sp>
      <p:sp>
        <p:nvSpPr>
          <p:cNvPr id="2" name="Title 1"/>
          <p:cNvSpPr>
            <a:spLocks noGrp="1"/>
          </p:cNvSpPr>
          <p:nvPr>
            <p:ph type="title"/>
          </p:nvPr>
        </p:nvSpPr>
        <p:spPr/>
        <p:txBody>
          <a:bodyPr/>
          <a:lstStyle/>
          <a:p>
            <a:r>
              <a:rPr lang="ru-RU" dirty="0" smtClean="0"/>
              <a:t>Эффект погружения – все фотографии  для</a:t>
            </a:r>
            <a:br>
              <a:rPr lang="ru-RU" dirty="0" smtClean="0"/>
            </a:br>
            <a:r>
              <a:rPr lang="ru-RU" dirty="0" smtClean="0"/>
              <a:t>приложений, работающих с фото</a:t>
            </a:r>
            <a:endParaRPr lang="en-US" dirty="0"/>
          </a:p>
        </p:txBody>
      </p:sp>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3C7443-01E3-4E0D-AC31-8BD209C1C579}">
  <ds:schemaRefs>
    <ds:schemaRef ds:uri="http://schemas.microsoft.com/office/2006/metadata/properties"/>
    <ds:schemaRef ds:uri="http://www.w3.org/XML/1998/namespace"/>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1ba418b2-d25a-4750-94ba-b9e42b42716b"/>
    <ds:schemaRef ds:uri="http://purl.org/dc/elements/1.1/"/>
  </ds:schemaRefs>
</ds:datastoreItem>
</file>

<file path=customXml/itemProps2.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CEB2934-CB9D-4953-B340-FBE61D6714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2223</Words>
  <Application>Microsoft Office PowerPoint</Application>
  <PresentationFormat>Произвольный</PresentationFormat>
  <Paragraphs>151</Paragraphs>
  <Slides>24</Slides>
  <Notes>22</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Win8_PPT_Template</vt:lpstr>
      <vt:lpstr>Модуль 9: Живые плитки и уведомления</vt:lpstr>
      <vt:lpstr>Содержание презентации:</vt:lpstr>
      <vt:lpstr>Живые плитки и уведомления —    уникальный способ привлечения внимания пользователя к приложению</vt:lpstr>
      <vt:lpstr>Зачем разрабатывать живые плитки?</vt:lpstr>
      <vt:lpstr>Надлежащее использование плиток</vt:lpstr>
      <vt:lpstr>Многоцелевой шаблон – только текст</vt:lpstr>
      <vt:lpstr>Многоцелевой шаблон – сочетание  текста и картинки</vt:lpstr>
      <vt:lpstr>Многоцелевой шаблон – с квадратным фото</vt:lpstr>
      <vt:lpstr>Эффект погружения – все фотографии  для приложений, работающих с фото</vt:lpstr>
      <vt:lpstr>Основы работы плитки</vt:lpstr>
      <vt:lpstr>Плитки обладают свойствами циклического обновления и быстрого просмотра</vt:lpstr>
      <vt:lpstr>Плитки обладают свойствами циклического обновления и быстрого просмотра</vt:lpstr>
      <vt:lpstr>Индикаторы событий плиток</vt:lpstr>
      <vt:lpstr>Тост-уведомления</vt:lpstr>
      <vt:lpstr>Что делает плитку привлекательной?</vt:lpstr>
      <vt:lpstr>Анимации, встроенные в WinRT-приложения</vt:lpstr>
      <vt:lpstr>Что не следует делать с плитками?</vt:lpstr>
      <vt:lpstr>Шаблоны плиток</vt:lpstr>
      <vt:lpstr>Основные принципы брендинга</vt:lpstr>
      <vt:lpstr>Настройка размера плитки</vt:lpstr>
      <vt:lpstr>Правильное использование индикаторов событий</vt:lpstr>
      <vt:lpstr>Циклические уведомления</vt:lpstr>
      <vt:lpstr>Тост-уведомления</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2012-10-25T17:12:08Z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