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26"/>
  </p:notesMasterIdLst>
  <p:handoutMasterIdLst>
    <p:handoutMasterId r:id="rId27"/>
  </p:handoutMasterIdLst>
  <p:sldIdLst>
    <p:sldId id="531" r:id="rId5"/>
    <p:sldId id="532" r:id="rId6"/>
    <p:sldId id="533" r:id="rId7"/>
    <p:sldId id="534" r:id="rId8"/>
    <p:sldId id="535" r:id="rId9"/>
    <p:sldId id="536" r:id="rId10"/>
    <p:sldId id="538" r:id="rId11"/>
    <p:sldId id="540" r:id="rId12"/>
    <p:sldId id="541" r:id="rId13"/>
    <p:sldId id="542" r:id="rId14"/>
    <p:sldId id="511" r:id="rId15"/>
    <p:sldId id="543" r:id="rId16"/>
    <p:sldId id="544" r:id="rId17"/>
    <p:sldId id="545" r:id="rId18"/>
    <p:sldId id="546" r:id="rId19"/>
    <p:sldId id="547" r:id="rId20"/>
    <p:sldId id="548" r:id="rId21"/>
    <p:sldId id="549" r:id="rId22"/>
    <p:sldId id="550" r:id="rId23"/>
    <p:sldId id="552" r:id="rId24"/>
    <p:sldId id="551" r:id="rId25"/>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D2"/>
    <a:srgbClr val="333399"/>
    <a:srgbClr val="00DCFF"/>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162" autoAdjust="0"/>
    <p:restoredTop sz="64794" autoAdjust="0"/>
  </p:normalViewPr>
  <p:slideViewPr>
    <p:cSldViewPr snapToGrid="0">
      <p:cViewPr>
        <p:scale>
          <a:sx n="50" d="100"/>
          <a:sy n="50" d="100"/>
        </p:scale>
        <p:origin x="-1968" y="-318"/>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3516" y="-11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2-10-19T15:54:20.625" idx="1">
    <p:pos x="9185" y="2849"/>
    <p:text>задавать жесты для пальца реальных размеров ?</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10/25/2012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10/25/2012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Windows, Bing,</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PowerPoint, Internet Explorer, Visual Studio, </a:t>
            </a:r>
            <a:r>
              <a:rPr lang="en-US" sz="1200" kern="1200" dirty="0" err="1" smtClean="0">
                <a:solidFill>
                  <a:schemeClr val="tx1"/>
                </a:solidFill>
                <a:latin typeface="+mn-lt"/>
                <a:ea typeface="+mn-ea"/>
                <a:cs typeface="+mn-cs"/>
              </a:rPr>
              <a:t>WebMatrix</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DreamSpark</a:t>
            </a:r>
            <a:r>
              <a:rPr lang="en-US" sz="1200" kern="1200" dirty="0" smtClean="0">
                <a:solidFill>
                  <a:schemeClr val="tx1"/>
                </a:solidFill>
                <a:latin typeface="+mn-lt"/>
                <a:ea typeface="+mn-ea"/>
                <a:cs typeface="+mn-cs"/>
              </a:rPr>
              <a:t>,</a:t>
            </a:r>
            <a:r>
              <a:rPr lang="en-US" sz="1200" kern="1200" baseline="0" dirty="0" smtClean="0">
                <a:solidFill>
                  <a:schemeClr val="tx1"/>
                </a:solidFill>
                <a:latin typeface="+mn-lt"/>
                <a:ea typeface="+mn-ea"/>
                <a:cs typeface="+mn-cs"/>
              </a:rPr>
              <a:t> </a:t>
            </a:r>
            <a:r>
              <a:rPr lang="ru-RU" sz="1200" kern="1200" baseline="0" dirty="0" smtClean="0">
                <a:solidFill>
                  <a:schemeClr val="tx1"/>
                </a:solidFill>
                <a:latin typeface="+mn-lt"/>
                <a:ea typeface="+mn-ea"/>
                <a:cs typeface="+mn-cs"/>
              </a:rPr>
              <a:t>и </a:t>
            </a:r>
            <a:r>
              <a:rPr lang="en-US" sz="1200" kern="1200" baseline="0" dirty="0" smtClean="0">
                <a:solidFill>
                  <a:schemeClr val="tx1"/>
                </a:solidFill>
                <a:latin typeface="+mn-lt"/>
                <a:ea typeface="+mn-ea"/>
                <a:cs typeface="+mn-cs"/>
              </a:rPr>
              <a:t>Silverlight</a:t>
            </a:r>
            <a:r>
              <a:rPr lang="en-US" sz="1200" kern="1200" dirty="0" smtClean="0">
                <a:solidFill>
                  <a:schemeClr val="tx1"/>
                </a:solidFill>
                <a:latin typeface="+mn-lt"/>
                <a:ea typeface="+mn-ea"/>
                <a:cs typeface="+mn-cs"/>
              </a:rPr>
              <a:t> </a:t>
            </a:r>
            <a:r>
              <a:rPr lang="ru-RU" sz="1200" kern="1200" dirty="0" smtClean="0">
                <a:solidFill>
                  <a:schemeClr val="tx1"/>
                </a:solidFill>
                <a:latin typeface="+mn-lt"/>
                <a:ea typeface="+mn-ea"/>
                <a:cs typeface="+mn-cs"/>
              </a:rPr>
              <a:t>являются  зарегистрированными</a:t>
            </a:r>
            <a:r>
              <a:rPr lang="ru-RU" sz="1200" kern="1200" baseline="0" dirty="0" smtClean="0">
                <a:solidFill>
                  <a:schemeClr val="tx1"/>
                </a:solidFill>
                <a:latin typeface="+mn-lt"/>
                <a:ea typeface="+mn-ea"/>
                <a:cs typeface="+mn-cs"/>
              </a:rPr>
              <a:t> торговыми знаками или  торговыми знаками корпорации</a:t>
            </a:r>
            <a:r>
              <a:rPr lang="en-US" sz="1200" kern="1200" dirty="0" smtClean="0">
                <a:solidFill>
                  <a:schemeClr val="tx1"/>
                </a:solidFill>
                <a:latin typeface="+mn-lt"/>
                <a:ea typeface="+mn-ea"/>
                <a:cs typeface="+mn-cs"/>
              </a:rPr>
              <a:t> Microsoft </a:t>
            </a:r>
            <a:r>
              <a:rPr lang="ru-RU" sz="1200" kern="1200" dirty="0" smtClean="0">
                <a:solidFill>
                  <a:schemeClr val="tx1"/>
                </a:solidFill>
                <a:latin typeface="+mn-lt"/>
                <a:ea typeface="+mn-ea"/>
                <a:cs typeface="+mn-cs"/>
              </a:rPr>
              <a:t>в США и/или других странах</a:t>
            </a:r>
            <a:r>
              <a:rPr lang="en-US" sz="1200" kern="1200" dirty="0" smtClean="0">
                <a:solidFill>
                  <a:schemeClr val="tx1"/>
                </a:solidFill>
                <a:latin typeface="+mn-lt"/>
                <a:ea typeface="+mn-ea"/>
                <a:cs typeface="+mn-cs"/>
              </a:rPr>
              <a:t>.</a:t>
            </a:r>
            <a:r>
              <a:rPr lang="ru-RU" sz="1200" kern="1200" dirty="0" smtClean="0">
                <a:solidFill>
                  <a:schemeClr val="tx1"/>
                </a:solidFill>
                <a:latin typeface="+mn-lt"/>
                <a:ea typeface="+mn-ea"/>
                <a:cs typeface="+mn-cs"/>
              </a:rPr>
              <a:t> Другие названия продуктов и</a:t>
            </a:r>
            <a:r>
              <a:rPr lang="ru-RU" sz="1200" kern="1200" baseline="0" dirty="0" smtClean="0">
                <a:solidFill>
                  <a:schemeClr val="tx1"/>
                </a:solidFill>
                <a:latin typeface="+mn-lt"/>
                <a:ea typeface="+mn-ea"/>
                <a:cs typeface="+mn-cs"/>
              </a:rPr>
              <a:t> компаний, упомянутые здесь, также могут являться </a:t>
            </a:r>
            <a:r>
              <a:rPr lang="ru-RU" sz="1200" kern="1200" dirty="0" smtClean="0">
                <a:solidFill>
                  <a:schemeClr val="tx1"/>
                </a:solidFill>
                <a:latin typeface="+mn-lt"/>
                <a:ea typeface="+mn-ea"/>
                <a:cs typeface="+mn-cs"/>
              </a:rPr>
              <a:t>торговыми знаками их владельцев</a:t>
            </a:r>
            <a:r>
              <a:rPr lang="en-US" sz="1200" kern="1200" dirty="0" smtClean="0">
                <a:solidFill>
                  <a:schemeClr val="tx1"/>
                </a:solidFill>
                <a:latin typeface="+mn-lt"/>
                <a:ea typeface="+mn-ea"/>
                <a:cs typeface="+mn-cs"/>
              </a:rPr>
              <a:t>.</a:t>
            </a:r>
          </a:p>
          <a:p>
            <a:r>
              <a:rPr lang="ru-RU" sz="1200" kern="1200" dirty="0" smtClean="0">
                <a:solidFill>
                  <a:schemeClr val="tx1"/>
                </a:solidFill>
                <a:latin typeface="+mn-lt"/>
                <a:ea typeface="+mn-ea"/>
                <a:cs typeface="+mn-cs"/>
              </a:rPr>
              <a:t>В качестве примера используются вымышленные</a:t>
            </a:r>
            <a:r>
              <a:rPr lang="ru-RU" sz="1200" kern="1200" baseline="0" dirty="0" smtClean="0">
                <a:solidFill>
                  <a:schemeClr val="tx1"/>
                </a:solidFill>
                <a:latin typeface="+mn-lt"/>
                <a:ea typeface="+mn-ea"/>
                <a:cs typeface="+mn-cs"/>
              </a:rPr>
              <a:t> названия компаний, организаций, продуктов, имена доменов, адреса электронной почты, логотипы, люди, места и мероприятия. Не подразумевается никаких связей с какой-либо реальной компанией, организацией, продуктом, именем домена, адресом электронной почты, логотипом, человеком, местом или мероприятием.</a:t>
            </a:r>
            <a:r>
              <a:rPr lang="en-US" sz="1200" kern="1200" dirty="0" smtClean="0">
                <a:solidFill>
                  <a:schemeClr val="tx1"/>
                </a:solidFill>
                <a:latin typeface="+mn-lt"/>
                <a:ea typeface="+mn-ea"/>
                <a:cs typeface="+mn-cs"/>
              </a:rPr>
              <a:t> </a:t>
            </a:r>
          </a:p>
          <a:p>
            <a:r>
              <a:rPr lang="ru-RU" sz="1200" kern="1200" dirty="0" smtClean="0">
                <a:solidFill>
                  <a:schemeClr val="tx1"/>
                </a:solidFill>
                <a:latin typeface="+mn-lt"/>
                <a:ea typeface="+mn-ea"/>
                <a:cs typeface="+mn-cs"/>
              </a:rPr>
              <a:t>Информация,</a:t>
            </a:r>
            <a:r>
              <a:rPr lang="ru-RU" sz="1200" kern="1200" baseline="0" dirty="0" smtClean="0">
                <a:solidFill>
                  <a:schemeClr val="tx1"/>
                </a:solidFill>
                <a:latin typeface="+mn-lt"/>
                <a:ea typeface="+mn-ea"/>
                <a:cs typeface="+mn-cs"/>
              </a:rPr>
              <a:t> содержащаяся в данном учебном пособии, предоставляется  без  каких-либо явных, письменной или подразумеваемых гарантий. </a:t>
            </a:r>
            <a:r>
              <a:rPr lang="en-US" sz="1200" kern="1200" dirty="0" smtClean="0">
                <a:solidFill>
                  <a:schemeClr val="tx1"/>
                </a:solidFill>
                <a:latin typeface="+mn-lt"/>
                <a:ea typeface="+mn-ea"/>
                <a:cs typeface="+mn-cs"/>
              </a:rPr>
              <a:t>Microsoft </a:t>
            </a:r>
            <a:r>
              <a:rPr lang="ru-RU" sz="1200" kern="1200" dirty="0" smtClean="0">
                <a:solidFill>
                  <a:schemeClr val="tx1"/>
                </a:solidFill>
                <a:latin typeface="+mn-lt"/>
                <a:ea typeface="+mn-ea"/>
                <a:cs typeface="+mn-cs"/>
              </a:rPr>
              <a:t>и ее</a:t>
            </a:r>
            <a:r>
              <a:rPr lang="ru-RU" sz="1200" kern="1200" baseline="0" dirty="0" smtClean="0">
                <a:solidFill>
                  <a:schemeClr val="tx1"/>
                </a:solidFill>
                <a:latin typeface="+mn-lt"/>
                <a:ea typeface="+mn-ea"/>
                <a:cs typeface="+mn-cs"/>
              </a:rPr>
              <a:t> </a:t>
            </a:r>
            <a:r>
              <a:rPr lang="ru-RU" sz="1200" kern="1200" baseline="0" dirty="0" err="1" smtClean="0">
                <a:solidFill>
                  <a:schemeClr val="tx1"/>
                </a:solidFill>
                <a:latin typeface="+mn-lt"/>
                <a:ea typeface="+mn-ea"/>
                <a:cs typeface="+mn-cs"/>
              </a:rPr>
              <a:t>реселлеры</a:t>
            </a:r>
            <a:r>
              <a:rPr lang="ru-RU" sz="1200" kern="1200" baseline="0" dirty="0" smtClean="0">
                <a:solidFill>
                  <a:schemeClr val="tx1"/>
                </a:solidFill>
                <a:latin typeface="+mn-lt"/>
                <a:ea typeface="+mn-ea"/>
                <a:cs typeface="+mn-cs"/>
              </a:rPr>
              <a:t> или дистрибьюторы, не несут ответственности за любой ущерб, причиненный или предположительно причиненный</a:t>
            </a:r>
            <a:r>
              <a:rPr lang="en-US" sz="1200" kern="1200" dirty="0" smtClean="0">
                <a:solidFill>
                  <a:schemeClr val="tx1"/>
                </a:solidFill>
                <a:latin typeface="+mn-lt"/>
                <a:ea typeface="+mn-ea"/>
                <a:cs typeface="+mn-cs"/>
              </a:rPr>
              <a:t> </a:t>
            </a:r>
            <a:r>
              <a:rPr lang="ru-RU" sz="1200" kern="1200" dirty="0" smtClean="0">
                <a:solidFill>
                  <a:schemeClr val="tx1"/>
                </a:solidFill>
                <a:latin typeface="+mn-lt"/>
                <a:ea typeface="+mn-ea"/>
                <a:cs typeface="+mn-cs"/>
              </a:rPr>
              <a:t>данным пособием, прямо или косвенно.</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Copyright 2012 by Microsoft Corporation.</a:t>
            </a:r>
          </a:p>
        </p:txBody>
      </p:sp>
      <p:sp>
        <p:nvSpPr>
          <p:cNvPr id="4" name="Slide Number Placeholder 3"/>
          <p:cNvSpPr>
            <a:spLocks noGrp="1"/>
          </p:cNvSpPr>
          <p:nvPr>
            <p:ph type="sldNum" sz="quarter" idx="10"/>
          </p:nvPr>
        </p:nvSpPr>
        <p:spPr/>
        <p:txBody>
          <a:bodyPr/>
          <a:lstStyle/>
          <a:p>
            <a:fld id="{1DD98CA6-83E8-544E-A531-CC859E4DCC8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170659" rtl="0" eaLnBrk="1" fontAlgn="auto" latinLnBrk="0" hangingPunct="1">
              <a:lnSpc>
                <a:spcPct val="90000"/>
              </a:lnSpc>
              <a:spcBef>
                <a:spcPts val="0"/>
              </a:spcBef>
              <a:spcAft>
                <a:spcPts val="426"/>
              </a:spcAft>
              <a:buClrTx/>
              <a:buSzTx/>
              <a:buFontTx/>
              <a:buNone/>
              <a:tabLst/>
              <a:defRPr/>
            </a:pPr>
            <a:r>
              <a:rPr lang="ru-RU" sz="1200" i="0" kern="1200" dirty="0" smtClean="0">
                <a:solidFill>
                  <a:schemeClr val="tx1"/>
                </a:solidFill>
                <a:latin typeface="Segoe UI" pitchFamily="34" charset="0"/>
                <a:ea typeface="+mn-ea"/>
                <a:cs typeface="+mn-cs"/>
              </a:rPr>
              <a:t>Страница должна сознательно поддерживаться разработчиком в состоянии, доступном для</a:t>
            </a:r>
            <a:r>
              <a:rPr lang="ru-RU" sz="1200" i="0" kern="1200" baseline="0" dirty="0" smtClean="0">
                <a:solidFill>
                  <a:schemeClr val="tx1"/>
                </a:solidFill>
                <a:latin typeface="Segoe UI" pitchFamily="34" charset="0"/>
                <a:ea typeface="+mn-ea"/>
                <a:cs typeface="+mn-cs"/>
              </a:rPr>
              <a:t> семантического масштабирования. Пользователь может перемещаться между детальным представлением информации на странице и исходным видом с помощью жеста сжатия-растяжения экрана.</a:t>
            </a:r>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dirty="0" smtClean="0"/>
              <a:t>Несмотря на то, что стиль </a:t>
            </a:r>
            <a:r>
              <a:rPr lang="en-US" dirty="0" smtClean="0"/>
              <a:t>Modern UI</a:t>
            </a:r>
            <a:r>
              <a:rPr lang="ru-RU" dirty="0" smtClean="0"/>
              <a:t> оптимизирован для касаний, многие пользователи будут в основном работать на настольных ПК. В операционную систему встроена</a:t>
            </a:r>
            <a:r>
              <a:rPr lang="ru-RU" baseline="0" dirty="0" smtClean="0"/>
              <a:t> полная поддержка мыши и клавиатуры.</a:t>
            </a:r>
            <a:endParaRPr lang="ru-RU"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170659" rtl="0" eaLnBrk="1" fontAlgn="auto" latinLnBrk="0" hangingPunct="1">
              <a:lnSpc>
                <a:spcPct val="90000"/>
              </a:lnSpc>
              <a:spcBef>
                <a:spcPts val="0"/>
              </a:spcBef>
              <a:spcAft>
                <a:spcPts val="426"/>
              </a:spcAft>
              <a:buClrTx/>
              <a:buSzTx/>
              <a:buFontTx/>
              <a:buNone/>
              <a:tabLst/>
              <a:defRPr/>
            </a:pPr>
            <a:r>
              <a:rPr lang="ru-RU" sz="1200" kern="1200" dirty="0" smtClean="0">
                <a:solidFill>
                  <a:schemeClr val="tx1"/>
                </a:solidFill>
                <a:latin typeface="Segoe UI" pitchFamily="34" charset="0"/>
                <a:ea typeface="+mn-ea"/>
                <a:cs typeface="+mn-cs"/>
              </a:rPr>
              <a:t>Обычно,</a:t>
            </a:r>
            <a:r>
              <a:rPr lang="ru-RU" sz="1200" kern="1200" baseline="0" dirty="0" smtClean="0">
                <a:solidFill>
                  <a:schemeClr val="tx1"/>
                </a:solidFill>
                <a:latin typeface="Segoe UI" pitchFamily="34" charset="0"/>
                <a:ea typeface="+mn-ea"/>
                <a:cs typeface="+mn-cs"/>
              </a:rPr>
              <a:t> значки приложений используют физические образы объектов, такие, как калькулятор, записная книжка, календарь, почтовый конверт. Эти реальные образы позволяют людям понять концепцию в цифровом окружении. Однако, они не являются единственно возможными  в среде </a:t>
            </a:r>
            <a:r>
              <a:rPr lang="en-US" sz="1200" kern="1200" baseline="0" dirty="0" smtClean="0">
                <a:solidFill>
                  <a:schemeClr val="tx1"/>
                </a:solidFill>
                <a:latin typeface="Segoe UI" pitchFamily="34" charset="0"/>
                <a:ea typeface="+mn-ea"/>
                <a:cs typeface="+mn-cs"/>
              </a:rPr>
              <a:t>Modern UI. </a:t>
            </a:r>
            <a:r>
              <a:rPr lang="ru-RU" sz="1200" kern="1200" baseline="0" dirty="0" smtClean="0">
                <a:solidFill>
                  <a:schemeClr val="tx1"/>
                </a:solidFill>
                <a:latin typeface="Segoe UI" pitchFamily="34" charset="0"/>
                <a:ea typeface="+mn-ea"/>
                <a:cs typeface="+mn-cs"/>
              </a:rPr>
              <a:t>Являться подлинно Цифровым означает использовать образные элементы, которые присутствуют только на экранах компьютеров и в цифровой среде. </a:t>
            </a:r>
            <a:endParaRPr lang="en-US" sz="1200" kern="1200" dirty="0" smtClean="0">
              <a:solidFill>
                <a:schemeClr val="tx1"/>
              </a:solidFill>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170659" rtl="0" eaLnBrk="1" fontAlgn="auto" latinLnBrk="0" hangingPunct="1">
              <a:lnSpc>
                <a:spcPct val="90000"/>
              </a:lnSpc>
              <a:spcBef>
                <a:spcPts val="0"/>
              </a:spcBef>
              <a:spcAft>
                <a:spcPts val="426"/>
              </a:spcAft>
              <a:buClrTx/>
              <a:buSzTx/>
              <a:buFontTx/>
              <a:buNone/>
              <a:tabLst/>
              <a:defRPr/>
            </a:pPr>
            <a:r>
              <a:rPr lang="ru-RU" sz="1200" kern="1200" dirty="0" smtClean="0">
                <a:solidFill>
                  <a:schemeClr val="tx1"/>
                </a:solidFill>
                <a:latin typeface="Segoe UI" pitchFamily="34" charset="0"/>
                <a:ea typeface="+mn-ea"/>
                <a:cs typeface="+mn-cs"/>
              </a:rPr>
              <a:t>Техническим термином для группы встроенных </a:t>
            </a:r>
            <a:r>
              <a:rPr lang="ru-RU" sz="1200" kern="1200" dirty="0" err="1" smtClean="0">
                <a:solidFill>
                  <a:schemeClr val="tx1"/>
                </a:solidFill>
                <a:latin typeface="Segoe UI" pitchFamily="34" charset="0"/>
                <a:ea typeface="+mn-ea"/>
                <a:cs typeface="+mn-cs"/>
              </a:rPr>
              <a:t>анимаций</a:t>
            </a:r>
            <a:r>
              <a:rPr lang="ru-RU" sz="1200" kern="1200" dirty="0" smtClean="0">
                <a:solidFill>
                  <a:schemeClr val="tx1"/>
                </a:solidFill>
                <a:latin typeface="Segoe UI" pitchFamily="34" charset="0"/>
                <a:ea typeface="+mn-ea"/>
                <a:cs typeface="+mn-cs"/>
              </a:rPr>
              <a:t> является интерфейс</a:t>
            </a:r>
            <a:r>
              <a:rPr lang="ru-RU" sz="1200" kern="1200" baseline="0" dirty="0" smtClean="0">
                <a:solidFill>
                  <a:schemeClr val="tx1"/>
                </a:solidFill>
                <a:latin typeface="Segoe UI" pitchFamily="34" charset="0"/>
                <a:ea typeface="+mn-ea"/>
                <a:cs typeface="+mn-cs"/>
              </a:rPr>
              <a:t> прикладного программирования  </a:t>
            </a:r>
            <a:r>
              <a:rPr lang="ru-RU" sz="1200" kern="1200" dirty="0" smtClean="0">
                <a:solidFill>
                  <a:schemeClr val="tx1"/>
                </a:solidFill>
                <a:latin typeface="Segoe UI" pitchFamily="34" charset="0"/>
                <a:ea typeface="+mn-ea"/>
                <a:cs typeface="+mn-cs"/>
              </a:rPr>
              <a:t>библиотеки </a:t>
            </a:r>
            <a:r>
              <a:rPr lang="ru-RU" sz="1200" kern="1200" dirty="0" err="1" smtClean="0">
                <a:solidFill>
                  <a:schemeClr val="tx1"/>
                </a:solidFill>
                <a:latin typeface="Segoe UI" pitchFamily="34" charset="0"/>
                <a:ea typeface="+mn-ea"/>
                <a:cs typeface="+mn-cs"/>
              </a:rPr>
              <a:t>анимаций</a:t>
            </a:r>
            <a:r>
              <a:rPr lang="ru-RU" sz="1200" kern="1200" dirty="0" smtClean="0">
                <a:solidFill>
                  <a:schemeClr val="tx1"/>
                </a:solidFill>
                <a:latin typeface="Segoe UI" pitchFamily="34" charset="0"/>
                <a:ea typeface="+mn-ea"/>
                <a:cs typeface="+mn-cs"/>
              </a:rPr>
              <a:t> </a:t>
            </a:r>
            <a:r>
              <a:rPr lang="en-US" sz="1200" kern="1200" baseline="0" dirty="0" smtClean="0">
                <a:solidFill>
                  <a:schemeClr val="tx1"/>
                </a:solidFill>
                <a:latin typeface="Segoe UI" pitchFamily="34" charset="0"/>
                <a:ea typeface="+mn-ea"/>
                <a:cs typeface="+mn-cs"/>
              </a:rPr>
              <a:t> (</a:t>
            </a:r>
            <a:r>
              <a:rPr lang="en-US" sz="1200" kern="1200" dirty="0" smtClean="0">
                <a:solidFill>
                  <a:schemeClr val="tx1"/>
                </a:solidFill>
                <a:latin typeface="Segoe UI" pitchFamily="34" charset="0"/>
                <a:ea typeface="+mn-ea"/>
                <a:cs typeface="+mn-cs"/>
              </a:rPr>
              <a:t>Animation Library APIs). </a:t>
            </a:r>
            <a:r>
              <a:rPr lang="ru-RU" sz="1200" kern="1200" dirty="0" smtClean="0">
                <a:solidFill>
                  <a:schemeClr val="tx1"/>
                </a:solidFill>
                <a:latin typeface="Segoe UI" pitchFamily="34" charset="0"/>
                <a:ea typeface="+mn-ea"/>
                <a:cs typeface="+mn-cs"/>
              </a:rPr>
              <a:t>Это функции, позволяющие использовать анимации в приложениях </a:t>
            </a:r>
            <a:r>
              <a:rPr lang="en-US" sz="1200" kern="1200" dirty="0" smtClean="0">
                <a:solidFill>
                  <a:schemeClr val="tx1"/>
                </a:solidFill>
                <a:latin typeface="Segoe UI" pitchFamily="34" charset="0"/>
                <a:ea typeface="+mn-ea"/>
                <a:cs typeface="+mn-cs"/>
              </a:rPr>
              <a:t>Windows </a:t>
            </a:r>
            <a:r>
              <a:rPr lang="ru-RU" sz="1200" kern="1200" dirty="0" smtClean="0">
                <a:solidFill>
                  <a:schemeClr val="tx1"/>
                </a:solidFill>
                <a:latin typeface="Segoe UI" pitchFamily="34" charset="0"/>
                <a:ea typeface="+mn-ea"/>
                <a:cs typeface="+mn-cs"/>
              </a:rPr>
              <a:t>и </a:t>
            </a:r>
            <a:r>
              <a:rPr lang="ru-RU" sz="1200" kern="1200" dirty="0" smtClean="0">
                <a:solidFill>
                  <a:schemeClr val="tx1"/>
                </a:solidFill>
                <a:latin typeface="Segoe UI" pitchFamily="34" charset="0"/>
                <a:ea typeface="+mn-ea"/>
                <a:cs typeface="+mn-cs"/>
              </a:rPr>
              <a:t>существенно изменять управление приложением. Создано более 20 готовых </a:t>
            </a:r>
            <a:r>
              <a:rPr lang="ru-RU" sz="1200" kern="1200" dirty="0" err="1" smtClean="0">
                <a:solidFill>
                  <a:schemeClr val="tx1"/>
                </a:solidFill>
                <a:latin typeface="Segoe UI" pitchFamily="34" charset="0"/>
                <a:ea typeface="+mn-ea"/>
                <a:cs typeface="+mn-cs"/>
              </a:rPr>
              <a:t>анимаций</a:t>
            </a:r>
            <a:r>
              <a:rPr lang="ru-RU" sz="1200" kern="1200" dirty="0" smtClean="0">
                <a:solidFill>
                  <a:schemeClr val="tx1"/>
                </a:solidFill>
                <a:latin typeface="Segoe UI" pitchFamily="34" charset="0"/>
                <a:ea typeface="+mn-ea"/>
                <a:cs typeface="+mn-cs"/>
              </a:rPr>
              <a:t>;</a:t>
            </a:r>
            <a:r>
              <a:rPr lang="ru-RU" sz="1200" kern="1200" baseline="0" dirty="0" smtClean="0">
                <a:solidFill>
                  <a:schemeClr val="tx1"/>
                </a:solidFill>
                <a:latin typeface="Segoe UI" pitchFamily="34" charset="0"/>
                <a:ea typeface="+mn-ea"/>
                <a:cs typeface="+mn-cs"/>
              </a:rPr>
              <a:t> некоторые уже встроены в элементы управления,  другие могут быть легко добавлены в приложение. Программист указывает, какие элементы пользовательского интерфейса он хотел бы включить в анимацию, а все движения и время добавляются автоматически</a:t>
            </a: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3710330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ru-RU" sz="1200" b="1" kern="1200" dirty="0" smtClean="0">
                <a:solidFill>
                  <a:schemeClr val="tx1"/>
                </a:solidFill>
                <a:latin typeface="Segoe UI" pitchFamily="34" charset="0"/>
                <a:ea typeface="+mn-ea"/>
                <a:cs typeface="+mn-cs"/>
              </a:rPr>
              <a:t>Нажатие с удержанием для вывода информации.</a:t>
            </a:r>
            <a:r>
              <a:rPr lang="ru-RU" sz="1200" b="1" kern="1200" baseline="0" dirty="0" smtClean="0">
                <a:solidFill>
                  <a:schemeClr val="tx1"/>
                </a:solidFill>
                <a:latin typeface="Segoe UI" pitchFamily="34" charset="0"/>
                <a:ea typeface="+mn-ea"/>
                <a:cs typeface="+mn-cs"/>
              </a:rPr>
              <a:t>  </a:t>
            </a:r>
            <a:r>
              <a:rPr lang="ru-RU" sz="1200" b="0" kern="1200" baseline="0" dirty="0" smtClean="0">
                <a:solidFill>
                  <a:schemeClr val="tx1"/>
                </a:solidFill>
                <a:latin typeface="Segoe UI" pitchFamily="34" charset="0"/>
                <a:ea typeface="+mn-ea"/>
                <a:cs typeface="+mn-cs"/>
              </a:rPr>
              <a:t>Этот жест  заменяет жест зависания мыши. Примером как это выглядит является контекстная подсказка. При использовании мыши подсказка всплывает при наступлении события зависания. На языке касаний </a:t>
            </a:r>
            <a:r>
              <a:rPr lang="en-US" sz="1200" kern="1200" dirty="0" smtClean="0">
                <a:solidFill>
                  <a:schemeClr val="tx1"/>
                </a:solidFill>
                <a:latin typeface="Segoe UI" pitchFamily="34" charset="0"/>
                <a:ea typeface="+mn-ea"/>
                <a:cs typeface="+mn-cs"/>
              </a:rPr>
              <a:t>Windows 8</a:t>
            </a:r>
            <a:r>
              <a:rPr lang="ru-RU" sz="1200" b="0" kern="1200" baseline="0" dirty="0" smtClean="0">
                <a:solidFill>
                  <a:schemeClr val="tx1"/>
                </a:solidFill>
                <a:latin typeface="Segoe UI" pitchFamily="34" charset="0"/>
                <a:ea typeface="+mn-ea"/>
                <a:cs typeface="+mn-cs"/>
              </a:rPr>
              <a:t> подсказка вызывается нажатием с удержанием. </a:t>
            </a:r>
          </a:p>
          <a:p>
            <a:r>
              <a:rPr lang="ru-RU" sz="1200" b="1" kern="1200" dirty="0" smtClean="0">
                <a:solidFill>
                  <a:schemeClr val="tx1"/>
                </a:solidFill>
                <a:latin typeface="Segoe UI" pitchFamily="34" charset="0"/>
                <a:ea typeface="+mn-ea"/>
                <a:cs typeface="+mn-cs"/>
              </a:rPr>
              <a:t>Касание для основного действия.  </a:t>
            </a:r>
            <a:r>
              <a:rPr lang="ru-RU" sz="1200" b="0" kern="1200" dirty="0" smtClean="0">
                <a:solidFill>
                  <a:schemeClr val="tx1"/>
                </a:solidFill>
                <a:latin typeface="Segoe UI" pitchFamily="34" charset="0"/>
                <a:ea typeface="+mn-ea"/>
                <a:cs typeface="+mn-cs"/>
              </a:rPr>
              <a:t>Единственно , что</a:t>
            </a:r>
            <a:r>
              <a:rPr lang="ru-RU" sz="1200" b="0" kern="1200" baseline="0" dirty="0" smtClean="0">
                <a:solidFill>
                  <a:schemeClr val="tx1"/>
                </a:solidFill>
                <a:latin typeface="Segoe UI" pitchFamily="34" charset="0"/>
                <a:ea typeface="+mn-ea"/>
                <a:cs typeface="+mn-cs"/>
              </a:rPr>
              <a:t> стоит отметить, – для этого действия не существует соглашения о двойном щелчке мыши. </a:t>
            </a:r>
          </a:p>
          <a:p>
            <a:r>
              <a:rPr lang="ru-RU" sz="1200" b="1" kern="1200" dirty="0" smtClean="0">
                <a:solidFill>
                  <a:schemeClr val="tx1"/>
                </a:solidFill>
                <a:latin typeface="Segoe UI" pitchFamily="34" charset="0"/>
                <a:ea typeface="+mn-ea"/>
                <a:cs typeface="+mn-cs"/>
              </a:rPr>
              <a:t>Скольжение для сдвига (смахивание). </a:t>
            </a:r>
            <a:r>
              <a:rPr lang="ru-RU" sz="1200" b="0" kern="1200" dirty="0" smtClean="0">
                <a:solidFill>
                  <a:schemeClr val="tx1"/>
                </a:solidFill>
                <a:latin typeface="Segoe UI" pitchFamily="34" charset="0"/>
                <a:ea typeface="+mn-ea"/>
                <a:cs typeface="+mn-cs"/>
              </a:rPr>
              <a:t>Базовый жест для перемещения по страницам контента. Следует отметить , что жест в основном работает для движения слева направо (или справа налево).</a:t>
            </a:r>
            <a:r>
              <a:rPr lang="ru-RU" sz="1200" b="0" kern="1200" baseline="0" dirty="0" smtClean="0">
                <a:solidFill>
                  <a:schemeClr val="tx1"/>
                </a:solidFill>
                <a:latin typeface="Segoe UI" pitchFamily="34" charset="0"/>
                <a:ea typeface="+mn-ea"/>
                <a:cs typeface="+mn-cs"/>
              </a:rPr>
              <a:t>  Если пользователь сделает вертикальное скольжение, то может произойти другое действие – выбор (см. далее).</a:t>
            </a:r>
            <a:endParaRPr lang="en-US" sz="1200" kern="1200" dirty="0" smtClean="0">
              <a:solidFill>
                <a:schemeClr val="tx1"/>
              </a:solidFill>
              <a:latin typeface="Segoe UI" pitchFamily="34" charset="0"/>
              <a:ea typeface="+mn-ea"/>
              <a:cs typeface="+mn-cs"/>
            </a:endParaRPr>
          </a:p>
          <a:p>
            <a:r>
              <a:rPr lang="ru-RU" sz="1200" b="1" kern="1200" dirty="0" smtClean="0">
                <a:solidFill>
                  <a:schemeClr val="tx1"/>
                </a:solidFill>
                <a:latin typeface="Segoe UI" pitchFamily="34" charset="0"/>
                <a:ea typeface="+mn-ea"/>
                <a:cs typeface="+mn-cs"/>
              </a:rPr>
              <a:t>Скольжение для выбора. </a:t>
            </a:r>
            <a:r>
              <a:rPr lang="ru-RU" sz="1200" b="0" kern="1200" dirty="0" smtClean="0">
                <a:solidFill>
                  <a:schemeClr val="tx1"/>
                </a:solidFill>
                <a:latin typeface="Segoe UI" pitchFamily="34" charset="0"/>
                <a:ea typeface="+mn-ea"/>
                <a:cs typeface="+mn-cs"/>
              </a:rPr>
              <a:t> Этому жесту большинству пользователей, по-видимому, придется научиться. Хотя, когда его понимаешь, он</a:t>
            </a:r>
            <a:r>
              <a:rPr lang="ru-RU" sz="1200" b="0" kern="1200" baseline="0" dirty="0" smtClean="0">
                <a:solidFill>
                  <a:schemeClr val="tx1"/>
                </a:solidFill>
                <a:latin typeface="Segoe UI" pitchFamily="34" charset="0"/>
                <a:ea typeface="+mn-ea"/>
                <a:cs typeface="+mn-cs"/>
              </a:rPr>
              <a:t> становится интуитивным и очевидным. Скольжение вниз (на техническом языке называемое «в ортогональным направлением») или «сдвиг вниз»</a:t>
            </a:r>
            <a:r>
              <a:rPr lang="en-US" sz="1200" b="0" kern="1200" baseline="0" dirty="0" smtClean="0">
                <a:solidFill>
                  <a:schemeClr val="tx1"/>
                </a:solidFill>
                <a:latin typeface="Segoe UI" pitchFamily="34" charset="0"/>
                <a:ea typeface="+mn-ea"/>
                <a:cs typeface="+mn-cs"/>
              </a:rPr>
              <a:t>  </a:t>
            </a:r>
            <a:r>
              <a:rPr lang="ru-RU" sz="1200" b="0" kern="1200" baseline="0" dirty="0" smtClean="0">
                <a:solidFill>
                  <a:schemeClr val="tx1"/>
                </a:solidFill>
                <a:latin typeface="Segoe UI" pitchFamily="34" charset="0"/>
                <a:ea typeface="+mn-ea"/>
                <a:cs typeface="+mn-cs"/>
              </a:rPr>
              <a:t>приводит к меню выбора. Этот жест необходим для выбора вторичного действия, которое традиционно выполняется нажатием правой кнопки мыши.</a:t>
            </a:r>
            <a:endParaRPr lang="en-US" sz="1200" kern="1200" dirty="0" smtClean="0">
              <a:solidFill>
                <a:schemeClr val="tx1"/>
              </a:solidFill>
              <a:latin typeface="Segoe UI" pitchFamily="34" charset="0"/>
              <a:ea typeface="+mn-ea"/>
              <a:cs typeface="+mn-cs"/>
            </a:endParaRPr>
          </a:p>
          <a:p>
            <a:r>
              <a:rPr lang="ru-RU" sz="1200" b="1" kern="1200" dirty="0" smtClean="0">
                <a:solidFill>
                  <a:schemeClr val="tx1"/>
                </a:solidFill>
                <a:latin typeface="Segoe UI" pitchFamily="34" charset="0"/>
                <a:ea typeface="+mn-ea"/>
                <a:cs typeface="+mn-cs"/>
              </a:rPr>
              <a:t>Сжатие и растяжение для изменения масштаба. </a:t>
            </a:r>
            <a:r>
              <a:rPr lang="ru-RU" sz="1200" b="0" kern="1200" dirty="0" smtClean="0">
                <a:solidFill>
                  <a:schemeClr val="tx1"/>
                </a:solidFill>
                <a:latin typeface="Segoe UI" pitchFamily="34" charset="0"/>
                <a:ea typeface="+mn-ea"/>
                <a:cs typeface="+mn-cs"/>
              </a:rPr>
              <a:t> Существует два вида масштабирования, которые вам</a:t>
            </a:r>
            <a:r>
              <a:rPr lang="ru-RU" sz="1200" b="0" kern="1200" baseline="0" dirty="0" smtClean="0">
                <a:solidFill>
                  <a:schemeClr val="tx1"/>
                </a:solidFill>
                <a:latin typeface="Segoe UI" pitchFamily="34" charset="0"/>
                <a:ea typeface="+mn-ea"/>
                <a:cs typeface="+mn-cs"/>
              </a:rPr>
              <a:t> следует знать: оптическое и семантическое. Оптическое — наиболее знакомое, оно присутствует в определенных сценариях, независимо от вида приложения. Семантическое  </a:t>
            </a:r>
            <a:r>
              <a:rPr lang="ru-RU" sz="1200" b="0" kern="1200" dirty="0" smtClean="0">
                <a:solidFill>
                  <a:schemeClr val="tx1"/>
                </a:solidFill>
                <a:latin typeface="Segoe UI" pitchFamily="34" charset="0"/>
                <a:ea typeface="+mn-ea"/>
                <a:cs typeface="+mn-cs"/>
              </a:rPr>
              <a:t>масштабирование используется только в приложениях</a:t>
            </a:r>
            <a:r>
              <a:rPr lang="ru-RU" sz="1200" b="0" kern="1200" baseline="0" dirty="0" smtClean="0">
                <a:solidFill>
                  <a:schemeClr val="tx1"/>
                </a:solidFill>
                <a:latin typeface="Segoe UI" pitchFamily="34" charset="0"/>
                <a:ea typeface="+mn-ea"/>
                <a:cs typeface="+mn-cs"/>
              </a:rPr>
              <a:t> для </a:t>
            </a:r>
            <a:r>
              <a:rPr lang="en-US" sz="1200" kern="1200" dirty="0" smtClean="0">
                <a:solidFill>
                  <a:schemeClr val="tx1"/>
                </a:solidFill>
                <a:latin typeface="Segoe UI" pitchFamily="34" charset="0"/>
                <a:ea typeface="+mn-ea"/>
                <a:cs typeface="+mn-cs"/>
              </a:rPr>
              <a:t>Windows 8</a:t>
            </a:r>
            <a:r>
              <a:rPr lang="ru-RU" sz="1200" kern="1200" dirty="0" smtClean="0">
                <a:solidFill>
                  <a:schemeClr val="tx1"/>
                </a:solidFill>
                <a:latin typeface="Segoe UI" pitchFamily="34" charset="0"/>
                <a:ea typeface="+mn-ea"/>
                <a:cs typeface="+mn-cs"/>
              </a:rPr>
              <a:t> и должно быть определено разработчиком в рамках страницы вашего приложения. Вы продолжите изучение семантического</a:t>
            </a:r>
            <a:r>
              <a:rPr lang="ru-RU" sz="1200" kern="1200" baseline="0" dirty="0" smtClean="0">
                <a:solidFill>
                  <a:schemeClr val="tx1"/>
                </a:solidFill>
                <a:latin typeface="Segoe UI" pitchFamily="34" charset="0"/>
                <a:ea typeface="+mn-ea"/>
                <a:cs typeface="+mn-cs"/>
              </a:rPr>
              <a:t> масштабирования далее в этом уроке.</a:t>
            </a:r>
            <a:endParaRPr lang="en-US" sz="1200" kern="1200" dirty="0" smtClean="0">
              <a:solidFill>
                <a:schemeClr val="tx1"/>
              </a:solidFill>
              <a:latin typeface="Segoe UI" pitchFamily="34" charset="0"/>
              <a:ea typeface="+mn-ea"/>
              <a:cs typeface="+mn-cs"/>
            </a:endParaRPr>
          </a:p>
          <a:p>
            <a:r>
              <a:rPr lang="ru-RU" sz="1200" b="1" kern="1200" dirty="0" smtClean="0">
                <a:solidFill>
                  <a:schemeClr val="tx1"/>
                </a:solidFill>
                <a:latin typeface="Segoe UI" pitchFamily="34" charset="0"/>
                <a:ea typeface="+mn-ea"/>
                <a:cs typeface="+mn-cs"/>
              </a:rPr>
              <a:t>Скольжение от края устройства. </a:t>
            </a:r>
            <a:r>
              <a:rPr lang="ru-RU" sz="1200" b="0" kern="1200" dirty="0" smtClean="0">
                <a:solidFill>
                  <a:schemeClr val="tx1"/>
                </a:solidFill>
                <a:latin typeface="Segoe UI" pitchFamily="34" charset="0"/>
                <a:ea typeface="+mn-ea"/>
                <a:cs typeface="+mn-cs"/>
              </a:rPr>
              <a:t>Это жест </a:t>
            </a:r>
            <a:r>
              <a:rPr lang="en-US" sz="1200" b="0" kern="1200" dirty="0" smtClean="0">
                <a:solidFill>
                  <a:schemeClr val="tx1"/>
                </a:solidFill>
                <a:latin typeface="Segoe UI" pitchFamily="34" charset="0"/>
                <a:ea typeface="+mn-ea"/>
                <a:cs typeface="+mn-cs"/>
              </a:rPr>
              <a:t>Modern UI</a:t>
            </a:r>
            <a:r>
              <a:rPr lang="ru-RU" sz="1200" b="0" kern="1200" dirty="0" smtClean="0">
                <a:solidFill>
                  <a:schemeClr val="tx1"/>
                </a:solidFill>
                <a:latin typeface="Segoe UI" pitchFamily="34" charset="0"/>
                <a:ea typeface="+mn-ea"/>
                <a:cs typeface="+mn-cs"/>
              </a:rPr>
              <a:t>,</a:t>
            </a:r>
            <a:r>
              <a:rPr lang="ru-RU" sz="1200" b="0" kern="1200" baseline="0" dirty="0" smtClean="0">
                <a:solidFill>
                  <a:schemeClr val="tx1"/>
                </a:solidFill>
                <a:latin typeface="Segoe UI" pitchFamily="34" charset="0"/>
                <a:ea typeface="+mn-ea"/>
                <a:cs typeface="+mn-cs"/>
              </a:rPr>
              <a:t> используемый для показа команд приложения или системных команд. Жест интегрирован в работу </a:t>
            </a:r>
            <a:r>
              <a:rPr lang="en-US" sz="1200" kern="1200" dirty="0" smtClean="0">
                <a:solidFill>
                  <a:schemeClr val="tx1"/>
                </a:solidFill>
                <a:latin typeface="Segoe UI" pitchFamily="34" charset="0"/>
                <a:ea typeface="+mn-ea"/>
                <a:cs typeface="+mn-cs"/>
              </a:rPr>
              <a:t>Windows 8</a:t>
            </a:r>
            <a:r>
              <a:rPr lang="ru-RU" sz="1200" kern="1200" dirty="0" smtClean="0">
                <a:solidFill>
                  <a:schemeClr val="tx1"/>
                </a:solidFill>
                <a:latin typeface="Segoe UI" pitchFamily="34" charset="0"/>
                <a:ea typeface="+mn-ea"/>
                <a:cs typeface="+mn-cs"/>
              </a:rPr>
              <a:t> и может</a:t>
            </a:r>
            <a:r>
              <a:rPr lang="ru-RU" sz="1200" kern="1200" baseline="0" dirty="0" smtClean="0">
                <a:solidFill>
                  <a:schemeClr val="tx1"/>
                </a:solidFill>
                <a:latin typeface="Segoe UI" pitchFamily="34" charset="0"/>
                <a:ea typeface="+mn-ea"/>
                <a:cs typeface="+mn-cs"/>
              </a:rPr>
              <a:t> зависеть от используемого устройства.</a:t>
            </a:r>
            <a:endParaRPr lang="en-US" sz="1200" kern="1200" dirty="0" smtClean="0">
              <a:solidFill>
                <a:schemeClr val="tx1"/>
              </a:solidFill>
              <a:latin typeface="Segoe UI" pitchFamily="34" charset="0"/>
              <a:ea typeface="+mn-ea"/>
              <a:cs typeface="+mn-cs"/>
            </a:endParaRPr>
          </a:p>
          <a:p>
            <a:r>
              <a:rPr lang="ru-RU" sz="1200" b="1" kern="1200" dirty="0" smtClean="0">
                <a:solidFill>
                  <a:schemeClr val="tx1"/>
                </a:solidFill>
                <a:latin typeface="Segoe UI" pitchFamily="34" charset="0"/>
                <a:ea typeface="+mn-ea"/>
                <a:cs typeface="+mn-cs"/>
              </a:rPr>
              <a:t>Поворот для вращения. </a:t>
            </a:r>
            <a:r>
              <a:rPr lang="ru-RU" sz="1200" b="0" kern="1200" dirty="0" smtClean="0">
                <a:solidFill>
                  <a:schemeClr val="tx1"/>
                </a:solidFill>
                <a:latin typeface="Segoe UI" pitchFamily="34" charset="0"/>
                <a:ea typeface="+mn-ea"/>
                <a:cs typeface="+mn-cs"/>
              </a:rPr>
              <a:t> Это жест, использующий акселерометр для изменения вида с ландшафт на</a:t>
            </a:r>
            <a:r>
              <a:rPr lang="ru-RU" sz="1200" b="0" kern="1200" baseline="0" dirty="0" smtClean="0">
                <a:solidFill>
                  <a:schemeClr val="tx1"/>
                </a:solidFill>
                <a:latin typeface="Segoe UI" pitchFamily="34" charset="0"/>
                <a:ea typeface="+mn-ea"/>
                <a:cs typeface="+mn-cs"/>
              </a:rPr>
              <a:t> портрет и наоборот. </a:t>
            </a:r>
            <a:endParaRPr lang="en-US" sz="1200" kern="1200" dirty="0" smtClean="0">
              <a:solidFill>
                <a:schemeClr val="tx1"/>
              </a:solidFill>
              <a:latin typeface="Segoe UI" pitchFamily="34" charset="0"/>
              <a:ea typeface="+mn-ea"/>
              <a:cs typeface="+mn-cs"/>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dirty="0" smtClean="0">
                <a:latin typeface="Segoe UI Light" pitchFamily="34" charset="0"/>
              </a:rPr>
              <a:t>По сравнению с мышью, руки могут  выполнять очень сложные движения. Дугообразные  движения  делаются интуитивно, и даже легкие движения типа смахивания задействуют несколько суставов.  В этом преимущество, т.к. в отличие от </a:t>
            </a:r>
            <a:r>
              <a:rPr lang="ru-RU" dirty="0" smtClean="0"/>
              <a:t>мыши движения получаются </a:t>
            </a:r>
            <a:r>
              <a:rPr lang="ru-RU" dirty="0" smtClean="0">
                <a:latin typeface="Segoe UI Light" pitchFamily="34" charset="0"/>
              </a:rPr>
              <a:t>плавными. </a:t>
            </a:r>
          </a:p>
          <a:p>
            <a:r>
              <a:rPr lang="ru-RU" dirty="0" smtClean="0"/>
              <a:t>Однако, когда вы начинаете задавать жесты для пальца реальных размеров, язык касаний может стать неточным.  А именно, большой палец  с трудом может коснуться мелких элементов. Если цель касания не точно определена, это трудно сделать даже пальцем среднего размера, что может вызвать чувство разочарования.</a:t>
            </a:r>
            <a:endParaRPr lang="en-US" dirty="0" smtClean="0">
              <a:latin typeface="Segoe UI Light"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dirty="0" smtClean="0"/>
              <a:t>Исследования показали, что при конструировании цели касания (например,</a:t>
            </a:r>
            <a:r>
              <a:rPr lang="ru-RU" baseline="0" dirty="0" smtClean="0"/>
              <a:t> кнопки), минимальная ширина цели должна быть от 5 до 9 мм. </a:t>
            </a:r>
            <a:r>
              <a:rPr lang="ru-RU" sz="1200" dirty="0" smtClean="0">
                <a:latin typeface="Segoe UI Light" pitchFamily="34" charset="0"/>
              </a:rPr>
              <a:t>Размер в 7 мм равен 40 пикселям. При использовании двух элементов рядом необходимо оставить 10 пикселов между ними, чтобы исключить случайное касание</a:t>
            </a:r>
            <a:r>
              <a:rPr lang="en-US" dirty="0" smtClean="0"/>
              <a:t>.</a:t>
            </a:r>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1170659" rtl="0" eaLnBrk="1" fontAlgn="auto" latinLnBrk="0" hangingPunct="1">
              <a:lnSpc>
                <a:spcPct val="90000"/>
              </a:lnSpc>
              <a:spcBef>
                <a:spcPts val="0"/>
              </a:spcBef>
              <a:spcAft>
                <a:spcPts val="426"/>
              </a:spcAft>
              <a:buClrTx/>
              <a:buSzTx/>
              <a:buFontTx/>
              <a:buNone/>
              <a:tabLst/>
              <a:defRPr/>
            </a:pPr>
            <a:r>
              <a:rPr lang="ru-RU" sz="1200" kern="1200" dirty="0" smtClean="0">
                <a:solidFill>
                  <a:schemeClr val="tx1"/>
                </a:solidFill>
                <a:latin typeface="Segoe UI" pitchFamily="34" charset="0"/>
                <a:ea typeface="+mn-ea"/>
                <a:cs typeface="+mn-cs"/>
              </a:rPr>
              <a:t>В первой позиции пользователь держит устройство одной рукой и взаимодействует с ним другой. Во второй — пользователь держит панель двумя руками и использует большие пальцы для управления. В третьем случае устройство лежит</a:t>
            </a:r>
            <a:r>
              <a:rPr lang="ru-RU" sz="1200" kern="1200" baseline="0" dirty="0" smtClean="0">
                <a:solidFill>
                  <a:schemeClr val="tx1"/>
                </a:solidFill>
                <a:latin typeface="Segoe UI" pitchFamily="34" charset="0"/>
                <a:ea typeface="+mn-ea"/>
                <a:cs typeface="+mn-cs"/>
              </a:rPr>
              <a:t> на коленях (или на столе) и управляется двумя руками. В последнем положении устройство находится на подставке, и прямого взаимодействия с ним нет. При проектировании вашего приложения подумайте, в каких положениях пользователь будет скорее всего им пользоваться, и в соответствии с этим измените план взаимодействия.</a:t>
            </a:r>
          </a:p>
          <a:p>
            <a:pPr marL="0" marR="0" indent="0" algn="l" defTabSz="1170659" rtl="0" eaLnBrk="1" fontAlgn="auto" latinLnBrk="0" hangingPunct="1">
              <a:lnSpc>
                <a:spcPct val="90000"/>
              </a:lnSpc>
              <a:spcBef>
                <a:spcPts val="0"/>
              </a:spcBef>
              <a:spcAft>
                <a:spcPts val="426"/>
              </a:spcAft>
              <a:buClrTx/>
              <a:buSzTx/>
              <a:buFontTx/>
              <a:buNone/>
              <a:tabLst/>
              <a:defRPr/>
            </a:pPr>
            <a:endParaRPr lang="ru-RU" sz="1200" kern="1200" baseline="0" dirty="0" smtClean="0">
              <a:solidFill>
                <a:schemeClr val="tx1"/>
              </a:solidFill>
              <a:latin typeface="Segoe UI" pitchFamily="34" charset="0"/>
              <a:ea typeface="+mn-ea"/>
              <a:cs typeface="+mn-cs"/>
            </a:endParaRPr>
          </a:p>
          <a:p>
            <a:pPr marL="0" marR="0" indent="0" algn="l" defTabSz="1170659" rtl="0" eaLnBrk="1" fontAlgn="auto" latinLnBrk="0" hangingPunct="1">
              <a:lnSpc>
                <a:spcPct val="90000"/>
              </a:lnSpc>
              <a:spcBef>
                <a:spcPts val="0"/>
              </a:spcBef>
              <a:spcAft>
                <a:spcPts val="426"/>
              </a:spcAft>
              <a:buClrTx/>
              <a:buSzTx/>
              <a:buFontTx/>
              <a:buNone/>
              <a:tabLst/>
              <a:defRPr/>
            </a:pPr>
            <a:r>
              <a:rPr lang="ru-RU" sz="1200" kern="1200" baseline="0" dirty="0" smtClean="0">
                <a:solidFill>
                  <a:schemeClr val="tx1"/>
                </a:solidFill>
                <a:latin typeface="Segoe UI" pitchFamily="34" charset="0"/>
                <a:ea typeface="+mn-ea"/>
                <a:cs typeface="+mn-cs"/>
              </a:rPr>
              <a:t> </a:t>
            </a:r>
            <a:r>
              <a:rPr lang="en-US" sz="1200" kern="1200" dirty="0" smtClean="0">
                <a:solidFill>
                  <a:schemeClr val="tx1"/>
                </a:solidFill>
                <a:latin typeface="Segoe UI" pitchFamily="34" charset="0"/>
                <a:ea typeface="+mn-ea"/>
                <a:cs typeface="+mn-cs"/>
              </a:rPr>
              <a:t> </a:t>
            </a:r>
            <a:endParaRPr lang="en-US" dirty="0" smtClean="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sz="60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3459409"/>
          </a:xfrm>
        </p:spPr>
        <p:txBody>
          <a:bodyPr/>
          <a:lstStyle>
            <a:lvl1pPr>
              <a:lnSpc>
                <a:spcPct val="150000"/>
              </a:lnSpc>
              <a:defRPr sz="3200">
                <a:latin typeface="Segoe UI Light" pitchFamily="34" charset="0"/>
              </a:defRPr>
            </a:lvl1pPr>
            <a:lvl2pPr>
              <a:lnSpc>
                <a:spcPct val="150000"/>
              </a:lnSpc>
              <a:defRPr sz="2800">
                <a:latin typeface="Segoe UI Light" pitchFamily="34" charset="0"/>
              </a:defRPr>
            </a:lvl2pPr>
            <a:lvl3pPr>
              <a:lnSpc>
                <a:spcPct val="150000"/>
              </a:lnSpc>
              <a:defRPr sz="2400">
                <a:latin typeface="Segoe UI Light" pitchFamily="34" charset="0"/>
              </a:defRPr>
            </a:lvl3pPr>
            <a:lvl4pPr>
              <a:lnSpc>
                <a:spcPct val="150000"/>
              </a:lnSpc>
              <a:defRPr sz="2400">
                <a:latin typeface="Segoe UI Light" pitchFamily="34" charset="0"/>
              </a:defRPr>
            </a:lvl4pPr>
            <a:lvl5pPr>
              <a:lnSpc>
                <a:spcPct val="150000"/>
              </a:lnSpc>
              <a:defRPr sz="2400">
                <a:latin typeface="Segoe UI Light"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sz="6000"/>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443198"/>
          </a:xfrm>
        </p:spPr>
        <p:txBody>
          <a:bodyPr/>
          <a:lstStyle>
            <a:lvl1pPr marL="0" indent="0">
              <a:buNone/>
              <a:defRPr sz="3200">
                <a:latin typeface="Segoe UI Light" pitchFamily="34" charset="0"/>
              </a:defRPr>
            </a:lvl1pPr>
          </a:lstStyle>
          <a:p>
            <a:pPr lvl="0"/>
            <a:r>
              <a:rPr lang="en-US" dirty="0"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10169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9"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2" name="TextBox 11"/>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3" name="TextBox 12"/>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74954" y="2156285"/>
            <a:ext cx="14276776" cy="1985672"/>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700" r:id="rId15"/>
    <p:sldLayoutId id="2147483701" r:id="rId16"/>
    <p:sldLayoutId id="2147483726" r:id="rId17"/>
    <p:sldLayoutId id="2147483702" r:id="rId18"/>
    <p:sldLayoutId id="2147483703" r:id="rId19"/>
    <p:sldLayoutId id="2147483704" r:id="rId20"/>
    <p:sldLayoutId id="2147483753" r:id="rId21"/>
    <p:sldLayoutId id="2147483755" r:id="rId22"/>
  </p:sldLayoutIdLst>
  <p:transition>
    <p:fade/>
  </p:transition>
  <p:timing>
    <p:tnLst>
      <p:par>
        <p:cTn id="1" dur="indefinite" restart="never" nodeType="tmRoot"/>
      </p:par>
    </p:tnLst>
  </p:timing>
  <p:hf hdr="0"/>
  <p:txStyles>
    <p:title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hyperlink" Target="http://code.msdn.microsoft.com/windowsapps/Using-the-Animation-787f3720/sourcecode?fileId=50840&amp;pathId=1927408783"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ctrTitle"/>
          </p:nvPr>
        </p:nvSpPr>
        <p:spPr/>
        <p:txBody>
          <a:bodyPr/>
          <a:lstStyle/>
          <a:p>
            <a:pPr algn="l"/>
            <a:r>
              <a:rPr lang="ru-RU" sz="6000" dirty="0" smtClean="0">
                <a:latin typeface="+mn-lt"/>
              </a:rPr>
              <a:t>Модуль </a:t>
            </a:r>
            <a:r>
              <a:rPr sz="6000" dirty="0" smtClean="0">
                <a:latin typeface="+mn-lt"/>
              </a:rPr>
              <a:t>7:</a:t>
            </a:r>
            <a:br>
              <a:rPr sz="6000" dirty="0" smtClean="0">
                <a:latin typeface="+mn-lt"/>
              </a:rPr>
            </a:br>
            <a:r>
              <a:rPr lang="ru-RU" sz="6000" dirty="0" smtClean="0">
                <a:latin typeface="+mn-lt"/>
              </a:rPr>
              <a:t>Стать быстрым,  подвижным и подлинно цифровым</a:t>
            </a:r>
            <a:endParaRPr lang="en-US" sz="6000" dirty="0">
              <a:latin typeface="+mn-lt"/>
              <a:sym typeface="Auto 2 Black" charset="0"/>
            </a:endParaRPr>
          </a:p>
        </p:txBody>
      </p:sp>
    </p:spTree>
    <p:extLst>
      <p:ext uri="{BB962C8B-B14F-4D97-AF65-F5344CB8AC3E}">
        <p14:creationId xmlns:p14="http://schemas.microsoft.com/office/powerpoint/2010/main" val="171056224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47402" y="292629"/>
            <a:ext cx="14276777" cy="1010878"/>
          </a:xfrm>
        </p:spPr>
        <p:txBody>
          <a:bodyPr/>
          <a:lstStyle/>
          <a:p>
            <a:r>
              <a:rPr lang="ru-RU" sz="6000" dirty="0" smtClean="0">
                <a:cs typeface="Courier New" pitchFamily="49" charset="0"/>
              </a:rPr>
              <a:t>Неточность языка касаний </a:t>
            </a:r>
            <a:endParaRPr lang="en-US" sz="6000" dirty="0">
              <a:cs typeface="Courier New" pitchFamily="49" charset="0"/>
            </a:endParaRPr>
          </a:p>
        </p:txBody>
      </p:sp>
      <p:sp>
        <p:nvSpPr>
          <p:cNvPr id="27" name="Content Placeholder 26"/>
          <p:cNvSpPr>
            <a:spLocks noGrp="1"/>
          </p:cNvSpPr>
          <p:nvPr>
            <p:ph type="body" sz="quarter" idx="10"/>
          </p:nvPr>
        </p:nvSpPr>
        <p:spPr>
          <a:xfrm>
            <a:off x="736043" y="1616480"/>
            <a:ext cx="14276777" cy="7583615"/>
          </a:xfrm>
        </p:spPr>
        <p:txBody>
          <a:bodyPr/>
          <a:lstStyle/>
          <a:p>
            <a:r>
              <a:rPr lang="ru-RU" dirty="0" smtClean="0">
                <a:latin typeface="Segoe UI Light" pitchFamily="34" charset="0"/>
              </a:rPr>
              <a:t>По сравнению с мышью, руки могут делать очень сложные движения. Дугообразные  </a:t>
            </a:r>
            <a:r>
              <a:rPr lang="ru-RU" dirty="0"/>
              <a:t>движения </a:t>
            </a:r>
            <a:r>
              <a:rPr lang="ru-RU" dirty="0" smtClean="0"/>
              <a:t>выполняются </a:t>
            </a:r>
            <a:r>
              <a:rPr lang="ru-RU" dirty="0" smtClean="0">
                <a:latin typeface="Segoe UI Light" pitchFamily="34" charset="0"/>
              </a:rPr>
              <a:t>интуитивно, и даже легкие движения типа смахивания задействуют несколько суставов.  В этом преимущество, т.к. в отличие от </a:t>
            </a:r>
            <a:r>
              <a:rPr lang="ru-RU" dirty="0"/>
              <a:t>мыши движения получаются </a:t>
            </a:r>
            <a:r>
              <a:rPr lang="ru-RU" dirty="0" smtClean="0">
                <a:latin typeface="Segoe UI Light" pitchFamily="34" charset="0"/>
              </a:rPr>
              <a:t>плавными. </a:t>
            </a:r>
          </a:p>
          <a:p>
            <a:r>
              <a:rPr lang="ru-RU" dirty="0" smtClean="0"/>
              <a:t>Однако, когда вы начинаете рассматривать величину размера пальца, язык касаний может стать неточным.  А именно, большой палец  с трудом может коснуться мелких элементов. Если цель касания не точно определена, это трудно сделать даже пальцем среднего размера, что может вызвать чувство разочарования.</a:t>
            </a:r>
            <a:endParaRPr lang="en-US" dirty="0" smtClean="0">
              <a:latin typeface="Segoe UI Light" pitchFamily="34" charset="0"/>
            </a:endParaRPr>
          </a:p>
          <a:p>
            <a:pPr lvl="1">
              <a:lnSpc>
                <a:spcPct val="150000"/>
              </a:lnSpc>
            </a:pPr>
            <a:endParaRPr lang="en-US" sz="3200" dirty="0" smtClean="0">
              <a:latin typeface="Segoe UI Light" pitchFamily="34" charset="0"/>
            </a:endParaRPr>
          </a:p>
        </p:txBody>
      </p:sp>
    </p:spTree>
    <p:extLst>
      <p:ext uri="{BB962C8B-B14F-4D97-AF65-F5344CB8AC3E}">
        <p14:creationId xmlns:p14="http://schemas.microsoft.com/office/powerpoint/2010/main" val="262917895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Рекомендации для размеров элемента касания</a:t>
            </a:r>
            <a:endParaRPr lang="en-US" sz="6000" dirty="0">
              <a:cs typeface="Courier New" pitchFamily="49" charset="0"/>
            </a:endParaRPr>
          </a:p>
        </p:txBody>
      </p:sp>
      <p:sp>
        <p:nvSpPr>
          <p:cNvPr id="27" name="Content Placeholder 26"/>
          <p:cNvSpPr>
            <a:spLocks noGrp="1"/>
          </p:cNvSpPr>
          <p:nvPr>
            <p:ph type="body" sz="quarter" idx="10"/>
          </p:nvPr>
        </p:nvSpPr>
        <p:spPr>
          <a:xfrm>
            <a:off x="8705850" y="2103378"/>
            <a:ext cx="6345881" cy="5909310"/>
          </a:xfrm>
        </p:spPr>
        <p:txBody>
          <a:bodyPr/>
          <a:lstStyle/>
          <a:p>
            <a:pPr indent="-506087">
              <a:lnSpc>
                <a:spcPct val="150000"/>
              </a:lnSpc>
            </a:pPr>
            <a:r>
              <a:rPr lang="ru-RU" sz="3200" dirty="0" smtClean="0">
                <a:latin typeface="Segoe UI Light" pitchFamily="34" charset="0"/>
              </a:rPr>
              <a:t>Ширина от 5 до 9 мм является минимальной для целевого элемента касания. Размер в 7 мм равен 40 пикселям. При использовании двух элементов рядом необходимо оставить 10 пикселов между ними, чтобы исключить случайное касание.</a:t>
            </a:r>
            <a:endParaRPr lang="en-US" sz="3200" dirty="0" smtClean="0">
              <a:latin typeface="Segoe UI Light" pitchFamily="34" charset="0"/>
            </a:endParaRPr>
          </a:p>
        </p:txBody>
      </p:sp>
      <p:grpSp>
        <p:nvGrpSpPr>
          <p:cNvPr id="4" name="Группа 3"/>
          <p:cNvGrpSpPr/>
          <p:nvPr/>
        </p:nvGrpSpPr>
        <p:grpSpPr>
          <a:xfrm>
            <a:off x="692150" y="2343150"/>
            <a:ext cx="7845286" cy="2819400"/>
            <a:chOff x="692150" y="2343150"/>
            <a:chExt cx="7845286" cy="2819400"/>
          </a:xfrm>
        </p:grpSpPr>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bwMode="auto">
            <a:xfrm>
              <a:off x="692150" y="2343150"/>
              <a:ext cx="7845286"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11605" y="4537113"/>
              <a:ext cx="7595816" cy="430887"/>
            </a:xfrm>
            <a:prstGeom prst="rect">
              <a:avLst/>
            </a:prstGeom>
            <a:solidFill>
              <a:schemeClr val="bg1">
                <a:lumMod val="95000"/>
              </a:schemeClr>
            </a:solidFill>
          </p:spPr>
          <p:txBody>
            <a:bodyPr wrap="square" lIns="0" tIns="0" rIns="0" bIns="0" rtlCol="0">
              <a:spAutoFit/>
            </a:bodyPr>
            <a:lstStyle/>
            <a:p>
              <a:pPr algn="ctr"/>
              <a:r>
                <a:rPr lang="ru-RU" sz="2800" dirty="0" smtClean="0">
                  <a:solidFill>
                    <a:schemeClr val="tx1">
                      <a:lumMod val="75000"/>
                      <a:lumOff val="25000"/>
                      <a:alpha val="99000"/>
                    </a:schemeClr>
                  </a:solidFill>
                </a:rPr>
                <a:t>2 мм отступ (10 пикселов) между целями</a:t>
              </a:r>
            </a:p>
          </p:txBody>
        </p:sp>
        <p:sp>
          <p:nvSpPr>
            <p:cNvPr id="3" name="TextBox 2"/>
            <p:cNvSpPr txBox="1"/>
            <p:nvPr/>
          </p:nvSpPr>
          <p:spPr>
            <a:xfrm>
              <a:off x="3326860" y="3362311"/>
              <a:ext cx="3250121" cy="430887"/>
            </a:xfrm>
            <a:prstGeom prst="rect">
              <a:avLst/>
            </a:prstGeom>
            <a:solidFill>
              <a:schemeClr val="bg1">
                <a:lumMod val="95000"/>
              </a:schemeClr>
            </a:solidFill>
          </p:spPr>
          <p:txBody>
            <a:bodyPr wrap="none" lIns="0" tIns="0" rIns="0" bIns="0" rtlCol="0">
              <a:spAutoFit/>
            </a:bodyPr>
            <a:lstStyle/>
            <a:p>
              <a:r>
                <a:rPr lang="ru-RU" sz="2800" dirty="0" smtClean="0">
                  <a:solidFill>
                    <a:schemeClr val="tx1">
                      <a:lumMod val="75000"/>
                      <a:lumOff val="25000"/>
                      <a:alpha val="99000"/>
                    </a:schemeClr>
                  </a:solidFill>
                </a:rPr>
                <a:t>7 мм = 40 пикселов</a:t>
              </a:r>
            </a:p>
          </p:txBody>
        </p:sp>
      </p:gr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Эргономика</a:t>
            </a:r>
            <a:endParaRPr lang="en-US" sz="6000" dirty="0">
              <a:cs typeface="Courier New" pitchFamily="49" charset="0"/>
            </a:endParaRPr>
          </a:p>
        </p:txBody>
      </p:sp>
      <p:sp>
        <p:nvSpPr>
          <p:cNvPr id="27" name="Content Placeholder 26"/>
          <p:cNvSpPr>
            <a:spLocks noGrp="1"/>
          </p:cNvSpPr>
          <p:nvPr>
            <p:ph type="body" sz="quarter" idx="10"/>
          </p:nvPr>
        </p:nvSpPr>
        <p:spPr>
          <a:xfrm>
            <a:off x="599856" y="1967185"/>
            <a:ext cx="14276777" cy="1385572"/>
          </a:xfrm>
        </p:spPr>
        <p:txBody>
          <a:bodyPr/>
          <a:lstStyle/>
          <a:p>
            <a:pPr indent="-506087">
              <a:lnSpc>
                <a:spcPct val="150000"/>
              </a:lnSpc>
            </a:pPr>
            <a:r>
              <a:rPr lang="ru-RU" sz="3200" dirty="0" smtClean="0">
                <a:latin typeface="Segoe UI Light" pitchFamily="34" charset="0"/>
              </a:rPr>
              <a:t>В отличие от настольного компьютера, сенсорные устройства мобильны и  часто используются  в различных  положениях</a:t>
            </a:r>
            <a:r>
              <a:rPr lang="en-US" sz="3200" dirty="0" smtClean="0">
                <a:latin typeface="Segoe UI Light" pitchFamily="34" charset="0"/>
              </a:rPr>
              <a:t>.</a:t>
            </a:r>
          </a:p>
        </p:txBody>
      </p:sp>
      <p:pic>
        <p:nvPicPr>
          <p:cNvPr id="5" name="Picture 4" descr="Screen shot 2012-06-06 at 1.58.11 PM.png"/>
          <p:cNvPicPr/>
          <p:nvPr/>
        </p:nvPicPr>
        <p:blipFill>
          <a:blip r:embed="rId3" cstate="print"/>
          <a:srcRect t="22573"/>
          <a:stretch>
            <a:fillRect/>
          </a:stretch>
        </p:blipFill>
        <p:spPr>
          <a:xfrm>
            <a:off x="2997200" y="4419600"/>
            <a:ext cx="10009314" cy="2819400"/>
          </a:xfrm>
          <a:prstGeom prst="rect">
            <a:avLst/>
          </a:prstGeom>
        </p:spPr>
      </p:pic>
    </p:spTree>
    <p:extLst>
      <p:ext uri="{BB962C8B-B14F-4D97-AF65-F5344CB8AC3E}">
        <p14:creationId xmlns:p14="http://schemas.microsoft.com/office/powerpoint/2010/main" val="176558177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Загораживание</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1477328"/>
          </a:xfrm>
        </p:spPr>
        <p:txBody>
          <a:bodyPr/>
          <a:lstStyle/>
          <a:p>
            <a:pPr indent="-506087">
              <a:lnSpc>
                <a:spcPct val="150000"/>
              </a:lnSpc>
            </a:pPr>
            <a:r>
              <a:rPr lang="ru-RU" sz="3200" dirty="0" smtClean="0">
                <a:latin typeface="Segoe UI Light" pitchFamily="34" charset="0"/>
              </a:rPr>
              <a:t>Возникает, когда руки или пальцы пользователя  закрывают важные области экрана</a:t>
            </a:r>
            <a:endParaRPr lang="en-US" sz="3200" dirty="0" smtClean="0">
              <a:latin typeface="Segoe UI Light" pitchFamily="34" charset="0"/>
            </a:endParaRPr>
          </a:p>
        </p:txBody>
      </p:sp>
      <p:pic>
        <p:nvPicPr>
          <p:cNvPr id="6" name="Picture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43351" y="3281669"/>
            <a:ext cx="6635750" cy="5497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605526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a:noFill/>
        </p:spPr>
        <p:txBody>
          <a:bodyPr/>
          <a:lstStyle/>
          <a:p>
            <a:r>
              <a:rPr lang="ru-RU" sz="6000" dirty="0" smtClean="0">
                <a:cs typeface="Courier New" pitchFamily="49" charset="0"/>
              </a:rPr>
              <a:t>Эргономика решения для загораживания</a:t>
            </a:r>
            <a:endParaRPr lang="en-US" sz="6000" dirty="0">
              <a:cs typeface="Courier New" pitchFamily="49" charset="0"/>
            </a:endParaRPr>
          </a:p>
        </p:txBody>
      </p:sp>
      <p:sp>
        <p:nvSpPr>
          <p:cNvPr id="27" name="Content Placeholder 26"/>
          <p:cNvSpPr>
            <a:spLocks noGrp="1"/>
          </p:cNvSpPr>
          <p:nvPr>
            <p:ph type="body" sz="quarter" idx="10"/>
          </p:nvPr>
        </p:nvSpPr>
        <p:spPr>
          <a:xfrm>
            <a:off x="796426" y="2083916"/>
            <a:ext cx="14276777" cy="2954655"/>
          </a:xfrm>
        </p:spPr>
        <p:txBody>
          <a:bodyPr/>
          <a:lstStyle/>
          <a:p>
            <a:pPr indent="-506087">
              <a:lnSpc>
                <a:spcPct val="150000"/>
              </a:lnSpc>
            </a:pPr>
            <a:r>
              <a:rPr lang="ru-RU" sz="3200" dirty="0" smtClean="0">
                <a:latin typeface="Segoe UI Light" pitchFamily="34" charset="0"/>
              </a:rPr>
              <a:t>В ландшафтном режиме лучшие области  для управления  расположены снизу, т.к. они открыты </a:t>
            </a:r>
            <a:r>
              <a:rPr lang="ru-RU" dirty="0"/>
              <a:t>и загораживание </a:t>
            </a:r>
            <a:r>
              <a:rPr lang="ru-RU" dirty="0" smtClean="0"/>
              <a:t>исключается </a:t>
            </a:r>
            <a:r>
              <a:rPr lang="ru-RU" dirty="0"/>
              <a:t>(</a:t>
            </a:r>
            <a:r>
              <a:rPr lang="ru-RU" sz="3200" dirty="0" smtClean="0">
                <a:latin typeface="Segoe UI Light" pitchFamily="34" charset="0"/>
              </a:rPr>
              <a:t>поэтому меню приложения расположено внизу). Края также удобны.  Верх более затруднителен и вызовет загораживание элементов экрана рукой.</a:t>
            </a:r>
            <a:r>
              <a:rPr lang="en-US" sz="3200" dirty="0" smtClean="0">
                <a:latin typeface="Segoe UI Light" pitchFamily="34" charset="0"/>
              </a:rPr>
              <a:t> </a:t>
            </a:r>
          </a:p>
        </p:txBody>
      </p:sp>
      <p:pic>
        <p:nvPicPr>
          <p:cNvPr id="6" name="Picture 5"/>
          <p:cNvPicPr/>
          <p:nvPr/>
        </p:nvPicPr>
        <p:blipFill>
          <a:blip r:embed="rId3" cstate="print">
            <a:extLst>
              <a:ext uri="{28A0092B-C50C-407E-A947-70E740481C1C}">
                <a14:useLocalDpi xmlns:a14="http://schemas.microsoft.com/office/drawing/2010/main" val="0"/>
              </a:ext>
            </a:extLst>
          </a:blip>
          <a:srcRect r="28634"/>
          <a:stretch>
            <a:fillRect/>
          </a:stretch>
        </p:blipFill>
        <p:spPr bwMode="auto">
          <a:xfrm>
            <a:off x="5008664" y="5045113"/>
            <a:ext cx="5608030" cy="3493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828788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Все сценарии охватить не удастся</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2215991"/>
          </a:xfrm>
        </p:spPr>
        <p:txBody>
          <a:bodyPr/>
          <a:lstStyle/>
          <a:p>
            <a:pPr indent="-506087">
              <a:lnSpc>
                <a:spcPct val="150000"/>
              </a:lnSpc>
            </a:pPr>
            <a:r>
              <a:rPr lang="ru-RU" sz="3200" dirty="0" smtClean="0">
                <a:latin typeface="Segoe UI Light" pitchFamily="34" charset="0"/>
              </a:rPr>
              <a:t>Оцените  степень использования вашего приложения в предполагаемом основном сценарии. Скорее всего, полностью избавиться от загораживания не удастся, но можно постараться минимизировать  эффект.</a:t>
            </a:r>
            <a:endParaRPr lang="en-US" sz="3200" dirty="0" smtClean="0">
              <a:latin typeface="Segoe UI Light" pitchFamily="34" charset="0"/>
            </a:endParaRPr>
          </a:p>
        </p:txBody>
      </p:sp>
      <p:pic>
        <p:nvPicPr>
          <p:cNvPr id="4" name="Picture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08143" y="4622297"/>
            <a:ext cx="7858125" cy="3493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577300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635528"/>
            <a:ext cx="14841848" cy="1448251"/>
          </a:xfrm>
        </p:spPr>
        <p:txBody>
          <a:bodyPr/>
          <a:lstStyle/>
          <a:p>
            <a:r>
              <a:rPr lang="ru-RU" dirty="0">
                <a:cs typeface="Courier New" pitchFamily="49" charset="0"/>
              </a:rPr>
              <a:t>Всплывающие </a:t>
            </a:r>
            <a:r>
              <a:rPr lang="ru-RU" dirty="0" smtClean="0">
                <a:cs typeface="Courier New" pitchFamily="49" charset="0"/>
              </a:rPr>
              <a:t>подсказки – простой и эффективный метод исключения загораживания</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2215991"/>
          </a:xfrm>
        </p:spPr>
        <p:txBody>
          <a:bodyPr/>
          <a:lstStyle/>
          <a:p>
            <a:pPr indent="-506087">
              <a:lnSpc>
                <a:spcPct val="150000"/>
              </a:lnSpc>
            </a:pPr>
            <a:r>
              <a:rPr lang="ru-RU" dirty="0"/>
              <a:t>К</a:t>
            </a:r>
            <a:r>
              <a:rPr lang="ru-RU" sz="3200" dirty="0" smtClean="0">
                <a:latin typeface="Segoe UI Light" pitchFamily="34" charset="0"/>
              </a:rPr>
              <a:t>роме оптимизации расположения элементов,  всплывающие </a:t>
            </a:r>
            <a:r>
              <a:rPr lang="ru-RU" dirty="0"/>
              <a:t>контекстные </a:t>
            </a:r>
            <a:r>
              <a:rPr lang="ru-RU" dirty="0" smtClean="0"/>
              <a:t>подсказки при нажатии и удержании объекта </a:t>
            </a:r>
            <a:r>
              <a:rPr lang="ru-RU" dirty="0"/>
              <a:t>–</a:t>
            </a:r>
            <a:r>
              <a:rPr lang="en-US" sz="3200" dirty="0" smtClean="0">
                <a:latin typeface="Segoe UI Light" pitchFamily="34" charset="0"/>
              </a:rPr>
              <a:t> </a:t>
            </a:r>
            <a:r>
              <a:rPr lang="ru-RU" sz="3200" dirty="0" smtClean="0">
                <a:latin typeface="Segoe UI Light" pitchFamily="34" charset="0"/>
              </a:rPr>
              <a:t>простое решение для проблемы загораживания</a:t>
            </a:r>
            <a:endParaRPr lang="en-US" sz="3200" dirty="0" smtClean="0">
              <a:latin typeface="Segoe UI Light" pitchFamily="34" charset="0"/>
            </a:endParaRPr>
          </a:p>
        </p:txBody>
      </p:sp>
      <p:pic>
        <p:nvPicPr>
          <p:cNvPr id="4" name="Picture 3" descr="Screen shot 2012-06-07 at 11.43.14 AM.png"/>
          <p:cNvPicPr/>
          <p:nvPr/>
        </p:nvPicPr>
        <p:blipFill>
          <a:blip r:embed="rId3" cstate="print"/>
          <a:stretch>
            <a:fillRect/>
          </a:stretch>
        </p:blipFill>
        <p:spPr>
          <a:xfrm>
            <a:off x="5543550" y="4438649"/>
            <a:ext cx="6400080" cy="3922633"/>
          </a:xfrm>
          <a:prstGeom prst="rect">
            <a:avLst/>
          </a:prstGeom>
        </p:spPr>
      </p:pic>
    </p:spTree>
    <p:extLst>
      <p:ext uri="{BB962C8B-B14F-4D97-AF65-F5344CB8AC3E}">
        <p14:creationId xmlns:p14="http://schemas.microsoft.com/office/powerpoint/2010/main" val="2118658541"/>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dirty="0">
                <a:cs typeface="Courier New" pitchFamily="49" charset="0"/>
              </a:rPr>
              <a:t>Семантическое </a:t>
            </a:r>
            <a:r>
              <a:rPr lang="ru-RU" dirty="0" smtClean="0">
                <a:cs typeface="Courier New" pitchFamily="49" charset="0"/>
              </a:rPr>
              <a:t>масштабирование – решение при  отсутствии места</a:t>
            </a:r>
            <a:endParaRPr lang="en-US" sz="6000" dirty="0">
              <a:cs typeface="Courier New" pitchFamily="49" charset="0"/>
            </a:endParaRPr>
          </a:p>
        </p:txBody>
      </p:sp>
      <p:sp>
        <p:nvSpPr>
          <p:cNvPr id="27" name="Content Placeholder 26"/>
          <p:cNvSpPr>
            <a:spLocks noGrp="1"/>
          </p:cNvSpPr>
          <p:nvPr>
            <p:ph type="body" sz="quarter" idx="10"/>
          </p:nvPr>
        </p:nvSpPr>
        <p:spPr>
          <a:xfrm>
            <a:off x="774954" y="2032413"/>
            <a:ext cx="14276777" cy="5269135"/>
          </a:xfrm>
        </p:spPr>
        <p:txBody>
          <a:bodyPr/>
          <a:lstStyle/>
          <a:p>
            <a:pPr lvl="1">
              <a:lnSpc>
                <a:spcPct val="150000"/>
              </a:lnSpc>
            </a:pPr>
            <a:r>
              <a:rPr lang="ru-RU" sz="3200" dirty="0" smtClean="0">
                <a:latin typeface="Segoe UI Light" pitchFamily="34" charset="0"/>
              </a:rPr>
              <a:t>Новый </a:t>
            </a:r>
            <a:r>
              <a:rPr lang="ru-RU" sz="3200" dirty="0" smtClean="0">
                <a:latin typeface="Segoe UI Light" pitchFamily="34" charset="0"/>
              </a:rPr>
              <a:t>интерфейс </a:t>
            </a:r>
            <a:r>
              <a:rPr lang="en-US" sz="3200" dirty="0" smtClean="0">
                <a:latin typeface="Segoe UI Light" pitchFamily="34" charset="0"/>
              </a:rPr>
              <a:t>Windows</a:t>
            </a:r>
            <a:r>
              <a:rPr lang="ru-RU" sz="3200" dirty="0" smtClean="0">
                <a:latin typeface="Segoe UI Light" pitchFamily="34" charset="0"/>
              </a:rPr>
              <a:t> </a:t>
            </a:r>
            <a:r>
              <a:rPr lang="ru-RU" sz="3200" dirty="0" smtClean="0">
                <a:latin typeface="Segoe UI Light" pitchFamily="34" charset="0"/>
              </a:rPr>
              <a:t>в первую очередь создан как язык касаний и устраняет  много  неудобств.  Проблемным моментом является работа с </a:t>
            </a:r>
            <a:r>
              <a:rPr lang="ru-RU" sz="3200" dirty="0">
                <a:latin typeface="Segoe UI Light" pitchFamily="34" charset="0"/>
              </a:rPr>
              <a:t>большими объемами контента на </a:t>
            </a:r>
            <a:r>
              <a:rPr lang="ru-RU" sz="3200" dirty="0" smtClean="0">
                <a:latin typeface="Segoe UI Light" pitchFamily="34" charset="0"/>
              </a:rPr>
              <a:t>странице и более конкретно — перемещение от одного представления страницы к другому. </a:t>
            </a:r>
          </a:p>
          <a:p>
            <a:pPr lvl="1">
              <a:lnSpc>
                <a:spcPct val="150000"/>
              </a:lnSpc>
            </a:pPr>
            <a:r>
              <a:rPr lang="ru-RU" sz="3200" dirty="0" smtClean="0">
                <a:latin typeface="Segoe UI Light" pitchFamily="34" charset="0"/>
              </a:rPr>
              <a:t>Уникальное решение  </a:t>
            </a:r>
            <a:r>
              <a:rPr lang="ru-RU" sz="3200" dirty="0">
                <a:latin typeface="Segoe UI Light" pitchFamily="34" charset="0"/>
              </a:rPr>
              <a:t>для </a:t>
            </a:r>
            <a:r>
              <a:rPr lang="ru-RU" sz="3200" dirty="0" smtClean="0">
                <a:latin typeface="Segoe UI Light" pitchFamily="34" charset="0"/>
              </a:rPr>
              <a:t>таких сценариев в </a:t>
            </a:r>
            <a:r>
              <a:rPr lang="en-US" sz="3200" dirty="0" smtClean="0">
                <a:latin typeface="Segoe UI Light" pitchFamily="34" charset="0"/>
              </a:rPr>
              <a:t>Windows 8</a:t>
            </a:r>
            <a:r>
              <a:rPr lang="ru-RU" sz="3200" dirty="0" smtClean="0">
                <a:latin typeface="Segoe UI Light" pitchFamily="34" charset="0"/>
              </a:rPr>
              <a:t> называется семантическим масштабированием.  При включении этого элемента, пользователь вызывает его жестом сжатия (растяжения) экрана</a:t>
            </a:r>
            <a:r>
              <a:rPr lang="en-US" sz="3200" dirty="0" smtClean="0">
                <a:latin typeface="Segoe UI Light" pitchFamily="34" charset="0"/>
              </a:rPr>
              <a:t>.</a:t>
            </a:r>
          </a:p>
        </p:txBody>
      </p:sp>
    </p:spTree>
    <p:extLst>
      <p:ext uri="{BB962C8B-B14F-4D97-AF65-F5344CB8AC3E}">
        <p14:creationId xmlns:p14="http://schemas.microsoft.com/office/powerpoint/2010/main" val="44190081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673628"/>
            <a:ext cx="14276777" cy="1448251"/>
          </a:xfrm>
        </p:spPr>
        <p:txBody>
          <a:bodyPr/>
          <a:lstStyle/>
          <a:p>
            <a:r>
              <a:rPr lang="ru-RU" sz="6000" dirty="0" smtClean="0">
                <a:cs typeface="Courier New" pitchFamily="49" charset="0"/>
              </a:rPr>
              <a:t>Пользователь вызывает семантическое масштабирование жестом </a:t>
            </a:r>
            <a:r>
              <a:rPr lang="ru-RU" sz="6000" dirty="0" smtClean="0">
                <a:cs typeface="Courier New" pitchFamily="49" charset="0"/>
              </a:rPr>
              <a:t>сжатия</a:t>
            </a:r>
            <a:endParaRPr lang="en-US" sz="6000" dirty="0">
              <a:cs typeface="Courier New" pitchFamily="49" charset="0"/>
            </a:endParaRPr>
          </a:p>
        </p:txBody>
      </p:sp>
      <p:pic>
        <p:nvPicPr>
          <p:cNvPr id="4" name="Picture 3" descr="Touch interactions in Windows 8 Consumer Preview"/>
          <p:cNvPicPr/>
          <p:nvPr/>
        </p:nvPicPr>
        <p:blipFill>
          <a:blip r:embed="rId3" cstate="print">
            <a:extLst>
              <a:ext uri="{28A0092B-C50C-407E-A947-70E740481C1C}">
                <a14:useLocalDpi xmlns:a14="http://schemas.microsoft.com/office/drawing/2010/main" val="0"/>
              </a:ext>
            </a:extLst>
          </a:blip>
          <a:srcRect l="25803" t="48553" r="49751"/>
          <a:stretch>
            <a:fillRect/>
          </a:stretch>
        </p:blipFill>
        <p:spPr bwMode="auto">
          <a:xfrm>
            <a:off x="1409700" y="3047999"/>
            <a:ext cx="2991219" cy="368062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83200" y="3047999"/>
            <a:ext cx="7848600" cy="429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810730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662279"/>
            <a:ext cx="14276777" cy="1448251"/>
          </a:xfrm>
        </p:spPr>
        <p:txBody>
          <a:bodyPr/>
          <a:lstStyle/>
          <a:p>
            <a:r>
              <a:rPr lang="ru-RU" sz="6000" dirty="0" smtClean="0">
                <a:cs typeface="Courier New" pitchFamily="49" charset="0"/>
              </a:rPr>
              <a:t>Поддержка мыши, клавиатуры и перьевого ввода</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674596" cy="4825937"/>
          </a:xfrm>
        </p:spPr>
        <p:txBody>
          <a:bodyPr/>
          <a:lstStyle/>
          <a:p>
            <a:pPr marL="457200" lvl="2" indent="-457200">
              <a:lnSpc>
                <a:spcPct val="150000"/>
              </a:lnSpc>
            </a:pPr>
            <a:r>
              <a:rPr lang="ru-RU" sz="3200" dirty="0" smtClean="0">
                <a:latin typeface="Segoe UI Light" pitchFamily="34" charset="0"/>
              </a:rPr>
              <a:t>Нависание мышью над элементом эквивалентно жесту нажатия и удержания</a:t>
            </a:r>
          </a:p>
          <a:p>
            <a:pPr marL="457200" lvl="2" indent="-457200">
              <a:lnSpc>
                <a:spcPct val="150000"/>
              </a:lnSpc>
            </a:pPr>
            <a:r>
              <a:rPr lang="ru-RU" sz="3200" dirty="0" smtClean="0">
                <a:latin typeface="Segoe UI Light" pitchFamily="34" charset="0"/>
              </a:rPr>
              <a:t>Нажатие левой кнопки мыши эквивалентно жесту вызова основного действия</a:t>
            </a:r>
            <a:endParaRPr lang="en-US" sz="3200" dirty="0" smtClean="0">
              <a:latin typeface="Segoe UI Light" pitchFamily="34" charset="0"/>
            </a:endParaRPr>
          </a:p>
          <a:p>
            <a:pPr marL="457200" lvl="2" indent="-457200">
              <a:lnSpc>
                <a:spcPct val="150000"/>
              </a:lnSpc>
            </a:pPr>
            <a:r>
              <a:rPr lang="ru-RU" sz="3200" dirty="0">
                <a:latin typeface="Segoe UI Light" pitchFamily="34" charset="0"/>
              </a:rPr>
              <a:t>Нажатие </a:t>
            </a:r>
            <a:r>
              <a:rPr lang="ru-RU" sz="3200" dirty="0" smtClean="0">
                <a:latin typeface="Segoe UI Light" pitchFamily="34" charset="0"/>
              </a:rPr>
              <a:t>правой </a:t>
            </a:r>
            <a:r>
              <a:rPr lang="ru-RU" sz="3200" dirty="0">
                <a:latin typeface="Segoe UI Light" pitchFamily="34" charset="0"/>
              </a:rPr>
              <a:t>кнопки </a:t>
            </a:r>
            <a:r>
              <a:rPr lang="ru-RU" sz="3200" dirty="0" smtClean="0">
                <a:latin typeface="Segoe UI Light" pitchFamily="34" charset="0"/>
              </a:rPr>
              <a:t>мыши в любой точке вызывает меню приложения</a:t>
            </a:r>
            <a:endParaRPr lang="en-US" sz="3200" dirty="0" smtClean="0">
              <a:latin typeface="Segoe UI Light" pitchFamily="34" charset="0"/>
            </a:endParaRPr>
          </a:p>
          <a:p>
            <a:pPr marL="457200" lvl="2" indent="-457200">
              <a:lnSpc>
                <a:spcPct val="150000"/>
              </a:lnSpc>
            </a:pPr>
            <a:r>
              <a:rPr lang="ru-RU" sz="3200" dirty="0" smtClean="0">
                <a:latin typeface="Segoe UI Light" pitchFamily="34" charset="0"/>
              </a:rPr>
              <a:t>Положение  курсора мыши в углах экрана  вызывает функции меню на краях </a:t>
            </a:r>
          </a:p>
          <a:p>
            <a:pPr marL="457200" lvl="2" indent="-457200">
              <a:lnSpc>
                <a:spcPct val="150000"/>
              </a:lnSpc>
            </a:pPr>
            <a:r>
              <a:rPr lang="ru-RU" sz="3200" dirty="0" smtClean="0">
                <a:latin typeface="Segoe UI Light" pitchFamily="34" charset="0"/>
              </a:rPr>
              <a:t>Использование линейки прокрутки или колеса мыши для прокрутки контента эквивалентно сдвигам экрана при касаниях.</a:t>
            </a:r>
            <a:endParaRPr lang="en-US" sz="3200" dirty="0" smtClean="0">
              <a:latin typeface="Segoe UI Light" pitchFamily="34" charset="0"/>
            </a:endParaRPr>
          </a:p>
        </p:txBody>
      </p:sp>
    </p:spTree>
    <p:extLst>
      <p:ext uri="{BB962C8B-B14F-4D97-AF65-F5344CB8AC3E}">
        <p14:creationId xmlns:p14="http://schemas.microsoft.com/office/powerpoint/2010/main" val="57124245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pPr algn="l"/>
            <a:r>
              <a:rPr lang="ru-RU" sz="6000" dirty="0" smtClean="0"/>
              <a:t>Содержание презентации </a:t>
            </a:r>
            <a:endParaRPr lang="en-US" sz="6000" dirty="0"/>
          </a:p>
        </p:txBody>
      </p:sp>
      <p:sp>
        <p:nvSpPr>
          <p:cNvPr id="7" name="Content Placeholder 6"/>
          <p:cNvSpPr>
            <a:spLocks noGrp="1"/>
          </p:cNvSpPr>
          <p:nvPr>
            <p:ph type="body" sz="quarter" idx="10"/>
          </p:nvPr>
        </p:nvSpPr>
        <p:spPr>
          <a:xfrm>
            <a:off x="774954" y="2473023"/>
            <a:ext cx="14833346" cy="4825937"/>
          </a:xfrm>
        </p:spPr>
        <p:txBody>
          <a:bodyPr/>
          <a:lstStyle/>
          <a:p>
            <a:pPr>
              <a:lnSpc>
                <a:spcPct val="150000"/>
              </a:lnSpc>
              <a:buFont typeface="Wingdings" pitchFamily="2" charset="2"/>
              <a:buChar char="§"/>
            </a:pPr>
            <a:r>
              <a:rPr lang="ru-RU" sz="3200" dirty="0" smtClean="0">
                <a:latin typeface="Segoe UI Light" pitchFamily="34" charset="0"/>
                <a:sym typeface="Auto 2 Regular" charset="0"/>
              </a:rPr>
              <a:t>Роль анимации в </a:t>
            </a:r>
            <a:r>
              <a:rPr lang="en-US" sz="3200" dirty="0" err="1" smtClean="0">
                <a:latin typeface="Segoe UI Light" pitchFamily="34" charset="0"/>
                <a:sym typeface="Auto 2 Regular" charset="0"/>
              </a:rPr>
              <a:t>WinRT</a:t>
            </a:r>
            <a:r>
              <a:rPr lang="en-US" sz="3200" dirty="0" smtClean="0">
                <a:latin typeface="Segoe UI Light" pitchFamily="34" charset="0"/>
                <a:sym typeface="Auto 2 Regular" charset="0"/>
              </a:rPr>
              <a:t>-</a:t>
            </a:r>
            <a:r>
              <a:rPr lang="ru-RU" sz="3200" dirty="0" smtClean="0">
                <a:latin typeface="Segoe UI Light" pitchFamily="34" charset="0"/>
                <a:sym typeface="Auto 2 Regular" charset="0"/>
              </a:rPr>
              <a:t>приложениях</a:t>
            </a:r>
            <a:endParaRPr lang="ru-RU"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Изучение библиотеки анимации </a:t>
            </a:r>
            <a:r>
              <a:rPr lang="en-US" sz="3200" dirty="0" smtClean="0">
                <a:latin typeface="Segoe UI Light" pitchFamily="34" charset="0"/>
                <a:sym typeface="Auto 2 Regular" charset="0"/>
              </a:rPr>
              <a:t>HTML</a:t>
            </a:r>
          </a:p>
          <a:p>
            <a:pPr>
              <a:lnSpc>
                <a:spcPct val="150000"/>
              </a:lnSpc>
              <a:buFont typeface="Wingdings" pitchFamily="2" charset="2"/>
              <a:buChar char="§"/>
            </a:pPr>
            <a:r>
              <a:rPr lang="ru-RU" dirty="0" smtClean="0">
                <a:sym typeface="Auto 2 Regular" charset="0"/>
              </a:rPr>
              <a:t>Разработка</a:t>
            </a:r>
            <a:r>
              <a:rPr lang="ru-RU" sz="3200" dirty="0" smtClean="0">
                <a:latin typeface="Segoe UI Light" pitchFamily="34" charset="0"/>
                <a:sym typeface="Auto 2 Regular" charset="0"/>
              </a:rPr>
              <a:t> приложений для устройств с сенсорными экранами</a:t>
            </a:r>
            <a:endParaRPr lang="en-US" sz="3200" dirty="0" smtClean="0">
              <a:latin typeface="Segoe UI Light" pitchFamily="34" charset="0"/>
              <a:sym typeface="Auto 2 Regular" charset="0"/>
            </a:endParaRPr>
          </a:p>
          <a:p>
            <a:pPr>
              <a:lnSpc>
                <a:spcPct val="150000"/>
              </a:lnSpc>
              <a:buFont typeface="Wingdings" pitchFamily="2" charset="2"/>
              <a:buChar char="§"/>
            </a:pPr>
            <a:r>
              <a:rPr lang="ru-RU" sz="3200" dirty="0" smtClean="0">
                <a:latin typeface="Segoe UI Light" pitchFamily="34" charset="0"/>
                <a:sym typeface="Auto 2 Regular" charset="0"/>
              </a:rPr>
              <a:t>Рекомендации для решения проблемы загораживания элементов экрана</a:t>
            </a:r>
            <a:r>
              <a:rPr lang="en-US" sz="3200" dirty="0" smtClean="0">
                <a:latin typeface="Segoe UI Light" pitchFamily="34" charset="0"/>
                <a:sym typeface="Auto 2 Regular" charset="0"/>
              </a:rPr>
              <a:t> </a:t>
            </a:r>
            <a:r>
              <a:rPr lang="ru-RU" sz="3200" dirty="0" smtClean="0">
                <a:latin typeface="Segoe UI Light" pitchFamily="34" charset="0"/>
                <a:sym typeface="Auto 2 Regular" charset="0"/>
              </a:rPr>
              <a:t> и оптимизации целевых размеров элементов</a:t>
            </a:r>
          </a:p>
          <a:p>
            <a:pPr>
              <a:lnSpc>
                <a:spcPct val="150000"/>
              </a:lnSpc>
              <a:buFont typeface="Wingdings" pitchFamily="2" charset="2"/>
              <a:buChar char="§"/>
            </a:pPr>
            <a:r>
              <a:rPr lang="ru-RU" dirty="0" smtClean="0">
                <a:sym typeface="Auto 2 Regular" charset="0"/>
              </a:rPr>
              <a:t>Как сделать приложения подлинно цифровыми</a:t>
            </a:r>
            <a:endParaRPr lang="en-US" sz="3200" dirty="0" smtClean="0">
              <a:latin typeface="Segoe UI Light" pitchFamily="34" charset="0"/>
              <a:sym typeface="Auto 2 Regular" charset="0"/>
            </a:endParaRPr>
          </a:p>
        </p:txBody>
      </p:sp>
    </p:spTree>
    <p:extLst>
      <p:ext uri="{BB962C8B-B14F-4D97-AF65-F5344CB8AC3E}">
        <p14:creationId xmlns:p14="http://schemas.microsoft.com/office/powerpoint/2010/main" val="2930361304"/>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311678"/>
            <a:ext cx="14276777" cy="1448251"/>
          </a:xfrm>
        </p:spPr>
        <p:txBody>
          <a:bodyPr/>
          <a:lstStyle/>
          <a:p>
            <a:r>
              <a:rPr lang="ru-RU" sz="6000" dirty="0" smtClean="0">
                <a:cs typeface="Courier New" pitchFamily="49" charset="0"/>
              </a:rPr>
              <a:t>Что означает быть подлинно </a:t>
            </a:r>
            <a:r>
              <a:rPr lang="ru-RU" sz="6000" dirty="0" smtClean="0">
                <a:cs typeface="Courier New" pitchFamily="49" charset="0"/>
              </a:rPr>
              <a:t>цифровым</a:t>
            </a:r>
            <a:endParaRPr lang="en-US" sz="6000" dirty="0">
              <a:cs typeface="Courier New" pitchFamily="49" charset="0"/>
            </a:endParaRPr>
          </a:p>
        </p:txBody>
      </p:sp>
      <p:sp>
        <p:nvSpPr>
          <p:cNvPr id="6" name="Content Placeholder 4"/>
          <p:cNvSpPr txBox="1">
            <a:spLocks/>
          </p:cNvSpPr>
          <p:nvPr/>
        </p:nvSpPr>
        <p:spPr>
          <a:xfrm>
            <a:off x="2326640" y="2275841"/>
            <a:ext cx="11704320" cy="6436925"/>
          </a:xfrm>
          <a:prstGeom prst="rect">
            <a:avLst/>
          </a:prstGeom>
        </p:spPr>
        <p:txBody>
          <a:bodyPr/>
          <a:lstStyle/>
          <a:p>
            <a:pPr marL="589418" marR="0" lvl="0" indent="-589418" algn="l" defTabSz="1170659" rtl="0" eaLnBrk="1" fontAlgn="auto" latinLnBrk="0" hangingPunct="1">
              <a:lnSpc>
                <a:spcPct val="90000"/>
              </a:lnSpc>
              <a:spcBef>
                <a:spcPct val="20000"/>
              </a:spcBef>
              <a:spcAft>
                <a:spcPts val="0"/>
              </a:spcAft>
              <a:buClr>
                <a:srgbClr val="00DCFF"/>
              </a:buClr>
              <a:buSzPct val="90000"/>
              <a:buFont typeface="Arial" pitchFamily="34" charset="0"/>
              <a:buChar char="•"/>
              <a:tabLst/>
              <a:defRPr/>
            </a:pPr>
            <a:endParaRPr kumimoji="0" lang="en-US" sz="3100" b="0" i="0" u="none" strike="noStrike" kern="1200" cap="none" spc="0" normalizeH="0" baseline="0" noProof="0" dirty="0" smtClean="0">
              <a:ln>
                <a:noFill/>
              </a:ln>
              <a:solidFill>
                <a:schemeClr val="tx1">
                  <a:lumMod val="75000"/>
                  <a:lumOff val="25000"/>
                  <a:alpha val="99000"/>
                </a:schemeClr>
              </a:solidFill>
              <a:effectLst/>
              <a:uLnTx/>
              <a:uFillTx/>
              <a:latin typeface="+mn-lt"/>
              <a:ea typeface="+mn-ea"/>
              <a:cs typeface="+mn-cs"/>
            </a:endParaRPr>
          </a:p>
          <a:p>
            <a:pPr marL="589418" marR="0" lvl="0" indent="-589418" algn="l" defTabSz="1170659" rtl="0" eaLnBrk="1" fontAlgn="auto" latinLnBrk="0" hangingPunct="1">
              <a:lnSpc>
                <a:spcPct val="90000"/>
              </a:lnSpc>
              <a:spcBef>
                <a:spcPct val="20000"/>
              </a:spcBef>
              <a:spcAft>
                <a:spcPts val="0"/>
              </a:spcAft>
              <a:buClr>
                <a:srgbClr val="00DCFF"/>
              </a:buClr>
              <a:buSzPct val="90000"/>
              <a:buFont typeface="Arial" pitchFamily="34" charset="0"/>
              <a:buChar char="•"/>
              <a:tabLst/>
              <a:defRPr/>
            </a:pPr>
            <a:endParaRPr kumimoji="0" lang="en-US" sz="3100" b="0" i="0" u="none" strike="noStrike" kern="1200" cap="none" spc="0" normalizeH="0" baseline="0" noProof="0" dirty="0" smtClean="0">
              <a:ln>
                <a:noFill/>
              </a:ln>
              <a:solidFill>
                <a:schemeClr val="tx1">
                  <a:lumMod val="75000"/>
                  <a:lumOff val="25000"/>
                  <a:alpha val="99000"/>
                </a:schemeClr>
              </a:solidFill>
              <a:effectLst/>
              <a:uLnTx/>
              <a:uFillTx/>
              <a:latin typeface="+mn-lt"/>
              <a:ea typeface="+mn-ea"/>
              <a:cs typeface="+mn-cs"/>
            </a:endParaRPr>
          </a:p>
          <a:p>
            <a:pPr marL="589418" marR="0" lvl="0" indent="-589418" algn="l" defTabSz="1170659" rtl="0" eaLnBrk="1" fontAlgn="auto" latinLnBrk="0" hangingPunct="1">
              <a:lnSpc>
                <a:spcPct val="90000"/>
              </a:lnSpc>
              <a:spcBef>
                <a:spcPct val="20000"/>
              </a:spcBef>
              <a:spcAft>
                <a:spcPts val="0"/>
              </a:spcAft>
              <a:buClr>
                <a:srgbClr val="00DCFF"/>
              </a:buClr>
              <a:buSzPct val="90000"/>
              <a:buFont typeface="Arial" pitchFamily="34" charset="0"/>
              <a:buChar char="•"/>
              <a:tabLst/>
              <a:defRPr/>
            </a:pPr>
            <a:endParaRPr kumimoji="0" lang="en-US" sz="3100" b="0" i="0" u="none" strike="noStrike" kern="1200" cap="none" spc="0" normalizeH="0" baseline="0" noProof="0" dirty="0" smtClean="0">
              <a:ln>
                <a:noFill/>
              </a:ln>
              <a:solidFill>
                <a:schemeClr val="tx1">
                  <a:lumMod val="75000"/>
                  <a:lumOff val="25000"/>
                  <a:alpha val="99000"/>
                </a:schemeClr>
              </a:solidFill>
              <a:effectLst/>
              <a:uLnTx/>
              <a:uFillTx/>
              <a:latin typeface="+mn-lt"/>
              <a:ea typeface="+mn-ea"/>
              <a:cs typeface="+mn-cs"/>
            </a:endParaRPr>
          </a:p>
          <a:p>
            <a:pPr marL="589418" marR="0" lvl="0" indent="-589418" algn="ctr" defTabSz="1170659" rtl="0" eaLnBrk="1" fontAlgn="auto" latinLnBrk="0" hangingPunct="1">
              <a:lnSpc>
                <a:spcPct val="90000"/>
              </a:lnSpc>
              <a:spcBef>
                <a:spcPct val="20000"/>
              </a:spcBef>
              <a:spcAft>
                <a:spcPts val="0"/>
              </a:spcAft>
              <a:buClr>
                <a:srgbClr val="00DCFF"/>
              </a:buClr>
              <a:buSzPct val="90000"/>
              <a:buFont typeface="Arial" pitchFamily="34" charset="0"/>
              <a:buNone/>
              <a:tabLst/>
              <a:defRPr/>
            </a:pPr>
            <a:r>
              <a:rPr kumimoji="0" lang="en-US" sz="3100" b="0" i="0" u="none" strike="noStrike" kern="1200" cap="none" spc="0" normalizeH="0" baseline="0" noProof="0" dirty="0" smtClean="0">
                <a:ln>
                  <a:noFill/>
                </a:ln>
                <a:solidFill>
                  <a:schemeClr val="tx1">
                    <a:lumMod val="75000"/>
                    <a:lumOff val="25000"/>
                    <a:alpha val="99000"/>
                  </a:schemeClr>
                </a:solidFill>
                <a:effectLst/>
                <a:uLnTx/>
                <a:uFillTx/>
                <a:latin typeface="+mn-lt"/>
                <a:ea typeface="+mn-ea"/>
                <a:cs typeface="+mn-cs"/>
              </a:rPr>
              <a:t>vs.</a:t>
            </a:r>
            <a:endParaRPr kumimoji="0" lang="en-US" sz="3100" b="0" i="0" u="none" strike="noStrike" kern="1200" cap="none" spc="0" normalizeH="0" baseline="0" noProof="0" dirty="0">
              <a:ln>
                <a:noFill/>
              </a:ln>
              <a:solidFill>
                <a:schemeClr val="tx1">
                  <a:lumMod val="75000"/>
                  <a:lumOff val="25000"/>
                  <a:alpha val="99000"/>
                </a:schemeClr>
              </a:solidFill>
              <a:effectLst/>
              <a:uLnTx/>
              <a:uFillTx/>
              <a:latin typeface="+mn-lt"/>
              <a:ea typeface="+mn-ea"/>
              <a:cs typeface="+mn-cs"/>
            </a:endParaRPr>
          </a:p>
        </p:txBody>
      </p:sp>
      <p:pic>
        <p:nvPicPr>
          <p:cNvPr id="7" name="Picture 6" descr="Screen shot 2012-06-07 at 2.27.28 PM.png"/>
          <p:cNvPicPr/>
          <p:nvPr/>
        </p:nvPicPr>
        <p:blipFill rotWithShape="1">
          <a:blip r:embed="rId3" cstate="print"/>
          <a:srcRect t="15340"/>
          <a:stretch/>
        </p:blipFill>
        <p:spPr>
          <a:xfrm>
            <a:off x="4412750" y="2045367"/>
            <a:ext cx="7532099" cy="1677285"/>
          </a:xfrm>
          <a:prstGeom prst="rect">
            <a:avLst/>
          </a:prstGeom>
        </p:spPr>
      </p:pic>
      <p:pic>
        <p:nvPicPr>
          <p:cNvPr id="8" name="Picture 7" descr="Screen shot 2012-07-03 at 10.56.54 AM.png"/>
          <p:cNvPicPr>
            <a:picLocks noChangeAspect="1"/>
          </p:cNvPicPr>
          <p:nvPr/>
        </p:nvPicPr>
        <p:blipFill>
          <a:blip r:embed="rId4"/>
          <a:stretch>
            <a:fillRect/>
          </a:stretch>
        </p:blipFill>
        <p:spPr>
          <a:xfrm>
            <a:off x="4448128" y="3722653"/>
            <a:ext cx="6711044" cy="3543300"/>
          </a:xfrm>
          <a:prstGeom prst="rect">
            <a:avLst/>
          </a:prstGeom>
        </p:spPr>
      </p:pic>
      <p:sp>
        <p:nvSpPr>
          <p:cNvPr id="10" name="Content Placeholder 26"/>
          <p:cNvSpPr>
            <a:spLocks noGrp="1"/>
          </p:cNvSpPr>
          <p:nvPr>
            <p:ph type="body" sz="quarter" idx="10"/>
          </p:nvPr>
        </p:nvSpPr>
        <p:spPr>
          <a:xfrm>
            <a:off x="-400050" y="2343814"/>
            <a:ext cx="14276777" cy="1378839"/>
          </a:xfrm>
        </p:spPr>
        <p:txBody>
          <a:bodyPr/>
          <a:lstStyle/>
          <a:p>
            <a:pPr lvl="1" algn="ctr">
              <a:lnSpc>
                <a:spcPct val="150000"/>
              </a:lnSpc>
              <a:buNone/>
            </a:pPr>
            <a:endParaRPr lang="en-US" sz="2800" dirty="0" smtClean="0">
              <a:latin typeface="Segoe UI Light" pitchFamily="34" charset="0"/>
            </a:endParaRPr>
          </a:p>
          <a:p>
            <a:pPr lvl="1" algn="ctr">
              <a:lnSpc>
                <a:spcPct val="150000"/>
              </a:lnSpc>
              <a:buNone/>
            </a:pPr>
            <a:endParaRPr lang="en-US" sz="2800" dirty="0" smtClean="0">
              <a:latin typeface="Segoe UI Light" pitchFamily="34" charset="0"/>
            </a:endParaRPr>
          </a:p>
        </p:txBody>
      </p:sp>
    </p:spTree>
    <p:extLst>
      <p:ext uri="{BB962C8B-B14F-4D97-AF65-F5344CB8AC3E}">
        <p14:creationId xmlns:p14="http://schemas.microsoft.com/office/powerpoint/2010/main" val="115715978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b="1" dirty="0" smtClean="0"/>
              <a:t>Итоги</a:t>
            </a:r>
            <a:endParaRPr lang="en-US" sz="6000" b="1" dirty="0" smtClean="0"/>
          </a:p>
        </p:txBody>
      </p:sp>
      <p:sp>
        <p:nvSpPr>
          <p:cNvPr id="18433" name="Rectangle 1"/>
          <p:cNvSpPr>
            <a:spLocks noGrp="1" noChangeArrowheads="1"/>
          </p:cNvSpPr>
          <p:nvPr>
            <p:ph type="body" sz="quarter" idx="10"/>
          </p:nvPr>
        </p:nvSpPr>
        <p:spPr>
          <a:xfrm>
            <a:off x="774954" y="2473023"/>
            <a:ext cx="14276777" cy="5663089"/>
          </a:xfrm>
        </p:spPr>
        <p:txBody>
          <a:bodyPr/>
          <a:lstStyle/>
          <a:p>
            <a:pPr marL="0" indent="0">
              <a:lnSpc>
                <a:spcPct val="150000"/>
              </a:lnSpc>
              <a:buNone/>
            </a:pPr>
            <a:r>
              <a:rPr lang="ru-RU" sz="3200" dirty="0" smtClean="0">
                <a:latin typeface="Segoe UI Light" pitchFamily="34" charset="0"/>
              </a:rPr>
              <a:t>Содержание данного модуля</a:t>
            </a:r>
            <a:r>
              <a:rPr lang="en-US" sz="3200" dirty="0" smtClean="0">
                <a:latin typeface="Segoe UI Light" pitchFamily="34" charset="0"/>
              </a:rPr>
              <a:t>:</a:t>
            </a:r>
            <a:endParaRPr lang="en-US" sz="3200" dirty="0">
              <a:latin typeface="Segoe UI Light" pitchFamily="34" charset="0"/>
            </a:endParaRPr>
          </a:p>
          <a:p>
            <a:pPr>
              <a:buFont typeface="Wingdings" pitchFamily="2" charset="2"/>
              <a:buChar char="§"/>
            </a:pPr>
            <a:r>
              <a:rPr lang="ru-RU" dirty="0">
                <a:sym typeface="Auto 2 Regular" charset="0"/>
              </a:rPr>
              <a:t>Роль анимации в </a:t>
            </a:r>
            <a:r>
              <a:rPr lang="en-US" dirty="0" err="1">
                <a:sym typeface="Auto 2 Regular" charset="0"/>
              </a:rPr>
              <a:t>WinRT</a:t>
            </a:r>
            <a:r>
              <a:rPr lang="en-US" dirty="0">
                <a:sym typeface="Auto 2 Regular" charset="0"/>
              </a:rPr>
              <a:t>-</a:t>
            </a:r>
            <a:r>
              <a:rPr lang="ru-RU" dirty="0">
                <a:sym typeface="Auto 2 Regular" charset="0"/>
              </a:rPr>
              <a:t>приложениях</a:t>
            </a:r>
          </a:p>
          <a:p>
            <a:pPr>
              <a:buFont typeface="Wingdings" pitchFamily="2" charset="2"/>
              <a:buChar char="§"/>
            </a:pPr>
            <a:r>
              <a:rPr lang="ru-RU" dirty="0">
                <a:sym typeface="Auto 2 Regular" charset="0"/>
              </a:rPr>
              <a:t>Изучение библиотеки анимации </a:t>
            </a:r>
            <a:r>
              <a:rPr lang="en-US" dirty="0">
                <a:sym typeface="Auto 2 Regular" charset="0"/>
              </a:rPr>
              <a:t>HTML</a:t>
            </a:r>
          </a:p>
          <a:p>
            <a:pPr>
              <a:buFont typeface="Wingdings" pitchFamily="2" charset="2"/>
              <a:buChar char="§"/>
            </a:pPr>
            <a:r>
              <a:rPr lang="ru-RU" dirty="0">
                <a:sym typeface="Auto 2 Regular" charset="0"/>
              </a:rPr>
              <a:t>Разработка приложений для устройств с сенсорными экранами</a:t>
            </a:r>
            <a:endParaRPr lang="en-US" dirty="0">
              <a:sym typeface="Auto 2 Regular" charset="0"/>
            </a:endParaRPr>
          </a:p>
          <a:p>
            <a:pPr>
              <a:buFont typeface="Wingdings" pitchFamily="2" charset="2"/>
              <a:buChar char="§"/>
            </a:pPr>
            <a:r>
              <a:rPr lang="ru-RU" dirty="0">
                <a:sym typeface="Auto 2 Regular" charset="0"/>
              </a:rPr>
              <a:t>Рекомендации для решения проблемы загораживания элементов экрана</a:t>
            </a:r>
            <a:r>
              <a:rPr lang="en-US" dirty="0">
                <a:sym typeface="Auto 2 Regular" charset="0"/>
              </a:rPr>
              <a:t> </a:t>
            </a:r>
            <a:r>
              <a:rPr lang="ru-RU" dirty="0">
                <a:sym typeface="Auto 2 Regular" charset="0"/>
              </a:rPr>
              <a:t> и оптимизации целевых размеров элементов</a:t>
            </a:r>
          </a:p>
          <a:p>
            <a:pPr>
              <a:buFont typeface="Wingdings" pitchFamily="2" charset="2"/>
              <a:buChar char="§"/>
            </a:pPr>
            <a:r>
              <a:rPr lang="ru-RU" dirty="0">
                <a:sym typeface="Auto 2 Regular" charset="0"/>
              </a:rPr>
              <a:t>Как сделать приложения подлинно цифровыми</a:t>
            </a:r>
            <a:endParaRPr lang="en-US" dirty="0">
              <a:sym typeface="Auto 2 Regular" charset="0"/>
            </a:endParaRPr>
          </a:p>
        </p:txBody>
      </p:sp>
    </p:spTree>
    <p:extLst>
      <p:ext uri="{BB962C8B-B14F-4D97-AF65-F5344CB8AC3E}">
        <p14:creationId xmlns:p14="http://schemas.microsoft.com/office/powerpoint/2010/main" val="25681242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sz="6000" dirty="0" smtClean="0"/>
              <a:t>Язык создания </a:t>
            </a:r>
            <a:r>
              <a:rPr lang="en-US" sz="6000" dirty="0" err="1" smtClean="0"/>
              <a:t>WinRT</a:t>
            </a:r>
            <a:r>
              <a:rPr lang="en-US" sz="6000" dirty="0" smtClean="0"/>
              <a:t>-</a:t>
            </a:r>
            <a:r>
              <a:rPr lang="ru-RU" sz="6000" dirty="0" smtClean="0"/>
              <a:t>приложений </a:t>
            </a:r>
            <a:r>
              <a:rPr lang="en-US" sz="6000" dirty="0" smtClean="0"/>
              <a:t>UI</a:t>
            </a:r>
            <a:r>
              <a:rPr lang="ru-RU" sz="6000" dirty="0" smtClean="0"/>
              <a:t> </a:t>
            </a:r>
            <a:r>
              <a:rPr lang="ru-RU" sz="6000" dirty="0" smtClean="0"/>
              <a:t>включает анимации</a:t>
            </a:r>
            <a:endParaRPr lang="en-US" sz="6000" dirty="0"/>
          </a:p>
        </p:txBody>
      </p:sp>
      <p:sp>
        <p:nvSpPr>
          <p:cNvPr id="18433" name="Rectangle 1"/>
          <p:cNvSpPr>
            <a:spLocks noGrp="1" noChangeArrowheads="1"/>
          </p:cNvSpPr>
          <p:nvPr>
            <p:ph type="body" sz="quarter" idx="10"/>
          </p:nvPr>
        </p:nvSpPr>
        <p:spPr>
          <a:xfrm>
            <a:off x="774954" y="2473023"/>
            <a:ext cx="14276777" cy="5269135"/>
          </a:xfrm>
        </p:spPr>
        <p:txBody>
          <a:bodyPr/>
          <a:lstStyle/>
          <a:p>
            <a:pPr>
              <a:lnSpc>
                <a:spcPct val="150000"/>
              </a:lnSpc>
            </a:pPr>
            <a:r>
              <a:rPr lang="ru-RU" sz="3200" dirty="0" smtClean="0">
                <a:latin typeface="Segoe UI Light" pitchFamily="34" charset="0"/>
              </a:rPr>
              <a:t>Все анимации имеют некоторую индивидуальность</a:t>
            </a:r>
            <a:r>
              <a:rPr lang="en-US" sz="3200" dirty="0" smtClean="0">
                <a:latin typeface="Segoe UI Light" pitchFamily="34" charset="0"/>
              </a:rPr>
              <a:t>;</a:t>
            </a:r>
            <a:r>
              <a:rPr lang="ru-RU" sz="3200" dirty="0" smtClean="0">
                <a:latin typeface="Segoe UI Light" pitchFamily="34" charset="0"/>
              </a:rPr>
              <a:t> возможно, они медлительны, непредсказуемы или двусмысленны</a:t>
            </a:r>
            <a:r>
              <a:rPr lang="en-US" sz="3200" dirty="0" smtClean="0">
                <a:latin typeface="Segoe UI Light" pitchFamily="34" charset="0"/>
              </a:rPr>
              <a:t>. </a:t>
            </a:r>
            <a:r>
              <a:rPr lang="ru-RU" sz="3200" dirty="0" smtClean="0">
                <a:latin typeface="Segoe UI Light" pitchFamily="34" charset="0"/>
              </a:rPr>
              <a:t>Библиотека </a:t>
            </a:r>
            <a:r>
              <a:rPr lang="en-US" dirty="0" smtClean="0"/>
              <a:t>Windows </a:t>
            </a:r>
            <a:r>
              <a:rPr lang="ru-RU" sz="3200" dirty="0" smtClean="0">
                <a:latin typeface="Segoe UI Light" pitchFamily="34" charset="0"/>
              </a:rPr>
              <a:t>содержит </a:t>
            </a:r>
            <a:r>
              <a:rPr lang="ru-RU" sz="3200" dirty="0" smtClean="0">
                <a:latin typeface="Segoe UI Light" pitchFamily="34" charset="0"/>
              </a:rPr>
              <a:t>множество ясных </a:t>
            </a:r>
            <a:r>
              <a:rPr lang="ru-RU" dirty="0" smtClean="0"/>
              <a:t>и осмысленных </a:t>
            </a:r>
            <a:r>
              <a:rPr lang="ru-RU" sz="3200" dirty="0" err="1" smtClean="0">
                <a:latin typeface="Segoe UI Light" pitchFamily="34" charset="0"/>
              </a:rPr>
              <a:t>анимаций</a:t>
            </a:r>
            <a:r>
              <a:rPr lang="ru-RU" sz="3200" dirty="0" smtClean="0">
                <a:latin typeface="Segoe UI Light" pitchFamily="34" charset="0"/>
              </a:rPr>
              <a:t>, они помогают  достичь цели</a:t>
            </a:r>
            <a:r>
              <a:rPr lang="en-US" sz="3200" dirty="0" smtClean="0">
                <a:latin typeface="Segoe UI Light" pitchFamily="34" charset="0"/>
              </a:rPr>
              <a:t>. </a:t>
            </a:r>
          </a:p>
          <a:p>
            <a:pPr>
              <a:lnSpc>
                <a:spcPct val="150000"/>
              </a:lnSpc>
            </a:pPr>
            <a:r>
              <a:rPr lang="ru-RU" sz="3200" dirty="0" smtClean="0">
                <a:latin typeface="Segoe UI Light" pitchFamily="34" charset="0"/>
              </a:rPr>
              <a:t>Анимации </a:t>
            </a:r>
            <a:r>
              <a:rPr lang="en-US" sz="3200" dirty="0" smtClean="0">
                <a:latin typeface="Segoe UI Light" pitchFamily="34" charset="0"/>
              </a:rPr>
              <a:t>Windows </a:t>
            </a:r>
            <a:r>
              <a:rPr lang="ru-RU" sz="3200" dirty="0" smtClean="0">
                <a:latin typeface="Segoe UI Light" pitchFamily="34" charset="0"/>
              </a:rPr>
              <a:t>созданы </a:t>
            </a:r>
            <a:r>
              <a:rPr lang="ru-RU" sz="3200" dirty="0" smtClean="0">
                <a:latin typeface="Segoe UI Light" pitchFamily="34" charset="0"/>
              </a:rPr>
              <a:t>для привлечения только необходимого  внимания. По сути, если пользователь подсознательно заметил анимацию, то она сделала свое дело:  помогла ему в понимании</a:t>
            </a:r>
            <a:r>
              <a:rPr lang="en-US" sz="3200" dirty="0" smtClean="0">
                <a:latin typeface="Segoe UI Light" pitchFamily="34" charset="0"/>
              </a:rPr>
              <a:t> </a:t>
            </a:r>
            <a:r>
              <a:rPr lang="ru-RU" sz="3200" dirty="0" smtClean="0">
                <a:latin typeface="Segoe UI Light" pitchFamily="34" charset="0"/>
              </a:rPr>
              <a:t>чего-либо</a:t>
            </a:r>
            <a:r>
              <a:rPr lang="en-US" sz="3200" dirty="0" smtClean="0">
                <a:latin typeface="Segoe UI Light" pitchFamily="34" charset="0"/>
              </a:rPr>
              <a:t>. </a:t>
            </a:r>
          </a:p>
        </p:txBody>
      </p:sp>
    </p:spTree>
    <p:extLst>
      <p:ext uri="{BB962C8B-B14F-4D97-AF65-F5344CB8AC3E}">
        <p14:creationId xmlns:p14="http://schemas.microsoft.com/office/powerpoint/2010/main" val="397057635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sz="6000" dirty="0" smtClean="0"/>
              <a:t>Рекомендации для встраивания анимации</a:t>
            </a:r>
            <a:endParaRPr lang="en-US" sz="6000" dirty="0"/>
          </a:p>
        </p:txBody>
      </p:sp>
      <p:sp>
        <p:nvSpPr>
          <p:cNvPr id="18433" name="Rectangle 1"/>
          <p:cNvSpPr>
            <a:spLocks noGrp="1" noChangeArrowheads="1"/>
          </p:cNvSpPr>
          <p:nvPr>
            <p:ph type="body" sz="quarter" idx="10"/>
          </p:nvPr>
        </p:nvSpPr>
        <p:spPr>
          <a:xfrm>
            <a:off x="774954" y="2473023"/>
            <a:ext cx="14276777" cy="3988784"/>
          </a:xfrm>
        </p:spPr>
        <p:txBody>
          <a:bodyPr/>
          <a:lstStyle/>
          <a:p>
            <a:pPr>
              <a:lnSpc>
                <a:spcPct val="150000"/>
              </a:lnSpc>
            </a:pPr>
            <a:r>
              <a:rPr lang="ru-RU" sz="3200" dirty="0" smtClean="0">
                <a:latin typeface="Segoe UI Light" pitchFamily="34" charset="0"/>
              </a:rPr>
              <a:t>Анимации явно показывают на чем сфокусироваться (в контенте). </a:t>
            </a:r>
          </a:p>
          <a:p>
            <a:pPr>
              <a:lnSpc>
                <a:spcPct val="150000"/>
              </a:lnSpc>
            </a:pPr>
            <a:r>
              <a:rPr lang="ru-RU" sz="3200" dirty="0" smtClean="0">
                <a:latin typeface="Segoe UI Light" pitchFamily="34" charset="0"/>
              </a:rPr>
              <a:t>Анимации целенаправленны, а не просто отвлекают</a:t>
            </a:r>
            <a:endParaRPr lang="en-US" sz="3200" dirty="0" smtClean="0">
              <a:latin typeface="Segoe UI Light" pitchFamily="34" charset="0"/>
            </a:endParaRPr>
          </a:p>
          <a:p>
            <a:pPr>
              <a:lnSpc>
                <a:spcPct val="150000"/>
              </a:lnSpc>
            </a:pPr>
            <a:r>
              <a:rPr lang="ru-RU" sz="3200" dirty="0" smtClean="0">
                <a:latin typeface="Segoe UI Light" pitchFamily="34" charset="0"/>
              </a:rPr>
              <a:t>Анимации придают уверенность в понимании того что произошло или произойдет</a:t>
            </a:r>
            <a:endParaRPr lang="en-US" sz="3200" dirty="0" smtClean="0">
              <a:latin typeface="Segoe UI Light" pitchFamily="34" charset="0"/>
            </a:endParaRPr>
          </a:p>
          <a:p>
            <a:pPr>
              <a:lnSpc>
                <a:spcPct val="150000"/>
              </a:lnSpc>
            </a:pPr>
            <a:r>
              <a:rPr lang="ru-RU" sz="3200" dirty="0" smtClean="0">
                <a:latin typeface="Segoe UI Light" pitchFamily="34" charset="0"/>
              </a:rPr>
              <a:t>Анимации делают акцент на том, как</a:t>
            </a:r>
            <a:r>
              <a:rPr lang="ru-RU" sz="3200" dirty="0" smtClean="0">
                <a:solidFill>
                  <a:srgbClr val="FF0000">
                    <a:alpha val="99000"/>
                  </a:srgbClr>
                </a:solidFill>
                <a:latin typeface="Segoe UI Light" pitchFamily="34" charset="0"/>
              </a:rPr>
              <a:t> </a:t>
            </a:r>
            <a:r>
              <a:rPr lang="ru-RU" sz="3200" dirty="0" smtClean="0">
                <a:latin typeface="Segoe UI Light" pitchFamily="34" charset="0"/>
              </a:rPr>
              <a:t>работает система</a:t>
            </a:r>
            <a:endParaRPr lang="en-US" sz="3200" dirty="0" smtClean="0">
              <a:latin typeface="Segoe UI Light" pitchFamily="34" charset="0"/>
            </a:endParaRPr>
          </a:p>
        </p:txBody>
      </p:sp>
    </p:spTree>
    <p:extLst>
      <p:ext uri="{BB962C8B-B14F-4D97-AF65-F5344CB8AC3E}">
        <p14:creationId xmlns:p14="http://schemas.microsoft.com/office/powerpoint/2010/main" val="228987457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lang="ru-RU" sz="6000" dirty="0" smtClean="0"/>
              <a:t>Анимации встроены в </a:t>
            </a:r>
            <a:r>
              <a:rPr lang="en-US" sz="6000" dirty="0" smtClean="0"/>
              <a:t>Windows</a:t>
            </a:r>
            <a:endParaRPr lang="en-US" sz="6000" dirty="0"/>
          </a:p>
        </p:txBody>
      </p:sp>
      <p:sp>
        <p:nvSpPr>
          <p:cNvPr id="18433" name="Rectangle 1"/>
          <p:cNvSpPr>
            <a:spLocks noGrp="1" noChangeArrowheads="1"/>
          </p:cNvSpPr>
          <p:nvPr>
            <p:ph type="body" sz="quarter" idx="10"/>
          </p:nvPr>
        </p:nvSpPr>
        <p:spPr>
          <a:xfrm>
            <a:off x="774954" y="2473023"/>
            <a:ext cx="14276777" cy="4431983"/>
          </a:xfrm>
        </p:spPr>
        <p:txBody>
          <a:bodyPr/>
          <a:lstStyle/>
          <a:p>
            <a:pPr marL="83331" indent="0">
              <a:buNone/>
            </a:pPr>
            <a:r>
              <a:rPr lang="ru-RU" sz="3200" dirty="0" smtClean="0">
                <a:latin typeface="Segoe UI Light" pitchFamily="34" charset="0"/>
              </a:rPr>
              <a:t>В каждое </a:t>
            </a:r>
            <a:r>
              <a:rPr lang="en-US" sz="3200" dirty="0" smtClean="0">
                <a:latin typeface="Segoe UI Light" pitchFamily="34" charset="0"/>
              </a:rPr>
              <a:t>Windows 8 </a:t>
            </a:r>
            <a:r>
              <a:rPr lang="ru-RU" sz="3200" dirty="0" smtClean="0">
                <a:latin typeface="Segoe UI Light" pitchFamily="34" charset="0"/>
              </a:rPr>
              <a:t>приложение встроены ряд </a:t>
            </a:r>
            <a:r>
              <a:rPr lang="ru-RU" sz="3200" dirty="0" err="1" smtClean="0">
                <a:latin typeface="Segoe UI Light" pitchFamily="34" charset="0"/>
              </a:rPr>
              <a:t>анимаций</a:t>
            </a:r>
            <a:r>
              <a:rPr lang="ru-RU" sz="3200" dirty="0" smtClean="0">
                <a:latin typeface="Segoe UI Light" pitchFamily="34" charset="0"/>
              </a:rPr>
              <a:t>, которые вы получаете «бесплатно». </a:t>
            </a:r>
            <a:r>
              <a:rPr lang="ru-RU" dirty="0" smtClean="0"/>
              <a:t>Действия типа «использование панели приложений» или «навигация к экрану списка» сопровождаются заранее созданными </a:t>
            </a:r>
            <a:r>
              <a:rPr lang="ru-RU" dirty="0" err="1" smtClean="0"/>
              <a:t>анимациями</a:t>
            </a:r>
            <a:r>
              <a:rPr lang="ru-RU" dirty="0" smtClean="0"/>
              <a:t>. Т.е. вы не должны их разрабатывать и  думать, как использовать эти анимации. </a:t>
            </a:r>
            <a:r>
              <a:rPr lang="ru-RU" dirty="0"/>
              <a:t>Они </a:t>
            </a:r>
            <a:r>
              <a:rPr lang="ru-RU" dirty="0" smtClean="0"/>
              <a:t>– часть архитектуры </a:t>
            </a:r>
            <a:r>
              <a:rPr lang="en-US" sz="3200" dirty="0" smtClean="0">
                <a:latin typeface="Segoe UI Light" pitchFamily="34" charset="0"/>
              </a:rPr>
              <a:t> </a:t>
            </a:r>
            <a:r>
              <a:rPr lang="en-US" dirty="0" smtClean="0"/>
              <a:t>Windows</a:t>
            </a:r>
            <a:r>
              <a:rPr lang="ru-RU" sz="3200" dirty="0" smtClean="0">
                <a:latin typeface="Segoe UI Light" pitchFamily="34" charset="0"/>
              </a:rPr>
              <a:t>.  </a:t>
            </a:r>
            <a:r>
              <a:rPr lang="ru-RU" sz="3200" dirty="0" smtClean="0">
                <a:latin typeface="Segoe UI Light" pitchFamily="34" charset="0"/>
              </a:rPr>
              <a:t>Для их наличия есть  </a:t>
            </a:r>
            <a:r>
              <a:rPr lang="ru-RU" dirty="0" smtClean="0"/>
              <a:t>много причин</a:t>
            </a:r>
            <a:r>
              <a:rPr lang="ru-RU" sz="3200" dirty="0" smtClean="0">
                <a:latin typeface="Segoe UI Light" pitchFamily="34" charset="0"/>
              </a:rPr>
              <a:t>, но при этом вы можете легко изменять или удалять их.</a:t>
            </a:r>
            <a:endParaRPr lang="en-US" sz="3200" dirty="0" smtClean="0">
              <a:latin typeface="Segoe UI Light" pitchFamily="34" charset="0"/>
            </a:endParaRPr>
          </a:p>
        </p:txBody>
      </p:sp>
    </p:spTree>
    <p:extLst>
      <p:ext uri="{BB962C8B-B14F-4D97-AF65-F5344CB8AC3E}">
        <p14:creationId xmlns:p14="http://schemas.microsoft.com/office/powerpoint/2010/main" val="281990536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140228"/>
            <a:ext cx="14276777" cy="1448251"/>
          </a:xfrm>
        </p:spPr>
        <p:txBody>
          <a:bodyPr/>
          <a:lstStyle/>
          <a:p>
            <a:r>
              <a:rPr lang="ru-RU" dirty="0" smtClean="0"/>
              <a:t>Анимации, встроенные в </a:t>
            </a:r>
            <a:r>
              <a:rPr sz="6000" dirty="0" smtClean="0"/>
              <a:t>Windows </a:t>
            </a:r>
            <a:r>
              <a:rPr sz="6000" dirty="0"/>
              <a:t>8 </a:t>
            </a:r>
            <a:endParaRPr lang="en-US" sz="6000" dirty="0"/>
          </a:p>
        </p:txBody>
      </p:sp>
      <p:sp>
        <p:nvSpPr>
          <p:cNvPr id="18433" name="Rectangle 1"/>
          <p:cNvSpPr>
            <a:spLocks noGrp="1" noChangeArrowheads="1"/>
          </p:cNvSpPr>
          <p:nvPr>
            <p:ph type="body" sz="quarter" idx="10"/>
          </p:nvPr>
        </p:nvSpPr>
        <p:spPr>
          <a:xfrm>
            <a:off x="222504" y="2057399"/>
            <a:ext cx="7778496" cy="5909310"/>
          </a:xfrm>
        </p:spPr>
        <p:txBody>
          <a:bodyPr/>
          <a:lstStyle/>
          <a:p>
            <a:pPr lvl="1">
              <a:lnSpc>
                <a:spcPct val="100000"/>
              </a:lnSpc>
              <a:buNone/>
            </a:pPr>
            <a:r>
              <a:rPr lang="ru-RU" sz="2400" b="1" dirty="0" smtClean="0"/>
              <a:t>Навигация  в приложении</a:t>
            </a:r>
            <a:endParaRPr lang="en-US" sz="2400" b="1" dirty="0" smtClean="0"/>
          </a:p>
          <a:p>
            <a:pPr lvl="1">
              <a:lnSpc>
                <a:spcPct val="100000"/>
              </a:lnSpc>
            </a:pPr>
            <a:r>
              <a:rPr lang="ru-RU" sz="2400" dirty="0" smtClean="0"/>
              <a:t>Показать страницу </a:t>
            </a:r>
            <a:r>
              <a:rPr lang="en-US" sz="2400" dirty="0" smtClean="0"/>
              <a:t>/</a:t>
            </a:r>
            <a:r>
              <a:rPr lang="ru-RU" sz="2400" dirty="0" smtClean="0"/>
              <a:t> Убрать </a:t>
            </a:r>
            <a:r>
              <a:rPr lang="ru-RU" sz="2400" dirty="0"/>
              <a:t>страницу </a:t>
            </a:r>
            <a:r>
              <a:rPr lang="ru-RU" sz="2400" dirty="0" smtClean="0"/>
              <a:t>(</a:t>
            </a:r>
            <a:r>
              <a:rPr lang="en-US" sz="2400" dirty="0" smtClean="0"/>
              <a:t>Enter </a:t>
            </a:r>
            <a:r>
              <a:rPr lang="en-US" sz="2400" dirty="0"/>
              <a:t>Page </a:t>
            </a:r>
            <a:r>
              <a:rPr lang="ru-RU" sz="2400" dirty="0"/>
              <a:t>/</a:t>
            </a:r>
            <a:r>
              <a:rPr lang="en-US" sz="2400" dirty="0" smtClean="0"/>
              <a:t> Exit Page</a:t>
            </a:r>
            <a:r>
              <a:rPr lang="ru-RU" sz="2400" dirty="0" smtClean="0"/>
              <a:t>)</a:t>
            </a:r>
            <a:endParaRPr lang="en-US" sz="2400" dirty="0" smtClean="0"/>
          </a:p>
          <a:p>
            <a:pPr lvl="1">
              <a:lnSpc>
                <a:spcPct val="100000"/>
              </a:lnSpc>
              <a:buNone/>
            </a:pPr>
            <a:r>
              <a:rPr lang="ru-RU" sz="2400" b="1" dirty="0" smtClean="0"/>
              <a:t>Анимация содержимого</a:t>
            </a:r>
            <a:endParaRPr lang="en-US" sz="2400" b="1" dirty="0" smtClean="0"/>
          </a:p>
          <a:p>
            <a:pPr lvl="1">
              <a:lnSpc>
                <a:spcPct val="100000"/>
              </a:lnSpc>
            </a:pPr>
            <a:r>
              <a:rPr lang="ru-RU" sz="2400" dirty="0" smtClean="0"/>
              <a:t>Показать контент/ убрать контент (</a:t>
            </a:r>
            <a:r>
              <a:rPr lang="en-US" sz="2400" dirty="0" smtClean="0"/>
              <a:t>Enter Content / Exit Content</a:t>
            </a:r>
            <a:r>
              <a:rPr lang="ru-RU" sz="2400" dirty="0" smtClean="0"/>
              <a:t>)</a:t>
            </a:r>
            <a:endParaRPr lang="en-US" sz="2400" dirty="0" smtClean="0"/>
          </a:p>
          <a:p>
            <a:pPr lvl="1">
              <a:lnSpc>
                <a:spcPct val="100000"/>
              </a:lnSpc>
            </a:pPr>
            <a:r>
              <a:rPr lang="ru-RU" sz="2400" dirty="0"/>
              <a:t>Разворачивание/ Сворачивание </a:t>
            </a:r>
            <a:r>
              <a:rPr lang="ru-RU" sz="2400" dirty="0" smtClean="0"/>
              <a:t> (</a:t>
            </a:r>
            <a:r>
              <a:rPr lang="en-US" sz="2400" dirty="0" smtClean="0"/>
              <a:t>Expand / Collapse</a:t>
            </a:r>
            <a:r>
              <a:rPr lang="ru-RU" sz="2400" dirty="0" smtClean="0"/>
              <a:t>)</a:t>
            </a:r>
            <a:endParaRPr lang="en-US" sz="2400" dirty="0" smtClean="0"/>
          </a:p>
          <a:p>
            <a:pPr lvl="1">
              <a:lnSpc>
                <a:spcPct val="100000"/>
              </a:lnSpc>
            </a:pPr>
            <a:r>
              <a:rPr lang="ru-RU" sz="2400" dirty="0" smtClean="0"/>
              <a:t>Перемещение (</a:t>
            </a:r>
            <a:r>
              <a:rPr lang="en-US" sz="2400" dirty="0" smtClean="0"/>
              <a:t>Reposition</a:t>
            </a:r>
            <a:r>
              <a:rPr lang="ru-RU" sz="2400" dirty="0" smtClean="0"/>
              <a:t>)</a:t>
            </a:r>
            <a:endParaRPr lang="en-US" sz="2400" dirty="0" smtClean="0"/>
          </a:p>
          <a:p>
            <a:pPr lvl="1">
              <a:lnSpc>
                <a:spcPct val="100000"/>
              </a:lnSpc>
            </a:pPr>
            <a:r>
              <a:rPr lang="ru-RU" sz="2400" dirty="0" smtClean="0"/>
              <a:t>Плавный переход (</a:t>
            </a:r>
            <a:r>
              <a:rPr lang="en-US" sz="2400" dirty="0" smtClean="0"/>
              <a:t>Crossfade</a:t>
            </a:r>
            <a:r>
              <a:rPr lang="ru-RU" sz="2400" dirty="0" smtClean="0"/>
              <a:t>)</a:t>
            </a:r>
            <a:endParaRPr lang="en-US" sz="2400" dirty="0" smtClean="0"/>
          </a:p>
          <a:p>
            <a:pPr lvl="1">
              <a:lnSpc>
                <a:spcPct val="100000"/>
              </a:lnSpc>
            </a:pPr>
            <a:r>
              <a:rPr lang="ru-RU" sz="2400" dirty="0" smtClean="0"/>
              <a:t>Появление/ Исчезновение (</a:t>
            </a:r>
            <a:r>
              <a:rPr lang="en-US" sz="2400" dirty="0" smtClean="0"/>
              <a:t>Fade In / Fade Out</a:t>
            </a:r>
            <a:r>
              <a:rPr lang="ru-RU" sz="2400" dirty="0" smtClean="0"/>
              <a:t>)</a:t>
            </a:r>
            <a:endParaRPr lang="en-US" sz="2400" dirty="0" smtClean="0"/>
          </a:p>
          <a:p>
            <a:pPr lvl="1">
              <a:lnSpc>
                <a:spcPct val="100000"/>
              </a:lnSpc>
            </a:pPr>
            <a:r>
              <a:rPr lang="ru-RU" sz="2400" dirty="0" smtClean="0"/>
              <a:t>Быстрый просмотр (</a:t>
            </a:r>
            <a:r>
              <a:rPr lang="en-US" sz="2400" dirty="0" smtClean="0"/>
              <a:t>Peek</a:t>
            </a:r>
            <a:r>
              <a:rPr lang="ru-RU" sz="2400" dirty="0" smtClean="0"/>
              <a:t>)</a:t>
            </a:r>
            <a:endParaRPr lang="en-US" sz="2400" dirty="0" smtClean="0"/>
          </a:p>
          <a:p>
            <a:pPr lvl="1">
              <a:lnSpc>
                <a:spcPct val="100000"/>
              </a:lnSpc>
            </a:pPr>
            <a:r>
              <a:rPr lang="ru-RU" sz="2400" dirty="0" smtClean="0"/>
              <a:t>Обновление индикатора  события (</a:t>
            </a:r>
            <a:r>
              <a:rPr lang="en-US" sz="2400" dirty="0" smtClean="0"/>
              <a:t>Update Badge</a:t>
            </a:r>
            <a:r>
              <a:rPr lang="ru-RU" sz="2400" dirty="0" smtClean="0"/>
              <a:t>)</a:t>
            </a:r>
            <a:endParaRPr lang="en-US" sz="2400" dirty="0" smtClean="0"/>
          </a:p>
          <a:p>
            <a:pPr lvl="1">
              <a:lnSpc>
                <a:spcPct val="100000"/>
              </a:lnSpc>
            </a:pPr>
            <a:r>
              <a:rPr lang="ru-RU" sz="2400" dirty="0" smtClean="0"/>
              <a:t>Открыть / Скрыть (</a:t>
            </a:r>
            <a:r>
              <a:rPr lang="en-US" sz="2400" dirty="0" smtClean="0"/>
              <a:t>Reveal / Hide</a:t>
            </a:r>
            <a:r>
              <a:rPr lang="ru-RU" sz="2400" dirty="0" smtClean="0"/>
              <a:t>)</a:t>
            </a:r>
            <a:endParaRPr lang="en-US" sz="2400" dirty="0" smtClean="0"/>
          </a:p>
        </p:txBody>
      </p:sp>
      <p:sp>
        <p:nvSpPr>
          <p:cNvPr id="8" name="Rectangle 1"/>
          <p:cNvSpPr>
            <a:spLocks noGrp="1" noChangeArrowheads="1"/>
          </p:cNvSpPr>
          <p:nvPr>
            <p:ph type="body" sz="quarter" idx="10"/>
          </p:nvPr>
        </p:nvSpPr>
        <p:spPr>
          <a:xfrm>
            <a:off x="8633080" y="2320623"/>
            <a:ext cx="6492620" cy="5687711"/>
          </a:xfrm>
        </p:spPr>
        <p:txBody>
          <a:bodyPr/>
          <a:lstStyle/>
          <a:p>
            <a:pPr lvl="1">
              <a:lnSpc>
                <a:spcPct val="100000"/>
              </a:lnSpc>
            </a:pPr>
            <a:r>
              <a:rPr lang="ru-RU" sz="2400" dirty="0" smtClean="0">
                <a:latin typeface="Segoe UI Light" pitchFamily="34" charset="0"/>
              </a:rPr>
              <a:t>Выбор  (</a:t>
            </a:r>
            <a:r>
              <a:rPr lang="en-US" sz="2400" dirty="0" smtClean="0">
                <a:latin typeface="Segoe UI Light" pitchFamily="34" charset="0"/>
              </a:rPr>
              <a:t>Selection</a:t>
            </a:r>
            <a:r>
              <a:rPr lang="ru-RU" sz="2400" dirty="0" smtClean="0">
                <a:latin typeface="Segoe UI Light" pitchFamily="34" charset="0"/>
              </a:rPr>
              <a:t>)</a:t>
            </a:r>
            <a:endParaRPr lang="en-US" sz="2400" dirty="0">
              <a:latin typeface="Segoe UI Light" pitchFamily="34" charset="0"/>
            </a:endParaRPr>
          </a:p>
          <a:p>
            <a:pPr lvl="1">
              <a:lnSpc>
                <a:spcPct val="100000"/>
              </a:lnSpc>
            </a:pPr>
            <a:r>
              <a:rPr lang="ru-RU" sz="2400" dirty="0" smtClean="0">
                <a:latin typeface="Segoe UI Light" pitchFamily="34" charset="0"/>
              </a:rPr>
              <a:t>Анимация указателя (</a:t>
            </a:r>
            <a:r>
              <a:rPr lang="en-US" sz="2400" dirty="0" smtClean="0">
                <a:latin typeface="Segoe UI Light" pitchFamily="34" charset="0"/>
              </a:rPr>
              <a:t>Pointer animations</a:t>
            </a:r>
            <a:r>
              <a:rPr lang="ru-RU" sz="2400" dirty="0" smtClean="0">
                <a:latin typeface="Segoe UI Light" pitchFamily="34" charset="0"/>
              </a:rPr>
              <a:t>)</a:t>
            </a:r>
            <a:endParaRPr lang="en-US" sz="2400" dirty="0">
              <a:latin typeface="Segoe UI Light" pitchFamily="34" charset="0"/>
            </a:endParaRPr>
          </a:p>
          <a:p>
            <a:pPr lvl="1">
              <a:lnSpc>
                <a:spcPct val="100000"/>
              </a:lnSpc>
            </a:pPr>
            <a:r>
              <a:rPr lang="ru-RU" sz="2400" dirty="0" smtClean="0">
                <a:latin typeface="Segoe UI Light" pitchFamily="34" charset="0"/>
              </a:rPr>
              <a:t>Выбор прокруткой / Отмена (</a:t>
            </a:r>
            <a:r>
              <a:rPr lang="en-US" sz="2400" dirty="0" smtClean="0">
                <a:latin typeface="Segoe UI Light" pitchFamily="34" charset="0"/>
              </a:rPr>
              <a:t>Swipe </a:t>
            </a:r>
            <a:r>
              <a:rPr lang="en-US" sz="2400" dirty="0">
                <a:latin typeface="Segoe UI Light" pitchFamily="34" charset="0"/>
              </a:rPr>
              <a:t>Select / Swipe </a:t>
            </a:r>
            <a:r>
              <a:rPr lang="en-US" sz="2400" dirty="0" smtClean="0">
                <a:latin typeface="Segoe UI Light" pitchFamily="34" charset="0"/>
              </a:rPr>
              <a:t>Deselect</a:t>
            </a:r>
            <a:r>
              <a:rPr lang="ru-RU" sz="2400" dirty="0" smtClean="0">
                <a:latin typeface="Segoe UI Light" pitchFamily="34" charset="0"/>
              </a:rPr>
              <a:t>)</a:t>
            </a:r>
            <a:endParaRPr lang="en-US" sz="2400" dirty="0">
              <a:latin typeface="Segoe UI Light" pitchFamily="34" charset="0"/>
            </a:endParaRPr>
          </a:p>
          <a:p>
            <a:pPr lvl="1">
              <a:lnSpc>
                <a:spcPct val="100000"/>
              </a:lnSpc>
            </a:pPr>
            <a:r>
              <a:rPr lang="ru-RU" sz="2400" dirty="0" smtClean="0">
                <a:latin typeface="Segoe UI Light" pitchFamily="34" charset="0"/>
              </a:rPr>
              <a:t>Вывод прокрутки (</a:t>
            </a:r>
            <a:r>
              <a:rPr lang="en-US" sz="2400" dirty="0" smtClean="0">
                <a:latin typeface="Segoe UI Light" pitchFamily="34" charset="0"/>
              </a:rPr>
              <a:t>Swipe Reveal</a:t>
            </a:r>
            <a:r>
              <a:rPr lang="ru-RU" sz="2400" dirty="0" smtClean="0">
                <a:latin typeface="Segoe UI Light" pitchFamily="34" charset="0"/>
              </a:rPr>
              <a:t>)</a:t>
            </a:r>
            <a:r>
              <a:rPr lang="en-US" sz="2400" dirty="0" smtClean="0">
                <a:latin typeface="Segoe UI Light" pitchFamily="34" charset="0"/>
              </a:rPr>
              <a:t> </a:t>
            </a:r>
            <a:endParaRPr lang="en-US" sz="2400" dirty="0">
              <a:latin typeface="Segoe UI Light" pitchFamily="34" charset="0"/>
            </a:endParaRPr>
          </a:p>
          <a:p>
            <a:pPr lvl="1">
              <a:lnSpc>
                <a:spcPct val="100000"/>
              </a:lnSpc>
            </a:pPr>
            <a:r>
              <a:rPr lang="ru-RU" sz="2400" dirty="0" smtClean="0">
                <a:latin typeface="Segoe UI Light" pitchFamily="34" charset="0"/>
              </a:rPr>
              <a:t>Показать </a:t>
            </a:r>
            <a:r>
              <a:rPr lang="ru-RU" sz="2400" dirty="0"/>
              <a:t>или  скрыть  дополнительный </a:t>
            </a:r>
            <a:r>
              <a:rPr lang="ru-RU" sz="2400" dirty="0" smtClean="0">
                <a:latin typeface="Segoe UI Light" pitchFamily="34" charset="0"/>
              </a:rPr>
              <a:t>интерфейс пользователя  (</a:t>
            </a:r>
            <a:r>
              <a:rPr lang="en-US" sz="2400" dirty="0" smtClean="0">
                <a:latin typeface="Segoe UI Light" pitchFamily="34" charset="0"/>
              </a:rPr>
              <a:t>Show </a:t>
            </a:r>
            <a:r>
              <a:rPr lang="en-US" sz="2400" dirty="0">
                <a:latin typeface="Segoe UI Light" pitchFamily="34" charset="0"/>
              </a:rPr>
              <a:t>or hide supplemental </a:t>
            </a:r>
            <a:r>
              <a:rPr lang="en-US" sz="2400" dirty="0" smtClean="0">
                <a:latin typeface="Segoe UI Light" pitchFamily="34" charset="0"/>
              </a:rPr>
              <a:t>UI</a:t>
            </a:r>
            <a:r>
              <a:rPr lang="ru-RU" sz="2400" dirty="0" smtClean="0">
                <a:latin typeface="Segoe UI Light" pitchFamily="34" charset="0"/>
              </a:rPr>
              <a:t>)</a:t>
            </a:r>
            <a:endParaRPr lang="en-US" sz="2400" dirty="0">
              <a:latin typeface="Segoe UI Light" pitchFamily="34" charset="0"/>
            </a:endParaRPr>
          </a:p>
          <a:p>
            <a:pPr lvl="1">
              <a:lnSpc>
                <a:spcPct val="100000"/>
              </a:lnSpc>
            </a:pPr>
            <a:r>
              <a:rPr lang="ru-RU" sz="2400" dirty="0"/>
              <a:t>Показать </a:t>
            </a:r>
            <a:r>
              <a:rPr lang="ru-RU" sz="2400" dirty="0" smtClean="0"/>
              <a:t>/ </a:t>
            </a:r>
            <a:r>
              <a:rPr lang="ru-RU" sz="2400" dirty="0"/>
              <a:t>скрыть </a:t>
            </a:r>
            <a:r>
              <a:rPr lang="ru-RU" sz="2400"/>
              <a:t>панель </a:t>
            </a:r>
            <a:r>
              <a:rPr lang="ru-RU" sz="2400" smtClean="0"/>
              <a:t>чудо-кнопок </a:t>
            </a:r>
            <a:r>
              <a:rPr lang="ru-RU" sz="2400" dirty="0" smtClean="0">
                <a:latin typeface="Segoe UI Light" pitchFamily="34" charset="0"/>
              </a:rPr>
              <a:t>(</a:t>
            </a:r>
            <a:r>
              <a:rPr lang="en-US" sz="2400" dirty="0" smtClean="0">
                <a:latin typeface="Segoe UI Light" pitchFamily="34" charset="0"/>
              </a:rPr>
              <a:t>Show </a:t>
            </a:r>
            <a:r>
              <a:rPr lang="en-US" sz="2400" dirty="0">
                <a:latin typeface="Segoe UI Light" pitchFamily="34" charset="0"/>
              </a:rPr>
              <a:t>Edge UI / Hide Edge UI </a:t>
            </a:r>
            <a:r>
              <a:rPr lang="ru-RU" sz="2400" dirty="0" smtClean="0">
                <a:latin typeface="Segoe UI Light" pitchFamily="34" charset="0"/>
              </a:rPr>
              <a:t>)</a:t>
            </a:r>
            <a:endParaRPr lang="en-US" sz="2400" dirty="0">
              <a:latin typeface="Segoe UI Light" pitchFamily="34" charset="0"/>
            </a:endParaRPr>
          </a:p>
          <a:p>
            <a:pPr lvl="1">
              <a:lnSpc>
                <a:spcPct val="100000"/>
              </a:lnSpc>
            </a:pPr>
            <a:r>
              <a:rPr lang="ru-RU" sz="2400" dirty="0" smtClean="0">
                <a:latin typeface="Segoe UI Light" pitchFamily="34" charset="0"/>
              </a:rPr>
              <a:t>Показать / Скрыть панель (</a:t>
            </a:r>
            <a:r>
              <a:rPr lang="en-US" sz="2400" dirty="0" smtClean="0">
                <a:latin typeface="Segoe UI Light" pitchFamily="34" charset="0"/>
              </a:rPr>
              <a:t>Show </a:t>
            </a:r>
            <a:r>
              <a:rPr lang="en-US" sz="2400" dirty="0">
                <a:latin typeface="Segoe UI Light" pitchFamily="34" charset="0"/>
              </a:rPr>
              <a:t>Panel / Hide </a:t>
            </a:r>
            <a:r>
              <a:rPr lang="en-US" sz="2400" dirty="0" smtClean="0">
                <a:latin typeface="Segoe UI Light" pitchFamily="34" charset="0"/>
              </a:rPr>
              <a:t>Panel</a:t>
            </a:r>
            <a:r>
              <a:rPr lang="ru-RU" sz="2400" dirty="0" smtClean="0">
                <a:latin typeface="Segoe UI Light" pitchFamily="34" charset="0"/>
              </a:rPr>
              <a:t>)</a:t>
            </a:r>
            <a:endParaRPr lang="en-US" sz="2400" dirty="0">
              <a:latin typeface="Segoe UI Light" pitchFamily="34" charset="0"/>
            </a:endParaRPr>
          </a:p>
          <a:p>
            <a:pPr lvl="1">
              <a:lnSpc>
                <a:spcPct val="100000"/>
              </a:lnSpc>
            </a:pPr>
            <a:r>
              <a:rPr lang="ru-RU" sz="2400" dirty="0" smtClean="0">
                <a:latin typeface="Segoe UI Light" pitchFamily="34" charset="0"/>
              </a:rPr>
              <a:t>П</a:t>
            </a:r>
            <a:r>
              <a:rPr lang="ru-RU" sz="2400" dirty="0"/>
              <a:t>о</a:t>
            </a:r>
            <a:r>
              <a:rPr lang="ru-RU" sz="2400" dirty="0" smtClean="0">
                <a:latin typeface="Segoe UI Light" pitchFamily="34" charset="0"/>
              </a:rPr>
              <a:t>казать / Скрыть всплывающее окно (</a:t>
            </a:r>
            <a:r>
              <a:rPr lang="en-US" sz="2400" dirty="0" smtClean="0">
                <a:latin typeface="Segoe UI Light" pitchFamily="34" charset="0"/>
              </a:rPr>
              <a:t>Show </a:t>
            </a:r>
            <a:r>
              <a:rPr lang="en-US" sz="2400" dirty="0">
                <a:latin typeface="Segoe UI Light" pitchFamily="34" charset="0"/>
              </a:rPr>
              <a:t>Pop Up / Hide Pop </a:t>
            </a:r>
            <a:r>
              <a:rPr lang="en-US" sz="2400" dirty="0" smtClean="0">
                <a:latin typeface="Segoe UI Light" pitchFamily="34" charset="0"/>
              </a:rPr>
              <a:t>Up</a:t>
            </a:r>
            <a:r>
              <a:rPr lang="ru-RU" sz="2400" dirty="0" smtClean="0">
                <a:latin typeface="Segoe UI Light" pitchFamily="34" charset="0"/>
              </a:rPr>
              <a:t>)</a:t>
            </a:r>
            <a:endParaRPr lang="en-US" sz="2400" dirty="0">
              <a:latin typeface="Segoe UI Light" pitchFamily="34" charset="0"/>
            </a:endParaRPr>
          </a:p>
        </p:txBody>
      </p:sp>
    </p:spTree>
    <p:extLst>
      <p:ext uri="{BB962C8B-B14F-4D97-AF65-F5344CB8AC3E}">
        <p14:creationId xmlns:p14="http://schemas.microsoft.com/office/powerpoint/2010/main" val="96491831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148250"/>
            <a:ext cx="14276777" cy="1448251"/>
          </a:xfrm>
        </p:spPr>
        <p:txBody>
          <a:bodyPr/>
          <a:lstStyle/>
          <a:p>
            <a:r>
              <a:rPr lang="ru-RU" dirty="0" smtClean="0">
                <a:cs typeface="Courier New" pitchFamily="49" charset="0"/>
              </a:rPr>
              <a:t>Библиотека  </a:t>
            </a:r>
            <a:r>
              <a:rPr lang="ru-RU" dirty="0" err="1" smtClean="0">
                <a:cs typeface="Courier New" pitchFamily="49" charset="0"/>
              </a:rPr>
              <a:t>анимаций</a:t>
            </a:r>
            <a:r>
              <a:rPr lang="ru-RU" dirty="0" smtClean="0">
                <a:cs typeface="Courier New" pitchFamily="49" charset="0"/>
              </a:rPr>
              <a:t> </a:t>
            </a:r>
            <a:r>
              <a:rPr sz="6000" smtClean="0">
                <a:cs typeface="Courier New" pitchFamily="49" charset="0"/>
              </a:rPr>
              <a:t>HTML </a:t>
            </a:r>
            <a:endParaRPr lang="en-US" sz="6000" dirty="0">
              <a:cs typeface="Courier New" pitchFamily="49" charset="0"/>
            </a:endParaRPr>
          </a:p>
        </p:txBody>
      </p:sp>
      <p:sp>
        <p:nvSpPr>
          <p:cNvPr id="27" name="Content Placeholder 26"/>
          <p:cNvSpPr>
            <a:spLocks noGrp="1"/>
          </p:cNvSpPr>
          <p:nvPr>
            <p:ph type="body" sz="quarter" idx="10"/>
          </p:nvPr>
        </p:nvSpPr>
        <p:spPr>
          <a:xfrm>
            <a:off x="774954" y="1847385"/>
            <a:ext cx="14276777" cy="5515356"/>
          </a:xfrm>
        </p:spPr>
        <p:txBody>
          <a:bodyPr/>
          <a:lstStyle/>
          <a:p>
            <a:pPr>
              <a:lnSpc>
                <a:spcPct val="150000"/>
              </a:lnSpc>
            </a:pPr>
            <a:r>
              <a:rPr lang="ru-RU" sz="2800" dirty="0" smtClean="0">
                <a:latin typeface="Segoe UI Light" pitchFamily="34" charset="0"/>
              </a:rPr>
              <a:t>Смотрите  </a:t>
            </a:r>
            <a:r>
              <a:rPr lang="en-US" sz="2800" dirty="0" smtClean="0">
                <a:latin typeface="Segoe UI Light" pitchFamily="34" charset="0"/>
              </a:rPr>
              <a:t> </a:t>
            </a:r>
            <a:r>
              <a:rPr lang="ru-RU" sz="2800" dirty="0" smtClean="0">
                <a:hlinkClick r:id="rId2"/>
              </a:rPr>
              <a:t>образец проекта</a:t>
            </a:r>
            <a:r>
              <a:rPr lang="ru-RU" sz="2800" dirty="0" smtClean="0">
                <a:latin typeface="Segoe UI Light" pitchFamily="34" charset="0"/>
              </a:rPr>
              <a:t>    </a:t>
            </a:r>
            <a:endParaRPr lang="en-US" sz="2800" dirty="0" smtClean="0">
              <a:latin typeface="Segoe UI Light" pitchFamily="34" charset="0"/>
            </a:endParaRPr>
          </a:p>
          <a:p>
            <a:pPr lvl="1">
              <a:lnSpc>
                <a:spcPct val="150000"/>
              </a:lnSpc>
            </a:pPr>
            <a:r>
              <a:rPr lang="ru-RU" sz="2800" dirty="0" smtClean="0">
                <a:latin typeface="Segoe UI Light" pitchFamily="34" charset="0"/>
              </a:rPr>
              <a:t>Запустите </a:t>
            </a:r>
            <a:r>
              <a:rPr lang="en-US" sz="2800" dirty="0" smtClean="0">
                <a:latin typeface="Segoe UI Light" pitchFamily="34" charset="0"/>
              </a:rPr>
              <a:t> Visual Studio 2012 RC </a:t>
            </a:r>
            <a:r>
              <a:rPr lang="ru-RU" sz="2800" dirty="0" smtClean="0">
                <a:latin typeface="Segoe UI Light" pitchFamily="34" charset="0"/>
              </a:rPr>
              <a:t>и выберите Файл</a:t>
            </a:r>
            <a:r>
              <a:rPr lang="en-US" sz="2800" dirty="0" smtClean="0">
                <a:latin typeface="Segoe UI Light" pitchFamily="34" charset="0"/>
              </a:rPr>
              <a:t> &gt;</a:t>
            </a:r>
            <a:r>
              <a:rPr lang="ru-RU" sz="2800" dirty="0" smtClean="0">
                <a:latin typeface="Segoe UI Light" pitchFamily="34" charset="0"/>
              </a:rPr>
              <a:t> Открыть </a:t>
            </a:r>
            <a:r>
              <a:rPr lang="en-US" sz="2800" dirty="0" smtClean="0">
                <a:latin typeface="Segoe UI Light" pitchFamily="34" charset="0"/>
              </a:rPr>
              <a:t> &gt;</a:t>
            </a:r>
            <a:r>
              <a:rPr lang="ru-RU" sz="2800" dirty="0" smtClean="0">
                <a:latin typeface="Segoe UI Light" pitchFamily="34" charset="0"/>
              </a:rPr>
              <a:t> Проект</a:t>
            </a:r>
            <a:r>
              <a:rPr lang="en-US" sz="2800" dirty="0" smtClean="0">
                <a:latin typeface="Segoe UI Light" pitchFamily="34" charset="0"/>
              </a:rPr>
              <a:t>/</a:t>
            </a:r>
            <a:r>
              <a:rPr lang="ru-RU" sz="2800" dirty="0" smtClean="0">
                <a:latin typeface="Segoe UI Light" pitchFamily="34" charset="0"/>
              </a:rPr>
              <a:t>Решение </a:t>
            </a:r>
            <a:r>
              <a:rPr lang="en-US" sz="2800" dirty="0" smtClean="0">
                <a:latin typeface="Segoe UI Light" pitchFamily="34" charset="0"/>
              </a:rPr>
              <a:t> </a:t>
            </a:r>
          </a:p>
          <a:p>
            <a:pPr lvl="1">
              <a:lnSpc>
                <a:spcPct val="150000"/>
              </a:lnSpc>
            </a:pPr>
            <a:r>
              <a:rPr lang="ru-RU" sz="2800" dirty="0" smtClean="0">
                <a:latin typeface="Segoe UI Light" pitchFamily="34" charset="0"/>
              </a:rPr>
              <a:t>Перейдите в папку, в которую вы развернули образец проекта. Перейдите в папку с именем проекта и дважды кликните  файл решения </a:t>
            </a:r>
            <a:r>
              <a:rPr lang="en-US" sz="2800" dirty="0" smtClean="0">
                <a:latin typeface="Segoe UI Light" pitchFamily="34" charset="0"/>
              </a:rPr>
              <a:t>Microsoft Visual Studio</a:t>
            </a:r>
            <a:r>
              <a:rPr lang="ru-RU" sz="2800" dirty="0" smtClean="0">
                <a:latin typeface="Segoe UI Light" pitchFamily="34" charset="0"/>
              </a:rPr>
              <a:t> (</a:t>
            </a:r>
            <a:r>
              <a:rPr lang="en-US" sz="2800" dirty="0" smtClean="0">
                <a:latin typeface="Segoe UI Light" pitchFamily="34" charset="0"/>
              </a:rPr>
              <a:t>.</a:t>
            </a:r>
            <a:r>
              <a:rPr lang="en-US" sz="2800" dirty="0" err="1" smtClean="0">
                <a:latin typeface="Segoe UI Light" pitchFamily="34" charset="0"/>
              </a:rPr>
              <a:t>sln</a:t>
            </a:r>
            <a:r>
              <a:rPr lang="ru-RU" sz="2800" dirty="0" smtClean="0">
                <a:latin typeface="Segoe UI Light" pitchFamily="34" charset="0"/>
              </a:rPr>
              <a:t>)</a:t>
            </a:r>
            <a:endParaRPr lang="en-US" sz="2800" dirty="0" smtClean="0">
              <a:latin typeface="Segoe UI Light" pitchFamily="34" charset="0"/>
            </a:endParaRPr>
          </a:p>
          <a:p>
            <a:pPr lvl="1">
              <a:lnSpc>
                <a:spcPct val="150000"/>
              </a:lnSpc>
            </a:pPr>
            <a:r>
              <a:rPr lang="ru-RU" sz="2800" dirty="0" smtClean="0">
                <a:latin typeface="Segoe UI Light" pitchFamily="34" charset="0"/>
              </a:rPr>
              <a:t>Нажмите </a:t>
            </a:r>
            <a:r>
              <a:rPr lang="en-US" sz="2800" dirty="0" smtClean="0">
                <a:latin typeface="Segoe UI Light" pitchFamily="34" charset="0"/>
              </a:rPr>
              <a:t>F6 </a:t>
            </a:r>
            <a:r>
              <a:rPr lang="ru-RU" sz="2800" dirty="0" smtClean="0">
                <a:latin typeface="Segoe UI Light" pitchFamily="34" charset="0"/>
              </a:rPr>
              <a:t>или выберите Построить</a:t>
            </a:r>
            <a:r>
              <a:rPr lang="en-US" sz="2800" dirty="0" smtClean="0">
                <a:latin typeface="Segoe UI Light" pitchFamily="34" charset="0"/>
              </a:rPr>
              <a:t> &gt;</a:t>
            </a:r>
            <a:r>
              <a:rPr lang="ru-RU" sz="2800" dirty="0" smtClean="0">
                <a:latin typeface="Segoe UI Light" pitchFamily="34" charset="0"/>
              </a:rPr>
              <a:t> Построить Решение чтобы скомпилировать образец </a:t>
            </a:r>
            <a:r>
              <a:rPr lang="en-US" sz="2800" dirty="0" smtClean="0">
                <a:latin typeface="Segoe UI Light" pitchFamily="34" charset="0"/>
              </a:rPr>
              <a:t> </a:t>
            </a:r>
          </a:p>
          <a:p>
            <a:pPr lvl="1">
              <a:lnSpc>
                <a:spcPct val="150000"/>
              </a:lnSpc>
            </a:pPr>
            <a:r>
              <a:rPr lang="ru-RU" sz="2800" dirty="0" smtClean="0">
                <a:latin typeface="Segoe UI Light" pitchFamily="34" charset="0"/>
              </a:rPr>
              <a:t>Нажмите </a:t>
            </a:r>
            <a:r>
              <a:rPr lang="en-US" sz="2800" dirty="0" smtClean="0">
                <a:latin typeface="Segoe UI Light" pitchFamily="34" charset="0"/>
              </a:rPr>
              <a:t>F</a:t>
            </a:r>
            <a:r>
              <a:rPr lang="ru-RU" sz="2800" dirty="0" smtClean="0">
                <a:latin typeface="Segoe UI Light" pitchFamily="34" charset="0"/>
              </a:rPr>
              <a:t>5</a:t>
            </a:r>
            <a:r>
              <a:rPr lang="en-US" sz="2800" dirty="0" smtClean="0">
                <a:latin typeface="Segoe UI Light" pitchFamily="34" charset="0"/>
              </a:rPr>
              <a:t> </a:t>
            </a:r>
            <a:r>
              <a:rPr lang="ru-RU" sz="2800" dirty="0" smtClean="0">
                <a:latin typeface="Segoe UI Light" pitchFamily="34" charset="0"/>
              </a:rPr>
              <a:t>или выберите Отладка </a:t>
            </a:r>
            <a:r>
              <a:rPr lang="en-US" sz="2800" dirty="0" smtClean="0">
                <a:latin typeface="Segoe UI Light" pitchFamily="34" charset="0"/>
              </a:rPr>
              <a:t>&gt; </a:t>
            </a:r>
            <a:r>
              <a:rPr lang="ru-RU" sz="2800" dirty="0" smtClean="0">
                <a:latin typeface="Segoe UI Light" pitchFamily="34" charset="0"/>
              </a:rPr>
              <a:t>Начать Отладку и просмотрите результаты в браузере</a:t>
            </a:r>
            <a:endParaRPr lang="en-US" sz="2800" dirty="0" smtClean="0">
              <a:latin typeface="Segoe UI Light" pitchFamily="34" charset="0"/>
            </a:endParaRPr>
          </a:p>
        </p:txBody>
      </p:sp>
    </p:spTree>
    <p:extLst>
      <p:ext uri="{BB962C8B-B14F-4D97-AF65-F5344CB8AC3E}">
        <p14:creationId xmlns:p14="http://schemas.microsoft.com/office/powerpoint/2010/main" val="2475316835"/>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982719"/>
          </a:xfrm>
        </p:spPr>
        <p:txBody>
          <a:bodyPr/>
          <a:lstStyle/>
          <a:p>
            <a:r>
              <a:rPr lang="ru-RU" sz="6000" dirty="0" smtClean="0">
                <a:cs typeface="Courier New" pitchFamily="49" charset="0"/>
              </a:rPr>
              <a:t>Разработка </a:t>
            </a:r>
            <a:r>
              <a:rPr lang="ru-RU" dirty="0" smtClean="0">
                <a:cs typeface="Courier New" pitchFamily="49" charset="0"/>
              </a:rPr>
              <a:t> для</a:t>
            </a:r>
            <a:r>
              <a:rPr lang="ru-RU" sz="6000" dirty="0" smtClean="0">
                <a:cs typeface="Courier New" pitchFamily="49" charset="0"/>
              </a:rPr>
              <a:t> сенсорного экрана</a:t>
            </a:r>
            <a:endParaRPr lang="en-US" sz="6000" dirty="0">
              <a:cs typeface="Courier New" pitchFamily="49" charset="0"/>
            </a:endParaRPr>
          </a:p>
        </p:txBody>
      </p:sp>
      <p:sp>
        <p:nvSpPr>
          <p:cNvPr id="27" name="Content Placeholder 26"/>
          <p:cNvSpPr>
            <a:spLocks noGrp="1"/>
          </p:cNvSpPr>
          <p:nvPr>
            <p:ph type="body" sz="quarter" idx="10"/>
          </p:nvPr>
        </p:nvSpPr>
        <p:spPr>
          <a:xfrm>
            <a:off x="679804" y="1266324"/>
            <a:ext cx="14276777" cy="1477328"/>
          </a:xfrm>
        </p:spPr>
        <p:txBody>
          <a:bodyPr/>
          <a:lstStyle/>
          <a:p>
            <a:pPr indent="-504955">
              <a:lnSpc>
                <a:spcPct val="150000"/>
              </a:lnSpc>
            </a:pPr>
            <a:r>
              <a:rPr lang="ru-RU" dirty="0" smtClean="0"/>
              <a:t>У</a:t>
            </a:r>
            <a:r>
              <a:rPr lang="ru-RU" sz="3200" dirty="0" smtClean="0">
                <a:latin typeface="Segoe UI Light" pitchFamily="34" charset="0"/>
              </a:rPr>
              <a:t>стройства </a:t>
            </a:r>
            <a:r>
              <a:rPr lang="ru-RU" dirty="0" smtClean="0"/>
              <a:t>с сенсорным экраном </a:t>
            </a:r>
            <a:r>
              <a:rPr lang="ru-RU" sz="3200" dirty="0" smtClean="0">
                <a:latin typeface="Segoe UI Light" pitchFamily="34" charset="0"/>
              </a:rPr>
              <a:t>на </a:t>
            </a:r>
            <a:r>
              <a:rPr lang="en-US" dirty="0" smtClean="0"/>
              <a:t>Windows 8 </a:t>
            </a:r>
            <a:r>
              <a:rPr lang="ru-RU" dirty="0" smtClean="0"/>
              <a:t>имеют базовый набор  жестов, с которыми вам необходимо ознакомиться</a:t>
            </a:r>
            <a:endParaRPr lang="en-US" sz="3200" dirty="0" smtClean="0">
              <a:latin typeface="Segoe UI Light" pitchFamily="34" charset="0"/>
            </a:endParaRPr>
          </a:p>
        </p:txBody>
      </p:sp>
      <p:grpSp>
        <p:nvGrpSpPr>
          <p:cNvPr id="5" name="Группа 4"/>
          <p:cNvGrpSpPr/>
          <p:nvPr/>
        </p:nvGrpSpPr>
        <p:grpSpPr>
          <a:xfrm>
            <a:off x="1747086" y="2781299"/>
            <a:ext cx="11504219" cy="5997575"/>
            <a:chOff x="1747086" y="2781299"/>
            <a:chExt cx="11504219" cy="5997575"/>
          </a:xfrm>
        </p:grpSpPr>
        <p:pic>
          <p:nvPicPr>
            <p:cNvPr id="4" name="Picture 3" descr="Screen shot 2012-06-05 at 2.47.30 PM.png"/>
            <p:cNvPicPr/>
            <p:nvPr/>
          </p:nvPicPr>
          <p:blipFill>
            <a:blip r:embed="rId3" cstate="print"/>
            <a:srcRect t="13846"/>
            <a:stretch>
              <a:fillRect/>
            </a:stretch>
          </p:blipFill>
          <p:spPr>
            <a:xfrm>
              <a:off x="2057400" y="2781299"/>
              <a:ext cx="11048999" cy="5997575"/>
            </a:xfrm>
            <a:prstGeom prst="rect">
              <a:avLst/>
            </a:prstGeom>
          </p:spPr>
        </p:pic>
        <p:sp>
          <p:nvSpPr>
            <p:cNvPr id="2" name="Прямоугольник 1"/>
            <p:cNvSpPr/>
            <p:nvPr/>
          </p:nvSpPr>
          <p:spPr>
            <a:xfrm>
              <a:off x="1747086" y="5189116"/>
              <a:ext cx="3301340" cy="646331"/>
            </a:xfrm>
            <a:prstGeom prst="rect">
              <a:avLst/>
            </a:prstGeom>
            <a:solidFill>
              <a:schemeClr val="tx2">
                <a:lumMod val="40000"/>
                <a:lumOff val="60000"/>
              </a:schemeClr>
            </a:solidFill>
            <a:ln>
              <a:solidFill>
                <a:schemeClr val="tx1"/>
              </a:solidFill>
            </a:ln>
          </p:spPr>
          <p:txBody>
            <a:bodyPr wrap="square">
              <a:spAutoFit/>
            </a:bodyPr>
            <a:lstStyle/>
            <a:p>
              <a:pPr algn="ctr"/>
              <a:r>
                <a:rPr lang="ru-RU" sz="1800" b="1" dirty="0">
                  <a:solidFill>
                    <a:schemeClr val="bg1"/>
                  </a:solidFill>
                  <a:latin typeface="Segoe UI" pitchFamily="34" charset="0"/>
                </a:rPr>
                <a:t>Нажатие с удержанием для вывода информации</a:t>
              </a:r>
              <a:endParaRPr lang="ru-RU" sz="1800" dirty="0">
                <a:solidFill>
                  <a:schemeClr val="bg1"/>
                </a:solidFill>
              </a:endParaRPr>
            </a:p>
          </p:txBody>
        </p:sp>
        <p:sp>
          <p:nvSpPr>
            <p:cNvPr id="6" name="Прямоугольник 5"/>
            <p:cNvSpPr/>
            <p:nvPr/>
          </p:nvSpPr>
          <p:spPr>
            <a:xfrm>
              <a:off x="5048426" y="5189116"/>
              <a:ext cx="2628900" cy="646331"/>
            </a:xfrm>
            <a:prstGeom prst="rect">
              <a:avLst/>
            </a:prstGeom>
            <a:solidFill>
              <a:schemeClr val="tx2">
                <a:lumMod val="40000"/>
                <a:lumOff val="60000"/>
              </a:schemeClr>
            </a:solidFill>
            <a:ln>
              <a:solidFill>
                <a:schemeClr val="tx1"/>
              </a:solidFill>
            </a:ln>
          </p:spPr>
          <p:txBody>
            <a:bodyPr wrap="square">
              <a:spAutoFit/>
            </a:bodyPr>
            <a:lstStyle/>
            <a:p>
              <a:pPr algn="ctr"/>
              <a:r>
                <a:rPr lang="ru-RU" sz="1800" b="1" dirty="0">
                  <a:solidFill>
                    <a:schemeClr val="bg1"/>
                  </a:solidFill>
                  <a:latin typeface="Segoe UI" pitchFamily="34" charset="0"/>
                </a:rPr>
                <a:t>Касание для основного действия</a:t>
              </a:r>
              <a:endParaRPr lang="ru-RU" sz="1800" dirty="0">
                <a:solidFill>
                  <a:schemeClr val="bg1"/>
                </a:solidFill>
              </a:endParaRPr>
            </a:p>
          </p:txBody>
        </p:sp>
        <p:sp>
          <p:nvSpPr>
            <p:cNvPr id="7" name="Прямоугольник 6"/>
            <p:cNvSpPr/>
            <p:nvPr/>
          </p:nvSpPr>
          <p:spPr>
            <a:xfrm>
              <a:off x="7677326" y="5200671"/>
              <a:ext cx="2813711" cy="646331"/>
            </a:xfrm>
            <a:prstGeom prst="rect">
              <a:avLst/>
            </a:prstGeom>
            <a:solidFill>
              <a:schemeClr val="tx2">
                <a:lumMod val="40000"/>
                <a:lumOff val="60000"/>
              </a:schemeClr>
            </a:solidFill>
            <a:ln>
              <a:solidFill>
                <a:schemeClr val="tx1"/>
              </a:solidFill>
            </a:ln>
          </p:spPr>
          <p:txBody>
            <a:bodyPr wrap="square">
              <a:spAutoFit/>
            </a:bodyPr>
            <a:lstStyle/>
            <a:p>
              <a:pPr algn="ctr"/>
              <a:r>
                <a:rPr lang="ru-RU" sz="1800" b="1" dirty="0">
                  <a:solidFill>
                    <a:schemeClr val="bg1"/>
                  </a:solidFill>
                  <a:latin typeface="Segoe UI" pitchFamily="34" charset="0"/>
                </a:rPr>
                <a:t>Скольжение для сдвига </a:t>
              </a:r>
              <a:endParaRPr lang="ru-RU" sz="1800" dirty="0">
                <a:solidFill>
                  <a:schemeClr val="bg1"/>
                </a:solidFill>
              </a:endParaRPr>
            </a:p>
          </p:txBody>
        </p:sp>
        <p:sp>
          <p:nvSpPr>
            <p:cNvPr id="8" name="Прямоугольник 7"/>
            <p:cNvSpPr/>
            <p:nvPr/>
          </p:nvSpPr>
          <p:spPr>
            <a:xfrm>
              <a:off x="10491037" y="5208166"/>
              <a:ext cx="2760268" cy="646331"/>
            </a:xfrm>
            <a:prstGeom prst="rect">
              <a:avLst/>
            </a:prstGeom>
            <a:solidFill>
              <a:schemeClr val="tx2">
                <a:lumMod val="40000"/>
                <a:lumOff val="60000"/>
              </a:schemeClr>
            </a:solidFill>
            <a:ln>
              <a:solidFill>
                <a:schemeClr val="tx1"/>
              </a:solidFill>
            </a:ln>
          </p:spPr>
          <p:txBody>
            <a:bodyPr wrap="square">
              <a:spAutoFit/>
            </a:bodyPr>
            <a:lstStyle/>
            <a:p>
              <a:pPr algn="ctr"/>
              <a:r>
                <a:rPr lang="ru-RU" sz="1800" b="1" dirty="0" smtClean="0">
                  <a:solidFill>
                    <a:schemeClr val="bg1"/>
                  </a:solidFill>
                  <a:latin typeface="Segoe UI" pitchFamily="34" charset="0"/>
                </a:rPr>
                <a:t>Скольжение </a:t>
              </a:r>
              <a:r>
                <a:rPr lang="ru-RU" sz="1800" b="1" dirty="0">
                  <a:solidFill>
                    <a:schemeClr val="bg1"/>
                  </a:solidFill>
                  <a:latin typeface="Segoe UI" pitchFamily="34" charset="0"/>
                </a:rPr>
                <a:t>для выбора</a:t>
              </a:r>
              <a:endParaRPr lang="ru-RU" sz="1800" dirty="0">
                <a:solidFill>
                  <a:schemeClr val="bg1"/>
                </a:solidFill>
              </a:endParaRPr>
            </a:p>
          </p:txBody>
        </p:sp>
        <p:sp>
          <p:nvSpPr>
            <p:cNvPr id="9" name="Прямоугольник 8"/>
            <p:cNvSpPr/>
            <p:nvPr/>
          </p:nvSpPr>
          <p:spPr>
            <a:xfrm>
              <a:off x="3090063" y="8108085"/>
              <a:ext cx="3274619" cy="646331"/>
            </a:xfrm>
            <a:prstGeom prst="rect">
              <a:avLst/>
            </a:prstGeom>
            <a:solidFill>
              <a:schemeClr val="tx2">
                <a:lumMod val="40000"/>
                <a:lumOff val="60000"/>
              </a:schemeClr>
            </a:solidFill>
            <a:ln>
              <a:solidFill>
                <a:schemeClr val="tx1"/>
              </a:solidFill>
            </a:ln>
          </p:spPr>
          <p:txBody>
            <a:bodyPr wrap="square">
              <a:spAutoFit/>
            </a:bodyPr>
            <a:lstStyle/>
            <a:p>
              <a:pPr algn="ctr"/>
              <a:r>
                <a:rPr lang="ru-RU" sz="1800" b="1" dirty="0">
                  <a:solidFill>
                    <a:schemeClr val="bg1"/>
                  </a:solidFill>
                  <a:latin typeface="Segoe UI" pitchFamily="34" charset="0"/>
                </a:rPr>
                <a:t>Сжатие и растяжение для изменения масштаба</a:t>
              </a:r>
              <a:endParaRPr lang="ru-RU" sz="1800" dirty="0">
                <a:solidFill>
                  <a:schemeClr val="bg1"/>
                </a:solidFill>
              </a:endParaRPr>
            </a:p>
          </p:txBody>
        </p:sp>
        <p:sp>
          <p:nvSpPr>
            <p:cNvPr id="12" name="Прямоугольник 11"/>
            <p:cNvSpPr/>
            <p:nvPr/>
          </p:nvSpPr>
          <p:spPr>
            <a:xfrm>
              <a:off x="9679382" y="8108084"/>
              <a:ext cx="2760268" cy="646331"/>
            </a:xfrm>
            <a:prstGeom prst="rect">
              <a:avLst/>
            </a:prstGeom>
            <a:solidFill>
              <a:schemeClr val="tx2">
                <a:lumMod val="40000"/>
                <a:lumOff val="60000"/>
              </a:schemeClr>
            </a:solidFill>
            <a:ln>
              <a:solidFill>
                <a:schemeClr val="tx1"/>
              </a:solidFill>
            </a:ln>
          </p:spPr>
          <p:txBody>
            <a:bodyPr wrap="square">
              <a:spAutoFit/>
            </a:bodyPr>
            <a:lstStyle/>
            <a:p>
              <a:pPr algn="ctr"/>
              <a:r>
                <a:rPr lang="ru-RU" sz="1800" b="1" dirty="0">
                  <a:solidFill>
                    <a:schemeClr val="bg1"/>
                  </a:solidFill>
                  <a:latin typeface="Segoe UI" pitchFamily="34" charset="0"/>
                </a:rPr>
                <a:t>Поворот для вращения</a:t>
              </a:r>
              <a:endParaRPr lang="ru-RU" sz="1800" dirty="0">
                <a:solidFill>
                  <a:schemeClr val="bg1"/>
                </a:solidFill>
              </a:endParaRPr>
            </a:p>
          </p:txBody>
        </p:sp>
        <p:sp>
          <p:nvSpPr>
            <p:cNvPr id="3" name="Прямоугольник 2"/>
            <p:cNvSpPr>
              <a:spLocks noChangeAspect="1"/>
            </p:cNvSpPr>
            <p:nvPr/>
          </p:nvSpPr>
          <p:spPr>
            <a:xfrm>
              <a:off x="6299998" y="7992000"/>
              <a:ext cx="3602759" cy="646331"/>
            </a:xfrm>
            <a:prstGeom prst="rect">
              <a:avLst/>
            </a:prstGeom>
            <a:solidFill>
              <a:schemeClr val="tx2">
                <a:lumMod val="40000"/>
                <a:lumOff val="60000"/>
              </a:schemeClr>
            </a:solidFill>
            <a:ln>
              <a:solidFill>
                <a:schemeClr val="tx1"/>
              </a:solidFill>
            </a:ln>
          </p:spPr>
          <p:txBody>
            <a:bodyPr wrap="square">
              <a:spAutoFit/>
            </a:bodyPr>
            <a:lstStyle/>
            <a:p>
              <a:pPr algn="ctr"/>
              <a:r>
                <a:rPr lang="ru-RU" sz="1800" b="1" dirty="0" smtClean="0">
                  <a:solidFill>
                    <a:schemeClr val="bg1"/>
                  </a:solidFill>
                  <a:latin typeface="Segoe UI" pitchFamily="34" charset="0"/>
                </a:rPr>
                <a:t>Скольжение </a:t>
              </a:r>
              <a:r>
                <a:rPr lang="ru-RU" sz="1800" b="1" dirty="0">
                  <a:solidFill>
                    <a:schemeClr val="bg1"/>
                  </a:solidFill>
                  <a:latin typeface="Segoe UI" pitchFamily="34" charset="0"/>
                </a:rPr>
                <a:t>от края устройства</a:t>
              </a:r>
              <a:endParaRPr lang="ru-RU" sz="1800" dirty="0">
                <a:solidFill>
                  <a:schemeClr val="bg1"/>
                </a:solidFill>
              </a:endParaRPr>
            </a:p>
          </p:txBody>
        </p:sp>
      </p:grpSp>
    </p:spTree>
    <p:extLst>
      <p:ext uri="{BB962C8B-B14F-4D97-AF65-F5344CB8AC3E}">
        <p14:creationId xmlns:p14="http://schemas.microsoft.com/office/powerpoint/2010/main" val="384448317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ru-RU" sz="6000" dirty="0" smtClean="0">
                <a:cs typeface="Courier New" pitchFamily="49" charset="0"/>
              </a:rPr>
              <a:t>Разработка для сенсорного экрана</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5269135"/>
          </a:xfrm>
        </p:spPr>
        <p:txBody>
          <a:bodyPr/>
          <a:lstStyle/>
          <a:p>
            <a:pPr marL="512064" indent="-514350">
              <a:lnSpc>
                <a:spcPct val="150000"/>
              </a:lnSpc>
            </a:pPr>
            <a:r>
              <a:rPr lang="ru-RU" dirty="0" smtClean="0">
                <a:latin typeface="Segoe UI Light" pitchFamily="34" charset="0"/>
              </a:rPr>
              <a:t>В </a:t>
            </a:r>
            <a:r>
              <a:rPr lang="en-US" dirty="0" err="1" smtClean="0">
                <a:latin typeface="Segoe UI Light" pitchFamily="34" charset="0"/>
              </a:rPr>
              <a:t>WinRT</a:t>
            </a:r>
            <a:r>
              <a:rPr lang="en-US" dirty="0" smtClean="0">
                <a:latin typeface="Segoe UI Light" pitchFamily="34" charset="0"/>
              </a:rPr>
              <a:t>-</a:t>
            </a:r>
            <a:r>
              <a:rPr lang="ru-RU" dirty="0" smtClean="0">
                <a:latin typeface="Segoe UI Light" pitchFamily="34" charset="0"/>
              </a:rPr>
              <a:t>приложениях язык </a:t>
            </a:r>
            <a:r>
              <a:rPr lang="ru-RU" dirty="0" smtClean="0">
                <a:latin typeface="Segoe UI Light" pitchFamily="34" charset="0"/>
              </a:rPr>
              <a:t>касаний используется  с той же целью, что и мышь:  для передачи сообщений  программе и для помощи пользователю в выборе действий</a:t>
            </a:r>
            <a:r>
              <a:rPr lang="en-US" dirty="0" smtClean="0">
                <a:latin typeface="Segoe UI Light" pitchFamily="34" charset="0"/>
              </a:rPr>
              <a:t> </a:t>
            </a:r>
          </a:p>
          <a:p>
            <a:pPr marL="512064" indent="-514350">
              <a:lnSpc>
                <a:spcPct val="150000"/>
              </a:lnSpc>
            </a:pPr>
            <a:r>
              <a:rPr lang="ru-RU" dirty="0" smtClean="0">
                <a:latin typeface="Segoe UI Light" pitchFamily="34" charset="0"/>
              </a:rPr>
              <a:t>При создании приложений  для любых  сенсорных устройств, вне  зависимости от их вида и производителя, существует ряд проблем. Их иногда называют «сенсорные истины»,  так как они характерны для  всех приложений.</a:t>
            </a:r>
            <a:endParaRPr lang="en-US" dirty="0" smtClean="0">
              <a:latin typeface="Segoe UI Light" pitchFamily="34" charset="0"/>
            </a:endParaRPr>
          </a:p>
        </p:txBody>
      </p:sp>
    </p:spTree>
    <p:extLst>
      <p:ext uri="{BB962C8B-B14F-4D97-AF65-F5344CB8AC3E}">
        <p14:creationId xmlns:p14="http://schemas.microsoft.com/office/powerpoint/2010/main" val="4204213690"/>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3C7443-01E3-4E0D-AC31-8BD209C1C579}">
  <ds:schemaRefs>
    <ds:schemaRef ds:uri="http://schemas.microsoft.com/office/2006/metadata/properties"/>
    <ds:schemaRef ds:uri="http://www.w3.org/XML/1998/namespace"/>
    <ds:schemaRef ds:uri="http://schemas.microsoft.com/office/2006/documentManagement/types"/>
    <ds:schemaRef ds:uri="http://purl.org/dc/elements/1.1/"/>
    <ds:schemaRef ds:uri="http://purl.org/dc/terms/"/>
    <ds:schemaRef ds:uri="http://purl.org/dc/dcmitype/"/>
    <ds:schemaRef ds:uri="http://schemas.microsoft.com/office/infopath/2007/PartnerControls"/>
    <ds:schemaRef ds:uri="http://schemas.openxmlformats.org/package/2006/metadata/core-properties"/>
    <ds:schemaRef ds:uri="1ba418b2-d25a-4750-94ba-b9e42b42716b"/>
  </ds:schemaRefs>
</ds:datastoreItem>
</file>

<file path=customXml/itemProps2.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CEB2934-CB9D-4953-B340-FBE61D6714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1930</Words>
  <Application>Microsoft Office PowerPoint</Application>
  <PresentationFormat>Произвольный</PresentationFormat>
  <Paragraphs>131</Paragraphs>
  <Slides>21</Slides>
  <Notes>16</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Win8_PPT_Template</vt:lpstr>
      <vt:lpstr>Модуль 7: Стать быстрым,  подвижным и подлинно цифровым</vt:lpstr>
      <vt:lpstr>Содержание презентации </vt:lpstr>
      <vt:lpstr>Язык создания WinRT-приложений UI включает анимации</vt:lpstr>
      <vt:lpstr>Рекомендации для встраивания анимации</vt:lpstr>
      <vt:lpstr>Анимации встроены в Windows</vt:lpstr>
      <vt:lpstr>Анимации, встроенные в Windows 8 </vt:lpstr>
      <vt:lpstr>Библиотека  анимаций HTML </vt:lpstr>
      <vt:lpstr>Разработка  для сенсорного экрана</vt:lpstr>
      <vt:lpstr>Разработка для сенсорного экрана</vt:lpstr>
      <vt:lpstr>Неточность языка касаний </vt:lpstr>
      <vt:lpstr>Рекомендации для размеров элемента касания</vt:lpstr>
      <vt:lpstr>Эргономика</vt:lpstr>
      <vt:lpstr>Загораживание</vt:lpstr>
      <vt:lpstr>Эргономика решения для загораживания</vt:lpstr>
      <vt:lpstr>Все сценарии охватить не удастся</vt:lpstr>
      <vt:lpstr>Всплывающие подсказки – простой и эффективный метод исключения загораживания</vt:lpstr>
      <vt:lpstr>Семантическое масштабирование – решение при  отсутствии места</vt:lpstr>
      <vt:lpstr>Пользователь вызывает семантическое масштабирование жестом сжатия</vt:lpstr>
      <vt:lpstr>Поддержка мыши, клавиатуры и перьевого ввода</vt:lpstr>
      <vt:lpstr>Что означает быть подлинно цифровым</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2012-10-25T16:45:21Z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