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93" r:id="rId4"/>
  </p:sldMasterIdLst>
  <p:notesMasterIdLst>
    <p:notesMasterId r:id="rId26"/>
  </p:notesMasterIdLst>
  <p:handoutMasterIdLst>
    <p:handoutMasterId r:id="rId27"/>
  </p:handoutMasterIdLst>
  <p:sldIdLst>
    <p:sldId id="488" r:id="rId5"/>
    <p:sldId id="489" r:id="rId6"/>
    <p:sldId id="490" r:id="rId7"/>
    <p:sldId id="470" r:id="rId8"/>
    <p:sldId id="471" r:id="rId9"/>
    <p:sldId id="491" r:id="rId10"/>
    <p:sldId id="492" r:id="rId11"/>
    <p:sldId id="493" r:id="rId12"/>
    <p:sldId id="494" r:id="rId13"/>
    <p:sldId id="495" r:id="rId14"/>
    <p:sldId id="496" r:id="rId15"/>
    <p:sldId id="497" r:id="rId16"/>
    <p:sldId id="498" r:id="rId17"/>
    <p:sldId id="499" r:id="rId18"/>
    <p:sldId id="500" r:id="rId19"/>
    <p:sldId id="501" r:id="rId20"/>
    <p:sldId id="502" r:id="rId21"/>
    <p:sldId id="503" r:id="rId22"/>
    <p:sldId id="504" r:id="rId23"/>
    <p:sldId id="505" r:id="rId24"/>
    <p:sldId id="506" r:id="rId25"/>
  </p:sldIdLst>
  <p:sldSz cx="15608300" cy="8778875"/>
  <p:notesSz cx="6858000" cy="9144000"/>
  <p:defaultText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4D2"/>
    <a:srgbClr val="333399"/>
    <a:srgbClr val="00DCFF"/>
    <a:srgbClr val="111111"/>
    <a:srgbClr val="008DA4"/>
    <a:srgbClr val="7D0D00"/>
    <a:srgbClr val="164613"/>
    <a:srgbClr val="072B60"/>
    <a:srgbClr val="21DCFE"/>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415" autoAdjust="0"/>
    <p:restoredTop sz="77076" autoAdjust="0"/>
  </p:normalViewPr>
  <p:slideViewPr>
    <p:cSldViewPr snapToGrid="0">
      <p:cViewPr>
        <p:scale>
          <a:sx n="50" d="100"/>
          <a:sy n="50" d="100"/>
        </p:scale>
        <p:origin x="-1896" y="-642"/>
      </p:cViewPr>
      <p:guideLst>
        <p:guide orient="horz" pos="184"/>
        <p:guide orient="horz" pos="1536"/>
        <p:guide orient="horz" pos="3502"/>
        <p:guide orient="horz" pos="5346"/>
        <p:guide orient="horz" pos="1905"/>
        <p:guide orient="horz" pos="1167"/>
        <p:guide pos="4916"/>
        <p:guide pos="419"/>
        <p:guide pos="1524"/>
        <p:guide pos="9412"/>
        <p:guide pos="9044"/>
        <p:guide pos="782"/>
      </p:guideLst>
    </p:cSldViewPr>
  </p:slideViewPr>
  <p:outlineViewPr>
    <p:cViewPr>
      <p:scale>
        <a:sx n="33" d="100"/>
        <a:sy n="33" d="100"/>
      </p:scale>
      <p:origin x="0" y="3378"/>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8" d="100"/>
          <a:sy n="98" d="100"/>
        </p:scale>
        <p:origin x="-3516"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10/25/2012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2829016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10/25/2012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124071592"/>
      </p:ext>
    </p:extLst>
  </p:cSld>
  <p:clrMap bg1="lt1" tx1="dk1" bg2="lt2" tx2="dk2" accent1="accent1" accent2="accent2" accent3="accent3" accent4="accent4" accent5="accent5" accent6="accent6" hlink="hlink" folHlink="folHlink"/>
  <p:notesStyle>
    <a:lvl1pPr marL="0" algn="l" defTabSz="1170659" rtl="0" eaLnBrk="1" latinLnBrk="0" hangingPunct="1">
      <a:lnSpc>
        <a:spcPct val="90000"/>
      </a:lnSpc>
      <a:spcAft>
        <a:spcPts val="426"/>
      </a:spcAft>
      <a:defRPr sz="1200" kern="1200">
        <a:solidFill>
          <a:schemeClr val="tx1"/>
        </a:solidFill>
        <a:latin typeface="Segoe UI" pitchFamily="34" charset="0"/>
        <a:ea typeface="+mn-ea"/>
        <a:cs typeface="+mn-cs"/>
      </a:defRPr>
    </a:lvl1pPr>
    <a:lvl2pPr marL="272680" indent="-135493"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2pPr>
    <a:lvl3pPr marL="420028"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3pPr>
    <a:lvl4pPr marL="618188" indent="-187997"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4pPr>
    <a:lvl5pPr marL="787553"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5pPr>
    <a:lvl6pPr marL="2926649" algn="l" defTabSz="1170659" rtl="0" eaLnBrk="1" latinLnBrk="0" hangingPunct="1">
      <a:defRPr sz="1500" kern="1200">
        <a:solidFill>
          <a:schemeClr val="tx1"/>
        </a:solidFill>
        <a:latin typeface="+mn-lt"/>
        <a:ea typeface="+mn-ea"/>
        <a:cs typeface="+mn-cs"/>
      </a:defRPr>
    </a:lvl6pPr>
    <a:lvl7pPr marL="3511978" algn="l" defTabSz="1170659" rtl="0" eaLnBrk="1" latinLnBrk="0" hangingPunct="1">
      <a:defRPr sz="1500" kern="1200">
        <a:solidFill>
          <a:schemeClr val="tx1"/>
        </a:solidFill>
        <a:latin typeface="+mn-lt"/>
        <a:ea typeface="+mn-ea"/>
        <a:cs typeface="+mn-cs"/>
      </a:defRPr>
    </a:lvl7pPr>
    <a:lvl8pPr marL="4097308" algn="l" defTabSz="1170659" rtl="0" eaLnBrk="1" latinLnBrk="0" hangingPunct="1">
      <a:defRPr sz="1500" kern="1200">
        <a:solidFill>
          <a:schemeClr val="tx1"/>
        </a:solidFill>
        <a:latin typeface="+mn-lt"/>
        <a:ea typeface="+mn-ea"/>
        <a:cs typeface="+mn-cs"/>
      </a:defRPr>
    </a:lvl8pPr>
    <a:lvl9pPr marL="4682638" algn="l" defTabSz="1170659"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200" dirty="0" smtClean="0"/>
              <a:t>Швейцарский</a:t>
            </a:r>
            <a:r>
              <a:rPr lang="ru-RU" sz="1200" baseline="0" dirty="0" smtClean="0"/>
              <a:t> </a:t>
            </a:r>
            <a:r>
              <a:rPr lang="ru-RU" sz="1200" baseline="0" dirty="0" smtClean="0"/>
              <a:t>стиль </a:t>
            </a:r>
            <a:r>
              <a:rPr lang="ru-RU" sz="1200" baseline="0" dirty="0" smtClean="0"/>
              <a:t>используется </a:t>
            </a:r>
            <a:r>
              <a:rPr lang="ru-RU" sz="1200" baseline="0" dirty="0" smtClean="0"/>
              <a:t>во всем мире в обозначениях/знаках транспортной системы.</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Вы</a:t>
            </a:r>
            <a:r>
              <a:rPr lang="ru-RU" baseline="0" dirty="0" smtClean="0"/>
              <a:t> можете видеть, что все шрифты идеально ложатся в пиксельную решетку.</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Также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вы</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можете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видеть</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разницу</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между</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шрифтами</a:t>
            </a:r>
            <a:r>
              <a:rPr lang="ru-RU" sz="1200" kern="1200" dirty="0" smtClean="0">
                <a:solidFill>
                  <a:schemeClr val="tx1"/>
                </a:solidFill>
                <a:effectLst/>
                <a:latin typeface="Segoe UI" pitchFamily="34" charset="0"/>
                <a:ea typeface="+mn-ea"/>
                <a:cs typeface="+mn-cs"/>
              </a:rPr>
              <a:t>:</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больший</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является</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увеличенной</a:t>
            </a:r>
            <a:r>
              <a:rPr lang="en-US" sz="1200" kern="1200" dirty="0" smtClean="0">
                <a:solidFill>
                  <a:schemeClr val="tx1"/>
                </a:solidFill>
                <a:effectLst/>
                <a:latin typeface="Segoe UI" pitchFamily="34" charset="0"/>
                <a:ea typeface="+mn-ea"/>
                <a:cs typeface="+mn-cs"/>
              </a:rPr>
              <a:t> в 2 </a:t>
            </a:r>
            <a:r>
              <a:rPr lang="en-US" sz="1200" kern="1200" dirty="0" err="1" smtClean="0">
                <a:solidFill>
                  <a:schemeClr val="tx1"/>
                </a:solidFill>
                <a:effectLst/>
                <a:latin typeface="Segoe UI" pitchFamily="34" charset="0"/>
                <a:ea typeface="+mn-ea"/>
                <a:cs typeface="+mn-cs"/>
              </a:rPr>
              <a:t>раза</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копией</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меньшего</a:t>
            </a:r>
            <a:r>
              <a:rPr lang="en-US" sz="1200" kern="1200" dirty="0" smtClean="0">
                <a:solidFill>
                  <a:schemeClr val="tx1"/>
                </a:solidFill>
                <a:effectLst/>
                <a:latin typeface="Segoe UI" pitchFamily="34" charset="0"/>
                <a:ea typeface="+mn-ea"/>
                <a:cs typeface="+mn-cs"/>
              </a:rPr>
              <a:t>.</a:t>
            </a:r>
            <a:r>
              <a:rPr lang="ru-RU" dirty="0" smtClean="0">
                <a:effectLst/>
              </a:rPr>
              <a:t> </a:t>
            </a:r>
            <a:endParaRPr lang="ru-RU" dirty="0"/>
          </a:p>
        </p:txBody>
      </p:sp>
      <p:sp>
        <p:nvSpPr>
          <p:cNvPr id="4" name="Номер слайда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817112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err="1" smtClean="0">
                <a:solidFill>
                  <a:schemeClr val="tx1"/>
                </a:solidFill>
                <a:effectLst/>
                <a:latin typeface="Segoe UI" pitchFamily="34" charset="0"/>
                <a:ea typeface="+mn-ea"/>
                <a:cs typeface="+mn-cs"/>
              </a:rPr>
              <a:t>Когда</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содержимое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приложения</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например</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изображение</a:t>
            </a:r>
            <a:r>
              <a:rPr lang="ru-RU" sz="1200" kern="1200" dirty="0" smtClean="0">
                <a:solidFill>
                  <a:schemeClr val="tx1"/>
                </a:solidFill>
                <a:effectLst/>
                <a:latin typeface="Segoe UI" pitchFamily="34" charset="0"/>
                <a:ea typeface="+mn-ea"/>
                <a:cs typeface="+mn-cs"/>
              </a:rPr>
              <a:t>,</a:t>
            </a:r>
            <a:r>
              <a:rPr lang="en-US" sz="1200" kern="1200" dirty="0" smtClean="0">
                <a:solidFill>
                  <a:schemeClr val="tx1"/>
                </a:solidFill>
                <a:effectLst/>
                <a:latin typeface="Segoe UI" pitchFamily="34" charset="0"/>
                <a:ea typeface="+mn-ea"/>
                <a:cs typeface="+mn-cs"/>
              </a:rPr>
              <a:t> в </a:t>
            </a:r>
            <a:r>
              <a:rPr lang="en-US" sz="1200" kern="1200" dirty="0" err="1" smtClean="0">
                <a:solidFill>
                  <a:schemeClr val="tx1"/>
                </a:solidFill>
                <a:effectLst/>
                <a:latin typeface="Segoe UI" pitchFamily="34" charset="0"/>
                <a:ea typeface="+mn-ea"/>
                <a:cs typeface="+mn-cs"/>
              </a:rPr>
              <a:t>точности</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не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совпадает</a:t>
            </a:r>
            <a:r>
              <a:rPr lang="en-US" sz="1200" kern="1200" dirty="0" smtClean="0">
                <a:solidFill>
                  <a:schemeClr val="tx1"/>
                </a:solidFill>
                <a:effectLst/>
                <a:latin typeface="Segoe UI" pitchFamily="34" charset="0"/>
                <a:ea typeface="+mn-ea"/>
                <a:cs typeface="+mn-cs"/>
              </a:rPr>
              <a:t> с </a:t>
            </a:r>
            <a:r>
              <a:rPr lang="en-US" sz="1200" kern="1200" dirty="0" err="1" smtClean="0">
                <a:solidFill>
                  <a:schemeClr val="tx1"/>
                </a:solidFill>
                <a:effectLst/>
                <a:latin typeface="Segoe UI" pitchFamily="34" charset="0"/>
                <a:ea typeface="+mn-ea"/>
                <a:cs typeface="+mn-cs"/>
              </a:rPr>
              <a:t>этой</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решеткой</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отображаться</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оно</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будет</a:t>
            </a:r>
            <a:r>
              <a:rPr lang="en-US" sz="1200" kern="1200" dirty="0" smtClean="0">
                <a:solidFill>
                  <a:schemeClr val="tx1"/>
                </a:solidFill>
                <a:effectLst/>
                <a:latin typeface="Segoe UI" pitchFamily="34" charset="0"/>
                <a:ea typeface="+mn-ea"/>
                <a:cs typeface="+mn-cs"/>
              </a:rPr>
              <a:t> </a:t>
            </a:r>
            <a:r>
              <a:rPr lang="en-US" sz="1200" b="0" kern="1200" dirty="0" err="1" smtClean="0">
                <a:solidFill>
                  <a:schemeClr val="tx1"/>
                </a:solidFill>
                <a:effectLst/>
                <a:latin typeface="Segoe UI" pitchFamily="34" charset="0"/>
                <a:ea typeface="+mn-ea"/>
                <a:cs typeface="+mn-cs"/>
              </a:rPr>
              <a:t>некорректно</a:t>
            </a:r>
            <a:r>
              <a:rPr lang="en-US" sz="1200" kern="1200" dirty="0" smtClean="0">
                <a:solidFill>
                  <a:schemeClr val="tx1"/>
                </a:solidFill>
                <a:effectLst/>
                <a:latin typeface="Segoe UI" pitchFamily="34" charset="0"/>
                <a:ea typeface="+mn-ea"/>
                <a:cs typeface="+mn-cs"/>
              </a:rPr>
              <a:t>. </a:t>
            </a:r>
            <a:endParaRPr lang="ru-RU" sz="1200" kern="1200" dirty="0" smtClean="0">
              <a:solidFill>
                <a:schemeClr val="tx1"/>
              </a:solidFill>
              <a:effectLst/>
              <a:latin typeface="Segoe UI" pitchFamily="34" charset="0"/>
              <a:ea typeface="+mn-ea"/>
              <a:cs typeface="+mn-cs"/>
            </a:endParaRPr>
          </a:p>
          <a:p>
            <a:r>
              <a:rPr lang="en-US" sz="1200" kern="1200" dirty="0" err="1" smtClean="0">
                <a:solidFill>
                  <a:schemeClr val="tx1"/>
                </a:solidFill>
                <a:effectLst/>
                <a:latin typeface="Segoe UI" pitchFamily="34" charset="0"/>
                <a:ea typeface="+mn-ea"/>
                <a:cs typeface="+mn-cs"/>
              </a:rPr>
              <a:t>Но</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такого</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не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произойдет</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если</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вы</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будете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использовать</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стандартный</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размер</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шрифтов</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которые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адаптированы</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к</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пиксельной</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решетке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Вы</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можете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поделить</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экран</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на</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части</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и</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подчасти</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которые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будут</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состоять</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из</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определенного</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количества</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пикслелей</a:t>
            </a:r>
            <a:r>
              <a:rPr lang="en-US" sz="1200" kern="1200" dirty="0" smtClean="0">
                <a:solidFill>
                  <a:schemeClr val="tx1"/>
                </a:solidFill>
                <a:effectLst/>
                <a:latin typeface="Segoe UI" pitchFamily="34" charset="0"/>
                <a:ea typeface="+mn-ea"/>
                <a:cs typeface="+mn-cs"/>
              </a:rPr>
              <a:t>.</a:t>
            </a:r>
            <a:r>
              <a:rPr lang="ru-RU" dirty="0" smtClean="0">
                <a:effectLst/>
              </a:rPr>
              <a:t> </a:t>
            </a:r>
            <a:endParaRPr lang="ru-RU" dirty="0"/>
          </a:p>
        </p:txBody>
      </p:sp>
      <p:sp>
        <p:nvSpPr>
          <p:cNvPr id="4" name="Номер слайда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787577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err="1" smtClean="0">
                <a:solidFill>
                  <a:schemeClr val="tx1"/>
                </a:solidFill>
                <a:effectLst/>
                <a:latin typeface="Segoe UI" pitchFamily="34" charset="0"/>
                <a:ea typeface="+mn-ea"/>
                <a:cs typeface="+mn-cs"/>
              </a:rPr>
              <a:t>Давайте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рассмотрим</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некий</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шаблон</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раскладки</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элементов</a:t>
            </a:r>
            <a:r>
              <a:rPr lang="ru-RU" sz="1200" kern="1200" dirty="0" smtClean="0">
                <a:solidFill>
                  <a:schemeClr val="tx1"/>
                </a:solidFill>
                <a:effectLst/>
                <a:latin typeface="Segoe UI" pitchFamily="34" charset="0"/>
                <a:ea typeface="+mn-ea"/>
                <a:cs typeface="+mn-cs"/>
              </a:rPr>
              <a:t>.</a:t>
            </a:r>
            <a:r>
              <a:rPr lang="en-US"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З</a:t>
            </a:r>
            <a:r>
              <a:rPr lang="en-US" sz="1200" kern="1200" dirty="0" err="1" smtClean="0">
                <a:solidFill>
                  <a:schemeClr val="tx1"/>
                </a:solidFill>
                <a:effectLst/>
                <a:latin typeface="Segoe UI" pitchFamily="34" charset="0"/>
                <a:ea typeface="+mn-ea"/>
                <a:cs typeface="+mn-cs"/>
              </a:rPr>
              <a:t>аметьте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что</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заголовок</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расположен</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на</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высоте</a:t>
            </a:r>
            <a:r>
              <a:rPr lang="en-US" sz="1200" kern="1200" dirty="0" smtClean="0">
                <a:solidFill>
                  <a:schemeClr val="tx1"/>
                </a:solidFill>
                <a:effectLst/>
                <a:latin typeface="Segoe UI" pitchFamily="34" charset="0"/>
                <a:ea typeface="+mn-ea"/>
                <a:cs typeface="+mn-cs"/>
              </a:rPr>
              <a:t> в 5 </a:t>
            </a:r>
            <a:r>
              <a:rPr lang="en-US" sz="1200" kern="1200" dirty="0" err="1" smtClean="0">
                <a:solidFill>
                  <a:schemeClr val="tx1"/>
                </a:solidFill>
                <a:effectLst/>
                <a:latin typeface="Segoe UI" pitchFamily="34" charset="0"/>
                <a:ea typeface="+mn-ea"/>
                <a:cs typeface="+mn-cs"/>
              </a:rPr>
              <a:t>частей</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от</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верха</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экрана</a:t>
            </a:r>
            <a:r>
              <a:rPr lang="en-US" sz="1200" kern="1200" dirty="0" smtClean="0">
                <a:solidFill>
                  <a:schemeClr val="tx1"/>
                </a:solidFill>
                <a:effectLst/>
                <a:latin typeface="Segoe UI" pitchFamily="34" charset="0"/>
                <a:ea typeface="+mn-ea"/>
                <a:cs typeface="+mn-cs"/>
              </a:rPr>
              <a:t>)</a:t>
            </a:r>
            <a:r>
              <a:rPr lang="ru-RU"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Помним</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что</a:t>
            </a:r>
            <a:r>
              <a:rPr lang="en-US" sz="1200" kern="1200" dirty="0" smtClean="0">
                <a:solidFill>
                  <a:schemeClr val="tx1"/>
                </a:solidFill>
                <a:effectLst/>
                <a:latin typeface="Segoe UI" pitchFamily="34" charset="0"/>
                <a:ea typeface="+mn-ea"/>
                <a:cs typeface="+mn-cs"/>
              </a:rPr>
              <a:t> 1 </a:t>
            </a:r>
            <a:r>
              <a:rPr lang="en-US" sz="1200" kern="1200" dirty="0" err="1" smtClean="0">
                <a:solidFill>
                  <a:schemeClr val="tx1"/>
                </a:solidFill>
                <a:effectLst/>
                <a:latin typeface="Segoe UI" pitchFamily="34" charset="0"/>
                <a:ea typeface="+mn-ea"/>
                <a:cs typeface="+mn-cs"/>
              </a:rPr>
              <a:t>часть</a:t>
            </a:r>
            <a:r>
              <a:rPr lang="en-US" sz="1200" kern="1200" dirty="0" smtClean="0">
                <a:solidFill>
                  <a:schemeClr val="tx1"/>
                </a:solidFill>
                <a:effectLst/>
                <a:latin typeface="Segoe UI" pitchFamily="34" charset="0"/>
                <a:ea typeface="+mn-ea"/>
                <a:cs typeface="+mn-cs"/>
              </a:rPr>
              <a:t> = 20*</a:t>
            </a:r>
            <a:r>
              <a:rPr lang="ru-RU" sz="1200" kern="1200" dirty="0" smtClean="0">
                <a:solidFill>
                  <a:schemeClr val="tx1"/>
                </a:solidFill>
                <a:effectLst/>
                <a:latin typeface="Segoe UI" pitchFamily="34" charset="0"/>
                <a:ea typeface="+mn-ea"/>
                <a:cs typeface="+mn-cs"/>
              </a:rPr>
              <a:t>20 пикселей = 80,</a:t>
            </a:r>
            <a:r>
              <a:rPr lang="ru-RU" dirty="0" smtClean="0">
                <a:effectLst/>
              </a:rPr>
              <a:t> л</a:t>
            </a:r>
            <a:r>
              <a:rPr lang="en-US" sz="1200" kern="1200" dirty="0" err="1" smtClean="0">
                <a:solidFill>
                  <a:schemeClr val="tx1"/>
                </a:solidFill>
                <a:effectLst/>
                <a:latin typeface="Segoe UI" pitchFamily="34" charset="0"/>
                <a:ea typeface="+mn-ea"/>
                <a:cs typeface="+mn-cs"/>
              </a:rPr>
              <a:t>евая</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граница</a:t>
            </a:r>
            <a:r>
              <a:rPr lang="en-US" sz="1200" kern="1200" dirty="0" smtClean="0">
                <a:solidFill>
                  <a:schemeClr val="tx1"/>
                </a:solidFill>
                <a:effectLst/>
                <a:latin typeface="Segoe UI" pitchFamily="34" charset="0"/>
                <a:ea typeface="+mn-ea"/>
                <a:cs typeface="+mn-cs"/>
              </a:rPr>
              <a:t>=6 </a:t>
            </a:r>
            <a:r>
              <a:rPr lang="en-US" sz="1200" kern="1200" dirty="0" err="1" smtClean="0">
                <a:solidFill>
                  <a:schemeClr val="tx1"/>
                </a:solidFill>
                <a:effectLst/>
                <a:latin typeface="Segoe UI" pitchFamily="34" charset="0"/>
                <a:ea typeface="+mn-ea"/>
                <a:cs typeface="+mn-cs"/>
              </a:rPr>
              <a:t>частей</a:t>
            </a:r>
            <a:r>
              <a:rPr lang="en-US" sz="1200" kern="1200" dirty="0" smtClean="0">
                <a:solidFill>
                  <a:schemeClr val="tx1"/>
                </a:solidFill>
                <a:effectLst/>
                <a:latin typeface="Segoe UI" pitchFamily="34" charset="0"/>
                <a:ea typeface="+mn-ea"/>
                <a:cs typeface="+mn-cs"/>
              </a:rPr>
              <a:t>/120 </a:t>
            </a:r>
            <a:r>
              <a:rPr lang="en-US" sz="1200" kern="1200" dirty="0" err="1" smtClean="0">
                <a:solidFill>
                  <a:schemeClr val="tx1"/>
                </a:solidFill>
                <a:effectLst/>
                <a:latin typeface="Segoe UI" pitchFamily="34" charset="0"/>
                <a:ea typeface="+mn-ea"/>
                <a:cs typeface="+mn-cs"/>
              </a:rPr>
              <a:t>пикселей</a:t>
            </a:r>
            <a:r>
              <a:rPr lang="en-US" sz="1200" kern="1200" dirty="0" smtClean="0">
                <a:solidFill>
                  <a:schemeClr val="tx1"/>
                </a:solidFill>
                <a:effectLst/>
                <a:latin typeface="Segoe UI" pitchFamily="34" charset="0"/>
                <a:ea typeface="+mn-ea"/>
                <a:cs typeface="+mn-cs"/>
              </a:rPr>
              <a:t>.</a:t>
            </a:r>
            <a:r>
              <a:rPr lang="ru-RU" dirty="0" smtClean="0">
                <a:effectLst/>
              </a:rPr>
              <a:t> </a:t>
            </a:r>
            <a:endParaRPr lang="ru-RU" dirty="0"/>
          </a:p>
        </p:txBody>
      </p:sp>
      <p:sp>
        <p:nvSpPr>
          <p:cNvPr id="4" name="Номер слайда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5410015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err="1" smtClean="0">
                <a:solidFill>
                  <a:schemeClr val="tx1"/>
                </a:solidFill>
                <a:effectLst/>
                <a:latin typeface="Segoe UI" pitchFamily="34" charset="0"/>
                <a:ea typeface="+mn-ea"/>
                <a:cs typeface="+mn-cs"/>
              </a:rPr>
              <a:t>Предыдущие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раскладки</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помогают</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не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только</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дезайнерам</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расположить</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информацию</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на</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экране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но</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и</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пользователю</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легче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пользоваться</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приложением</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Приложения</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узнаваемы</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потому</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что</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имеют</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индивидуальное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начертание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силуэт</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который</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отличается</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от</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всех</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остальных</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платформ</a:t>
            </a:r>
            <a:r>
              <a:rPr lang="en-US" sz="1200" kern="1200" dirty="0" smtClean="0">
                <a:solidFill>
                  <a:schemeClr val="tx1"/>
                </a:solidFill>
                <a:effectLst/>
                <a:latin typeface="Segoe UI" pitchFamily="34" charset="0"/>
                <a:ea typeface="+mn-ea"/>
                <a:cs typeface="+mn-cs"/>
              </a:rPr>
              <a:t>/</a:t>
            </a:r>
            <a:r>
              <a:rPr lang="en-US" sz="1200" kern="1200" dirty="0" err="1" smtClean="0">
                <a:solidFill>
                  <a:schemeClr val="tx1"/>
                </a:solidFill>
                <a:effectLst/>
                <a:latin typeface="Segoe UI" pitchFamily="34" charset="0"/>
                <a:ea typeface="+mn-ea"/>
                <a:cs typeface="+mn-cs"/>
              </a:rPr>
              <a:t>приложений</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Силует</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отсутствие</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ненужных</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элементов</a:t>
            </a:r>
            <a:r>
              <a:rPr lang="en-US" sz="1200" kern="1200" dirty="0" smtClean="0">
                <a:solidFill>
                  <a:schemeClr val="tx1"/>
                </a:solidFill>
                <a:effectLst/>
                <a:latin typeface="Segoe UI" pitchFamily="34" charset="0"/>
                <a:ea typeface="+mn-ea"/>
                <a:cs typeface="+mn-cs"/>
              </a:rPr>
              <a:t>(</a:t>
            </a:r>
            <a:r>
              <a:rPr lang="en-US" sz="1200" kern="1200" dirty="0" err="1" smtClean="0">
                <a:solidFill>
                  <a:schemeClr val="tx1"/>
                </a:solidFill>
                <a:effectLst/>
                <a:latin typeface="Segoe UI" pitchFamily="34" charset="0"/>
                <a:ea typeface="+mn-ea"/>
                <a:cs typeface="+mn-cs"/>
              </a:rPr>
              <a:t>как</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всегда</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структура</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основанная</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на</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типографии</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и</a:t>
            </a:r>
            <a:r>
              <a:rPr lang="en-US" sz="1200" kern="1200" dirty="0" smtClean="0">
                <a:solidFill>
                  <a:schemeClr val="tx1"/>
                </a:solidFill>
                <a:effectLst/>
                <a:latin typeface="Segoe UI" pitchFamily="34" charset="0"/>
                <a:ea typeface="+mn-ea"/>
                <a:cs typeface="+mn-cs"/>
              </a:rPr>
              <a:t> </a:t>
            </a:r>
            <a:r>
              <a:rPr lang="en-US" sz="1200" kern="1200" dirty="0" err="1" smtClean="0">
                <a:solidFill>
                  <a:schemeClr val="tx1"/>
                </a:solidFill>
                <a:effectLst/>
                <a:latin typeface="Segoe UI" pitchFamily="34" charset="0"/>
                <a:ea typeface="+mn-ea"/>
                <a:cs typeface="+mn-cs"/>
              </a:rPr>
              <a:t>тп</a:t>
            </a:r>
            <a:r>
              <a:rPr lang="en-US" sz="1200" kern="1200" dirty="0" smtClean="0">
                <a:solidFill>
                  <a:schemeClr val="tx1"/>
                </a:solidFill>
                <a:effectLst/>
                <a:latin typeface="Segoe UI" pitchFamily="34" charset="0"/>
                <a:ea typeface="+mn-ea"/>
                <a:cs typeface="+mn-cs"/>
              </a:rPr>
              <a:t>.</a:t>
            </a:r>
            <a:r>
              <a:rPr lang="ru-RU" dirty="0" smtClean="0">
                <a:effectLst/>
              </a:rPr>
              <a:t> </a:t>
            </a:r>
            <a:endParaRPr lang="ru-RU" dirty="0"/>
          </a:p>
        </p:txBody>
      </p:sp>
      <p:sp>
        <p:nvSpPr>
          <p:cNvPr id="4" name="Номер слайда 3"/>
          <p:cNvSpPr>
            <a:spLocks noGrp="1"/>
          </p:cNvSpPr>
          <p:nvPr>
            <p:ph type="sldNum" sz="quarter" idx="10"/>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910579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Эта и следующая раскладки</a:t>
            </a:r>
            <a:r>
              <a:rPr lang="ru-RU" baseline="0" dirty="0" smtClean="0"/>
              <a:t> очень разные</a:t>
            </a:r>
            <a:endParaRPr lang="ru-RU" dirty="0"/>
          </a:p>
        </p:txBody>
      </p:sp>
      <p:sp>
        <p:nvSpPr>
          <p:cNvPr id="4" name="Номер слайда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35215911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166226478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28701458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420661575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94756103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377447882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774954" y="1991030"/>
            <a:ext cx="14276777" cy="193591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5"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5" name="TextBox 4"/>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6" name="TextBox 5"/>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7" name="TextBox 6"/>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538925357"/>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7986340"/>
            <a:ext cx="15608301" cy="792537"/>
          </a:xfrm>
          <a:solidFill>
            <a:srgbClr val="FFFF99"/>
          </a:solidFill>
        </p:spPr>
        <p:txBody>
          <a:bodyPr wrap="square" lIns="195110" tIns="97555" rIns="195110" bIns="97555" anchor="b" anchorCtr="0">
            <a:noAutofit/>
          </a:bodyPr>
          <a:lstStyle>
            <a:lvl1pPr algn="r">
              <a:buFont typeface="Arial" pitchFamily="34" charset="0"/>
              <a:buNone/>
              <a:defRPr spc="-64"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86426" y="7224997"/>
            <a:ext cx="12260797" cy="471459"/>
          </a:xfrm>
          <a:prstGeom prst="rect">
            <a:avLst/>
          </a:prstGeom>
        </p:spPr>
        <p:txBody>
          <a:bodyPr lIns="0">
            <a:noAutofit/>
          </a:bodyPr>
          <a:lstStyle>
            <a:lvl1pPr marL="0" indent="0" algn="l">
              <a:buNone/>
              <a:defRPr sz="2600" b="1" cap="all" spc="0" baseline="0">
                <a:solidFill>
                  <a:schemeClr val="tx1">
                    <a:lumMod val="75000"/>
                    <a:lumOff val="25000"/>
                  </a:schemeClr>
                </a:solidFill>
                <a:latin typeface="Segoe UI" pitchFamily="34" charset="0"/>
                <a:ea typeface="Segoe UI" pitchFamily="34" charset="0"/>
                <a:cs typeface="Segoe UI" pitchFamily="34" charset="0"/>
              </a:defRPr>
            </a:lvl1pPr>
            <a:lvl2pPr marL="585353" indent="0" algn="ctr">
              <a:buNone/>
              <a:defRPr>
                <a:solidFill>
                  <a:schemeClr val="tx1">
                    <a:tint val="75000"/>
                  </a:schemeClr>
                </a:solidFill>
              </a:defRPr>
            </a:lvl2pPr>
            <a:lvl3pPr marL="1170706" indent="0" algn="ctr">
              <a:buNone/>
              <a:defRPr>
                <a:solidFill>
                  <a:schemeClr val="tx1">
                    <a:tint val="75000"/>
                  </a:schemeClr>
                </a:solidFill>
              </a:defRPr>
            </a:lvl3pPr>
            <a:lvl4pPr marL="1756059" indent="0" algn="ctr">
              <a:buNone/>
              <a:defRPr>
                <a:solidFill>
                  <a:schemeClr val="tx1">
                    <a:tint val="75000"/>
                  </a:schemeClr>
                </a:solidFill>
              </a:defRPr>
            </a:lvl4pPr>
            <a:lvl5pPr marL="2341413" indent="0" algn="ctr">
              <a:buNone/>
              <a:defRPr>
                <a:solidFill>
                  <a:schemeClr val="tx1">
                    <a:tint val="75000"/>
                  </a:schemeClr>
                </a:solidFill>
              </a:defRPr>
            </a:lvl5pPr>
            <a:lvl6pPr marL="2926766" indent="0" algn="ctr">
              <a:buNone/>
              <a:defRPr>
                <a:solidFill>
                  <a:schemeClr val="tx1">
                    <a:tint val="75000"/>
                  </a:schemeClr>
                </a:solidFill>
              </a:defRPr>
            </a:lvl6pPr>
            <a:lvl7pPr marL="3512119" indent="0" algn="ctr">
              <a:buNone/>
              <a:defRPr>
                <a:solidFill>
                  <a:schemeClr val="tx1">
                    <a:tint val="75000"/>
                  </a:schemeClr>
                </a:solidFill>
              </a:defRPr>
            </a:lvl7pPr>
            <a:lvl8pPr marL="4097472" indent="0" algn="ctr">
              <a:buNone/>
              <a:defRPr>
                <a:solidFill>
                  <a:schemeClr val="tx1">
                    <a:tint val="75000"/>
                  </a:schemeClr>
                </a:solidFill>
              </a:defRPr>
            </a:lvl8pPr>
            <a:lvl9pPr marL="4682825"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786426" y="7642264"/>
            <a:ext cx="12260797" cy="798378"/>
          </a:xfrm>
          <a:prstGeom prst="rect">
            <a:avLst/>
          </a:prstGeom>
        </p:spPr>
        <p:txBody>
          <a:bodyPr vert="horz" lIns="0">
            <a:normAutofit/>
          </a:bodyPr>
          <a:lstStyle>
            <a:lvl1pPr>
              <a:lnSpc>
                <a:spcPct val="70000"/>
              </a:lnSpc>
              <a:buFontTx/>
              <a:buNone/>
              <a:defRPr kumimoji="0" lang="en-US" sz="2000" b="0" i="0" u="none" strike="noStrike" kern="1200" cap="none" spc="-9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Click to edit presenter </a:t>
            </a:r>
          </a:p>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0861"/>
            <a:ext cx="15627657" cy="8768016"/>
          </a:xfrm>
          <a:prstGeom prst="rect">
            <a:avLst/>
          </a:prstGeom>
        </p:spPr>
      </p:pic>
    </p:spTree>
    <p:extLst>
      <p:ext uri="{BB962C8B-B14F-4D97-AF65-F5344CB8AC3E}">
        <p14:creationId xmlns:p14="http://schemas.microsoft.com/office/powerpoint/2010/main" val="83121356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0415" y="351562"/>
            <a:ext cx="14047470" cy="1463146"/>
          </a:xfrm>
          <a:prstGeom prst="rect">
            <a:avLst/>
          </a:prstGeom>
        </p:spPr>
        <p:txBody>
          <a:bodyPr vert="horz" lIns="130046" tIns="65023" rIns="130046" bIns="65023"/>
          <a:lstStyle/>
          <a:p>
            <a:r>
              <a:rPr lang="en-US" dirty="0" smtClean="0"/>
              <a:t>Click to edit Master title style</a:t>
            </a:r>
            <a:endParaRPr lang="en-US" dirty="0"/>
          </a:p>
        </p:txBody>
      </p:sp>
      <p:sp>
        <p:nvSpPr>
          <p:cNvPr id="3" name="Content Placeholder 2"/>
          <p:cNvSpPr>
            <a:spLocks noGrp="1"/>
          </p:cNvSpPr>
          <p:nvPr>
            <p:ph idx="1"/>
          </p:nvPr>
        </p:nvSpPr>
        <p:spPr>
          <a:xfrm>
            <a:off x="780415" y="2048405"/>
            <a:ext cx="14047470" cy="2411940"/>
          </a:xfrm>
          <a:prstGeom prst="rect">
            <a:avLst/>
          </a:prstGeom>
        </p:spPr>
        <p:txBody>
          <a:bodyPr vert="horz" lIns="130046" tIns="65023" rIns="130046" bIns="65023"/>
          <a:lstStyle>
            <a:lvl1pPr>
              <a:defRPr sz="4000"/>
            </a:lvl1pPr>
            <a:lvl2pPr>
              <a:defRPr sz="34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10169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345411"/>
            <a:ext cx="13116012" cy="1950217"/>
          </a:xfrm>
        </p:spPr>
        <p:txBody>
          <a:bodyPr anchor="ctr">
            <a:noAutofit/>
          </a:bodyPr>
          <a:lstStyle>
            <a:lvl1pPr algn="l">
              <a:lnSpc>
                <a:spcPct val="90000"/>
              </a:lnSpc>
              <a:defRPr sz="6100" spc="-256"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40606814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5661108"/>
            <a:ext cx="13116012" cy="1950217"/>
          </a:xfrm>
        </p:spPr>
        <p:txBody>
          <a:bodyPr anchor="ctr">
            <a:noAutofit/>
          </a:bodyPr>
          <a:lstStyle>
            <a:lvl1pPr algn="l">
              <a:lnSpc>
                <a:spcPct val="90000"/>
              </a:lnSpc>
              <a:defRPr sz="6100" spc="-256"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29930109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1621858"/>
            <a:ext cx="11938988" cy="1950213"/>
          </a:xfrm>
        </p:spPr>
        <p:txBody>
          <a:bodyPr anchor="ctr" anchorCtr="0">
            <a:noAutofit/>
          </a:bodyPr>
          <a:lstStyle>
            <a:lvl1pPr>
              <a:lnSpc>
                <a:spcPct val="90000"/>
              </a:lnSpc>
              <a:defRPr sz="56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42080" y="5561989"/>
            <a:ext cx="11938989" cy="590974"/>
          </a:xfrm>
        </p:spPr>
        <p:txBody>
          <a:bodyPr>
            <a:noAutofit/>
          </a:bodyPr>
          <a:lstStyle>
            <a:lvl1pPr marL="0" indent="0" algn="l">
              <a:lnSpc>
                <a:spcPct val="90000"/>
              </a:lnSpc>
              <a:spcBef>
                <a:spcPts val="0"/>
              </a:spcBef>
              <a:buNone/>
              <a:defRPr sz="2600" i="0" u="none">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242080" y="3492057"/>
            <a:ext cx="13116013" cy="1764792"/>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12300" b="0" i="0" u="none" strike="noStrike" kern="1200" cap="none" spc="-82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9709283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1865790"/>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9"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11" name="TextBox 10"/>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2" name="TextBox 11"/>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3" name="TextBox 12"/>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92132255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7402" y="251316"/>
            <a:ext cx="14276777" cy="1489563"/>
          </a:xfrm>
          <a:prstGeom prst="rect">
            <a:avLst/>
          </a:prstGeom>
        </p:spPr>
        <p:txBody>
          <a:bodyPr vert="horz" wrap="squar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74954" y="2156285"/>
            <a:ext cx="14276776" cy="1985672"/>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4" r:id="rId2"/>
    <p:sldLayoutId id="2147483723" r:id="rId3"/>
    <p:sldLayoutId id="2147483724" r:id="rId4"/>
    <p:sldLayoutId id="2147483695" r:id="rId5"/>
    <p:sldLayoutId id="2147483725" r:id="rId6"/>
    <p:sldLayoutId id="2147483732" r:id="rId7"/>
    <p:sldLayoutId id="2147483696" r:id="rId8"/>
    <p:sldLayoutId id="2147483731" r:id="rId9"/>
    <p:sldLayoutId id="2147483728" r:id="rId10"/>
    <p:sldLayoutId id="2147483735" r:id="rId11"/>
    <p:sldLayoutId id="2147483736" r:id="rId12"/>
    <p:sldLayoutId id="2147483734" r:id="rId13"/>
    <p:sldLayoutId id="2147483697" r:id="rId14"/>
    <p:sldLayoutId id="2147483700" r:id="rId15"/>
    <p:sldLayoutId id="2147483701" r:id="rId16"/>
    <p:sldLayoutId id="2147483726" r:id="rId17"/>
    <p:sldLayoutId id="2147483702" r:id="rId18"/>
    <p:sldLayoutId id="2147483703" r:id="rId19"/>
    <p:sldLayoutId id="2147483704" r:id="rId20"/>
    <p:sldLayoutId id="2147483753" r:id="rId21"/>
    <p:sldLayoutId id="2147483755" r:id="rId22"/>
  </p:sldLayoutIdLst>
  <p:transition>
    <p:fade/>
  </p:transition>
  <p:timing>
    <p:tnLst>
      <p:par>
        <p:cTn id="1" dur="indefinite" restart="never" nodeType="tmRoot"/>
      </p:par>
    </p:tnLst>
  </p:timing>
  <p:hf hdr="0"/>
  <p:txStyles>
    <p:titleStyle>
      <a:lvl1pPr algn="l" defTabSz="1170659" rtl="0" eaLnBrk="1" latinLnBrk="0" hangingPunct="1">
        <a:lnSpc>
          <a:spcPct val="90000"/>
        </a:lnSpc>
        <a:spcBef>
          <a:spcPct val="0"/>
        </a:spcBef>
        <a:buNone/>
        <a:defRPr lang="en-US" sz="6100" b="0" kern="1200" cap="none" spc="-256"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r>
              <a:rPr lang="ru-RU" dirty="0"/>
              <a:t>Модуль 6: Знакомство с принципом нового дизайна </a:t>
            </a:r>
            <a:r>
              <a:rPr lang="en-US" dirty="0"/>
              <a:t>Microsoft</a:t>
            </a:r>
            <a:r>
              <a:rPr lang="ru-RU" dirty="0"/>
              <a:t>: Мастерством стоит гордиться</a:t>
            </a:r>
            <a:r>
              <a:rPr lang="ru-RU" dirty="0"/>
              <a:t/>
            </a:r>
            <a:br>
              <a:rPr lang="ru-RU" dirty="0"/>
            </a:br>
            <a:endParaRPr lang="ru-RU" dirty="0"/>
          </a:p>
        </p:txBody>
      </p:sp>
      <p:sp>
        <p:nvSpPr>
          <p:cNvPr id="3" name="Подзаголовок 2"/>
          <p:cNvSpPr>
            <a:spLocks noGrp="1"/>
          </p:cNvSpPr>
          <p:nvPr>
            <p:ph type="subTitle" idx="1"/>
          </p:nvPr>
        </p:nvSpPr>
        <p:spPr/>
        <p:txBody>
          <a:bodyPr/>
          <a:lstStyle/>
          <a:p>
            <a:endParaRPr lang="ru-RU"/>
          </a:p>
        </p:txBody>
      </p:sp>
      <p:sp>
        <p:nvSpPr>
          <p:cNvPr id="4" name="Текст 3"/>
          <p:cNvSpPr>
            <a:spLocks noGrp="1"/>
          </p:cNvSpPr>
          <p:nvPr>
            <p:ph type="body" sz="quarter" idx="10"/>
          </p:nvPr>
        </p:nvSpPr>
        <p:spPr/>
        <p:txBody>
          <a:bodyPr/>
          <a:lstStyle/>
          <a:p>
            <a:endParaRPr lang="ru-RU"/>
          </a:p>
        </p:txBody>
      </p:sp>
    </p:spTree>
    <p:extLst>
      <p:ext uri="{BB962C8B-B14F-4D97-AF65-F5344CB8AC3E}">
        <p14:creationId xmlns:p14="http://schemas.microsoft.com/office/powerpoint/2010/main" val="4180360900"/>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Обозначение значимости содержимого с помощью размера текста</a:t>
            </a:r>
            <a:endParaRPr lang="ru-RU" dirty="0"/>
          </a:p>
        </p:txBody>
      </p:sp>
      <p:sp>
        <p:nvSpPr>
          <p:cNvPr id="3" name="Текст 2"/>
          <p:cNvSpPr>
            <a:spLocks noGrp="1"/>
          </p:cNvSpPr>
          <p:nvPr>
            <p:ph type="body" sz="quarter" idx="10"/>
          </p:nvPr>
        </p:nvSpPr>
        <p:spPr>
          <a:xfrm>
            <a:off x="774954" y="2473023"/>
            <a:ext cx="14276777" cy="2766911"/>
          </a:xfrm>
        </p:spPr>
        <p:txBody>
          <a:bodyPr/>
          <a:lstStyle/>
          <a:p>
            <a:r>
              <a:rPr lang="en-US" dirty="0" err="1"/>
              <a:t>Значение</a:t>
            </a:r>
            <a:r>
              <a:rPr lang="en-US" dirty="0"/>
              <a:t> </a:t>
            </a:r>
            <a:r>
              <a:rPr lang="en-US" dirty="0" err="1"/>
              <a:t>текста</a:t>
            </a:r>
            <a:r>
              <a:rPr lang="en-US" dirty="0"/>
              <a:t> в </a:t>
            </a:r>
            <a:r>
              <a:rPr lang="en-US" dirty="0" err="1" smtClean="0"/>
              <a:t>Moden</a:t>
            </a:r>
            <a:r>
              <a:rPr lang="en-US" dirty="0" smtClean="0"/>
              <a:t> UI </a:t>
            </a:r>
            <a:r>
              <a:rPr lang="ru-RU" dirty="0" smtClean="0"/>
              <a:t>возрастает</a:t>
            </a:r>
            <a:r>
              <a:rPr lang="en-US" dirty="0" smtClean="0"/>
              <a:t>, </a:t>
            </a:r>
            <a:r>
              <a:rPr lang="en-US" dirty="0" err="1"/>
              <a:t>так</a:t>
            </a:r>
            <a:r>
              <a:rPr lang="en-US" dirty="0"/>
              <a:t> </a:t>
            </a:r>
            <a:r>
              <a:rPr lang="en-US" dirty="0" err="1"/>
              <a:t>как</a:t>
            </a:r>
            <a:r>
              <a:rPr lang="en-US" dirty="0"/>
              <a:t> </a:t>
            </a:r>
            <a:r>
              <a:rPr lang="en-US" dirty="0" err="1"/>
              <a:t>мы</a:t>
            </a:r>
            <a:r>
              <a:rPr lang="en-US" dirty="0"/>
              <a:t> </a:t>
            </a:r>
            <a:r>
              <a:rPr lang="en-US" dirty="0" err="1"/>
              <a:t>убираем</a:t>
            </a:r>
            <a:r>
              <a:rPr lang="en-US" dirty="0"/>
              <a:t> </a:t>
            </a:r>
            <a:r>
              <a:rPr lang="en-US" dirty="0" err="1"/>
              <a:t>элементы</a:t>
            </a:r>
            <a:r>
              <a:rPr lang="en-US" dirty="0"/>
              <a:t> </a:t>
            </a:r>
            <a:r>
              <a:rPr lang="en-US" dirty="0" err="1"/>
              <a:t>интерфейса</a:t>
            </a:r>
            <a:r>
              <a:rPr lang="en-US" dirty="0"/>
              <a:t>. </a:t>
            </a:r>
            <a:endParaRPr lang="ru-RU" dirty="0" smtClean="0"/>
          </a:p>
          <a:p>
            <a:r>
              <a:rPr lang="en-US" dirty="0"/>
              <a:t>С </a:t>
            </a:r>
            <a:r>
              <a:rPr lang="en-US" dirty="0" err="1"/>
              <a:t>помощью</a:t>
            </a:r>
            <a:r>
              <a:rPr lang="en-US" dirty="0"/>
              <a:t> </a:t>
            </a:r>
            <a:r>
              <a:rPr lang="ru-RU" dirty="0" smtClean="0"/>
              <a:t>всего лишь</a:t>
            </a:r>
            <a:r>
              <a:rPr lang="en-US" dirty="0" smtClean="0"/>
              <a:t> </a:t>
            </a:r>
            <a:r>
              <a:rPr lang="ru-RU" dirty="0" smtClean="0"/>
              <a:t>четырех</a:t>
            </a:r>
            <a:r>
              <a:rPr lang="en-US" dirty="0" smtClean="0"/>
              <a:t> </a:t>
            </a:r>
            <a:r>
              <a:rPr lang="en-US" dirty="0" err="1"/>
              <a:t>размеров</a:t>
            </a:r>
            <a:r>
              <a:rPr lang="en-US" dirty="0"/>
              <a:t> </a:t>
            </a:r>
            <a:r>
              <a:rPr lang="en-US" dirty="0" err="1"/>
              <a:t>вы</a:t>
            </a:r>
            <a:r>
              <a:rPr lang="en-US" dirty="0"/>
              <a:t> </a:t>
            </a:r>
            <a:r>
              <a:rPr lang="en-US" dirty="0" err="1"/>
              <a:t>можете</a:t>
            </a:r>
            <a:r>
              <a:rPr lang="en-US" dirty="0"/>
              <a:t> </a:t>
            </a:r>
            <a:r>
              <a:rPr lang="en-US" dirty="0" err="1"/>
              <a:t>обозначить</a:t>
            </a:r>
            <a:r>
              <a:rPr lang="en-US" dirty="0"/>
              <a:t> </a:t>
            </a:r>
            <a:r>
              <a:rPr lang="en-US" dirty="0" err="1"/>
              <a:t>значимость</a:t>
            </a:r>
            <a:r>
              <a:rPr lang="en-US" dirty="0"/>
              <a:t> </a:t>
            </a:r>
            <a:r>
              <a:rPr lang="en-US" dirty="0" err="1"/>
              <a:t>текста</a:t>
            </a:r>
            <a:r>
              <a:rPr lang="en-US" dirty="0"/>
              <a:t>.</a:t>
            </a:r>
            <a:r>
              <a:rPr lang="ru-RU" dirty="0"/>
              <a:t> </a:t>
            </a:r>
            <a:endParaRPr lang="ru-RU" dirty="0" smtClean="0"/>
          </a:p>
          <a:p>
            <a:r>
              <a:rPr lang="ru-RU" dirty="0" smtClean="0"/>
              <a:t>Например, когда каждый последующий шрифт меньше предыдущего в 2 раза, вы с легкостью определите разницу.</a:t>
            </a:r>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419277992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47403" y="292628"/>
            <a:ext cx="12223010" cy="1448251"/>
          </a:xfrm>
        </p:spPr>
        <p:txBody>
          <a:bodyPr/>
          <a:lstStyle/>
          <a:p>
            <a:r>
              <a:rPr lang="ru-RU" sz="5400" dirty="0"/>
              <a:t>Обозначение значимости содержимого с помощью размера текста</a:t>
            </a:r>
          </a:p>
        </p:txBody>
      </p:sp>
      <p:sp>
        <p:nvSpPr>
          <p:cNvPr id="3" name="Текст 2"/>
          <p:cNvSpPr>
            <a:spLocks noGrp="1"/>
          </p:cNvSpPr>
          <p:nvPr>
            <p:ph type="body" sz="quarter" idx="10"/>
          </p:nvPr>
        </p:nvSpPr>
        <p:spPr/>
        <p:txBody>
          <a:bodyPr/>
          <a:lstStyle/>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pic>
        <p:nvPicPr>
          <p:cNvPr id="6" name="Picture 4"/>
          <p:cNvPicPr/>
          <p:nvPr/>
        </p:nvPicPr>
        <p:blipFill rotWithShape="1">
          <a:blip r:embed="rId3" cstate="print">
            <a:extLst>
              <a:ext uri="{28A0092B-C50C-407E-A947-70E740481C1C}">
                <a14:useLocalDpi xmlns:a14="http://schemas.microsoft.com/office/drawing/2010/main"/>
              </a:ext>
            </a:extLst>
          </a:blip>
          <a:srcRect l="4337" t="21226" r="32546" b="16817"/>
          <a:stretch/>
        </p:blipFill>
        <p:spPr>
          <a:xfrm>
            <a:off x="804135" y="1882292"/>
            <a:ext cx="11749815" cy="6485822"/>
          </a:xfrm>
          <a:prstGeom prst="rect">
            <a:avLst/>
          </a:prstGeom>
        </p:spPr>
      </p:pic>
    </p:spTree>
    <p:extLst>
      <p:ext uri="{BB962C8B-B14F-4D97-AF65-F5344CB8AC3E}">
        <p14:creationId xmlns:p14="http://schemas.microsoft.com/office/powerpoint/2010/main" val="309894309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47403" y="292628"/>
            <a:ext cx="12434026" cy="1448251"/>
          </a:xfrm>
        </p:spPr>
        <p:txBody>
          <a:bodyPr/>
          <a:lstStyle/>
          <a:p>
            <a:r>
              <a:rPr lang="ru-RU" dirty="0" smtClean="0"/>
              <a:t>Решетка в </a:t>
            </a:r>
            <a:r>
              <a:rPr lang="ru-RU" dirty="0" smtClean="0"/>
              <a:t>новом дизайне </a:t>
            </a:r>
            <a:r>
              <a:rPr lang="en-US" dirty="0" smtClean="0"/>
              <a:t>Microsoft </a:t>
            </a:r>
            <a:r>
              <a:rPr lang="ru-RU" dirty="0" smtClean="0"/>
              <a:t>состоит </a:t>
            </a:r>
            <a:r>
              <a:rPr lang="ru-RU" dirty="0" smtClean="0"/>
              <a:t>из частей и </a:t>
            </a:r>
            <a:r>
              <a:rPr lang="ru-RU" dirty="0" err="1" smtClean="0"/>
              <a:t>подчастей</a:t>
            </a:r>
            <a:endParaRPr lang="ru-RU" dirty="0"/>
          </a:p>
        </p:txBody>
      </p:sp>
      <p:sp>
        <p:nvSpPr>
          <p:cNvPr id="3" name="Текст 2"/>
          <p:cNvSpPr>
            <a:spLocks noGrp="1"/>
          </p:cNvSpPr>
          <p:nvPr>
            <p:ph type="body" sz="quarter" idx="10"/>
          </p:nvPr>
        </p:nvSpPr>
        <p:spPr/>
        <p:txBody>
          <a:bodyPr/>
          <a:lstStyle/>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pic>
        <p:nvPicPr>
          <p:cNvPr id="6" name="Content Placeholder 3"/>
          <p:cNvPicPr>
            <a:picLocks noGrp="1"/>
          </p:cNvPicPr>
          <p:nvPr>
            <p:ph idx="4294967295"/>
          </p:nvPr>
        </p:nvPicPr>
        <p:blipFill rotWithShape="1">
          <a:blip r:embed="rId3" cstate="print">
            <a:extLst>
              <a:ext uri="{28A0092B-C50C-407E-A947-70E740481C1C}">
                <a14:useLocalDpi xmlns:a14="http://schemas.microsoft.com/office/drawing/2010/main"/>
              </a:ext>
            </a:extLst>
          </a:blip>
          <a:srcRect l="-153" r="-453"/>
          <a:stretch/>
        </p:blipFill>
        <p:spPr bwMode="auto">
          <a:xfrm>
            <a:off x="781050" y="2015752"/>
            <a:ext cx="10820400" cy="606859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487444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Grp="1"/>
          </p:cNvPicPr>
          <p:nvPr>
            <p:ph idx="1"/>
          </p:nvPr>
        </p:nvPicPr>
        <p:blipFill>
          <a:blip r:embed="rId3" cstate="screen">
            <a:extLst>
              <a:ext uri="{28A0092B-C50C-407E-A947-70E740481C1C}">
                <a14:useLocalDpi xmlns:a14="http://schemas.microsoft.com/office/drawing/2010/main"/>
              </a:ext>
            </a:extLst>
          </a:blip>
          <a:srcRect t="-9692" b="-9692"/>
          <a:stretch>
            <a:fillRect/>
          </a:stretch>
        </p:blipFill>
        <p:spPr>
          <a:xfrm>
            <a:off x="112541" y="485482"/>
            <a:ext cx="14276388" cy="9626600"/>
          </a:xfrm>
          <a:prstGeom prst="rect">
            <a:avLst/>
          </a:prstGeom>
        </p:spPr>
      </p:pic>
      <p:sp>
        <p:nvSpPr>
          <p:cNvPr id="2" name="Название 1"/>
          <p:cNvSpPr>
            <a:spLocks noGrp="1"/>
          </p:cNvSpPr>
          <p:nvPr>
            <p:ph type="title"/>
          </p:nvPr>
        </p:nvSpPr>
        <p:spPr/>
        <p:txBody>
          <a:bodyPr/>
          <a:lstStyle/>
          <a:p>
            <a:r>
              <a:rPr lang="ru-RU" dirty="0" smtClean="0"/>
              <a:t>Дизайн по сетке с использованием пропорций</a:t>
            </a:r>
            <a:endParaRPr lang="ru-RU" dirty="0"/>
          </a:p>
        </p:txBody>
      </p:sp>
      <p:sp>
        <p:nvSpPr>
          <p:cNvPr id="4" name="Текст 3"/>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413105990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Основы расположения групп объектов </a:t>
            </a:r>
          </a:p>
        </p:txBody>
      </p:sp>
      <p:sp>
        <p:nvSpPr>
          <p:cNvPr id="3" name="Текст 2"/>
          <p:cNvSpPr>
            <a:spLocks noGrp="1"/>
          </p:cNvSpPr>
          <p:nvPr>
            <p:ph type="body" sz="quarter" idx="10"/>
          </p:nvPr>
        </p:nvSpPr>
        <p:spPr>
          <a:xfrm>
            <a:off x="774954" y="2473023"/>
            <a:ext cx="14276777" cy="1295996"/>
          </a:xfrm>
        </p:spPr>
        <p:txBody>
          <a:bodyPr/>
          <a:lstStyle/>
          <a:p>
            <a:r>
              <a:rPr lang="en-US" dirty="0" err="1"/>
              <a:t>При</a:t>
            </a:r>
            <a:r>
              <a:rPr lang="en-US" dirty="0"/>
              <a:t> </a:t>
            </a:r>
            <a:r>
              <a:rPr lang="en-US" dirty="0" err="1"/>
              <a:t>разделении</a:t>
            </a:r>
            <a:r>
              <a:rPr lang="en-US" dirty="0"/>
              <a:t> </a:t>
            </a:r>
            <a:r>
              <a:rPr lang="en-US" dirty="0" err="1"/>
              <a:t>большой</a:t>
            </a:r>
            <a:r>
              <a:rPr lang="en-US" dirty="0"/>
              <a:t> </a:t>
            </a:r>
            <a:r>
              <a:rPr lang="en-US" dirty="0" err="1"/>
              <a:t>группы</a:t>
            </a:r>
            <a:r>
              <a:rPr lang="en-US" dirty="0"/>
              <a:t> </a:t>
            </a:r>
            <a:r>
              <a:rPr lang="en-US" dirty="0" err="1"/>
              <a:t>данных</a:t>
            </a:r>
            <a:r>
              <a:rPr lang="en-US" dirty="0"/>
              <a:t> </a:t>
            </a:r>
            <a:r>
              <a:rPr lang="en-US" dirty="0" err="1"/>
              <a:t>на</a:t>
            </a:r>
            <a:r>
              <a:rPr lang="en-US" dirty="0"/>
              <a:t> </a:t>
            </a:r>
            <a:r>
              <a:rPr lang="en-US" dirty="0" err="1" smtClean="0"/>
              <a:t>секции</a:t>
            </a:r>
            <a:r>
              <a:rPr lang="en-US" dirty="0" smtClean="0"/>
              <a:t> </a:t>
            </a:r>
            <a:r>
              <a:rPr lang="en-US" dirty="0" err="1"/>
              <a:t>нужно</a:t>
            </a:r>
            <a:r>
              <a:rPr lang="en-US" dirty="0"/>
              <a:t> </a:t>
            </a:r>
            <a:r>
              <a:rPr lang="en-US" dirty="0" err="1"/>
              <a:t>разделять</a:t>
            </a:r>
            <a:r>
              <a:rPr lang="en-US" dirty="0"/>
              <a:t> </a:t>
            </a:r>
            <a:r>
              <a:rPr lang="en-US" dirty="0" err="1"/>
              <a:t>секции</a:t>
            </a:r>
            <a:r>
              <a:rPr lang="en-US" dirty="0"/>
              <a:t> </a:t>
            </a:r>
            <a:r>
              <a:rPr lang="en-US" dirty="0" err="1"/>
              <a:t>пустым</a:t>
            </a:r>
            <a:r>
              <a:rPr lang="en-US" dirty="0"/>
              <a:t> </a:t>
            </a:r>
            <a:r>
              <a:rPr lang="en-US" dirty="0" err="1"/>
              <a:t>пространством</a:t>
            </a:r>
            <a:r>
              <a:rPr lang="en-US" dirty="0"/>
              <a:t> в 10 </a:t>
            </a:r>
            <a:r>
              <a:rPr lang="en-US" dirty="0" err="1"/>
              <a:t>пикселей</a:t>
            </a:r>
            <a:r>
              <a:rPr lang="en-US" dirty="0"/>
              <a:t>. </a:t>
            </a:r>
            <a:r>
              <a:rPr lang="en-US" dirty="0" err="1"/>
              <a:t>В</a:t>
            </a:r>
            <a:r>
              <a:rPr lang="en-US" dirty="0"/>
              <a:t> </a:t>
            </a:r>
            <a:r>
              <a:rPr lang="en-US" dirty="0" err="1"/>
              <a:t>любом</a:t>
            </a:r>
            <a:r>
              <a:rPr lang="en-US" dirty="0"/>
              <a:t> </a:t>
            </a:r>
            <a:r>
              <a:rPr lang="en-US" dirty="0" err="1"/>
              <a:t>случае</a:t>
            </a:r>
            <a:r>
              <a:rPr lang="en-US" dirty="0"/>
              <a:t> </a:t>
            </a:r>
            <a:r>
              <a:rPr lang="en-US" dirty="0" err="1"/>
              <a:t>необходимо</a:t>
            </a:r>
            <a:r>
              <a:rPr lang="en-US" dirty="0"/>
              <a:t> </a:t>
            </a:r>
            <a:r>
              <a:rPr lang="en-US" dirty="0" err="1"/>
              <a:t>разделять</a:t>
            </a:r>
            <a:r>
              <a:rPr lang="en-US" dirty="0"/>
              <a:t> </a:t>
            </a:r>
            <a:r>
              <a:rPr lang="en-US" dirty="0" err="1"/>
              <a:t>объекты</a:t>
            </a:r>
            <a:r>
              <a:rPr lang="en-US" dirty="0"/>
              <a:t> </a:t>
            </a:r>
            <a:r>
              <a:rPr lang="en-US" dirty="0" err="1"/>
              <a:t>количеством</a:t>
            </a:r>
            <a:r>
              <a:rPr lang="en-US" dirty="0"/>
              <a:t> </a:t>
            </a:r>
            <a:r>
              <a:rPr lang="en-US" dirty="0" err="1"/>
              <a:t>пикселей</a:t>
            </a:r>
            <a:r>
              <a:rPr lang="en-US" dirty="0"/>
              <a:t>, </a:t>
            </a:r>
            <a:r>
              <a:rPr lang="en-US" dirty="0" err="1"/>
              <a:t>которое</a:t>
            </a:r>
            <a:r>
              <a:rPr lang="en-US" dirty="0"/>
              <a:t> </a:t>
            </a:r>
            <a:r>
              <a:rPr lang="en-US" dirty="0" err="1"/>
              <a:t>кратно</a:t>
            </a:r>
            <a:r>
              <a:rPr lang="en-US" dirty="0"/>
              <a:t> 5.</a:t>
            </a:r>
            <a:r>
              <a:rPr lang="ru-RU" dirty="0"/>
              <a:t> </a:t>
            </a:r>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205153744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Разделители шириной в 5 пикселей</a:t>
            </a:r>
            <a:endParaRPr lang="ru-RU" dirty="0"/>
          </a:p>
        </p:txBody>
      </p:sp>
      <p:sp>
        <p:nvSpPr>
          <p:cNvPr id="3" name="Текст 2"/>
          <p:cNvSpPr>
            <a:spLocks noGrp="1"/>
          </p:cNvSpPr>
          <p:nvPr>
            <p:ph type="body" sz="quarter" idx="10"/>
          </p:nvPr>
        </p:nvSpPr>
        <p:spPr/>
        <p:txBody>
          <a:bodyPr/>
          <a:lstStyle/>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pic>
        <p:nvPicPr>
          <p:cNvPr id="6" name="Picture 5"/>
          <p:cNvPicPr/>
          <p:nvPr/>
        </p:nvPicPr>
        <p:blipFill rotWithShape="1">
          <a:blip r:embed="rId2" cstate="screen">
            <a:extLst>
              <a:ext uri="{28A0092B-C50C-407E-A947-70E740481C1C}">
                <a14:useLocalDpi xmlns:a14="http://schemas.microsoft.com/office/drawing/2010/main"/>
              </a:ext>
            </a:extLst>
          </a:blip>
          <a:srcRect l="10995" t="11096" r="12282" b="11113"/>
          <a:stretch/>
        </p:blipFill>
        <p:spPr>
          <a:xfrm>
            <a:off x="794084" y="1917655"/>
            <a:ext cx="10708105" cy="6132287"/>
          </a:xfrm>
          <a:prstGeom prst="rect">
            <a:avLst/>
          </a:prstGeom>
        </p:spPr>
      </p:pic>
    </p:spTree>
    <p:extLst>
      <p:ext uri="{BB962C8B-B14F-4D97-AF65-F5344CB8AC3E}">
        <p14:creationId xmlns:p14="http://schemas.microsoft.com/office/powerpoint/2010/main" val="263999536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Узнаваемый стиль </a:t>
            </a:r>
            <a:r>
              <a:rPr lang="en-US" dirty="0" smtClean="0"/>
              <a:t>Windows</a:t>
            </a:r>
            <a:endParaRPr lang="ru-RU" dirty="0"/>
          </a:p>
        </p:txBody>
      </p:sp>
      <p:sp>
        <p:nvSpPr>
          <p:cNvPr id="3" name="Текст 2"/>
          <p:cNvSpPr>
            <a:spLocks noGrp="1"/>
          </p:cNvSpPr>
          <p:nvPr>
            <p:ph type="body" sz="quarter" idx="10"/>
          </p:nvPr>
        </p:nvSpPr>
        <p:spPr/>
        <p:txBody>
          <a:bodyPr/>
          <a:lstStyle/>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pic>
        <p:nvPicPr>
          <p:cNvPr id="6" name="Picture 5"/>
          <p:cNvPicPr/>
          <p:nvPr/>
        </p:nvPicPr>
        <p:blipFill>
          <a:blip r:embed="rId3" cstate="print">
            <a:extLst>
              <a:ext uri="{28A0092B-C50C-407E-A947-70E740481C1C}">
                <a14:useLocalDpi xmlns:a14="http://schemas.microsoft.com/office/drawing/2010/main"/>
              </a:ext>
            </a:extLst>
          </a:blip>
          <a:stretch>
            <a:fillRect/>
          </a:stretch>
        </p:blipFill>
        <p:spPr>
          <a:xfrm>
            <a:off x="978566" y="2032434"/>
            <a:ext cx="10403657" cy="5851429"/>
          </a:xfrm>
          <a:prstGeom prst="rect">
            <a:avLst/>
          </a:prstGeom>
        </p:spPr>
      </p:pic>
    </p:spTree>
    <p:extLst>
      <p:ext uri="{BB962C8B-B14F-4D97-AF65-F5344CB8AC3E}">
        <p14:creationId xmlns:p14="http://schemas.microsoft.com/office/powerpoint/2010/main" val="76984305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en-US" dirty="0" err="1"/>
              <a:t>Стиль</a:t>
            </a:r>
            <a:r>
              <a:rPr lang="en-US" dirty="0"/>
              <a:t> </a:t>
            </a:r>
            <a:r>
              <a:rPr lang="en-US" dirty="0" smtClean="0"/>
              <a:t>Windows </a:t>
            </a:r>
            <a:r>
              <a:rPr lang="en-US" dirty="0" err="1" smtClean="0"/>
              <a:t>очень</a:t>
            </a:r>
            <a:r>
              <a:rPr lang="en-US" dirty="0" smtClean="0"/>
              <a:t> </a:t>
            </a:r>
            <a:r>
              <a:rPr lang="en-US" dirty="0" err="1"/>
              <a:t>удобен</a:t>
            </a:r>
            <a:r>
              <a:rPr lang="en-US" dirty="0"/>
              <a:t> в </a:t>
            </a:r>
            <a:r>
              <a:rPr lang="en-US" dirty="0" err="1" smtClean="0"/>
              <a:t>использовании</a:t>
            </a:r>
            <a:r>
              <a:rPr lang="en-US" dirty="0" smtClean="0"/>
              <a:t> </a:t>
            </a:r>
            <a:endParaRPr lang="ru-RU" dirty="0"/>
          </a:p>
        </p:txBody>
      </p:sp>
      <p:sp>
        <p:nvSpPr>
          <p:cNvPr id="3" name="Текст 2"/>
          <p:cNvSpPr>
            <a:spLocks noGrp="1"/>
          </p:cNvSpPr>
          <p:nvPr>
            <p:ph type="body" sz="quarter" idx="10"/>
          </p:nvPr>
        </p:nvSpPr>
        <p:spPr>
          <a:xfrm>
            <a:off x="774954" y="2473023"/>
            <a:ext cx="14276777" cy="2671501"/>
          </a:xfrm>
        </p:spPr>
        <p:txBody>
          <a:bodyPr/>
          <a:lstStyle/>
          <a:p>
            <a:r>
              <a:rPr lang="ru-RU" dirty="0"/>
              <a:t>Стиль </a:t>
            </a:r>
            <a:r>
              <a:rPr lang="en-US" dirty="0" smtClean="0"/>
              <a:t>Windows </a:t>
            </a:r>
            <a:r>
              <a:rPr lang="ru-RU" dirty="0" smtClean="0"/>
              <a:t>очень </a:t>
            </a:r>
            <a:r>
              <a:rPr lang="ru-RU" dirty="0"/>
              <a:t>удобен в использовании. Например, когда пользователь в первый раз устанавливает приложение, ему не нужно </a:t>
            </a:r>
            <a:r>
              <a:rPr lang="ru-RU" dirty="0" smtClean="0"/>
              <a:t>учиться, как </a:t>
            </a:r>
            <a:r>
              <a:rPr lang="ru-RU" dirty="0"/>
              <a:t>по нему перемещаться, </a:t>
            </a:r>
            <a:r>
              <a:rPr lang="ru-RU" dirty="0" smtClean="0"/>
              <a:t>поскольку </a:t>
            </a:r>
            <a:r>
              <a:rPr lang="ru-RU" dirty="0"/>
              <a:t>этот процесс одинаков во всех </a:t>
            </a:r>
            <a:r>
              <a:rPr lang="en-US" dirty="0" err="1" smtClean="0"/>
              <a:t>WinRT</a:t>
            </a:r>
            <a:r>
              <a:rPr lang="ru-RU" dirty="0" smtClean="0"/>
              <a:t>-приложениях</a:t>
            </a:r>
            <a:r>
              <a:rPr lang="ru-RU" dirty="0"/>
              <a:t>.</a:t>
            </a:r>
          </a:p>
          <a:p>
            <a:r>
              <a:rPr lang="ru-RU" dirty="0"/>
              <a:t>Стиль </a:t>
            </a:r>
            <a:r>
              <a:rPr lang="en-US" dirty="0" smtClean="0"/>
              <a:t>Windows </a:t>
            </a:r>
            <a:r>
              <a:rPr lang="ru-RU" dirty="0" smtClean="0"/>
              <a:t>легко </a:t>
            </a:r>
            <a:r>
              <a:rPr lang="ru-RU" dirty="0"/>
              <a:t>узнаваем даже в совершенно разных приложениях. Например, ниже приведены изображения двух таких раскладок.</a:t>
            </a:r>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405650393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Сетчатая структура </a:t>
            </a:r>
            <a:r>
              <a:rPr lang="ru-RU" dirty="0"/>
              <a:t>позволяет вам проявить креативность </a:t>
            </a:r>
          </a:p>
        </p:txBody>
      </p:sp>
      <p:sp>
        <p:nvSpPr>
          <p:cNvPr id="3" name="Текст 2"/>
          <p:cNvSpPr>
            <a:spLocks noGrp="1"/>
          </p:cNvSpPr>
          <p:nvPr>
            <p:ph type="body" sz="quarter" idx="10"/>
          </p:nvPr>
        </p:nvSpPr>
        <p:spPr>
          <a:xfrm>
            <a:off x="774954" y="2473023"/>
            <a:ext cx="14276777" cy="3005438"/>
          </a:xfrm>
        </p:spPr>
        <p:txBody>
          <a:bodyPr/>
          <a:lstStyle/>
          <a:p>
            <a:r>
              <a:rPr lang="en-US" dirty="0" err="1"/>
              <a:t>Часто</a:t>
            </a:r>
            <a:r>
              <a:rPr lang="en-US" dirty="0"/>
              <a:t> </a:t>
            </a:r>
            <a:r>
              <a:rPr lang="ru-RU" dirty="0" smtClean="0"/>
              <a:t>сетчатую </a:t>
            </a:r>
            <a:r>
              <a:rPr lang="en-US" dirty="0" err="1" smtClean="0"/>
              <a:t>структуру</a:t>
            </a:r>
            <a:r>
              <a:rPr lang="en-US" dirty="0" smtClean="0"/>
              <a:t> </a:t>
            </a:r>
            <a:r>
              <a:rPr lang="en-US" dirty="0" err="1"/>
              <a:t>критикуют</a:t>
            </a:r>
            <a:r>
              <a:rPr lang="en-US" dirty="0"/>
              <a:t> </a:t>
            </a:r>
            <a:r>
              <a:rPr lang="en-US" dirty="0" err="1"/>
              <a:t>за</a:t>
            </a:r>
            <a:r>
              <a:rPr lang="en-US" dirty="0"/>
              <a:t> </a:t>
            </a:r>
            <a:r>
              <a:rPr lang="en-US" dirty="0" err="1"/>
              <a:t>то</a:t>
            </a:r>
            <a:r>
              <a:rPr lang="en-US" dirty="0"/>
              <a:t>, </a:t>
            </a:r>
            <a:r>
              <a:rPr lang="en-US" dirty="0" err="1"/>
              <a:t>что</a:t>
            </a:r>
            <a:r>
              <a:rPr lang="en-US" dirty="0"/>
              <a:t> в </a:t>
            </a:r>
            <a:r>
              <a:rPr lang="en-US" dirty="0" err="1"/>
              <a:t>некоторых</a:t>
            </a:r>
            <a:r>
              <a:rPr lang="en-US" dirty="0"/>
              <a:t> </a:t>
            </a:r>
            <a:r>
              <a:rPr lang="en-US" dirty="0" err="1"/>
              <a:t>случаях</a:t>
            </a:r>
            <a:r>
              <a:rPr lang="en-US" dirty="0"/>
              <a:t> </a:t>
            </a:r>
            <a:r>
              <a:rPr lang="en-US" dirty="0" err="1"/>
              <a:t>она</a:t>
            </a:r>
            <a:r>
              <a:rPr lang="en-US" dirty="0"/>
              <a:t> </a:t>
            </a:r>
            <a:r>
              <a:rPr lang="en-US" dirty="0" err="1" smtClean="0"/>
              <a:t>связывает</a:t>
            </a:r>
            <a:r>
              <a:rPr lang="en-US" dirty="0" smtClean="0"/>
              <a:t> </a:t>
            </a:r>
            <a:r>
              <a:rPr lang="en-US" dirty="0" err="1"/>
              <a:t>дизайнера</a:t>
            </a:r>
            <a:r>
              <a:rPr lang="en-US" dirty="0"/>
              <a:t>, </a:t>
            </a:r>
            <a:r>
              <a:rPr lang="en-US" dirty="0" err="1"/>
              <a:t>из-за</a:t>
            </a:r>
            <a:r>
              <a:rPr lang="en-US" dirty="0"/>
              <a:t> </a:t>
            </a:r>
            <a:r>
              <a:rPr lang="en-US" dirty="0" err="1"/>
              <a:t>чего</a:t>
            </a:r>
            <a:r>
              <a:rPr lang="en-US" dirty="0"/>
              <a:t> </a:t>
            </a:r>
            <a:r>
              <a:rPr lang="en-US" dirty="0" err="1"/>
              <a:t>все</a:t>
            </a:r>
            <a:r>
              <a:rPr lang="en-US" dirty="0"/>
              <a:t> </a:t>
            </a:r>
            <a:r>
              <a:rPr lang="en-US" dirty="0" err="1"/>
              <a:t>страницы</a:t>
            </a:r>
            <a:r>
              <a:rPr lang="en-US" dirty="0"/>
              <a:t> </a:t>
            </a:r>
            <a:r>
              <a:rPr lang="en-US" dirty="0" err="1"/>
              <a:t>выглядят</a:t>
            </a:r>
            <a:r>
              <a:rPr lang="en-US" dirty="0"/>
              <a:t> </a:t>
            </a:r>
            <a:r>
              <a:rPr lang="en-US" dirty="0" err="1"/>
              <a:t>практически</a:t>
            </a:r>
            <a:r>
              <a:rPr lang="en-US" dirty="0"/>
              <a:t> </a:t>
            </a:r>
            <a:r>
              <a:rPr lang="en-US" dirty="0" err="1"/>
              <a:t>одинаково</a:t>
            </a:r>
            <a:r>
              <a:rPr lang="en-US" dirty="0"/>
              <a:t>. В </a:t>
            </a:r>
            <a:r>
              <a:rPr lang="en-US" dirty="0" err="1" smtClean="0"/>
              <a:t>действительности</a:t>
            </a:r>
            <a:r>
              <a:rPr lang="en-US" dirty="0" smtClean="0"/>
              <a:t> </a:t>
            </a:r>
            <a:r>
              <a:rPr lang="en-US" dirty="0" err="1"/>
              <a:t>так</a:t>
            </a:r>
            <a:r>
              <a:rPr lang="en-US" dirty="0"/>
              <a:t> и </a:t>
            </a:r>
            <a:r>
              <a:rPr lang="en-US" dirty="0" err="1"/>
              <a:t>есть</a:t>
            </a:r>
            <a:r>
              <a:rPr lang="en-US" dirty="0"/>
              <a:t>, </a:t>
            </a:r>
            <a:r>
              <a:rPr lang="en-US" dirty="0" err="1"/>
              <a:t>но</a:t>
            </a:r>
            <a:r>
              <a:rPr lang="en-US" dirty="0"/>
              <a:t> </a:t>
            </a:r>
            <a:r>
              <a:rPr lang="en-US" dirty="0" err="1"/>
              <a:t>стиль</a:t>
            </a:r>
            <a:r>
              <a:rPr lang="en-US" dirty="0"/>
              <a:t> </a:t>
            </a:r>
            <a:r>
              <a:rPr lang="en-US" dirty="0" smtClean="0"/>
              <a:t>Windows </a:t>
            </a:r>
            <a:r>
              <a:rPr lang="ru-RU" dirty="0" smtClean="0"/>
              <a:t>предоставляет </a:t>
            </a:r>
            <a:r>
              <a:rPr lang="ru-RU" dirty="0"/>
              <a:t>вам достаточно гибкости для дизайна страниц. В любой предоставленной вам </a:t>
            </a:r>
            <a:r>
              <a:rPr lang="ru-RU" dirty="0" smtClean="0"/>
              <a:t>сетчатой </a:t>
            </a:r>
            <a:r>
              <a:rPr lang="ru-RU" dirty="0"/>
              <a:t>раскладке вы можете экспериментировать с такими элементами, как цвет, размер, изображения, </a:t>
            </a:r>
            <a:r>
              <a:rPr lang="ru-RU" dirty="0" smtClean="0"/>
              <a:t>пустое </a:t>
            </a:r>
            <a:r>
              <a:rPr lang="ru-RU" dirty="0"/>
              <a:t>пространство и другие аспекты графики. </a:t>
            </a:r>
          </a:p>
        </p:txBody>
      </p:sp>
      <p:sp>
        <p:nvSpPr>
          <p:cNvPr id="4" name="Текст 3"/>
          <p:cNvSpPr>
            <a:spLocks noGrp="1"/>
          </p:cNvSpPr>
          <p:nvPr>
            <p:ph type="body" sz="quarter" idx="11"/>
          </p:nvPr>
        </p:nvSpPr>
        <p:spPr/>
        <p:txBody>
          <a:bodyPr/>
          <a:lstStyle/>
          <a:p>
            <a:endParaRPr lang="ru-RU" dirty="0"/>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1061218460"/>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en-US" dirty="0" smtClean="0"/>
              <a:t>C</a:t>
            </a:r>
            <a:r>
              <a:rPr lang="ru-RU" dirty="0" err="1" smtClean="0"/>
              <a:t>труктура</a:t>
            </a:r>
            <a:r>
              <a:rPr lang="en-US" dirty="0" smtClean="0"/>
              <a:t> </a:t>
            </a:r>
            <a:r>
              <a:rPr lang="ru-RU" dirty="0" smtClean="0"/>
              <a:t>сетки </a:t>
            </a:r>
            <a:r>
              <a:rPr lang="ru-RU" dirty="0"/>
              <a:t>позволяет вам проявить креативность </a:t>
            </a:r>
          </a:p>
        </p:txBody>
      </p:sp>
      <p:sp>
        <p:nvSpPr>
          <p:cNvPr id="3" name="Текст 2"/>
          <p:cNvSpPr>
            <a:spLocks noGrp="1"/>
          </p:cNvSpPr>
          <p:nvPr>
            <p:ph type="body" sz="quarter" idx="10"/>
          </p:nvPr>
        </p:nvSpPr>
        <p:spPr/>
        <p:txBody>
          <a:bodyPr/>
          <a:lstStyle/>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pic>
        <p:nvPicPr>
          <p:cNvPr id="6" name="Picture 4" descr="Screen shot 2012-06-04 at 2.38.49 PM.png"/>
          <p:cNvPicPr/>
          <p:nvPr/>
        </p:nvPicPr>
        <p:blipFill>
          <a:blip r:embed="rId3" cstate="print"/>
          <a:stretch>
            <a:fillRect/>
          </a:stretch>
        </p:blipFill>
        <p:spPr>
          <a:xfrm>
            <a:off x="781049" y="1902550"/>
            <a:ext cx="10121133" cy="5677345"/>
          </a:xfrm>
          <a:prstGeom prst="rect">
            <a:avLst/>
          </a:prstGeom>
        </p:spPr>
      </p:pic>
    </p:spTree>
    <p:extLst>
      <p:ext uri="{BB962C8B-B14F-4D97-AF65-F5344CB8AC3E}">
        <p14:creationId xmlns:p14="http://schemas.microsoft.com/office/powerpoint/2010/main" val="41277222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Содержание презентации</a:t>
            </a:r>
            <a:endParaRPr lang="ru-RU" dirty="0"/>
          </a:p>
        </p:txBody>
      </p:sp>
      <p:sp>
        <p:nvSpPr>
          <p:cNvPr id="3" name="Текст 2"/>
          <p:cNvSpPr>
            <a:spLocks noGrp="1"/>
          </p:cNvSpPr>
          <p:nvPr>
            <p:ph type="body" sz="quarter" idx="10"/>
          </p:nvPr>
        </p:nvSpPr>
        <p:spPr>
          <a:xfrm>
            <a:off x="774954" y="2473023"/>
            <a:ext cx="14276777" cy="4532010"/>
          </a:xfrm>
        </p:spPr>
        <p:txBody>
          <a:bodyPr/>
          <a:lstStyle/>
          <a:p>
            <a:r>
              <a:rPr lang="ru-RU" dirty="0"/>
              <a:t>Связь между Швейцарским </a:t>
            </a:r>
            <a:r>
              <a:rPr lang="ru-RU" dirty="0" smtClean="0"/>
              <a:t>дизайном и </a:t>
            </a:r>
            <a:r>
              <a:rPr lang="ru-RU" dirty="0" smtClean="0"/>
              <a:t>новым дизайном </a:t>
            </a:r>
            <a:r>
              <a:rPr lang="en-US" dirty="0" smtClean="0"/>
              <a:t>Microsoft</a:t>
            </a:r>
            <a:endParaRPr lang="ru-RU" dirty="0" smtClean="0"/>
          </a:p>
          <a:p>
            <a:r>
              <a:rPr lang="ru-RU" dirty="0" smtClean="0"/>
              <a:t>Почему </a:t>
            </a:r>
            <a:r>
              <a:rPr lang="ru-RU" dirty="0" err="1" smtClean="0"/>
              <a:t>типографика</a:t>
            </a:r>
            <a:r>
              <a:rPr lang="ru-RU" dirty="0" smtClean="0"/>
              <a:t> является важнейшей частью </a:t>
            </a:r>
            <a:r>
              <a:rPr lang="ru-RU" dirty="0" smtClean="0"/>
              <a:t>нового дизайна для </a:t>
            </a:r>
            <a:r>
              <a:rPr lang="en-US" dirty="0" smtClean="0"/>
              <a:t>Windows</a:t>
            </a:r>
            <a:endParaRPr lang="ru-RU" dirty="0" smtClean="0"/>
          </a:p>
          <a:p>
            <a:r>
              <a:rPr lang="ru-RU" dirty="0" smtClean="0"/>
              <a:t>Выбор шрифтов в </a:t>
            </a:r>
            <a:r>
              <a:rPr lang="en-US" dirty="0" err="1" smtClean="0"/>
              <a:t>WinRT</a:t>
            </a:r>
            <a:r>
              <a:rPr lang="en-US" dirty="0" smtClean="0"/>
              <a:t>-</a:t>
            </a:r>
            <a:r>
              <a:rPr lang="ru-RU" dirty="0" smtClean="0"/>
              <a:t>приложениях</a:t>
            </a:r>
            <a:endParaRPr lang="ru-RU" dirty="0" smtClean="0"/>
          </a:p>
          <a:p>
            <a:r>
              <a:rPr lang="ru-RU" dirty="0"/>
              <a:t>Взаимосвязь между </a:t>
            </a:r>
            <a:r>
              <a:rPr lang="ru-RU" dirty="0" smtClean="0"/>
              <a:t>сеткой и наборами параметров шрифтов</a:t>
            </a:r>
          </a:p>
          <a:p>
            <a:r>
              <a:rPr lang="ru-RU" dirty="0" smtClean="0"/>
              <a:t>Основы раскладки</a:t>
            </a:r>
          </a:p>
          <a:p>
            <a:r>
              <a:rPr lang="ru-RU" dirty="0" smtClean="0"/>
              <a:t>Стиль </a:t>
            </a:r>
            <a:r>
              <a:rPr lang="en-US" dirty="0" smtClean="0"/>
              <a:t>Windows</a:t>
            </a:r>
            <a:endParaRPr lang="ru-RU" dirty="0"/>
          </a:p>
          <a:p>
            <a:endParaRPr lang="ru-RU" dirty="0"/>
          </a:p>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2502900959"/>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Структура сетки позволяет </a:t>
            </a:r>
            <a:r>
              <a:rPr lang="ru-RU" dirty="0"/>
              <a:t>вам проявить креативность </a:t>
            </a:r>
          </a:p>
        </p:txBody>
      </p:sp>
      <p:sp>
        <p:nvSpPr>
          <p:cNvPr id="3" name="Текст 2"/>
          <p:cNvSpPr>
            <a:spLocks noGrp="1"/>
          </p:cNvSpPr>
          <p:nvPr>
            <p:ph type="body" sz="quarter" idx="10"/>
          </p:nvPr>
        </p:nvSpPr>
        <p:spPr/>
        <p:txBody>
          <a:bodyPr/>
          <a:lstStyle/>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pic>
        <p:nvPicPr>
          <p:cNvPr id="6" name="Picture 5" descr="Screen shot 2012-06-04 at 2.39.31 PM.png"/>
          <p:cNvPicPr/>
          <p:nvPr/>
        </p:nvPicPr>
        <p:blipFill>
          <a:blip r:embed="rId2" cstate="print"/>
          <a:stretch>
            <a:fillRect/>
          </a:stretch>
        </p:blipFill>
        <p:spPr>
          <a:xfrm>
            <a:off x="781050" y="2349128"/>
            <a:ext cx="10288003" cy="5543588"/>
          </a:xfrm>
          <a:prstGeom prst="rect">
            <a:avLst/>
          </a:prstGeom>
        </p:spPr>
      </p:pic>
    </p:spTree>
    <p:extLst>
      <p:ext uri="{BB962C8B-B14F-4D97-AF65-F5344CB8AC3E}">
        <p14:creationId xmlns:p14="http://schemas.microsoft.com/office/powerpoint/2010/main" val="2701101488"/>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Итоги</a:t>
            </a:r>
            <a:endParaRPr lang="ru-RU" dirty="0"/>
          </a:p>
        </p:txBody>
      </p:sp>
      <p:sp>
        <p:nvSpPr>
          <p:cNvPr id="3" name="Текст 2"/>
          <p:cNvSpPr>
            <a:spLocks noGrp="1"/>
          </p:cNvSpPr>
          <p:nvPr>
            <p:ph type="body" sz="quarter" idx="10"/>
          </p:nvPr>
        </p:nvSpPr>
        <p:spPr>
          <a:xfrm>
            <a:off x="774954" y="2473023"/>
            <a:ext cx="14276777" cy="4532010"/>
          </a:xfrm>
        </p:spPr>
        <p:txBody>
          <a:bodyPr/>
          <a:lstStyle/>
          <a:p>
            <a:r>
              <a:rPr lang="ru-RU" dirty="0" smtClean="0"/>
              <a:t>Мы рассмотрели:</a:t>
            </a:r>
          </a:p>
          <a:p>
            <a:r>
              <a:rPr lang="ru-RU" dirty="0"/>
              <a:t>Связь между Швейцарским дизайном и новым дизайном </a:t>
            </a:r>
            <a:r>
              <a:rPr lang="en-US" dirty="0"/>
              <a:t>Microsoft</a:t>
            </a:r>
            <a:endParaRPr lang="ru-RU" dirty="0"/>
          </a:p>
          <a:p>
            <a:r>
              <a:rPr lang="ru-RU" dirty="0"/>
              <a:t>Обзор: Почему </a:t>
            </a:r>
            <a:r>
              <a:rPr lang="ru-RU" dirty="0" err="1"/>
              <a:t>типографика</a:t>
            </a:r>
            <a:r>
              <a:rPr lang="ru-RU" dirty="0"/>
              <a:t> является важнейшей частью нового дизайна для </a:t>
            </a:r>
            <a:r>
              <a:rPr lang="en-US" dirty="0"/>
              <a:t>Windows</a:t>
            </a:r>
            <a:endParaRPr lang="ru-RU" dirty="0"/>
          </a:p>
          <a:p>
            <a:r>
              <a:rPr lang="ru-RU" dirty="0"/>
              <a:t>Выбор шрифтов в </a:t>
            </a:r>
            <a:r>
              <a:rPr lang="en-US" dirty="0" err="1"/>
              <a:t>WinRT</a:t>
            </a:r>
            <a:r>
              <a:rPr lang="en-US" dirty="0"/>
              <a:t>-</a:t>
            </a:r>
            <a:r>
              <a:rPr lang="ru-RU" dirty="0"/>
              <a:t>приложениях</a:t>
            </a:r>
          </a:p>
          <a:p>
            <a:r>
              <a:rPr lang="ru-RU" dirty="0"/>
              <a:t>Взаимосвязь между сеткой и наборами параметров шрифтов</a:t>
            </a:r>
          </a:p>
          <a:p>
            <a:r>
              <a:rPr lang="ru-RU" dirty="0"/>
              <a:t>Основы раскладки</a:t>
            </a:r>
          </a:p>
          <a:p>
            <a:r>
              <a:rPr lang="ru-RU" dirty="0"/>
              <a:t>Стиль </a:t>
            </a:r>
            <a:r>
              <a:rPr lang="en-US" dirty="0"/>
              <a:t>Windows</a:t>
            </a:r>
            <a:endParaRPr lang="ru-RU" dirty="0"/>
          </a:p>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207762326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Основы Швейцарского дизайна</a:t>
            </a:r>
            <a:br>
              <a:rPr lang="ru-RU" dirty="0"/>
            </a:br>
            <a:endParaRPr lang="ru-RU" dirty="0"/>
          </a:p>
        </p:txBody>
      </p:sp>
      <p:sp>
        <p:nvSpPr>
          <p:cNvPr id="3" name="Текст 2"/>
          <p:cNvSpPr>
            <a:spLocks noGrp="1"/>
          </p:cNvSpPr>
          <p:nvPr>
            <p:ph type="body" sz="quarter" idx="10"/>
          </p:nvPr>
        </p:nvSpPr>
        <p:spPr>
          <a:xfrm>
            <a:off x="774954" y="2473023"/>
            <a:ext cx="14276777" cy="4675126"/>
          </a:xfrm>
        </p:spPr>
        <p:txBody>
          <a:bodyPr/>
          <a:lstStyle/>
          <a:p>
            <a:pPr marL="0" indent="0">
              <a:buNone/>
            </a:pPr>
            <a:r>
              <a:rPr lang="ru-RU" dirty="0"/>
              <a:t>Основой Швейцарского дизайна является идея о том, </a:t>
            </a:r>
            <a:r>
              <a:rPr lang="ru-RU" dirty="0" smtClean="0"/>
              <a:t>что, </a:t>
            </a:r>
            <a:r>
              <a:rPr lang="ru-RU" dirty="0"/>
              <a:t>убрав ненужные иллюстрации и другие элементы, дизайнер может создать универсальный </a:t>
            </a:r>
            <a:r>
              <a:rPr lang="ru-RU" dirty="0" smtClean="0"/>
              <a:t>дизайн, </a:t>
            </a:r>
            <a:r>
              <a:rPr lang="ru-RU" dirty="0"/>
              <a:t>основанный на модульной сетке. Методы, позволяющие это сделать:</a:t>
            </a:r>
          </a:p>
          <a:p>
            <a:r>
              <a:rPr lang="ru-RU" dirty="0" smtClean="0"/>
              <a:t>акцент </a:t>
            </a:r>
            <a:r>
              <a:rPr lang="ru-RU" dirty="0"/>
              <a:t>на типографические методы, особенно на разборчивость и читабельность, что достигается с помощью ограничения количества доступных шрифтов, длины строк и интервала между </a:t>
            </a:r>
            <a:r>
              <a:rPr lang="ru-RU" dirty="0" smtClean="0"/>
              <a:t>символами;</a:t>
            </a:r>
            <a:endParaRPr lang="ru-RU" dirty="0"/>
          </a:p>
          <a:p>
            <a:r>
              <a:rPr lang="ru-RU" dirty="0" smtClean="0"/>
              <a:t>акцент </a:t>
            </a:r>
            <a:r>
              <a:rPr lang="ru-RU" dirty="0"/>
              <a:t>на четкие геометрические формы при работе с </a:t>
            </a:r>
            <a:r>
              <a:rPr lang="ru-RU" dirty="0" smtClean="0"/>
              <a:t>графикой;</a:t>
            </a:r>
            <a:endParaRPr lang="ru-RU" dirty="0"/>
          </a:p>
          <a:p>
            <a:r>
              <a:rPr lang="ru-RU" dirty="0" smtClean="0"/>
              <a:t>предпочтение </a:t>
            </a:r>
            <a:r>
              <a:rPr lang="ru-RU" dirty="0"/>
              <a:t>шрифтов без засечек (</a:t>
            </a:r>
            <a:r>
              <a:rPr lang="en-US" dirty="0"/>
              <a:t>sans</a:t>
            </a:r>
            <a:r>
              <a:rPr lang="ru-RU" dirty="0"/>
              <a:t>-</a:t>
            </a:r>
            <a:r>
              <a:rPr lang="en-US" dirty="0"/>
              <a:t>serif</a:t>
            </a:r>
            <a:r>
              <a:rPr lang="ru-RU" dirty="0"/>
              <a:t>), в особенности – </a:t>
            </a:r>
            <a:r>
              <a:rPr lang="ru-RU" dirty="0" err="1"/>
              <a:t>Helvetica</a:t>
            </a:r>
            <a:r>
              <a:rPr lang="ru-RU" dirty="0"/>
              <a:t> и </a:t>
            </a:r>
            <a:r>
              <a:rPr lang="ru-RU" dirty="0" err="1"/>
              <a:t>Akzidenz</a:t>
            </a:r>
            <a:r>
              <a:rPr lang="ru-RU" dirty="0"/>
              <a:t> </a:t>
            </a:r>
            <a:r>
              <a:rPr lang="ru-RU" dirty="0" err="1"/>
              <a:t>Grotesk</a:t>
            </a:r>
            <a:r>
              <a:rPr lang="ru-RU" dirty="0"/>
              <a:t>.</a:t>
            </a:r>
          </a:p>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311604619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l"/>
            <a:r>
              <a:rPr lang="ru-RU" sz="6000" dirty="0" smtClean="0">
                <a:cs typeface="Courier New" pitchFamily="49" charset="0"/>
              </a:rPr>
              <a:t>Пример Швейцарского стиля</a:t>
            </a:r>
            <a:endParaRPr lang="en-US" sz="6000" dirty="0">
              <a:cs typeface="Courier New" pitchFamily="49" charset="0"/>
            </a:endParaRPr>
          </a:p>
        </p:txBody>
      </p:sp>
      <p:sp>
        <p:nvSpPr>
          <p:cNvPr id="27" name="Content Placeholder 26"/>
          <p:cNvSpPr>
            <a:spLocks noGrp="1"/>
          </p:cNvSpPr>
          <p:nvPr>
            <p:ph type="body" sz="quarter" idx="10"/>
          </p:nvPr>
        </p:nvSpPr>
        <p:spPr>
          <a:xfrm>
            <a:off x="5715000" y="7178372"/>
            <a:ext cx="9317681" cy="886397"/>
          </a:xfrm>
        </p:spPr>
        <p:txBody>
          <a:bodyPr/>
          <a:lstStyle/>
          <a:p>
            <a:pPr>
              <a:buNone/>
            </a:pPr>
            <a:r>
              <a:rPr lang="en-US" sz="3200" dirty="0" smtClean="0">
                <a:latin typeface="Segoe UI Light" pitchFamily="34" charset="0"/>
              </a:rPr>
              <a:t>Beethoven poster by </a:t>
            </a:r>
            <a:br>
              <a:rPr lang="en-US" sz="3200" dirty="0" smtClean="0">
                <a:latin typeface="Segoe UI Light" pitchFamily="34" charset="0"/>
              </a:rPr>
            </a:br>
            <a:r>
              <a:rPr lang="en-US" sz="3200" i="1" dirty="0" smtClean="0">
                <a:latin typeface="Segoe UI Light" pitchFamily="34" charset="0"/>
              </a:rPr>
              <a:t>Josef Müller-</a:t>
            </a:r>
            <a:r>
              <a:rPr lang="en-US" sz="3200" i="1" dirty="0" err="1" smtClean="0">
                <a:latin typeface="Segoe UI Light" pitchFamily="34" charset="0"/>
              </a:rPr>
              <a:t>Brockmann</a:t>
            </a:r>
            <a:r>
              <a:rPr lang="en-US" sz="3200" i="1" dirty="0" smtClean="0">
                <a:latin typeface="Segoe UI Light" pitchFamily="34" charset="0"/>
              </a:rPr>
              <a:t>, 1955</a:t>
            </a:r>
            <a:endParaRPr lang="en-US" sz="3200" dirty="0">
              <a:latin typeface="Segoe UI Light" pitchFamily="34" charset="0"/>
            </a:endParaRPr>
          </a:p>
        </p:txBody>
      </p:sp>
      <p:pic>
        <p:nvPicPr>
          <p:cNvPr id="28" name="Picture 27"/>
          <p:cNvPicPr/>
          <p:nvPr/>
        </p:nvPicPr>
        <p:blipFill>
          <a:blip r:embed="rId2" cstate="print"/>
          <a:srcRect b="3628"/>
          <a:stretch>
            <a:fillRect/>
          </a:stretch>
        </p:blipFill>
        <p:spPr bwMode="auto">
          <a:xfrm>
            <a:off x="818149" y="1904999"/>
            <a:ext cx="4175960" cy="5907019"/>
          </a:xfrm>
          <a:prstGeom prst="rect">
            <a:avLst/>
          </a:prstGeom>
          <a:noFill/>
          <a:ln w="9525">
            <a:noFill/>
            <a:miter lim="800000"/>
            <a:headEnd/>
            <a:tailEnd/>
          </a:ln>
        </p:spPr>
      </p:pic>
      <p:pic>
        <p:nvPicPr>
          <p:cNvPr id="1026" name="Picture 2" descr="http://www.blog.wallmeghan.com/wp-content/uploads/2011/02/swis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2275" y="1905000"/>
            <a:ext cx="5438775" cy="468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Xsxboxart01\Moab\Boxes\billfl\METRO\_MetroMoods jpgs\MetroMood3.jpg"/>
          <p:cNvPicPr>
            <a:picLocks noChangeAspect="1" noChangeArrowheads="1"/>
          </p:cNvPicPr>
          <p:nvPr/>
        </p:nvPicPr>
        <p:blipFill rotWithShape="1">
          <a:blip r:embed="rId3" cstate="print"/>
          <a:srcRect l="-1448" r="-1448"/>
          <a:stretch/>
        </p:blipFill>
        <p:spPr bwMode="auto">
          <a:xfrm>
            <a:off x="1251284" y="625642"/>
            <a:ext cx="12031579" cy="7566013"/>
          </a:xfrm>
          <a:prstGeom prst="rect">
            <a:avLst/>
          </a:prstGeom>
          <a:noFill/>
          <a:ln w="9525">
            <a:noFill/>
            <a:miter lim="800000"/>
            <a:headEnd/>
            <a:tailEnd/>
          </a:ln>
        </p:spPr>
      </p:pic>
    </p:spTree>
    <p:extLst>
      <p:ext uri="{BB962C8B-B14F-4D97-AF65-F5344CB8AC3E}">
        <p14:creationId xmlns:p14="http://schemas.microsoft.com/office/powerpoint/2010/main" val="164038075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47402" y="292628"/>
            <a:ext cx="12208943" cy="1448251"/>
          </a:xfrm>
        </p:spPr>
        <p:txBody>
          <a:bodyPr/>
          <a:lstStyle/>
          <a:p>
            <a:r>
              <a:rPr lang="ru-RU" dirty="0"/>
              <a:t>Связь между </a:t>
            </a:r>
            <a:r>
              <a:rPr lang="ru-RU" dirty="0" smtClean="0"/>
              <a:t>Швейцарским</a:t>
            </a:r>
            <a:r>
              <a:rPr lang="en-US" dirty="0" smtClean="0"/>
              <a:t> </a:t>
            </a:r>
            <a:r>
              <a:rPr lang="ru-RU" dirty="0" smtClean="0"/>
              <a:t>дизайном </a:t>
            </a:r>
            <a:r>
              <a:rPr lang="ru-RU" dirty="0"/>
              <a:t>и </a:t>
            </a:r>
            <a:r>
              <a:rPr lang="ru-RU" dirty="0" smtClean="0"/>
              <a:t>новым дизайном </a:t>
            </a:r>
            <a:r>
              <a:rPr lang="en-US" dirty="0" smtClean="0"/>
              <a:t>Microsoft</a:t>
            </a:r>
            <a:endParaRPr lang="ru-RU" dirty="0"/>
          </a:p>
        </p:txBody>
      </p:sp>
      <p:sp>
        <p:nvSpPr>
          <p:cNvPr id="3" name="Текст 2"/>
          <p:cNvSpPr>
            <a:spLocks noGrp="1"/>
          </p:cNvSpPr>
          <p:nvPr>
            <p:ph type="body" sz="quarter" idx="10"/>
          </p:nvPr>
        </p:nvSpPr>
        <p:spPr>
          <a:xfrm>
            <a:off x="774954" y="2473023"/>
            <a:ext cx="14276777" cy="4484305"/>
          </a:xfrm>
        </p:spPr>
        <p:txBody>
          <a:bodyPr/>
          <a:lstStyle/>
          <a:p>
            <a:r>
              <a:rPr lang="ru-RU" dirty="0"/>
              <a:t>Швейцарский дизайн повлиял на </a:t>
            </a:r>
            <a:r>
              <a:rPr lang="ru-RU" dirty="0" smtClean="0"/>
              <a:t>архитектуру и </a:t>
            </a:r>
            <a:r>
              <a:rPr lang="ru-RU" dirty="0"/>
              <a:t>дизайн различной продукции, но, возможно, в большей степени </a:t>
            </a:r>
            <a:r>
              <a:rPr lang="ru-RU" dirty="0" smtClean="0"/>
              <a:t>— на </a:t>
            </a:r>
            <a:r>
              <a:rPr lang="ru-RU" dirty="0"/>
              <a:t>дизайн указателей и карт, потому что в нем сделан акцент на четкость, отсутствие лишних элементов, читабельность и простые элементы. В реальном мире система транспортных указателей должна быть такой, чтобы ее можно было легко и сразу понять. </a:t>
            </a:r>
            <a:endParaRPr lang="en-US" dirty="0" smtClean="0"/>
          </a:p>
          <a:p>
            <a:r>
              <a:rPr lang="ru-RU" dirty="0" smtClean="0"/>
              <a:t>В </a:t>
            </a:r>
            <a:r>
              <a:rPr lang="ru-RU" dirty="0"/>
              <a:t>мире компьютерном навигация не менее </a:t>
            </a:r>
            <a:r>
              <a:rPr lang="ru-RU" dirty="0" smtClean="0"/>
              <a:t>важна: люди </a:t>
            </a:r>
            <a:r>
              <a:rPr lang="ru-RU" dirty="0"/>
              <a:t>не хотят тратить время на изучение того, как нужно пользоваться приложением, их интересует сам пункт назначения, а не то, как туда добраться.</a:t>
            </a:r>
          </a:p>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61327772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Роль </a:t>
            </a:r>
            <a:r>
              <a:rPr lang="ru-RU" dirty="0" err="1" smtClean="0"/>
              <a:t>типографики</a:t>
            </a:r>
            <a:r>
              <a:rPr lang="ru-RU" dirty="0" smtClean="0"/>
              <a:t> в </a:t>
            </a:r>
            <a:r>
              <a:rPr lang="ru-RU" dirty="0" smtClean="0"/>
              <a:t>новом дизайне для </a:t>
            </a:r>
            <a:r>
              <a:rPr lang="en-US" dirty="0" smtClean="0"/>
              <a:t>Windows</a:t>
            </a:r>
            <a:endParaRPr lang="ru-RU" dirty="0"/>
          </a:p>
        </p:txBody>
      </p:sp>
      <p:sp>
        <p:nvSpPr>
          <p:cNvPr id="3" name="Текст 2"/>
          <p:cNvSpPr>
            <a:spLocks noGrp="1"/>
          </p:cNvSpPr>
          <p:nvPr>
            <p:ph type="body" sz="quarter" idx="10"/>
          </p:nvPr>
        </p:nvSpPr>
        <p:spPr>
          <a:xfrm>
            <a:off x="774954" y="2473023"/>
            <a:ext cx="14276777" cy="1820755"/>
          </a:xfrm>
        </p:spPr>
        <p:txBody>
          <a:bodyPr/>
          <a:lstStyle/>
          <a:p>
            <a:r>
              <a:rPr lang="en-US" dirty="0" err="1"/>
              <a:t>Сейчас</a:t>
            </a:r>
            <a:r>
              <a:rPr lang="en-US" dirty="0"/>
              <a:t> </a:t>
            </a:r>
            <a:r>
              <a:rPr lang="en-US" dirty="0" err="1" smtClean="0"/>
              <a:t>су</a:t>
            </a:r>
            <a:r>
              <a:rPr lang="ru-RU" dirty="0" err="1" smtClean="0"/>
              <a:t>щ</a:t>
            </a:r>
            <a:r>
              <a:rPr lang="en-US" dirty="0" err="1" smtClean="0"/>
              <a:t>ествует</a:t>
            </a:r>
            <a:r>
              <a:rPr lang="en-US" dirty="0" smtClean="0"/>
              <a:t> </a:t>
            </a:r>
            <a:r>
              <a:rPr lang="en-US" dirty="0" err="1"/>
              <a:t>огромное</a:t>
            </a:r>
            <a:r>
              <a:rPr lang="en-US" dirty="0"/>
              <a:t> </a:t>
            </a:r>
            <a:r>
              <a:rPr lang="en-US" dirty="0" err="1"/>
              <a:t>количество</a:t>
            </a:r>
            <a:r>
              <a:rPr lang="en-US" dirty="0"/>
              <a:t> </a:t>
            </a:r>
            <a:r>
              <a:rPr lang="en-US" dirty="0" err="1"/>
              <a:t>шрифтов</a:t>
            </a:r>
            <a:r>
              <a:rPr lang="en-US" dirty="0"/>
              <a:t>, с </a:t>
            </a:r>
            <a:r>
              <a:rPr lang="en-US" dirty="0" err="1"/>
              <a:t>одной</a:t>
            </a:r>
            <a:r>
              <a:rPr lang="en-US" dirty="0"/>
              <a:t> </a:t>
            </a:r>
            <a:r>
              <a:rPr lang="en-US" dirty="0" err="1"/>
              <a:t>стороны</a:t>
            </a:r>
            <a:r>
              <a:rPr lang="en-US" dirty="0"/>
              <a:t> </a:t>
            </a:r>
            <a:r>
              <a:rPr lang="en-US" dirty="0" err="1"/>
              <a:t>это</a:t>
            </a:r>
            <a:r>
              <a:rPr lang="en-US" dirty="0"/>
              <a:t> </a:t>
            </a:r>
            <a:r>
              <a:rPr lang="en-US" dirty="0" err="1"/>
              <a:t>может</a:t>
            </a:r>
            <a:r>
              <a:rPr lang="en-US" dirty="0"/>
              <a:t> </a:t>
            </a:r>
            <a:r>
              <a:rPr lang="en-US" dirty="0" err="1"/>
              <a:t>быть</a:t>
            </a:r>
            <a:r>
              <a:rPr lang="en-US" dirty="0"/>
              <a:t> </a:t>
            </a:r>
            <a:r>
              <a:rPr lang="en-US" dirty="0" err="1"/>
              <a:t>хорошо</a:t>
            </a:r>
            <a:r>
              <a:rPr lang="en-US" dirty="0"/>
              <a:t>, </a:t>
            </a:r>
            <a:r>
              <a:rPr lang="en-US" dirty="0" err="1"/>
              <a:t>но</a:t>
            </a:r>
            <a:r>
              <a:rPr lang="en-US" dirty="0"/>
              <a:t> с </a:t>
            </a:r>
            <a:r>
              <a:rPr lang="en-US" dirty="0" err="1"/>
              <a:t>другой</a:t>
            </a:r>
            <a:r>
              <a:rPr lang="en-US" dirty="0"/>
              <a:t>, </a:t>
            </a:r>
            <a:r>
              <a:rPr lang="en-US" dirty="0" err="1"/>
              <a:t>если</a:t>
            </a:r>
            <a:r>
              <a:rPr lang="en-US" dirty="0"/>
              <a:t> </a:t>
            </a:r>
            <a:r>
              <a:rPr lang="en-US" dirty="0" err="1"/>
              <a:t>вы</a:t>
            </a:r>
            <a:r>
              <a:rPr lang="en-US" dirty="0"/>
              <a:t> </a:t>
            </a:r>
            <a:r>
              <a:rPr lang="en-US" dirty="0" err="1"/>
              <a:t>не</a:t>
            </a:r>
            <a:r>
              <a:rPr lang="en-US" dirty="0"/>
              <a:t> </a:t>
            </a:r>
            <a:r>
              <a:rPr lang="en-US" dirty="0" err="1"/>
              <a:t>опытный</a:t>
            </a:r>
            <a:r>
              <a:rPr lang="en-US" dirty="0"/>
              <a:t> </a:t>
            </a:r>
            <a:r>
              <a:rPr lang="en-US" dirty="0" err="1"/>
              <a:t>дизайнер</a:t>
            </a:r>
            <a:r>
              <a:rPr lang="en-US" dirty="0"/>
              <a:t>, </a:t>
            </a:r>
            <a:r>
              <a:rPr lang="en-US" dirty="0" err="1"/>
              <a:t>плохо</a:t>
            </a:r>
            <a:r>
              <a:rPr lang="en-US" dirty="0"/>
              <a:t>. </a:t>
            </a:r>
            <a:endParaRPr lang="en-US" dirty="0" smtClean="0"/>
          </a:p>
          <a:p>
            <a:r>
              <a:rPr lang="ru-RU" dirty="0" smtClean="0"/>
              <a:t>Различные характеристики типов шрифтов включают в себя высоту символов, элементы, выходящие за базовую линию сверху и снизу.</a:t>
            </a:r>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55276903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Рекомендованное использование шрифтов:</a:t>
            </a:r>
            <a:endParaRPr lang="ru-RU" dirty="0"/>
          </a:p>
        </p:txBody>
      </p:sp>
      <p:sp>
        <p:nvSpPr>
          <p:cNvPr id="3" name="Текст 2"/>
          <p:cNvSpPr>
            <a:spLocks noGrp="1"/>
          </p:cNvSpPr>
          <p:nvPr>
            <p:ph type="body" sz="quarter" idx="10"/>
          </p:nvPr>
        </p:nvSpPr>
        <p:spPr>
          <a:xfrm>
            <a:off x="774954" y="2473023"/>
            <a:ext cx="14276777" cy="4065985"/>
          </a:xfrm>
        </p:spPr>
        <p:txBody>
          <a:bodyPr/>
          <a:lstStyle/>
          <a:p>
            <a:r>
              <a:rPr lang="ru-RU" dirty="0" err="1"/>
              <a:t>Segoe</a:t>
            </a:r>
            <a:r>
              <a:rPr lang="ru-RU" dirty="0"/>
              <a:t> </a:t>
            </a:r>
            <a:r>
              <a:rPr lang="ru-RU" dirty="0" err="1" smtClean="0"/>
              <a:t>UI</a:t>
            </a:r>
            <a:r>
              <a:rPr lang="ru-RU" dirty="0" smtClean="0"/>
              <a:t> — </a:t>
            </a:r>
            <a:r>
              <a:rPr lang="ru-RU" dirty="0"/>
              <a:t>для элементов пользовательского интерфейса, </a:t>
            </a:r>
            <a:r>
              <a:rPr lang="ru-RU" dirty="0" smtClean="0"/>
              <a:t>например, кнопок. </a:t>
            </a:r>
          </a:p>
          <a:p>
            <a:r>
              <a:rPr lang="ru-RU" dirty="0" err="1" smtClean="0"/>
              <a:t>Calibri</a:t>
            </a:r>
            <a:r>
              <a:rPr lang="ru-RU" dirty="0" smtClean="0"/>
              <a:t> – текст</a:t>
            </a:r>
            <a:r>
              <a:rPr lang="ru-RU" dirty="0"/>
              <a:t>, который пользователь читает и пишет.</a:t>
            </a:r>
          </a:p>
          <a:p>
            <a:r>
              <a:rPr lang="ru-RU" dirty="0" err="1"/>
              <a:t>Cambria</a:t>
            </a:r>
            <a:r>
              <a:rPr lang="ru-RU" dirty="0"/>
              <a:t> – большие блоки текста, например, статьи. </a:t>
            </a:r>
            <a:endParaRPr lang="ru-RU" dirty="0" smtClean="0"/>
          </a:p>
          <a:p>
            <a:pPr algn="ctr">
              <a:buNone/>
            </a:pPr>
            <a:r>
              <a:rPr lang="en-US" sz="3200" dirty="0">
                <a:cs typeface="Calibri (Body)"/>
              </a:rPr>
              <a:t>Segoe</a:t>
            </a:r>
            <a:r>
              <a:rPr lang="en-US" sz="3200" dirty="0">
                <a:cs typeface="Segoe UI"/>
              </a:rPr>
              <a:t> UI (42pt)</a:t>
            </a:r>
            <a:endParaRPr lang="en-US" sz="3200" dirty="0">
              <a:cs typeface="Calibri (Body)"/>
            </a:endParaRPr>
          </a:p>
          <a:p>
            <a:pPr algn="ctr">
              <a:buNone/>
            </a:pPr>
            <a:r>
              <a:rPr lang="en-US" sz="3200" dirty="0">
                <a:latin typeface="Calibri" pitchFamily="34" charset="0"/>
                <a:cs typeface="Calibri" pitchFamily="34" charset="0"/>
              </a:rPr>
              <a:t>Calibri (42 </a:t>
            </a:r>
            <a:r>
              <a:rPr lang="en-US" sz="3200" dirty="0" err="1">
                <a:latin typeface="Calibri" pitchFamily="34" charset="0"/>
                <a:cs typeface="Calibri" pitchFamily="34" charset="0"/>
              </a:rPr>
              <a:t>pt</a:t>
            </a:r>
            <a:r>
              <a:rPr lang="en-US" sz="3200" dirty="0">
                <a:latin typeface="Calibri" pitchFamily="34" charset="0"/>
                <a:cs typeface="Calibri" pitchFamily="34" charset="0"/>
              </a:rPr>
              <a:t>)</a:t>
            </a:r>
          </a:p>
          <a:p>
            <a:pPr algn="ctr">
              <a:buNone/>
            </a:pPr>
            <a:r>
              <a:rPr lang="en-US" sz="3200" dirty="0">
                <a:latin typeface="Cambria"/>
                <a:cs typeface="Cambria"/>
              </a:rPr>
              <a:t>Cambria (42pt)</a:t>
            </a:r>
          </a:p>
          <a:p>
            <a:endParaRPr lang="ru-RU" dirty="0"/>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spTree>
    <p:extLst>
      <p:ext uri="{BB962C8B-B14F-4D97-AF65-F5344CB8AC3E}">
        <p14:creationId xmlns:p14="http://schemas.microsoft.com/office/powerpoint/2010/main" val="349325082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47402" y="292628"/>
            <a:ext cx="12954530" cy="1448251"/>
          </a:xfrm>
        </p:spPr>
        <p:txBody>
          <a:bodyPr/>
          <a:lstStyle/>
          <a:p>
            <a:r>
              <a:rPr lang="ru-RU" sz="5400" dirty="0" smtClean="0"/>
              <a:t>Постоянство использования типов шрифтов является ключевым элементом дизайна</a:t>
            </a:r>
            <a:endParaRPr lang="ru-RU" sz="5400" dirty="0"/>
          </a:p>
        </p:txBody>
      </p:sp>
      <p:sp>
        <p:nvSpPr>
          <p:cNvPr id="3" name="Текст 2"/>
          <p:cNvSpPr>
            <a:spLocks noGrp="1"/>
          </p:cNvSpPr>
          <p:nvPr>
            <p:ph type="body" sz="quarter" idx="10"/>
          </p:nvPr>
        </p:nvSpPr>
        <p:spPr>
          <a:xfrm>
            <a:off x="774954" y="2473023"/>
            <a:ext cx="14276777" cy="2154692"/>
          </a:xfrm>
        </p:spPr>
        <p:txBody>
          <a:bodyPr/>
          <a:lstStyle/>
          <a:p>
            <a:r>
              <a:rPr lang="ru-RU" dirty="0" smtClean="0"/>
              <a:t>Необходимо использовать постоянный набор шрифтов. </a:t>
            </a:r>
            <a:r>
              <a:rPr lang="en-US" dirty="0" err="1" smtClean="0"/>
              <a:t>WinRT</a:t>
            </a:r>
            <a:r>
              <a:rPr lang="en-US" dirty="0" smtClean="0"/>
              <a:t>-</a:t>
            </a:r>
            <a:r>
              <a:rPr lang="ru-RU" dirty="0" smtClean="0"/>
              <a:t>п</a:t>
            </a:r>
            <a:r>
              <a:rPr lang="en-US" dirty="0" err="1" smtClean="0"/>
              <a:t>риложения</a:t>
            </a:r>
            <a:r>
              <a:rPr lang="ru-RU" dirty="0" smtClean="0"/>
              <a:t> </a:t>
            </a:r>
            <a:r>
              <a:rPr lang="en-US" dirty="0" smtClean="0"/>
              <a:t> </a:t>
            </a:r>
            <a:r>
              <a:rPr lang="en-US" dirty="0" err="1" smtClean="0"/>
              <a:t>работают</a:t>
            </a:r>
            <a:r>
              <a:rPr lang="en-US" dirty="0" smtClean="0"/>
              <a:t> </a:t>
            </a:r>
            <a:r>
              <a:rPr lang="en-US" dirty="0"/>
              <a:t>с </a:t>
            </a:r>
            <a:r>
              <a:rPr lang="en-US" dirty="0" err="1"/>
              <a:t>различными</a:t>
            </a:r>
            <a:r>
              <a:rPr lang="en-US" dirty="0"/>
              <a:t> </a:t>
            </a:r>
            <a:r>
              <a:rPr lang="en-US" dirty="0" err="1"/>
              <a:t>размерами</a:t>
            </a:r>
            <a:r>
              <a:rPr lang="en-US" dirty="0"/>
              <a:t> </a:t>
            </a:r>
            <a:r>
              <a:rPr lang="en-US" dirty="0" err="1"/>
              <a:t>экранов</a:t>
            </a:r>
            <a:r>
              <a:rPr lang="en-US" dirty="0"/>
              <a:t>, </a:t>
            </a:r>
            <a:r>
              <a:rPr lang="en-US" dirty="0" err="1"/>
              <a:t>разрешений</a:t>
            </a:r>
            <a:r>
              <a:rPr lang="en-US" dirty="0"/>
              <a:t> и </a:t>
            </a:r>
            <a:r>
              <a:rPr lang="en-US" dirty="0" err="1"/>
              <a:t>устройств</a:t>
            </a:r>
            <a:r>
              <a:rPr lang="en-US" dirty="0"/>
              <a:t>. </a:t>
            </a:r>
            <a:r>
              <a:rPr lang="en-US" dirty="0" err="1"/>
              <a:t>Стандартная</a:t>
            </a:r>
            <a:r>
              <a:rPr lang="en-US" dirty="0"/>
              <a:t> </a:t>
            </a:r>
            <a:r>
              <a:rPr lang="ru-RU" dirty="0" smtClean="0"/>
              <a:t>раскладка по сетке </a:t>
            </a:r>
            <a:r>
              <a:rPr lang="en-US" dirty="0" err="1" smtClean="0"/>
              <a:t>лучше</a:t>
            </a:r>
            <a:r>
              <a:rPr lang="en-US" dirty="0" smtClean="0"/>
              <a:t> </a:t>
            </a:r>
            <a:r>
              <a:rPr lang="en-US" dirty="0" err="1"/>
              <a:t>всего</a:t>
            </a:r>
            <a:r>
              <a:rPr lang="en-US" dirty="0"/>
              <a:t> </a:t>
            </a:r>
            <a:r>
              <a:rPr lang="en-US" dirty="0" err="1"/>
              <a:t>сочетается</a:t>
            </a:r>
            <a:r>
              <a:rPr lang="en-US" dirty="0"/>
              <a:t> </a:t>
            </a:r>
            <a:r>
              <a:rPr lang="en-US" dirty="0" err="1"/>
              <a:t>со</a:t>
            </a:r>
            <a:r>
              <a:rPr lang="en-US" dirty="0"/>
              <a:t> </a:t>
            </a:r>
            <a:r>
              <a:rPr lang="en-US" dirty="0" err="1"/>
              <a:t>следующими</a:t>
            </a:r>
            <a:r>
              <a:rPr lang="en-US" dirty="0"/>
              <a:t> </a:t>
            </a:r>
            <a:r>
              <a:rPr lang="en-US" dirty="0" err="1"/>
              <a:t>комбинациями</a:t>
            </a:r>
            <a:r>
              <a:rPr lang="en-US" dirty="0"/>
              <a:t> </a:t>
            </a:r>
            <a:r>
              <a:rPr lang="en-US" dirty="0" err="1"/>
              <a:t>типа</a:t>
            </a:r>
            <a:r>
              <a:rPr lang="en-US" dirty="0"/>
              <a:t> </a:t>
            </a:r>
            <a:r>
              <a:rPr lang="en-US" dirty="0" err="1"/>
              <a:t>шрифта</a:t>
            </a:r>
            <a:r>
              <a:rPr lang="en-US" dirty="0"/>
              <a:t>, </a:t>
            </a:r>
            <a:r>
              <a:rPr lang="en-US" dirty="0" err="1"/>
              <a:t>его</a:t>
            </a:r>
            <a:r>
              <a:rPr lang="en-US" dirty="0"/>
              <a:t> </a:t>
            </a:r>
            <a:r>
              <a:rPr lang="en-US" dirty="0" err="1"/>
              <a:t>размера</a:t>
            </a:r>
            <a:r>
              <a:rPr lang="en-US" dirty="0"/>
              <a:t> и </a:t>
            </a:r>
            <a:r>
              <a:rPr lang="en-US" dirty="0" err="1"/>
              <a:t>жирности</a:t>
            </a:r>
            <a:r>
              <a:rPr lang="en-US" dirty="0"/>
              <a:t>. </a:t>
            </a:r>
            <a:r>
              <a:rPr lang="en-US" dirty="0" err="1"/>
              <a:t>Все</a:t>
            </a:r>
            <a:r>
              <a:rPr lang="en-US" dirty="0"/>
              <a:t> </a:t>
            </a:r>
            <a:r>
              <a:rPr lang="en-US" dirty="0" err="1"/>
              <a:t>они</a:t>
            </a:r>
            <a:r>
              <a:rPr lang="en-US" dirty="0"/>
              <a:t> </a:t>
            </a:r>
            <a:r>
              <a:rPr lang="en-US" dirty="0" err="1"/>
              <a:t>основаны</a:t>
            </a:r>
            <a:r>
              <a:rPr lang="en-US" dirty="0"/>
              <a:t> </a:t>
            </a:r>
            <a:r>
              <a:rPr lang="en-US" dirty="0" err="1"/>
              <a:t>на</a:t>
            </a:r>
            <a:r>
              <a:rPr lang="en-US" dirty="0"/>
              <a:t> Segoe UI.</a:t>
            </a:r>
            <a:r>
              <a:rPr lang="ru-RU" dirty="0"/>
              <a:t> </a:t>
            </a:r>
          </a:p>
        </p:txBody>
      </p:sp>
      <p:sp>
        <p:nvSpPr>
          <p:cNvPr id="4" name="Текст 3"/>
          <p:cNvSpPr>
            <a:spLocks noGrp="1"/>
          </p:cNvSpPr>
          <p:nvPr>
            <p:ph type="body" sz="quarter" idx="11"/>
          </p:nvPr>
        </p:nvSpPr>
        <p:spPr/>
        <p:txBody>
          <a:bodyPr/>
          <a:lstStyle/>
          <a:p>
            <a:endParaRPr lang="ru-RU"/>
          </a:p>
        </p:txBody>
      </p:sp>
      <p:sp>
        <p:nvSpPr>
          <p:cNvPr id="5" name="Текст 4"/>
          <p:cNvSpPr>
            <a:spLocks noGrp="1"/>
          </p:cNvSpPr>
          <p:nvPr>
            <p:ph type="body" sz="quarter" idx="12"/>
          </p:nvPr>
        </p:nvSpPr>
        <p:spPr/>
        <p:txBody>
          <a:bodyPr/>
          <a:lstStyle/>
          <a:p>
            <a:endParaRPr lang="ru-RU"/>
          </a:p>
        </p:txBody>
      </p:sp>
      <p:pic>
        <p:nvPicPr>
          <p:cNvPr id="6" name="Picture 3" descr="http://xdr/ux/Win8Style/Lists/Posts/Attachments/109/TypeSizes-03_2_12593C98.png"/>
          <p:cNvPicPr/>
          <p:nvPr/>
        </p:nvPicPr>
        <p:blipFill rotWithShape="1">
          <a:blip r:embed="rId2" cstate="screen">
            <a:extLst>
              <a:ext uri="{28A0092B-C50C-407E-A947-70E740481C1C}">
                <a14:useLocalDpi xmlns:a14="http://schemas.microsoft.com/office/drawing/2010/main"/>
              </a:ext>
            </a:extLst>
          </a:blip>
          <a:srcRect r="34615" b="59019"/>
          <a:stretch/>
        </p:blipFill>
        <p:spPr bwMode="auto">
          <a:xfrm>
            <a:off x="1185683" y="4723241"/>
            <a:ext cx="12177489" cy="2629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6968131"/>
      </p:ext>
    </p:extLst>
  </p:cSld>
  <p:clrMapOvr>
    <a:masterClrMapping/>
  </p:clrMapOvr>
  <p:transition>
    <p:fade/>
  </p:transition>
</p:sld>
</file>

<file path=ppt/theme/theme1.xml><?xml version="1.0" encoding="utf-8"?>
<a:theme xmlns:a="http://schemas.openxmlformats.org/drawingml/2006/main" name="Win8_PPT_Template">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F3A473F469C524B98A00E41D68EB517" ma:contentTypeVersion="1" ma:contentTypeDescription="Create a new document." ma:contentTypeScope="" ma:versionID="55535fa4b6b301620755396e2f6ec2cb">
  <xsd:schema xmlns:xsd="http://www.w3.org/2001/XMLSchema" xmlns:xs="http://www.w3.org/2001/XMLSchema" xmlns:p="http://schemas.microsoft.com/office/2006/metadata/properties" xmlns:ns2="1ba418b2-d25a-4750-94ba-b9e42b42716b" targetNamespace="http://schemas.microsoft.com/office/2006/metadata/properties" ma:root="true" ma:fieldsID="201a5cace168dc1ce9b2aaabe05c4a7d" ns2:_="">
    <xsd:import namespace="1ba418b2-d25a-4750-94ba-b9e42b42716b"/>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418b2-d25a-4750-94ba-b9e42b42716b" elementFormDefault="qualified">
    <xsd:import namespace="http://schemas.microsoft.com/office/2006/documentManagement/types"/>
    <xsd:import namespace="http://schemas.microsoft.com/office/infopath/2007/PartnerControls"/>
    <xsd:element name="Status" ma:index="8" nillable="true" ma:displayName="Status" ma:default="Ready for review" ma:format="Dropdown" ma:internalName="Status">
      <xsd:simpleType>
        <xsd:restriction base="dms:Choice">
          <xsd:enumeration value="Ready for review"/>
          <xsd:enumeration value="Review completed"/>
          <xsd:enumeration value="Edits required"/>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1ba418b2-d25a-4750-94ba-b9e42b42716b">Final</Status>
  </documentManagement>
</p:properties>
</file>

<file path=customXml/itemProps1.xml><?xml version="1.0" encoding="utf-8"?>
<ds:datastoreItem xmlns:ds="http://schemas.openxmlformats.org/officeDocument/2006/customXml" ds:itemID="{5CEB2934-CB9D-4953-B340-FBE61D6714D7}">
  <ds:schemaRefs>
    <ds:schemaRef ds:uri="http://schemas.microsoft.com/sharepoint/v3/contenttype/forms"/>
  </ds:schemaRefs>
</ds:datastoreItem>
</file>

<file path=customXml/itemProps2.xml><?xml version="1.0" encoding="utf-8"?>
<ds:datastoreItem xmlns:ds="http://schemas.openxmlformats.org/officeDocument/2006/customXml" ds:itemID="{16AC5392-C834-498C-B674-ABCC5D8E16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a418b2-d25a-4750-94ba-b9e42b4271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33C7443-01E3-4E0D-AC31-8BD209C1C579}">
  <ds:schemaRefs>
    <ds:schemaRef ds:uri="http://www.w3.org/XML/1998/namespace"/>
    <ds:schemaRef ds:uri="http://schemas.microsoft.com/office/2006/metadata/properties"/>
    <ds:schemaRef ds:uri="1ba418b2-d25a-4750-94ba-b9e42b42716b"/>
    <ds:schemaRef ds:uri="http://purl.org/dc/elements/1.1/"/>
    <ds:schemaRef ds:uri="http://purl.org/dc/terms/"/>
    <ds:schemaRef ds:uri="http://purl.org/dc/dcmitype/"/>
    <ds:schemaRef ds:uri="http://schemas.microsoft.com/office/2006/documentManagement/type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Win8_PPT_Template</Template>
  <TotalTime>0</TotalTime>
  <Words>910</Words>
  <Application>Microsoft Office PowerPoint</Application>
  <PresentationFormat>Произвольный</PresentationFormat>
  <Paragraphs>69</Paragraphs>
  <Slides>21</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Win8_PPT_Template</vt:lpstr>
      <vt:lpstr>Модуль 6: Знакомство с принципом нового дизайна Microsoft: Мастерством стоит гордиться </vt:lpstr>
      <vt:lpstr>Содержание презентации</vt:lpstr>
      <vt:lpstr>Основы Швейцарского дизайна </vt:lpstr>
      <vt:lpstr>Пример Швейцарского стиля</vt:lpstr>
      <vt:lpstr>Презентация PowerPoint</vt:lpstr>
      <vt:lpstr>Связь между Швейцарским дизайном и новым дизайном Microsoft</vt:lpstr>
      <vt:lpstr>Роль типографики в новом дизайне для Windows</vt:lpstr>
      <vt:lpstr>Рекомендованное использование шрифтов:</vt:lpstr>
      <vt:lpstr>Постоянство использования типов шрифтов является ключевым элементом дизайна</vt:lpstr>
      <vt:lpstr>Обозначение значимости содержимого с помощью размера текста</vt:lpstr>
      <vt:lpstr>Обозначение значимости содержимого с помощью размера текста</vt:lpstr>
      <vt:lpstr>Решетка в новом дизайне Microsoft состоит из частей и подчастей</vt:lpstr>
      <vt:lpstr>Дизайн по сетке с использованием пропорций</vt:lpstr>
      <vt:lpstr>Основы расположения групп объектов </vt:lpstr>
      <vt:lpstr>Разделители шириной в 5 пикселей</vt:lpstr>
      <vt:lpstr>Узнаваемый стиль Windows</vt:lpstr>
      <vt:lpstr>Стиль Windows очень удобен в использовании </vt:lpstr>
      <vt:lpstr>Сетчатая структура позволяет вам проявить креативность </vt:lpstr>
      <vt:lpstr>Cтруктура сетки позволяет вам проявить креативность </vt:lpstr>
      <vt:lpstr>Структура сетки позволяет вам проявить креативность </vt:lpstr>
      <vt:lpstr>Итоги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Embrace Metro style design principles and Leverage Metro style design</dc:title>
  <dc:creator/>
  <cp:lastModifiedBy/>
  <cp:revision>1</cp:revision>
  <dcterms:created xsi:type="dcterms:W3CDTF">2012-03-27T02:52:18Z</dcterms:created>
  <dcterms:modified xsi:type="dcterms:W3CDTF">2012-10-25T16:25:29Z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0x0101004F3A473F469C524B98A00E41D68EB517</vt:lpwstr>
  </property>
</Properties>
</file>