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19"/>
  </p:notesMasterIdLst>
  <p:handoutMasterIdLst>
    <p:handoutMasterId r:id="rId20"/>
  </p:handoutMasterIdLst>
  <p:sldIdLst>
    <p:sldId id="454" r:id="rId5"/>
    <p:sldId id="456" r:id="rId6"/>
    <p:sldId id="457" r:id="rId7"/>
    <p:sldId id="469" r:id="rId8"/>
    <p:sldId id="458" r:id="rId9"/>
    <p:sldId id="470" r:id="rId10"/>
    <p:sldId id="459" r:id="rId11"/>
    <p:sldId id="460" r:id="rId12"/>
    <p:sldId id="461" r:id="rId13"/>
    <p:sldId id="462" r:id="rId14"/>
    <p:sldId id="464" r:id="rId15"/>
    <p:sldId id="465" r:id="rId16"/>
    <p:sldId id="467" r:id="rId17"/>
    <p:sldId id="468" r:id="rId18"/>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DCFF"/>
    <a:srgbClr val="00B4D2"/>
    <a:srgbClr val="333399"/>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948" autoAdjust="0"/>
    <p:restoredTop sz="77580" autoAdjust="0"/>
  </p:normalViewPr>
  <p:slideViewPr>
    <p:cSldViewPr snapToGrid="0">
      <p:cViewPr>
        <p:scale>
          <a:sx n="50" d="100"/>
          <a:sy n="50" d="100"/>
        </p:scale>
        <p:origin x="-1860" y="-654"/>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3378"/>
    </p:cViewPr>
  </p:outlineViewPr>
  <p:notesTextViewPr>
    <p:cViewPr>
      <p:scale>
        <a:sx n="100" d="100"/>
        <a:sy n="100" d="100"/>
      </p:scale>
      <p:origin x="0" y="0"/>
    </p:cViewPr>
  </p:notesTextViewPr>
  <p:sorterViewPr>
    <p:cViewPr>
      <p:scale>
        <a:sx n="100" d="100"/>
        <a:sy n="100" d="100"/>
      </p:scale>
      <p:origin x="0" y="16668"/>
    </p:cViewPr>
  </p:sorterViewPr>
  <p:notesViewPr>
    <p:cSldViewPr snapToGrid="0" showGuides="1">
      <p:cViewPr varScale="1">
        <p:scale>
          <a:sx n="98" d="100"/>
          <a:sy n="98" d="100"/>
        </p:scale>
        <p:origin x="-3516"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10/25/2012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10/25/2012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Заметки к слайду: </a:t>
            </a:r>
            <a:r>
              <a:rPr lang="ru-RU" sz="1200" kern="1200" dirty="0" err="1" smtClean="0">
                <a:solidFill>
                  <a:schemeClr val="tx1"/>
                </a:solidFill>
                <a:latin typeface="+mn-lt"/>
                <a:ea typeface="+mn-ea"/>
                <a:cs typeface="+mn-cs"/>
              </a:rPr>
              <a:t>Windows</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Bing</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PowerPoint</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Internet</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Explorer</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Visual</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Studio</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WebMatrix</a:t>
            </a:r>
            <a:r>
              <a:rPr lang="ru-RU" sz="1200" kern="1200" dirty="0" smtClean="0">
                <a:solidFill>
                  <a:schemeClr val="tx1"/>
                </a:solidFill>
                <a:latin typeface="+mn-lt"/>
                <a:ea typeface="+mn-ea"/>
                <a:cs typeface="+mn-cs"/>
              </a:rPr>
              <a:t>, </a:t>
            </a:r>
            <a:r>
              <a:rPr lang="ru-RU" sz="1200" kern="1200" dirty="0" err="1" smtClean="0">
                <a:solidFill>
                  <a:schemeClr val="tx1"/>
                </a:solidFill>
                <a:latin typeface="+mn-lt"/>
                <a:ea typeface="+mn-ea"/>
                <a:cs typeface="+mn-cs"/>
              </a:rPr>
              <a:t>DreamSpark</a:t>
            </a:r>
            <a:r>
              <a:rPr lang="ru-RU" sz="1200" kern="1200" dirty="0" smtClean="0">
                <a:solidFill>
                  <a:schemeClr val="tx1"/>
                </a:solidFill>
                <a:latin typeface="+mn-lt"/>
                <a:ea typeface="+mn-ea"/>
                <a:cs typeface="+mn-cs"/>
              </a:rPr>
              <a:t>, и </a:t>
            </a:r>
            <a:r>
              <a:rPr lang="ru-RU" sz="1200" kern="1200" dirty="0" err="1" smtClean="0">
                <a:solidFill>
                  <a:schemeClr val="tx1"/>
                </a:solidFill>
                <a:latin typeface="+mn-lt"/>
                <a:ea typeface="+mn-ea"/>
                <a:cs typeface="+mn-cs"/>
              </a:rPr>
              <a:t>Silverlight</a:t>
            </a:r>
            <a:r>
              <a:rPr lang="ru-RU" sz="1200" kern="1200" dirty="0" smtClean="0">
                <a:solidFill>
                  <a:schemeClr val="tx1"/>
                </a:solidFill>
                <a:latin typeface="+mn-lt"/>
                <a:ea typeface="+mn-ea"/>
                <a:cs typeface="+mn-cs"/>
              </a:rPr>
              <a:t> являются зарегистрированными торговыми марками корпорации </a:t>
            </a:r>
            <a:r>
              <a:rPr lang="ru-RU" sz="1200" kern="1200" dirty="0" err="1" smtClean="0">
                <a:solidFill>
                  <a:schemeClr val="tx1"/>
                </a:solidFill>
                <a:latin typeface="+mn-lt"/>
                <a:ea typeface="+mn-ea"/>
                <a:cs typeface="+mn-cs"/>
              </a:rPr>
              <a:t>Microsoft</a:t>
            </a:r>
            <a:r>
              <a:rPr lang="ru-RU" sz="1200" kern="1200" dirty="0" smtClean="0">
                <a:solidFill>
                  <a:schemeClr val="tx1"/>
                </a:solidFill>
                <a:latin typeface="+mn-lt"/>
                <a:ea typeface="+mn-ea"/>
                <a:cs typeface="+mn-cs"/>
              </a:rPr>
              <a:t> с Соединенных штатах и/или в других странах. Названия других продуктов и компаний, упомянутых здесь, также могут являться торговыми марками.</a:t>
            </a:r>
          </a:p>
          <a:p>
            <a:r>
              <a:rPr lang="ru-RU" sz="1200" kern="1200" dirty="0" smtClean="0">
                <a:solidFill>
                  <a:schemeClr val="tx1"/>
                </a:solidFill>
                <a:latin typeface="+mn-lt"/>
                <a:ea typeface="+mn-ea"/>
                <a:cs typeface="+mn-cs"/>
              </a:rPr>
              <a:t>Примеры названий компаний, организаций, продуктов, доменные имена, адресов электронной почты, логотипов, имена людей, места или события, описываемые в данной статье,  являются вымышленными. Примеры никак не связаны  с реальными компаниями, организациями, продуктами, именами доменов, адресами электронной почты, логотипами, людьми, местами или событиями.</a:t>
            </a:r>
          </a:p>
          <a:p>
            <a:r>
              <a:rPr lang="ru-RU" sz="1200" kern="1200" dirty="0" smtClean="0">
                <a:solidFill>
                  <a:schemeClr val="tx1"/>
                </a:solidFill>
                <a:latin typeface="+mn-lt"/>
                <a:ea typeface="+mn-ea"/>
                <a:cs typeface="+mn-cs"/>
              </a:rPr>
              <a:t>Информация, содержащаяся в данном Руководстве, предоставлена без каких-либо гарантий. Ни авторы, ни корпорация </a:t>
            </a:r>
            <a:r>
              <a:rPr lang="ru-RU" sz="1200" kern="1200" dirty="0" err="1" smtClean="0">
                <a:solidFill>
                  <a:schemeClr val="tx1"/>
                </a:solidFill>
                <a:latin typeface="+mn-lt"/>
                <a:ea typeface="+mn-ea"/>
                <a:cs typeface="+mn-cs"/>
              </a:rPr>
              <a:t>Microsoft</a:t>
            </a:r>
            <a:r>
              <a:rPr lang="ru-RU" sz="1200" kern="1200" dirty="0" smtClean="0">
                <a:solidFill>
                  <a:schemeClr val="tx1"/>
                </a:solidFill>
                <a:latin typeface="+mn-lt"/>
                <a:ea typeface="+mn-ea"/>
                <a:cs typeface="+mn-cs"/>
              </a:rPr>
              <a:t>, ни ее торговые посредники или дистрибьюторы не несут ответственности за прямой или косвенный ущерб, который может повлечь использование этого Руководства.</a:t>
            </a:r>
            <a:r>
              <a:rPr lang="en-US" sz="1200" kern="1200" dirty="0" smtClean="0">
                <a:solidFill>
                  <a:schemeClr val="tx1"/>
                </a:solidFill>
                <a:latin typeface="+mn-lt"/>
                <a:ea typeface="+mn-ea"/>
                <a:cs typeface="+mn-cs"/>
              </a:rPr>
              <a:t>Copyright 2012 by Microsoft Corporation.</a:t>
            </a:r>
          </a:p>
        </p:txBody>
      </p:sp>
      <p:sp>
        <p:nvSpPr>
          <p:cNvPr id="4" name="Slide Number Placeholder 3"/>
          <p:cNvSpPr>
            <a:spLocks noGrp="1"/>
          </p:cNvSpPr>
          <p:nvPr>
            <p:ph type="sldNum" sz="quarter" idx="10"/>
          </p:nvPr>
        </p:nvSpPr>
        <p:spPr/>
        <p:txBody>
          <a:bodyPr/>
          <a:lstStyle/>
          <a:p>
            <a:fld id="{1DD98CA6-83E8-544E-A531-CC859E4DCC8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smtClean="0">
                <a:solidFill>
                  <a:schemeClr val="tx1"/>
                </a:solidFill>
                <a:effectLst/>
                <a:latin typeface="Segoe UI" pitchFamily="34" charset="0"/>
                <a:ea typeface="+mn-ea"/>
                <a:cs typeface="+mn-cs"/>
              </a:rPr>
              <a:t>Если вы не можете свести все команды  в панели приложения в виде отдельных кнопок, сгруппируйте их и поместите в меню, которые открываются кнопками на панели.</a:t>
            </a:r>
          </a:p>
          <a:p>
            <a:r>
              <a:rPr lang="ru-RU" sz="1200" kern="1200" dirty="0" smtClean="0">
                <a:solidFill>
                  <a:schemeClr val="tx1"/>
                </a:solidFill>
                <a:effectLst/>
                <a:latin typeface="Segoe UI" pitchFamily="34" charset="0"/>
                <a:ea typeface="+mn-ea"/>
                <a:cs typeface="+mn-cs"/>
              </a:rPr>
              <a:t> </a:t>
            </a:r>
          </a:p>
          <a:p>
            <a:r>
              <a:rPr lang="ru-RU" sz="1200" kern="1200" dirty="0" smtClean="0">
                <a:solidFill>
                  <a:schemeClr val="tx1"/>
                </a:solidFill>
                <a:effectLst/>
                <a:latin typeface="Segoe UI" pitchFamily="34" charset="0"/>
                <a:ea typeface="+mn-ea"/>
                <a:cs typeface="+mn-cs"/>
              </a:rPr>
              <a:t>Группируйте команды логически: например, Ответить, Ответить всем и Вперед поместите в меню Ответ.</a:t>
            </a:r>
          </a:p>
          <a:p>
            <a:r>
              <a:rPr lang="ru-RU" sz="1200" kern="1200" dirty="0" smtClean="0">
                <a:solidFill>
                  <a:schemeClr val="tx1"/>
                </a:solidFill>
                <a:effectLst/>
                <a:latin typeface="Segoe UI" pitchFamily="34" charset="0"/>
                <a:ea typeface="+mn-ea"/>
                <a:cs typeface="+mn-cs"/>
              </a:rPr>
              <a:t> </a:t>
            </a:r>
          </a:p>
          <a:p>
            <a:r>
              <a:rPr lang="ru-RU" sz="1200" kern="1200" dirty="0" smtClean="0">
                <a:solidFill>
                  <a:schemeClr val="tx1"/>
                </a:solidFill>
                <a:effectLst/>
                <a:latin typeface="Segoe UI" pitchFamily="34" charset="0"/>
                <a:ea typeface="+mn-ea"/>
                <a:cs typeface="+mn-cs"/>
              </a:rPr>
              <a:t>Не создавайте таких меню, как «Далее», «Дополнительно» для несвязанных команд. Это приведет к ухудшению </a:t>
            </a:r>
            <a:r>
              <a:rPr lang="ru-RU" sz="1200" kern="1200" dirty="0" err="1" smtClean="0">
                <a:solidFill>
                  <a:schemeClr val="tx1"/>
                </a:solidFill>
                <a:effectLst/>
                <a:latin typeface="Segoe UI" pitchFamily="34" charset="0"/>
                <a:ea typeface="+mn-ea"/>
                <a:cs typeface="+mn-cs"/>
              </a:rPr>
              <a:t>юзабилити</a:t>
            </a:r>
            <a:r>
              <a:rPr lang="ru-RU" sz="1200" kern="1200" dirty="0" smtClean="0">
                <a:solidFill>
                  <a:schemeClr val="tx1"/>
                </a:solidFill>
                <a:effectLst/>
                <a:latin typeface="Segoe UI" pitchFamily="34" charset="0"/>
                <a:ea typeface="+mn-ea"/>
                <a:cs typeface="+mn-cs"/>
              </a:rPr>
              <a:t> приложения. </a:t>
            </a:r>
          </a:p>
          <a:p>
            <a:r>
              <a:rPr lang="ru-RU" sz="1200" kern="1200" dirty="0" smtClean="0">
                <a:solidFill>
                  <a:schemeClr val="tx1"/>
                </a:solidFill>
                <a:effectLst/>
                <a:latin typeface="Segoe UI" pitchFamily="34" charset="0"/>
                <a:ea typeface="+mn-ea"/>
                <a:cs typeface="+mn-cs"/>
              </a:rPr>
              <a:t> </a:t>
            </a:r>
          </a:p>
          <a:p>
            <a:r>
              <a:rPr lang="ru-RU" sz="1200" kern="1200" dirty="0" smtClean="0">
                <a:solidFill>
                  <a:schemeClr val="tx1"/>
                </a:solidFill>
                <a:effectLst/>
                <a:latin typeface="Segoe UI" pitchFamily="34" charset="0"/>
                <a:ea typeface="+mn-ea"/>
                <a:cs typeface="+mn-cs"/>
              </a:rPr>
              <a:t> </a:t>
            </a:r>
          </a:p>
          <a:p>
            <a:r>
              <a:rPr lang="ru-RU" sz="1200" kern="1200" dirty="0" smtClean="0">
                <a:solidFill>
                  <a:schemeClr val="tx1"/>
                </a:solidFill>
                <a:effectLst/>
                <a:latin typeface="Segoe UI" pitchFamily="34" charset="0"/>
                <a:ea typeface="+mn-ea"/>
                <a:cs typeface="+mn-cs"/>
              </a:rPr>
              <a:t>Если вы обнаружите много логически не связанных команд, рекомендуется упростить (оптимизировать) приложение. </a:t>
            </a:r>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12</a:t>
            </a:fld>
            <a:endParaRPr lang="en-US" dirty="0"/>
          </a:p>
        </p:txBody>
      </p:sp>
    </p:spTree>
    <p:extLst>
      <p:ext uri="{BB962C8B-B14F-4D97-AF65-F5344CB8AC3E}">
        <p14:creationId xmlns:p14="http://schemas.microsoft.com/office/powerpoint/2010/main" val="3457504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smtClean="0">
                <a:solidFill>
                  <a:schemeClr val="tx1"/>
                </a:solidFill>
                <a:effectLst/>
                <a:latin typeface="Segoe UI" pitchFamily="34" charset="0"/>
                <a:ea typeface="+mn-ea"/>
                <a:cs typeface="+mn-cs"/>
              </a:rPr>
              <a:t>Вид панели приложения разработан для интерфейса, управляемого касаниями, так же как и то, чтобы все 10 команд поддерживали все возможные размеры экрана. Изменение параметров компоновки может повлечь нежелательное поведение приложения.</a:t>
            </a:r>
            <a:endParaRPr lang="ru-RU" sz="1200" kern="1200" dirty="0">
              <a:solidFill>
                <a:schemeClr val="tx1"/>
              </a:solidFill>
              <a:effectLst/>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1DD98CA6-83E8-544E-A531-CC859E4DCC81}" type="slidenum">
              <a:rPr lang="en-US" smtClean="0"/>
              <a:pPr/>
              <a:t>13</a:t>
            </a:fld>
            <a:endParaRPr lang="en-US" dirty="0"/>
          </a:p>
        </p:txBody>
      </p:sp>
    </p:spTree>
    <p:extLst>
      <p:ext uri="{BB962C8B-B14F-4D97-AF65-F5344CB8AC3E}">
        <p14:creationId xmlns:p14="http://schemas.microsoft.com/office/powerpoint/2010/main" val="3457504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14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Segoe UI" pitchFamily="34" charset="0"/>
                <a:ea typeface="+mn-ea"/>
                <a:cs typeface="+mn-cs"/>
              </a:rPr>
              <a:t>Пример приложения </a:t>
            </a:r>
            <a:r>
              <a:rPr lang="en-US" sz="1200" kern="1200" dirty="0" smtClean="0">
                <a:solidFill>
                  <a:schemeClr val="tx1"/>
                </a:solidFill>
                <a:effectLst/>
                <a:latin typeface="Segoe UI" pitchFamily="34" charset="0"/>
                <a:ea typeface="+mn-ea"/>
                <a:cs typeface="+mn-cs"/>
              </a:rPr>
              <a:t>Food Truck</a:t>
            </a:r>
            <a:r>
              <a:rPr lang="ru-RU" sz="1200" kern="1200" dirty="0" smtClean="0">
                <a:solidFill>
                  <a:schemeClr val="tx1"/>
                </a:solidFill>
                <a:effectLst/>
                <a:latin typeface="Segoe UI" pitchFamily="34" charset="0"/>
                <a:ea typeface="+mn-ea"/>
                <a:cs typeface="+mn-cs"/>
              </a:rPr>
              <a:t> содержит одну такую команду: Найти ближайший фургон.</a:t>
            </a:r>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3</a:t>
            </a:fld>
            <a:endParaRPr lang="en-US" dirty="0"/>
          </a:p>
        </p:txBody>
      </p:sp>
    </p:spTree>
    <p:extLst>
      <p:ext uri="{BB962C8B-B14F-4D97-AF65-F5344CB8AC3E}">
        <p14:creationId xmlns:p14="http://schemas.microsoft.com/office/powerpoint/2010/main" val="205283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dirty="0" smtClean="0"/>
              <a:t>В этом примере показана</a:t>
            </a:r>
            <a:r>
              <a:rPr lang="ru-RU" sz="1200" baseline="0" dirty="0" smtClean="0"/>
              <a:t> лишь одна команда: </a:t>
            </a:r>
            <a:r>
              <a:rPr lang="ru-RU" sz="1200" kern="1200" dirty="0" smtClean="0">
                <a:solidFill>
                  <a:schemeClr val="tx1"/>
                </a:solidFill>
                <a:effectLst/>
                <a:latin typeface="Segoe UI" pitchFamily="34" charset="0"/>
                <a:ea typeface="+mn-ea"/>
                <a:cs typeface="+mn-cs"/>
              </a:rPr>
              <a:t>Найти ближайшее заведение</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4</a:t>
            </a:fld>
            <a:endParaRPr lang="en-US" dirty="0"/>
          </a:p>
        </p:txBody>
      </p:sp>
    </p:spTree>
    <p:extLst>
      <p:ext uri="{BB962C8B-B14F-4D97-AF65-F5344CB8AC3E}">
        <p14:creationId xmlns:p14="http://schemas.microsoft.com/office/powerpoint/2010/main" val="205283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smtClean="0">
                <a:solidFill>
                  <a:schemeClr val="tx1"/>
                </a:solidFill>
                <a:effectLst/>
                <a:latin typeface="Segoe UI" pitchFamily="34" charset="0"/>
                <a:ea typeface="+mn-ea"/>
                <a:cs typeface="+mn-cs"/>
              </a:rPr>
              <a:t>Поместите глобальные команды справа, а команды выбора</a:t>
            </a:r>
            <a:r>
              <a:rPr lang="en-US" sz="1200" kern="1200" dirty="0" smtClean="0">
                <a:solidFill>
                  <a:schemeClr val="tx1"/>
                </a:solidFill>
                <a:effectLst/>
                <a:latin typeface="Segoe UI" pitchFamily="34" charset="0"/>
                <a:ea typeface="+mn-ea"/>
                <a:cs typeface="+mn-cs"/>
              </a:rPr>
              <a:t> --</a:t>
            </a:r>
            <a:r>
              <a:rPr lang="ru-RU" sz="1200" kern="1200" dirty="0" smtClean="0">
                <a:solidFill>
                  <a:schemeClr val="tx1"/>
                </a:solidFill>
                <a:effectLst/>
                <a:latin typeface="Segoe UI" pitchFamily="34" charset="0"/>
                <a:ea typeface="+mn-ea"/>
                <a:cs typeface="+mn-cs"/>
              </a:rPr>
              <a:t> слева. </a:t>
            </a:r>
          </a:p>
          <a:p>
            <a:r>
              <a:rPr lang="ru-RU" sz="1200" kern="1200" dirty="0" smtClean="0">
                <a:solidFill>
                  <a:schemeClr val="tx1"/>
                </a:solidFill>
                <a:effectLst/>
                <a:latin typeface="Segoe UI" pitchFamily="34" charset="0"/>
                <a:ea typeface="+mn-ea"/>
                <a:cs typeface="+mn-cs"/>
              </a:rPr>
              <a:t>Отметим, что в главном окне приложения </a:t>
            </a:r>
            <a:r>
              <a:rPr lang="en-US" sz="1200" kern="1200" dirty="0" smtClean="0">
                <a:solidFill>
                  <a:schemeClr val="tx1"/>
                </a:solidFill>
                <a:effectLst/>
                <a:latin typeface="Segoe UI" pitchFamily="34" charset="0"/>
                <a:ea typeface="+mn-ea"/>
                <a:cs typeface="+mn-cs"/>
              </a:rPr>
              <a:t>Food Truck</a:t>
            </a:r>
            <a:r>
              <a:rPr lang="ru-RU" sz="1200" kern="1200" dirty="0" smtClean="0">
                <a:solidFill>
                  <a:schemeClr val="tx1"/>
                </a:solidFill>
                <a:effectLst/>
                <a:latin typeface="Segoe UI" pitchFamily="34" charset="0"/>
                <a:ea typeface="+mn-ea"/>
                <a:cs typeface="+mn-cs"/>
              </a:rPr>
              <a:t>, команда Найти ближайшие</a:t>
            </a:r>
            <a:r>
              <a:rPr lang="ru-RU" sz="1200" kern="1200" baseline="0" dirty="0" smtClean="0">
                <a:solidFill>
                  <a:schemeClr val="tx1"/>
                </a:solidFill>
                <a:effectLst/>
                <a:latin typeface="Segoe UI" pitchFamily="34" charset="0"/>
                <a:ea typeface="+mn-ea"/>
                <a:cs typeface="+mn-cs"/>
              </a:rPr>
              <a:t> заведения </a:t>
            </a:r>
            <a:r>
              <a:rPr lang="ru-RU" sz="1200" kern="1200" dirty="0" smtClean="0">
                <a:solidFill>
                  <a:schemeClr val="tx1"/>
                </a:solidFill>
                <a:effectLst/>
                <a:latin typeface="Segoe UI" pitchFamily="34" charset="0"/>
                <a:ea typeface="+mn-ea"/>
                <a:cs typeface="+mn-cs"/>
              </a:rPr>
              <a:t>помещена справа в панели приложения.</a:t>
            </a:r>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5</a:t>
            </a:fld>
            <a:endParaRPr lang="en-US" dirty="0"/>
          </a:p>
        </p:txBody>
      </p:sp>
    </p:spTree>
    <p:extLst>
      <p:ext uri="{BB962C8B-B14F-4D97-AF65-F5344CB8AC3E}">
        <p14:creationId xmlns:p14="http://schemas.microsoft.com/office/powerpoint/2010/main" val="205283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smtClean="0">
                <a:solidFill>
                  <a:schemeClr val="tx1"/>
                </a:solidFill>
                <a:effectLst/>
                <a:latin typeface="Segoe UI" pitchFamily="34" charset="0"/>
                <a:ea typeface="+mn-ea"/>
                <a:cs typeface="+mn-cs"/>
              </a:rPr>
              <a:t>Располагайте элементы, такие как добавить и др. прямо на холсте для обеспечения удобства использования приложения. </a:t>
            </a:r>
          </a:p>
          <a:p>
            <a:r>
              <a:rPr lang="ru-RU" sz="1200" kern="1200" dirty="0" smtClean="0">
                <a:solidFill>
                  <a:schemeClr val="tx1"/>
                </a:solidFill>
                <a:effectLst/>
                <a:latin typeface="Segoe UI" pitchFamily="34" charset="0"/>
                <a:ea typeface="+mn-ea"/>
                <a:cs typeface="+mn-cs"/>
              </a:rPr>
              <a:t>Просматривая главное окно приложения, Вы могли заметить, что  некоторые другие команды (кнопки) необходимо добавить  в несколько  разделов для удобства использования приложения. </a:t>
            </a:r>
          </a:p>
          <a:p>
            <a:r>
              <a:rPr lang="ru-RU" sz="1200" b="1" kern="1200" dirty="0" smtClean="0">
                <a:solidFill>
                  <a:schemeClr val="tx1"/>
                </a:solidFill>
                <a:effectLst/>
                <a:latin typeface="Segoe UI" pitchFamily="34" charset="0"/>
                <a:ea typeface="+mn-ea"/>
                <a:cs typeface="+mn-cs"/>
              </a:rPr>
              <a:t>Раздел 1: Где мои палатки?</a:t>
            </a:r>
            <a:endParaRPr lang="ru-RU" sz="1200" kern="1200" dirty="0" smtClean="0">
              <a:solidFill>
                <a:schemeClr val="tx1"/>
              </a:solidFill>
              <a:effectLst/>
              <a:latin typeface="Segoe UI" pitchFamily="34" charset="0"/>
              <a:ea typeface="+mn-ea"/>
              <a:cs typeface="+mn-cs"/>
            </a:endParaRPr>
          </a:p>
          <a:p>
            <a:r>
              <a:rPr lang="ru-RU" sz="1200" kern="1200" dirty="0" smtClean="0">
                <a:solidFill>
                  <a:schemeClr val="tx1"/>
                </a:solidFill>
                <a:effectLst/>
                <a:latin typeface="Segoe UI" pitchFamily="34" charset="0"/>
                <a:ea typeface="+mn-ea"/>
                <a:cs typeface="+mn-cs"/>
              </a:rPr>
              <a:t>Возможность видеть, где будет фургон через 6 или более часов.</a:t>
            </a:r>
          </a:p>
          <a:p>
            <a:r>
              <a:rPr lang="ru-RU" sz="1200" b="1" kern="1200" dirty="0" smtClean="0">
                <a:solidFill>
                  <a:schemeClr val="tx1"/>
                </a:solidFill>
                <a:effectLst/>
                <a:latin typeface="Segoe UI" pitchFamily="34" charset="0"/>
                <a:ea typeface="+mn-ea"/>
                <a:cs typeface="+mn-cs"/>
              </a:rPr>
              <a:t>Раздел 2: Я голоден</a:t>
            </a:r>
            <a:endParaRPr lang="ru-RU" sz="1200" kern="1200" dirty="0" smtClean="0">
              <a:solidFill>
                <a:schemeClr val="tx1"/>
              </a:solidFill>
              <a:effectLst/>
              <a:latin typeface="Segoe UI" pitchFamily="34" charset="0"/>
              <a:ea typeface="+mn-ea"/>
              <a:cs typeface="+mn-cs"/>
            </a:endParaRPr>
          </a:p>
          <a:p>
            <a:r>
              <a:rPr lang="ru-RU" sz="1200" kern="1200" dirty="0" smtClean="0">
                <a:solidFill>
                  <a:schemeClr val="tx1"/>
                </a:solidFill>
                <a:effectLst/>
                <a:latin typeface="Segoe UI" pitchFamily="34" charset="0"/>
                <a:ea typeface="+mn-ea"/>
                <a:cs typeface="+mn-cs"/>
              </a:rPr>
              <a:t>Возможность видеть больше названий и описаний фургонов.</a:t>
            </a:r>
          </a:p>
          <a:p>
            <a:r>
              <a:rPr lang="ru-RU" sz="1200" b="1" kern="1200" dirty="0" smtClean="0">
                <a:solidFill>
                  <a:schemeClr val="tx1"/>
                </a:solidFill>
                <a:effectLst/>
                <a:latin typeface="Segoe UI" pitchFamily="34" charset="0"/>
                <a:ea typeface="+mn-ea"/>
                <a:cs typeface="+mn-cs"/>
              </a:rPr>
              <a:t>Раздел 3. Отличные палатки</a:t>
            </a:r>
            <a:endParaRPr lang="ru-RU" sz="1200" kern="1200" dirty="0" smtClean="0">
              <a:solidFill>
                <a:schemeClr val="tx1"/>
              </a:solidFill>
              <a:effectLst/>
              <a:latin typeface="Segoe UI" pitchFamily="34" charset="0"/>
              <a:ea typeface="+mn-ea"/>
              <a:cs typeface="+mn-cs"/>
            </a:endParaRPr>
          </a:p>
          <a:p>
            <a:r>
              <a:rPr lang="ru-RU" sz="1200" kern="1200" dirty="0" smtClean="0">
                <a:solidFill>
                  <a:schemeClr val="tx1"/>
                </a:solidFill>
                <a:effectLst/>
                <a:latin typeface="Segoe UI" pitchFamily="34" charset="0"/>
                <a:ea typeface="+mn-ea"/>
                <a:cs typeface="+mn-cs"/>
              </a:rPr>
              <a:t>Возможность видеть больше названий и описаний фургонов.</a:t>
            </a:r>
          </a:p>
          <a:p>
            <a:r>
              <a:rPr lang="ru-RU" sz="1200" kern="1200" dirty="0" smtClean="0">
                <a:solidFill>
                  <a:schemeClr val="tx1"/>
                </a:solidFill>
                <a:effectLst/>
                <a:latin typeface="Segoe UI" pitchFamily="34" charset="0"/>
                <a:ea typeface="+mn-ea"/>
                <a:cs typeface="+mn-cs"/>
              </a:rPr>
              <a:t>С </a:t>
            </a:r>
            <a:r>
              <a:rPr lang="ru-RU" sz="1200" kern="1200" dirty="0" err="1" smtClean="0">
                <a:solidFill>
                  <a:schemeClr val="tx1"/>
                </a:solidFill>
                <a:effectLst/>
                <a:latin typeface="Segoe UI" pitchFamily="34" charset="0"/>
                <a:ea typeface="+mn-ea"/>
                <a:cs typeface="+mn-cs"/>
              </a:rPr>
              <a:t>расширеним</a:t>
            </a:r>
            <a:r>
              <a:rPr lang="ru-RU" sz="1200" kern="1200" dirty="0" smtClean="0">
                <a:solidFill>
                  <a:schemeClr val="tx1"/>
                </a:solidFill>
                <a:effectLst/>
                <a:latin typeface="Segoe UI" pitchFamily="34" charset="0"/>
                <a:ea typeface="+mn-ea"/>
                <a:cs typeface="+mn-cs"/>
              </a:rPr>
              <a:t> раздела 4 все категории будут видны при перемещении по экрану.</a:t>
            </a:r>
          </a:p>
          <a:p>
            <a:r>
              <a:rPr lang="ru-RU" sz="1200" kern="1200" dirty="0" smtClean="0">
                <a:solidFill>
                  <a:schemeClr val="tx1"/>
                </a:solidFill>
                <a:effectLst/>
                <a:latin typeface="Segoe UI" pitchFamily="34" charset="0"/>
                <a:ea typeface="+mn-ea"/>
                <a:cs typeface="+mn-cs"/>
              </a:rPr>
              <a:t>Эти команды следует располагать прямо на холсте так, чтобы пользователь мог решить задачу «одним движением руки».</a:t>
            </a:r>
          </a:p>
        </p:txBody>
      </p:sp>
      <p:sp>
        <p:nvSpPr>
          <p:cNvPr id="4" name="Slide Number Placeholder 3"/>
          <p:cNvSpPr>
            <a:spLocks noGrp="1"/>
          </p:cNvSpPr>
          <p:nvPr>
            <p:ph type="sldNum" sz="quarter" idx="10"/>
          </p:nvPr>
        </p:nvSpPr>
        <p:spPr/>
        <p:txBody>
          <a:bodyPr/>
          <a:lstStyle/>
          <a:p>
            <a:fld id="{1DD98CA6-83E8-544E-A531-CC859E4DCC81}" type="slidenum">
              <a:rPr lang="en-US" smtClean="0"/>
              <a:pPr/>
              <a:t>7</a:t>
            </a:fld>
            <a:endParaRPr lang="en-US" dirty="0"/>
          </a:p>
        </p:txBody>
      </p:sp>
    </p:spTree>
    <p:extLst>
      <p:ext uri="{BB962C8B-B14F-4D97-AF65-F5344CB8AC3E}">
        <p14:creationId xmlns:p14="http://schemas.microsoft.com/office/powerpoint/2010/main" val="35519827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8</a:t>
            </a:fld>
            <a:endParaRPr lang="en-US" dirty="0"/>
          </a:p>
        </p:txBody>
      </p:sp>
    </p:spTree>
    <p:extLst>
      <p:ext uri="{BB962C8B-B14F-4D97-AF65-F5344CB8AC3E}">
        <p14:creationId xmlns:p14="http://schemas.microsoft.com/office/powerpoint/2010/main" val="3457504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9</a:t>
            </a:fld>
            <a:endParaRPr lang="en-US" dirty="0"/>
          </a:p>
        </p:txBody>
      </p:sp>
    </p:spTree>
    <p:extLst>
      <p:ext uri="{BB962C8B-B14F-4D97-AF65-F5344CB8AC3E}">
        <p14:creationId xmlns:p14="http://schemas.microsoft.com/office/powerpoint/2010/main" val="3457504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ru-RU" sz="1200" kern="1200" dirty="0" smtClean="0">
                <a:solidFill>
                  <a:schemeClr val="tx1"/>
                </a:solidFill>
                <a:effectLst/>
                <a:latin typeface="Segoe UI" pitchFamily="34" charset="0"/>
                <a:ea typeface="+mn-ea"/>
                <a:cs typeface="+mn-cs"/>
              </a:rPr>
              <a:t>Учитывайте, что  панель приложения должно поддерживать прикрепленную и портретную ориентации экрана.</a:t>
            </a:r>
          </a:p>
          <a:p>
            <a:pPr lvl="1"/>
            <a:r>
              <a:rPr lang="ru-RU" sz="1200" kern="1200" dirty="0" smtClean="0">
                <a:solidFill>
                  <a:schemeClr val="tx1"/>
                </a:solidFill>
                <a:effectLst/>
                <a:latin typeface="Segoe UI" pitchFamily="34" charset="0"/>
                <a:ea typeface="+mn-ea"/>
                <a:cs typeface="+mn-cs"/>
              </a:rPr>
              <a:t>Если у вас 10 или меньше команд, ваше приложение будет автоматически скрывать значки и подгонять их под портретную ориентацию или ориентацию прикрепленного приложения.</a:t>
            </a:r>
          </a:p>
          <a:p>
            <a:pPr lvl="1"/>
            <a:r>
              <a:rPr lang="ru-RU" sz="1200" kern="1200" dirty="0" smtClean="0">
                <a:solidFill>
                  <a:schemeClr val="tx1"/>
                </a:solidFill>
                <a:effectLst/>
                <a:latin typeface="Segoe UI" pitchFamily="34" charset="0"/>
                <a:ea typeface="+mn-ea"/>
                <a:cs typeface="+mn-cs"/>
              </a:rPr>
              <a:t>Если вы не хотите, чтобы в режиме прикрепленного приложения  появлялось два ряда команд, и у вас имеется более пяти команд, вы можете сгруппировать эти команды вместе в одно меню или оптимизировать  элементы, сократив количество команд.</a:t>
            </a:r>
          </a:p>
          <a:p>
            <a:pPr lvl="1"/>
            <a:r>
              <a:rPr lang="ru-RU" sz="1200" kern="1200" dirty="0" smtClean="0">
                <a:solidFill>
                  <a:schemeClr val="tx1"/>
                </a:solidFill>
                <a:effectLst/>
                <a:latin typeface="Segoe UI" pitchFamily="34" charset="0"/>
                <a:ea typeface="+mn-ea"/>
                <a:cs typeface="+mn-cs"/>
              </a:rPr>
              <a:t>Не размещайте в меню более десяти команд, так как это приведет к появлению двух рядов команд у многих пользователей.</a:t>
            </a:r>
          </a:p>
          <a:p>
            <a:pPr lvl="0"/>
            <a:r>
              <a:rPr lang="ru-RU" sz="1200" kern="1200" dirty="0" smtClean="0">
                <a:solidFill>
                  <a:schemeClr val="tx1"/>
                </a:solidFill>
                <a:effectLst/>
                <a:latin typeface="Segoe UI" pitchFamily="34" charset="0"/>
                <a:ea typeface="+mn-ea"/>
                <a:cs typeface="+mn-cs"/>
              </a:rPr>
              <a:t>Используйте нижнюю панель приложения для размещения команд, а верхнюю — для навигации. Используйте нижнюю панель для активных на данной странице команд. Используйте верхнюю панель приложения для элементов навигации, при помощи которых пользователь передвигается по разным страницам. Не помещайте навигацию на нижнюю панель.</a:t>
            </a:r>
          </a:p>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10</a:t>
            </a:fld>
            <a:endParaRPr lang="en-US" dirty="0"/>
          </a:p>
        </p:txBody>
      </p:sp>
    </p:spTree>
    <p:extLst>
      <p:ext uri="{BB962C8B-B14F-4D97-AF65-F5344CB8AC3E}">
        <p14:creationId xmlns:p14="http://schemas.microsoft.com/office/powerpoint/2010/main" val="3457504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smtClean="0">
                <a:solidFill>
                  <a:schemeClr val="tx1"/>
                </a:solidFill>
                <a:effectLst/>
                <a:latin typeface="Segoe UI" pitchFamily="34" charset="0"/>
                <a:ea typeface="+mn-ea"/>
                <a:cs typeface="+mn-cs"/>
              </a:rPr>
              <a:t>Эскиз расположения кнопок в разделе «Где мои палатки?»</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DD98CA6-83E8-544E-A531-CC859E4DCC81}" type="slidenum">
              <a:rPr lang="en-US" smtClean="0"/>
              <a:pPr/>
              <a:t>11</a:t>
            </a:fld>
            <a:endParaRPr lang="en-US" dirty="0"/>
          </a:p>
        </p:txBody>
      </p:sp>
    </p:spTree>
    <p:extLst>
      <p:ext uri="{BB962C8B-B14F-4D97-AF65-F5344CB8AC3E}">
        <p14:creationId xmlns:p14="http://schemas.microsoft.com/office/powerpoint/2010/main" val="34575043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087273"/>
          </a:xfrm>
        </p:spPr>
        <p:txBody>
          <a:bodyPr/>
          <a:lstStyle>
            <a:lvl1pPr>
              <a:lnSpc>
                <a:spcPct val="150000"/>
              </a:lnSpc>
              <a:defRPr sz="3200">
                <a:latin typeface="Segoe UI Light" pitchFamily="34" charset="0"/>
              </a:defRPr>
            </a:lvl1pPr>
            <a:lvl2pPr>
              <a:lnSpc>
                <a:spcPct val="150000"/>
              </a:lnSpc>
              <a:defRPr sz="3200">
                <a:latin typeface="Segoe UI Light" pitchFamily="34" charset="0"/>
              </a:defRPr>
            </a:lvl2pPr>
            <a:lvl3pPr>
              <a:lnSpc>
                <a:spcPct val="150000"/>
              </a:lnSpc>
              <a:defRPr sz="3200">
                <a:latin typeface="Segoe UI Light" pitchFamily="34" charset="0"/>
              </a:defRPr>
            </a:lvl3pPr>
            <a:lvl4pPr>
              <a:lnSpc>
                <a:spcPct val="150000"/>
              </a:lnSpc>
              <a:defRPr sz="3200">
                <a:latin typeface="Segoe UI Light" pitchFamily="34" charset="0"/>
              </a:defRPr>
            </a:lvl4pPr>
            <a:lvl5pPr>
              <a:lnSpc>
                <a:spcPct val="150000"/>
              </a:lnSpc>
              <a:defRPr sz="3200">
                <a:latin typeface="Segoe UI Light"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7" name="TextBox 6"/>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8" name="TextBox 7"/>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8398120" y="2896461"/>
            <a:ext cx="6383117" cy="2020778"/>
          </a:xfrm>
        </p:spPr>
        <p:txBody>
          <a:bodyPr/>
          <a:lstStyle>
            <a:lvl1pPr marL="379380" indent="-379380">
              <a:defRPr sz="2900"/>
            </a:lvl1pPr>
            <a:lvl2pPr marL="729969" indent="-350588">
              <a:defRPr sz="2600"/>
            </a:lvl2pPr>
            <a:lvl3pPr marL="1051765" indent="-313328">
              <a:defRPr sz="2300"/>
            </a:lvl3pPr>
            <a:lvl4pPr marL="1344768" indent="-303166">
              <a:defRPr sz="2200"/>
            </a:lvl4pPr>
            <a:lvl5pPr marL="1637773" indent="-282843">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88731" y="1828770"/>
            <a:ext cx="6595002" cy="283667"/>
          </a:xfrm>
        </p:spPr>
        <p:txBody>
          <a:bodyPr anchor="b"/>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1063628" y="2896460"/>
            <a:ext cx="6320104" cy="1967943"/>
          </a:xfrm>
        </p:spPr>
        <p:txBody>
          <a:bodyPr/>
          <a:lstStyle>
            <a:lvl1pPr marL="360750" indent="-360750">
              <a:defRPr sz="2900"/>
            </a:lvl1pPr>
            <a:lvl2pPr marL="719808" indent="-340427">
              <a:defRPr sz="2600"/>
            </a:lvl2pPr>
            <a:lvl3pPr marL="1041603" indent="-311634">
              <a:defRPr sz="2300"/>
            </a:lvl3pPr>
            <a:lvl4pPr marL="1344768" indent="-293004">
              <a:defRPr sz="2200"/>
            </a:lvl4pPr>
            <a:lvl5pPr marL="1637773" indent="-264212">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8039942" y="1828770"/>
            <a:ext cx="6741295" cy="283667"/>
          </a:xfrm>
        </p:spPr>
        <p:txBody>
          <a:bodyPr anchor="b"/>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9" name="TextBox 8"/>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List with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88731" y="1828770"/>
            <a:ext cx="14226691" cy="347014"/>
          </a:xfrm>
        </p:spPr>
        <p:txBody>
          <a:bodyPr anchor="t" anchorCtr="0">
            <a:noAutofit/>
          </a:bodyPr>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1063628" y="2896460"/>
            <a:ext cx="6320104" cy="1967943"/>
          </a:xfrm>
        </p:spPr>
        <p:txBody>
          <a:bodyPr/>
          <a:lstStyle>
            <a:lvl1pPr marL="360750" indent="-360750">
              <a:defRPr sz="2900"/>
            </a:lvl1pPr>
            <a:lvl2pPr marL="719808" indent="-340427">
              <a:defRPr sz="2600"/>
            </a:lvl2pPr>
            <a:lvl3pPr marL="1041603" indent="-311634">
              <a:defRPr sz="2300"/>
            </a:lvl3pPr>
            <a:lvl4pPr marL="1344768" indent="-293004">
              <a:defRPr sz="2200"/>
            </a:lvl4pPr>
            <a:lvl5pPr marL="1637773" indent="-264212">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8398120" y="2896461"/>
            <a:ext cx="6369342" cy="2020778"/>
          </a:xfrm>
        </p:spPr>
        <p:txBody>
          <a:bodyPr/>
          <a:lstStyle>
            <a:lvl1pPr marL="379380" indent="-379380">
              <a:defRPr sz="2900"/>
            </a:lvl1pPr>
            <a:lvl2pPr marL="729969" indent="-350588">
              <a:defRPr sz="2600"/>
            </a:lvl2pPr>
            <a:lvl3pPr marL="1051765" indent="-313328">
              <a:defRPr sz="2300"/>
            </a:lvl3pPr>
            <a:lvl4pPr marL="1344768" indent="-303166">
              <a:defRPr sz="2200"/>
            </a:lvl4pPr>
            <a:lvl5pPr marL="1637773" indent="-282843">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9" name="TextBox 8"/>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0" name="TextBox 9"/>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1" name="TextBox 10"/>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186117302"/>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88731" y="1828770"/>
            <a:ext cx="14226691" cy="347014"/>
          </a:xfrm>
        </p:spPr>
        <p:txBody>
          <a:bodyPr anchor="t" anchorCtr="0">
            <a:noAutofit/>
          </a:bodyPr>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788732" y="2896460"/>
            <a:ext cx="6581224" cy="1967943"/>
          </a:xfrm>
        </p:spPr>
        <p:txBody>
          <a:bodyPr/>
          <a:lstStyle>
            <a:lvl1pPr marL="360750" indent="-360750">
              <a:defRPr sz="2900"/>
            </a:lvl1pPr>
            <a:lvl2pPr marL="719808" indent="-340427">
              <a:defRPr sz="2600"/>
            </a:lvl2pPr>
            <a:lvl3pPr marL="1041603" indent="-311634">
              <a:defRPr sz="2300"/>
            </a:lvl3pPr>
            <a:lvl4pPr marL="1344768" indent="-293004">
              <a:defRPr sz="2200"/>
            </a:lvl4pPr>
            <a:lvl5pPr marL="1637773" indent="-264212">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8398120" y="2896461"/>
            <a:ext cx="6369342" cy="2020778"/>
          </a:xfrm>
        </p:spPr>
        <p:txBody>
          <a:bodyPr/>
          <a:lstStyle>
            <a:lvl1pPr marL="379380" indent="-379380">
              <a:defRPr sz="2900"/>
            </a:lvl1pPr>
            <a:lvl2pPr marL="729969" indent="-350588">
              <a:defRPr sz="2600"/>
            </a:lvl2pPr>
            <a:lvl3pPr marL="1051765" indent="-313328">
              <a:defRPr sz="2300"/>
            </a:lvl3pPr>
            <a:lvl4pPr marL="1344768" indent="-303166">
              <a:defRPr sz="2200"/>
            </a:lvl4pPr>
            <a:lvl5pPr marL="1637773" indent="-282843">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9" name="TextBox 8"/>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0" name="TextBox 9"/>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1" name="TextBox 10"/>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34622320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List with Bullets and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88731" y="1828770"/>
            <a:ext cx="14226691" cy="347014"/>
          </a:xfrm>
        </p:spPr>
        <p:txBody>
          <a:bodyPr anchor="t" anchorCtr="0">
            <a:noAutofit/>
          </a:bodyPr>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1063628" y="3447310"/>
            <a:ext cx="6320104" cy="1967943"/>
          </a:xfrm>
        </p:spPr>
        <p:txBody>
          <a:bodyPr/>
          <a:lstStyle>
            <a:lvl1pPr marL="360750" indent="-360750">
              <a:defRPr sz="2900"/>
            </a:lvl1pPr>
            <a:lvl2pPr marL="719808" indent="-340427">
              <a:defRPr sz="2600"/>
            </a:lvl2pPr>
            <a:lvl3pPr marL="1041603" indent="-311634">
              <a:defRPr sz="2300"/>
            </a:lvl3pPr>
            <a:lvl4pPr marL="1344768" indent="-293004">
              <a:defRPr sz="2200"/>
            </a:lvl4pPr>
            <a:lvl5pPr marL="1637773" indent="-264212">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8398120" y="3447311"/>
            <a:ext cx="6383117" cy="2020778"/>
          </a:xfrm>
        </p:spPr>
        <p:txBody>
          <a:bodyPr/>
          <a:lstStyle>
            <a:lvl1pPr marL="379380" indent="-379380">
              <a:defRPr sz="2900"/>
            </a:lvl1pPr>
            <a:lvl2pPr marL="729969" indent="-350588">
              <a:defRPr sz="2600"/>
            </a:lvl2pPr>
            <a:lvl3pPr marL="1051765" indent="-313328">
              <a:defRPr sz="2300"/>
            </a:lvl3pPr>
            <a:lvl4pPr marL="1344768" indent="-303166">
              <a:defRPr sz="2200"/>
            </a:lvl4pPr>
            <a:lvl5pPr marL="1637773" indent="-282843">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9" name="TextBox 8"/>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0" name="TextBox 9"/>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1" name="TextBox 10"/>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
        <p:nvSpPr>
          <p:cNvPr id="12" name="Content Placeholder 11"/>
          <p:cNvSpPr>
            <a:spLocks noGrp="1"/>
          </p:cNvSpPr>
          <p:nvPr>
            <p:ph sz="quarter" idx="12"/>
          </p:nvPr>
        </p:nvSpPr>
        <p:spPr>
          <a:xfrm>
            <a:off x="1040825" y="2946832"/>
            <a:ext cx="6356681" cy="360099"/>
          </a:xfrm>
        </p:spPr>
        <p:txBody>
          <a:bodyPr/>
          <a:lstStyle>
            <a:lvl1pPr marL="0" indent="0">
              <a:buNone/>
              <a:defRPr sz="26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8348957" y="2946832"/>
            <a:ext cx="6432279" cy="360099"/>
          </a:xfrm>
        </p:spPr>
        <p:txBody>
          <a:bodyPr/>
          <a:lstStyle>
            <a:lvl1pPr marL="0" indent="0">
              <a:buNone/>
              <a:defRPr lang="en-US" sz="2600" b="1" kern="1200" cap="all" baseline="0" dirty="0">
                <a:solidFill>
                  <a:schemeClr val="tx1">
                    <a:lumMod val="75000"/>
                    <a:lumOff val="25000"/>
                    <a:alpha val="99000"/>
                  </a:schemeClr>
                </a:solidFill>
                <a:latin typeface="+mn-lt"/>
                <a:ea typeface="+mn-ea"/>
                <a:cs typeface="+mn-cs"/>
              </a:defRPr>
            </a:lvl1pPr>
          </a:lstStyle>
          <a:p>
            <a:pPr marL="0" lvl="0" indent="0" algn="l" defTabSz="1170659"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Tree>
    <p:extLst>
      <p:ext uri="{BB962C8B-B14F-4D97-AF65-F5344CB8AC3E}">
        <p14:creationId xmlns:p14="http://schemas.microsoft.com/office/powerpoint/2010/main" val="1888412476"/>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88731" y="1828770"/>
            <a:ext cx="14226691" cy="347014"/>
          </a:xfrm>
        </p:spPr>
        <p:txBody>
          <a:bodyPr anchor="t" anchorCtr="0">
            <a:noAutofit/>
          </a:bodyPr>
          <a:lstStyle>
            <a:lvl1pPr marL="0" indent="0">
              <a:lnSpc>
                <a:spcPct val="90000"/>
              </a:lnSpc>
              <a:spcBef>
                <a:spcPts val="0"/>
              </a:spcBef>
              <a:buNone/>
              <a:defRPr sz="2000" b="1" cap="all" baseline="0"/>
            </a:lvl1pPr>
            <a:lvl2pPr marL="585330" indent="0">
              <a:buNone/>
              <a:defRPr sz="2600" b="1"/>
            </a:lvl2pPr>
            <a:lvl3pPr marL="1170659" indent="0">
              <a:buNone/>
              <a:defRPr sz="2300" b="1"/>
            </a:lvl3pPr>
            <a:lvl4pPr marL="1755989" indent="0">
              <a:buNone/>
              <a:defRPr sz="2000" b="1"/>
            </a:lvl4pPr>
            <a:lvl5pPr marL="2341319" indent="0">
              <a:buNone/>
              <a:defRPr sz="2000" b="1"/>
            </a:lvl5pPr>
            <a:lvl6pPr marL="2926649" indent="0">
              <a:buNone/>
              <a:defRPr sz="2000" b="1"/>
            </a:lvl6pPr>
            <a:lvl7pPr marL="3511978" indent="0">
              <a:buNone/>
              <a:defRPr sz="2000" b="1"/>
            </a:lvl7pPr>
            <a:lvl8pPr marL="4097308" indent="0">
              <a:buNone/>
              <a:defRPr sz="2000" b="1"/>
            </a:lvl8pPr>
            <a:lvl9pPr marL="4682638" indent="0">
              <a:buNone/>
              <a:defRPr sz="2000" b="1"/>
            </a:lvl9pPr>
          </a:lstStyle>
          <a:p>
            <a:pPr lvl="0"/>
            <a:r>
              <a:rPr lang="en-US" smtClean="0"/>
              <a:t>Click to edit Master text styles</a:t>
            </a:r>
          </a:p>
        </p:txBody>
      </p:sp>
      <p:sp>
        <p:nvSpPr>
          <p:cNvPr id="4" name="Content Placeholder 3"/>
          <p:cNvSpPr>
            <a:spLocks noGrp="1"/>
          </p:cNvSpPr>
          <p:nvPr>
            <p:ph sz="half" idx="2"/>
          </p:nvPr>
        </p:nvSpPr>
        <p:spPr>
          <a:xfrm>
            <a:off x="788732" y="3447310"/>
            <a:ext cx="6595000" cy="1967943"/>
          </a:xfrm>
        </p:spPr>
        <p:txBody>
          <a:bodyPr/>
          <a:lstStyle>
            <a:lvl1pPr marL="360750" indent="-360750">
              <a:defRPr sz="2900"/>
            </a:lvl1pPr>
            <a:lvl2pPr marL="719808" indent="-340427">
              <a:defRPr sz="2600"/>
            </a:lvl2pPr>
            <a:lvl3pPr marL="1041603" indent="-311634">
              <a:defRPr sz="2300"/>
            </a:lvl3pPr>
            <a:lvl4pPr marL="1344768" indent="-293004">
              <a:defRPr sz="2200"/>
            </a:lvl4pPr>
            <a:lvl5pPr marL="1637773" indent="-264212">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8398120" y="3447311"/>
            <a:ext cx="6369342" cy="2020778"/>
          </a:xfrm>
        </p:spPr>
        <p:txBody>
          <a:bodyPr/>
          <a:lstStyle>
            <a:lvl1pPr marL="379380" indent="-379380">
              <a:defRPr sz="2900"/>
            </a:lvl1pPr>
            <a:lvl2pPr marL="729969" indent="-350588">
              <a:defRPr sz="2600"/>
            </a:lvl2pPr>
            <a:lvl3pPr marL="1051765" indent="-313328">
              <a:defRPr sz="2300"/>
            </a:lvl3pPr>
            <a:lvl4pPr marL="1344768" indent="-303166">
              <a:defRPr sz="2200"/>
            </a:lvl4pPr>
            <a:lvl5pPr marL="1637773" indent="-282843">
              <a:defRPr sz="2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9" name="TextBox 8"/>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0" name="TextBox 9"/>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1" name="TextBox 10"/>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
        <p:nvSpPr>
          <p:cNvPr id="12" name="Content Placeholder 11"/>
          <p:cNvSpPr>
            <a:spLocks noGrp="1"/>
          </p:cNvSpPr>
          <p:nvPr>
            <p:ph sz="quarter" idx="12"/>
          </p:nvPr>
        </p:nvSpPr>
        <p:spPr>
          <a:xfrm>
            <a:off x="788731" y="2946832"/>
            <a:ext cx="6622551" cy="360099"/>
          </a:xfrm>
        </p:spPr>
        <p:txBody>
          <a:bodyPr/>
          <a:lstStyle>
            <a:lvl1pPr marL="0" indent="0">
              <a:buNone/>
              <a:defRPr sz="26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8348957" y="2946832"/>
            <a:ext cx="6432279" cy="360099"/>
          </a:xfrm>
        </p:spPr>
        <p:txBody>
          <a:bodyPr/>
          <a:lstStyle>
            <a:lvl1pPr marL="0" indent="0">
              <a:buNone/>
              <a:defRPr lang="en-US" sz="2600" b="1" kern="1200" cap="all" baseline="0" dirty="0">
                <a:solidFill>
                  <a:schemeClr val="tx1">
                    <a:lumMod val="75000"/>
                    <a:lumOff val="25000"/>
                    <a:alpha val="99000"/>
                  </a:schemeClr>
                </a:solidFill>
                <a:latin typeface="+mn-lt"/>
                <a:ea typeface="+mn-ea"/>
                <a:cs typeface="+mn-cs"/>
              </a:defRPr>
            </a:lvl1pPr>
          </a:lstStyle>
          <a:p>
            <a:pPr marL="0" lvl="0" indent="0" algn="l" defTabSz="1170659"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Tree>
    <p:extLst>
      <p:ext uri="{BB962C8B-B14F-4D97-AF65-F5344CB8AC3E}">
        <p14:creationId xmlns:p14="http://schemas.microsoft.com/office/powerpoint/2010/main" val="318035667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4745" y="292629"/>
            <a:ext cx="14276777" cy="780086"/>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64745" y="1853317"/>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14368074"/>
      </p:ext>
    </p:extLst>
  </p:cSld>
  <p:clrMapOvr>
    <a:masterClrMapping/>
  </p:clrMapOvr>
  <p:transition spd="slow">
    <p:push dir="u"/>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4745" y="292629"/>
            <a:ext cx="14276777" cy="780086"/>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64745" y="1853317"/>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14368074"/>
      </p:ext>
    </p:extLst>
  </p:cSld>
  <p:clrMapOvr>
    <a:masterClrMapping/>
  </p:clrMapOvr>
  <p:transition spd="slow">
    <p:push dir="u"/>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6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4745" y="292629"/>
            <a:ext cx="14276777" cy="780086"/>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64745" y="1853317"/>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14368074"/>
      </p:ext>
    </p:extLst>
  </p:cSld>
  <p:clrMapOvr>
    <a:masterClrMapping/>
  </p:clrMapOvr>
  <p:transition spd="slow">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tatement with Points">
    <p:spTree>
      <p:nvGrpSpPr>
        <p:cNvPr id="1" name=""/>
        <p:cNvGrpSpPr/>
        <p:nvPr/>
      </p:nvGrpSpPr>
      <p:grpSpPr>
        <a:xfrm>
          <a:off x="0" y="0"/>
          <a:ext cx="0" cy="0"/>
          <a:chOff x="0" y="0"/>
          <a:chExt cx="0" cy="0"/>
        </a:xfrm>
      </p:grpSpPr>
      <p:sp>
        <p:nvSpPr>
          <p:cNvPr id="11" name="Title 7"/>
          <p:cNvSpPr>
            <a:spLocks noGrp="1"/>
          </p:cNvSpPr>
          <p:nvPr>
            <p:ph type="title" hasCustomPrompt="1"/>
          </p:nvPr>
        </p:nvSpPr>
        <p:spPr>
          <a:xfrm>
            <a:off x="1292026" y="2057107"/>
            <a:ext cx="14276777" cy="747298"/>
          </a:xfrm>
        </p:spPr>
        <p:txBody>
          <a:bodyPr/>
          <a:lstStyle>
            <a:lvl1pPr marL="0" indent="0" algn="l" defTabSz="1170659" rtl="0" eaLnBrk="1" latinLnBrk="0" hangingPunct="1">
              <a:lnSpc>
                <a:spcPct val="90000"/>
              </a:lnSpc>
              <a:spcBef>
                <a:spcPct val="20000"/>
              </a:spcBef>
              <a:buClr>
                <a:srgbClr val="00DCFF"/>
              </a:buClr>
              <a:buSzPct val="90000"/>
              <a:buFont typeface="Arial" pitchFamily="34" charset="0"/>
              <a:buNone/>
              <a:defRPr lang="en-US" sz="5400" kern="1200" dirty="0">
                <a:solidFill>
                  <a:schemeClr val="tx1">
                    <a:lumMod val="75000"/>
                    <a:lumOff val="25000"/>
                    <a:alpha val="99000"/>
                  </a:schemeClr>
                </a:solidFill>
                <a:latin typeface="Segoe UI Light" pitchFamily="34" charset="0"/>
                <a:ea typeface="+mn-ea"/>
                <a:cs typeface="Segoe UI Light" pitchFamily="34" charset="0"/>
              </a:defRPr>
            </a:lvl1pPr>
          </a:lstStyle>
          <a:p>
            <a:r>
              <a:rPr lang="en-US" dirty="0" smtClean="0"/>
              <a:t>Insert statement here</a:t>
            </a:r>
            <a:endParaRPr lang="en-US" dirty="0"/>
          </a:p>
        </p:txBody>
      </p:sp>
      <p:sp>
        <p:nvSpPr>
          <p:cNvPr id="13" name="Content Placeholder 9"/>
          <p:cNvSpPr>
            <a:spLocks noGrp="1"/>
          </p:cNvSpPr>
          <p:nvPr>
            <p:ph sz="quarter" idx="13" hasCustomPrompt="1"/>
          </p:nvPr>
        </p:nvSpPr>
        <p:spPr>
          <a:xfrm>
            <a:off x="1280701" y="5671466"/>
            <a:ext cx="10496651" cy="360099"/>
          </a:xfrm>
        </p:spPr>
        <p:txBody>
          <a:bodyPr/>
          <a:lstStyle>
            <a:lvl1pPr marL="0" indent="0">
              <a:buNone/>
              <a:defRPr lang="en-US" sz="2600" kern="1200" dirty="0" smtClean="0">
                <a:solidFill>
                  <a:schemeClr val="tx1">
                    <a:lumMod val="75000"/>
                    <a:lumOff val="25000"/>
                    <a:alpha val="99000"/>
                  </a:schemeClr>
                </a:solidFill>
                <a:latin typeface="+mn-lt"/>
                <a:ea typeface="+mn-ea"/>
                <a:cs typeface="+mn-cs"/>
              </a:defRPr>
            </a:lvl1pPr>
          </a:lstStyle>
          <a:p>
            <a:pPr lvl="0"/>
            <a:r>
              <a:rPr lang="en-US" dirty="0" smtClean="0"/>
              <a:t>Item 4</a:t>
            </a:r>
            <a:endParaRPr lang="en-US" dirty="0"/>
          </a:p>
        </p:txBody>
      </p:sp>
      <p:sp>
        <p:nvSpPr>
          <p:cNvPr id="14" name="Content Placeholder 9"/>
          <p:cNvSpPr>
            <a:spLocks noGrp="1"/>
          </p:cNvSpPr>
          <p:nvPr>
            <p:ph sz="quarter" idx="14" hasCustomPrompt="1"/>
          </p:nvPr>
        </p:nvSpPr>
        <p:spPr>
          <a:xfrm>
            <a:off x="1280701" y="4977828"/>
            <a:ext cx="10496651" cy="360099"/>
          </a:xfrm>
        </p:spPr>
        <p:txBody>
          <a:bodyPr/>
          <a:lstStyle>
            <a:lvl1pPr marL="0" indent="0">
              <a:buNone/>
              <a:defRPr lang="en-US" sz="2600" kern="1200" dirty="0" smtClean="0">
                <a:solidFill>
                  <a:schemeClr val="tx1">
                    <a:lumMod val="75000"/>
                    <a:lumOff val="25000"/>
                    <a:alpha val="99000"/>
                  </a:schemeClr>
                </a:solidFill>
                <a:latin typeface="+mn-lt"/>
                <a:ea typeface="+mn-ea"/>
                <a:cs typeface="+mn-cs"/>
              </a:defRPr>
            </a:lvl1pPr>
          </a:lstStyle>
          <a:p>
            <a:pPr lvl="0"/>
            <a:r>
              <a:rPr lang="en-US" dirty="0" smtClean="0"/>
              <a:t>Item 3</a:t>
            </a:r>
            <a:endParaRPr lang="en-US" dirty="0"/>
          </a:p>
        </p:txBody>
      </p:sp>
      <p:sp>
        <p:nvSpPr>
          <p:cNvPr id="12" name="Content Placeholder 9"/>
          <p:cNvSpPr>
            <a:spLocks noGrp="1"/>
          </p:cNvSpPr>
          <p:nvPr>
            <p:ph sz="quarter" idx="12" hasCustomPrompt="1"/>
          </p:nvPr>
        </p:nvSpPr>
        <p:spPr>
          <a:xfrm>
            <a:off x="1280701" y="4300454"/>
            <a:ext cx="10496651" cy="360099"/>
          </a:xfrm>
        </p:spPr>
        <p:txBody>
          <a:bodyPr/>
          <a:lstStyle>
            <a:lvl1pPr marL="0" indent="0">
              <a:buNone/>
              <a:defRPr lang="en-US" sz="2600" kern="1200" dirty="0" smtClean="0">
                <a:solidFill>
                  <a:schemeClr val="tx1">
                    <a:lumMod val="75000"/>
                    <a:lumOff val="25000"/>
                    <a:alpha val="99000"/>
                  </a:schemeClr>
                </a:solidFill>
                <a:latin typeface="+mn-lt"/>
                <a:ea typeface="+mn-ea"/>
                <a:cs typeface="+mn-cs"/>
              </a:defRPr>
            </a:lvl1pPr>
          </a:lstStyle>
          <a:p>
            <a:pPr lvl="0"/>
            <a:r>
              <a:rPr lang="en-US" dirty="0" smtClean="0"/>
              <a:t>Item 2</a:t>
            </a:r>
            <a:endParaRPr lang="en-US" dirty="0"/>
          </a:p>
        </p:txBody>
      </p:sp>
      <p:sp>
        <p:nvSpPr>
          <p:cNvPr id="10" name="Content Placeholder 9"/>
          <p:cNvSpPr>
            <a:spLocks noGrp="1"/>
          </p:cNvSpPr>
          <p:nvPr>
            <p:ph sz="quarter" idx="11" hasCustomPrompt="1"/>
          </p:nvPr>
        </p:nvSpPr>
        <p:spPr>
          <a:xfrm>
            <a:off x="1280701" y="3606815"/>
            <a:ext cx="10496651" cy="360099"/>
          </a:xfrm>
        </p:spPr>
        <p:txBody>
          <a:bodyPr/>
          <a:lstStyle>
            <a:lvl1pPr marL="0" indent="0">
              <a:buNone/>
              <a:defRPr lang="en-US" sz="2600" kern="1200" dirty="0" smtClean="0">
                <a:solidFill>
                  <a:schemeClr val="tx1">
                    <a:lumMod val="75000"/>
                    <a:lumOff val="25000"/>
                    <a:alpha val="99000"/>
                  </a:schemeClr>
                </a:solidFill>
                <a:latin typeface="+mn-lt"/>
                <a:ea typeface="+mn-ea"/>
                <a:cs typeface="+mn-cs"/>
              </a:defRPr>
            </a:lvl1pPr>
          </a:lstStyle>
          <a:p>
            <a:pPr lvl="0"/>
            <a:r>
              <a:rPr lang="en-US" dirty="0" smtClean="0"/>
              <a:t>Item 1</a:t>
            </a:r>
            <a:endParaRPr lang="en-US" dirty="0"/>
          </a:p>
        </p:txBody>
      </p:sp>
      <p:sp>
        <p:nvSpPr>
          <p:cNvPr id="15" name="Content Placeholder 9"/>
          <p:cNvSpPr>
            <a:spLocks noGrp="1"/>
          </p:cNvSpPr>
          <p:nvPr>
            <p:ph sz="quarter" idx="15" hasCustomPrompt="1"/>
          </p:nvPr>
        </p:nvSpPr>
        <p:spPr>
          <a:xfrm>
            <a:off x="1285232" y="6383779"/>
            <a:ext cx="10492121" cy="360099"/>
          </a:xfrm>
        </p:spPr>
        <p:txBody>
          <a:bodyPr/>
          <a:lstStyle>
            <a:lvl1pPr marL="0" indent="0">
              <a:buNone/>
              <a:defRPr lang="en-US" sz="2600" kern="1200" dirty="0" smtClean="0">
                <a:solidFill>
                  <a:schemeClr val="tx1">
                    <a:lumMod val="75000"/>
                    <a:lumOff val="25000"/>
                    <a:alpha val="99000"/>
                  </a:schemeClr>
                </a:solidFill>
                <a:latin typeface="+mn-lt"/>
                <a:ea typeface="+mn-ea"/>
                <a:cs typeface="+mn-cs"/>
              </a:defRPr>
            </a:lvl1pPr>
          </a:lstStyle>
          <a:p>
            <a:pPr lvl="0"/>
            <a:r>
              <a:rPr lang="en-US" dirty="0" smtClean="0"/>
              <a:t>Item 5</a:t>
            </a:r>
            <a:endParaRPr lang="en-US" dirty="0"/>
          </a:p>
        </p:txBody>
      </p:sp>
    </p:spTree>
    <p:extLst>
      <p:ext uri="{BB962C8B-B14F-4D97-AF65-F5344CB8AC3E}">
        <p14:creationId xmlns:p14="http://schemas.microsoft.com/office/powerpoint/2010/main" val="280013696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23225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74954" y="2156285"/>
            <a:ext cx="14276776" cy="1985672"/>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699" r:id="rId15"/>
    <p:sldLayoutId id="2147483729" r:id="rId16"/>
    <p:sldLayoutId id="2147483738" r:id="rId17"/>
    <p:sldLayoutId id="2147483733" r:id="rId18"/>
    <p:sldLayoutId id="2147483737" r:id="rId19"/>
    <p:sldLayoutId id="2147483700" r:id="rId20"/>
    <p:sldLayoutId id="2147483701" r:id="rId21"/>
    <p:sldLayoutId id="2147483726" r:id="rId22"/>
    <p:sldLayoutId id="2147483702" r:id="rId23"/>
    <p:sldLayoutId id="2147483703" r:id="rId24"/>
    <p:sldLayoutId id="2147483704" r:id="rId25"/>
    <p:sldLayoutId id="2147483753" r:id="rId26"/>
    <p:sldLayoutId id="2147483758" r:id="rId27"/>
    <p:sldLayoutId id="2147483759" r:id="rId28"/>
    <p:sldLayoutId id="2147483760" r:id="rId29"/>
    <p:sldLayoutId id="2147483761" r:id="rId30"/>
    <p:sldLayoutId id="2147483762" r:id="rId31"/>
  </p:sldLayoutIdLst>
  <p:transition>
    <p:fade/>
  </p:transition>
  <p:hf hdr="0"/>
  <p:txStyles>
    <p:titleStyle>
      <a:lvl1pPr algn="l" defTabSz="1170659" rtl="0" eaLnBrk="1" latinLnBrk="0" hangingPunct="1">
        <a:lnSpc>
          <a:spcPct val="90000"/>
        </a:lnSpc>
        <a:spcBef>
          <a:spcPct val="0"/>
        </a:spcBef>
        <a:buNone/>
        <a:defRPr lang="en-US" sz="61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ctrTitle"/>
          </p:nvPr>
        </p:nvSpPr>
        <p:spPr/>
        <p:txBody>
          <a:bodyPr/>
          <a:lstStyle/>
          <a:p>
            <a:pPr algn="l"/>
            <a:r>
              <a:rPr lang="ru-RU" sz="6000" dirty="0"/>
              <a:t>Модуль 5: </a:t>
            </a:r>
            <a:br>
              <a:rPr lang="ru-RU" sz="6000" dirty="0"/>
            </a:br>
            <a:r>
              <a:rPr lang="ru-RU" sz="6000" dirty="0"/>
              <a:t>Организация соответствия функций сценарию</a:t>
            </a:r>
            <a:endParaRPr lang="en-US" sz="6000" dirty="0">
              <a:sym typeface="Auto 2 Black" charset="0"/>
            </a:endParaRPr>
          </a:p>
        </p:txBody>
      </p:sp>
    </p:spTree>
    <p:extLst>
      <p:ext uri="{BB962C8B-B14F-4D97-AF65-F5344CB8AC3E}">
        <p14:creationId xmlns:p14="http://schemas.microsoft.com/office/powerpoint/2010/main" val="64921724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z="6000" dirty="0" smtClean="0"/>
              <a:t>Принципы проектирования панели приложения (продолжение)</a:t>
            </a:r>
            <a:endParaRPr lang="en-US" sz="6000" b="1" dirty="0">
              <a:latin typeface="Segoe" pitchFamily="34" charset="0"/>
            </a:endParaRPr>
          </a:p>
        </p:txBody>
      </p:sp>
      <p:sp>
        <p:nvSpPr>
          <p:cNvPr id="18433" name="Rectangle 1"/>
          <p:cNvSpPr>
            <a:spLocks noGrp="1" noChangeArrowheads="1"/>
          </p:cNvSpPr>
          <p:nvPr>
            <p:ph type="body" sz="quarter" idx="10"/>
          </p:nvPr>
        </p:nvSpPr>
        <p:spPr>
          <a:xfrm>
            <a:off x="774954" y="2184267"/>
            <a:ext cx="14276777" cy="4579715"/>
          </a:xfrm>
        </p:spPr>
        <p:txBody>
          <a:bodyPr/>
          <a:lstStyle/>
          <a:p>
            <a:r>
              <a:rPr lang="ru-RU" sz="2400" dirty="0"/>
              <a:t>Учитывайте, что  панель приложения </a:t>
            </a:r>
            <a:r>
              <a:rPr lang="ru-RU" sz="2400" dirty="0" smtClean="0"/>
              <a:t>должна </a:t>
            </a:r>
            <a:r>
              <a:rPr lang="ru-RU" sz="2400" dirty="0"/>
              <a:t>поддерживать прикрепленную и портретную ориентации экрана.</a:t>
            </a:r>
          </a:p>
          <a:p>
            <a:r>
              <a:rPr lang="ru-RU" sz="2400" dirty="0"/>
              <a:t>Используйте нижнюю панель приложения для размещения команд, а верхнюю для навигации. </a:t>
            </a:r>
            <a:r>
              <a:rPr lang="ru-RU" sz="2400" dirty="0" smtClean="0"/>
              <a:t>Команды </a:t>
            </a:r>
            <a:r>
              <a:rPr lang="ru-RU" sz="2400" dirty="0"/>
              <a:t>управления учетными записями (аккаунтами), </a:t>
            </a:r>
            <a:r>
              <a:rPr lang="ru-RU" sz="2400" dirty="0" smtClean="0"/>
              <a:t>такие, как </a:t>
            </a:r>
            <a:r>
              <a:rPr lang="ru-RU" sz="2400" dirty="0"/>
              <a:t>вход, выход, настройки аккаунта или создание нового </a:t>
            </a:r>
            <a:r>
              <a:rPr lang="ru-RU" sz="2400" dirty="0" err="1" smtClean="0"/>
              <a:t>аккаунта</a:t>
            </a:r>
            <a:r>
              <a:rPr lang="ru-RU" sz="2400" dirty="0" smtClean="0"/>
              <a:t>, следует </a:t>
            </a:r>
            <a:r>
              <a:rPr lang="ru-RU" sz="2400" dirty="0"/>
              <a:t>поместить в меню настроек. Если пользователь нужно войти в аккаунт на определенной странице, следует создать  соответствующую кнопку в главном окне приложения. </a:t>
            </a:r>
          </a:p>
          <a:p>
            <a:r>
              <a:rPr lang="ru-RU" sz="2400" dirty="0"/>
              <a:t>Поместите команды Вырезать, Копировать, Вставить в контекстное меню.</a:t>
            </a:r>
            <a:endParaRPr lang="en-US" sz="2400" dirty="0"/>
          </a:p>
        </p:txBody>
      </p:sp>
    </p:spTree>
    <p:extLst>
      <p:ext uri="{BB962C8B-B14F-4D97-AF65-F5344CB8AC3E}">
        <p14:creationId xmlns:p14="http://schemas.microsoft.com/office/powerpoint/2010/main" val="285329438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sz="6000" dirty="0" smtClean="0"/>
              <a:t>Пример раздела Где мои палатки?</a:t>
            </a:r>
            <a:endParaRPr lang="en-US" sz="6000" dirty="0"/>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bwMode="auto">
          <a:xfrm>
            <a:off x="752529" y="1850888"/>
            <a:ext cx="10292461" cy="5449633"/>
          </a:xfrm>
          <a:prstGeom prst="rect">
            <a:avLst/>
          </a:prstGeom>
          <a:ln>
            <a:noFill/>
          </a:ln>
          <a:extLst>
            <a:ext uri="{53640926-AAD7-44D8-BBD7-CCE9431645EC}">
              <a14:shadowObscured xmlns:a14="http://schemas.microsoft.com/office/drawing/2010/main"/>
            </a:ext>
          </a:extLst>
        </p:spPr>
      </p:pic>
      <p:pic>
        <p:nvPicPr>
          <p:cNvPr id="6" name="Picture 5"/>
          <p:cNvPicPr/>
          <p:nvPr/>
        </p:nvPicPr>
        <p:blipFill rotWithShape="1">
          <a:blip r:embed="rId4">
            <a:extLst>
              <a:ext uri="{28A0092B-C50C-407E-A947-70E740481C1C}">
                <a14:useLocalDpi xmlns:a14="http://schemas.microsoft.com/office/drawing/2010/main" val="0"/>
              </a:ext>
            </a:extLst>
          </a:blip>
          <a:srcRect l="1340" t="31707" r="4946" b="13415"/>
          <a:stretch/>
        </p:blipFill>
        <p:spPr bwMode="auto">
          <a:xfrm>
            <a:off x="1543774" y="7300521"/>
            <a:ext cx="9212454" cy="11852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0300063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z="6000" dirty="0"/>
              <a:t>Группировка похожих команд в одно </a:t>
            </a:r>
            <a:r>
              <a:rPr lang="ru-RU" sz="6000" dirty="0" smtClean="0"/>
              <a:t>меню</a:t>
            </a:r>
            <a:endParaRPr lang="en-US" sz="6000" dirty="0"/>
          </a:p>
        </p:txBody>
      </p:sp>
      <p:sp>
        <p:nvSpPr>
          <p:cNvPr id="18433" name="Rectangle 1"/>
          <p:cNvSpPr>
            <a:spLocks noGrp="1" noChangeArrowheads="1"/>
          </p:cNvSpPr>
          <p:nvPr>
            <p:ph type="body" sz="quarter" idx="10"/>
          </p:nvPr>
        </p:nvSpPr>
        <p:spPr>
          <a:xfrm>
            <a:off x="774954" y="2473023"/>
            <a:ext cx="14276777" cy="2124236"/>
          </a:xfrm>
        </p:spPr>
        <p:txBody>
          <a:bodyPr/>
          <a:lstStyle/>
          <a:p>
            <a:r>
              <a:rPr lang="ru-RU" dirty="0"/>
              <a:t>Если вы не можете свести все команды  в панели приложения в виде отдельных кнопок, сгруппируйте их и поместите в меню, которые открываются кнопками на панели. </a:t>
            </a:r>
            <a:endParaRPr lang="en-US" dirty="0" smtClean="0"/>
          </a:p>
        </p:txBody>
      </p:sp>
      <p:pic>
        <p:nvPicPr>
          <p:cNvPr id="5" name="Picture 4"/>
          <p:cNvPicPr/>
          <p:nvPr/>
        </p:nvPicPr>
        <p:blipFill rotWithShape="1">
          <a:blip r:embed="rId3">
            <a:extLst>
              <a:ext uri="{28A0092B-C50C-407E-A947-70E740481C1C}">
                <a14:useLocalDpi xmlns:a14="http://schemas.microsoft.com/office/drawing/2010/main" val="0"/>
              </a:ext>
            </a:extLst>
          </a:blip>
          <a:srcRect r="67647"/>
          <a:stretch/>
        </p:blipFill>
        <p:spPr bwMode="auto">
          <a:xfrm>
            <a:off x="1211346" y="4740420"/>
            <a:ext cx="5574464" cy="374942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9755436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z="6000" dirty="0"/>
              <a:t>Рекомендации при создании пиктограмм кнопок панели приложения.</a:t>
            </a:r>
          </a:p>
        </p:txBody>
      </p:sp>
      <p:sp>
        <p:nvSpPr>
          <p:cNvPr id="18433" name="Rectangle 1"/>
          <p:cNvSpPr>
            <a:spLocks noGrp="1" noChangeArrowheads="1"/>
          </p:cNvSpPr>
          <p:nvPr>
            <p:ph type="body" sz="quarter" idx="10"/>
          </p:nvPr>
        </p:nvSpPr>
        <p:spPr>
          <a:xfrm>
            <a:off x="774954" y="2473023"/>
            <a:ext cx="14276777" cy="6746462"/>
          </a:xfrm>
        </p:spPr>
        <p:txBody>
          <a:bodyPr/>
          <a:lstStyle/>
          <a:p>
            <a:r>
              <a:rPr lang="ru-RU" dirty="0"/>
              <a:t>Поскольку подписи по умолчанию скрыты в прикрепленной и портретной ориентации, используйте для ваших команд легко распознаваемые пиктограммы и обеспечьте всплывающие подсказки для всех ваших команд.</a:t>
            </a:r>
          </a:p>
          <a:p>
            <a:r>
              <a:rPr lang="ru-RU" dirty="0"/>
              <a:t>Используйте для команд и меню стили по умолчанию. Если </a:t>
            </a:r>
            <a:r>
              <a:rPr lang="ru-RU" dirty="0" smtClean="0"/>
              <a:t>нужно </a:t>
            </a:r>
            <a:r>
              <a:rPr lang="ru-RU" dirty="0"/>
              <a:t>настроить вид панели приложения, рекомендуется настраивать цвета фона, иконок и значков, но не размер кнопок. Вид панели приложения разработан для интерфейса, управляемого касаниями, </a:t>
            </a:r>
            <a:r>
              <a:rPr lang="ru-RU" dirty="0" smtClean="0"/>
              <a:t>так же </a:t>
            </a:r>
            <a:r>
              <a:rPr lang="ru-RU" dirty="0"/>
              <a:t>как и то, чтобы все 10 команд поддерживали все возможные размеры экрана</a:t>
            </a:r>
            <a:endParaRPr lang="en-US" dirty="0"/>
          </a:p>
        </p:txBody>
      </p:sp>
    </p:spTree>
    <p:extLst>
      <p:ext uri="{BB962C8B-B14F-4D97-AF65-F5344CB8AC3E}">
        <p14:creationId xmlns:p14="http://schemas.microsoft.com/office/powerpoint/2010/main" val="238802220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sz="6000" dirty="0" smtClean="0"/>
              <a:t>Итоги</a:t>
            </a:r>
            <a:endParaRPr lang="en-US" sz="6000" dirty="0" smtClean="0"/>
          </a:p>
        </p:txBody>
      </p:sp>
      <p:sp>
        <p:nvSpPr>
          <p:cNvPr id="18433" name="Rectangle 1"/>
          <p:cNvSpPr>
            <a:spLocks noGrp="1" noChangeArrowheads="1"/>
          </p:cNvSpPr>
          <p:nvPr>
            <p:ph type="body" sz="quarter" idx="10"/>
          </p:nvPr>
        </p:nvSpPr>
        <p:spPr>
          <a:xfrm>
            <a:off x="774954" y="2473023"/>
            <a:ext cx="14276777" cy="2215991"/>
          </a:xfrm>
        </p:spPr>
        <p:txBody>
          <a:bodyPr/>
          <a:lstStyle/>
          <a:p>
            <a:pPr marL="0" indent="0">
              <a:buNone/>
            </a:pPr>
            <a:r>
              <a:rPr lang="ru-RU" dirty="0"/>
              <a:t>Этот модуль раскрывает, как проектировать ваше приложение, чтобы включить в состав панели приложения важные </a:t>
            </a:r>
            <a:r>
              <a:rPr lang="ru-RU"/>
              <a:t>глобальные </a:t>
            </a:r>
            <a:r>
              <a:rPr lang="ru-RU" smtClean="0"/>
              <a:t>контекстные </a:t>
            </a:r>
            <a:r>
              <a:rPr lang="ru-RU" dirty="0"/>
              <a:t>команды.</a:t>
            </a:r>
            <a:endParaRPr lang="en-US" dirty="0"/>
          </a:p>
        </p:txBody>
      </p:sp>
    </p:spTree>
    <p:extLst>
      <p:ext uri="{BB962C8B-B14F-4D97-AF65-F5344CB8AC3E}">
        <p14:creationId xmlns:p14="http://schemas.microsoft.com/office/powerpoint/2010/main" val="240913535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pPr algn="l"/>
            <a:r>
              <a:rPr lang="ru-RU" sz="6000" dirty="0" smtClean="0"/>
              <a:t>Содержание презентации</a:t>
            </a:r>
            <a:endParaRPr lang="en-US" sz="6000" dirty="0"/>
          </a:p>
        </p:txBody>
      </p:sp>
      <p:sp>
        <p:nvSpPr>
          <p:cNvPr id="7" name="Content Placeholder 6"/>
          <p:cNvSpPr>
            <a:spLocks noGrp="1"/>
          </p:cNvSpPr>
          <p:nvPr>
            <p:ph type="body" sz="quarter" idx="10"/>
          </p:nvPr>
        </p:nvSpPr>
        <p:spPr>
          <a:xfrm>
            <a:off x="774954" y="2473023"/>
            <a:ext cx="14276777" cy="2124236"/>
          </a:xfrm>
        </p:spPr>
        <p:txBody>
          <a:bodyPr/>
          <a:lstStyle/>
          <a:p>
            <a:pPr marL="0" indent="0">
              <a:buNone/>
            </a:pPr>
            <a:r>
              <a:rPr lang="ru-RU" dirty="0"/>
              <a:t>В этом модуле вы узнаете, как проектировать ваше приложение, чтобы включить в состав панели приложения важные глобальные </a:t>
            </a:r>
            <a:r>
              <a:rPr lang="ru-RU" dirty="0" smtClean="0"/>
              <a:t>и </a:t>
            </a:r>
            <a:r>
              <a:rPr lang="ru-RU" dirty="0"/>
              <a:t>контекстные команды.</a:t>
            </a:r>
            <a:endParaRPr lang="en-US" sz="3200" dirty="0">
              <a:latin typeface="Segoe UI Light" pitchFamily="34" charset="0"/>
              <a:sym typeface="Auto 2 Regular" charset="0"/>
            </a:endParaRPr>
          </a:p>
        </p:txBody>
      </p:sp>
    </p:spTree>
    <p:extLst>
      <p:ext uri="{BB962C8B-B14F-4D97-AF65-F5344CB8AC3E}">
        <p14:creationId xmlns:p14="http://schemas.microsoft.com/office/powerpoint/2010/main" val="57873277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sz="6000" dirty="0" smtClean="0"/>
              <a:t>Группировка команд</a:t>
            </a:r>
            <a:endParaRPr lang="en-US" sz="6000" dirty="0"/>
          </a:p>
        </p:txBody>
      </p:sp>
      <p:sp>
        <p:nvSpPr>
          <p:cNvPr id="18433" name="Rectangle 1"/>
          <p:cNvSpPr>
            <a:spLocks noGrp="1" noChangeArrowheads="1"/>
          </p:cNvSpPr>
          <p:nvPr>
            <p:ph type="body" sz="quarter" idx="10"/>
          </p:nvPr>
        </p:nvSpPr>
        <p:spPr>
          <a:xfrm>
            <a:off x="774954" y="2473023"/>
            <a:ext cx="14276777" cy="3053144"/>
          </a:xfrm>
        </p:spPr>
        <p:txBody>
          <a:bodyPr/>
          <a:lstStyle/>
          <a:p>
            <a:pPr marL="0" indent="0">
              <a:buNone/>
            </a:pPr>
            <a:r>
              <a:rPr lang="ru-RU" dirty="0"/>
              <a:t>Найдите элементы, связанные со всеми сценариями. Эти общие элементы должны быть доступны в качестве команд прямо в главном окне приложения. Эти команды добавлены в панель приложения.</a:t>
            </a:r>
            <a:endParaRPr lang="en-US" dirty="0" smtClean="0"/>
          </a:p>
          <a:p>
            <a:pPr marL="0" indent="0">
              <a:buNone/>
            </a:pPr>
            <a:endParaRPr lang="en-US" dirty="0"/>
          </a:p>
        </p:txBody>
      </p:sp>
    </p:spTree>
    <p:extLst>
      <p:ext uri="{BB962C8B-B14F-4D97-AF65-F5344CB8AC3E}">
        <p14:creationId xmlns:p14="http://schemas.microsoft.com/office/powerpoint/2010/main" val="264187484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3" cstate="print">
            <a:extLst>
              <a:ext uri="{28A0092B-C50C-407E-A947-70E740481C1C}">
                <a14:useLocalDpi xmlns:a14="http://schemas.microsoft.com/office/drawing/2010/main" val="0"/>
              </a:ext>
            </a:extLst>
          </a:blip>
          <a:srcRect l="2851"/>
          <a:stretch/>
        </p:blipFill>
        <p:spPr>
          <a:xfrm>
            <a:off x="938465" y="1737801"/>
            <a:ext cx="10876605" cy="6347420"/>
          </a:xfrm>
          <a:prstGeom prst="rect">
            <a:avLst/>
          </a:prstGeom>
        </p:spPr>
      </p:pic>
      <p:sp>
        <p:nvSpPr>
          <p:cNvPr id="11" name="Title 10"/>
          <p:cNvSpPr>
            <a:spLocks noGrp="1"/>
          </p:cNvSpPr>
          <p:nvPr>
            <p:ph type="title"/>
          </p:nvPr>
        </p:nvSpPr>
        <p:spPr/>
        <p:txBody>
          <a:bodyPr/>
          <a:lstStyle/>
          <a:p>
            <a:pPr algn="l"/>
            <a:r>
              <a:rPr lang="ru-RU" sz="6000" dirty="0" smtClean="0"/>
              <a:t>Пример </a:t>
            </a:r>
            <a:r>
              <a:rPr lang="en-US" sz="6000" dirty="0" smtClean="0"/>
              <a:t>Food Truck: </a:t>
            </a:r>
            <a:r>
              <a:rPr lang="ru-RU" sz="6000" dirty="0" smtClean="0"/>
              <a:t>Найти ближайшее заведение</a:t>
            </a:r>
            <a:endParaRPr lang="en-US" sz="6000" dirty="0"/>
          </a:p>
        </p:txBody>
      </p:sp>
    </p:spTree>
    <p:extLst>
      <p:ext uri="{BB962C8B-B14F-4D97-AF65-F5344CB8AC3E}">
        <p14:creationId xmlns:p14="http://schemas.microsoft.com/office/powerpoint/2010/main" val="14567232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z="6000" dirty="0"/>
              <a:t>Команды: Глобальные против контекстных</a:t>
            </a:r>
            <a:endParaRPr lang="en-US" sz="6000" dirty="0"/>
          </a:p>
        </p:txBody>
      </p:sp>
      <p:sp>
        <p:nvSpPr>
          <p:cNvPr id="18433" name="Rectangle 1"/>
          <p:cNvSpPr>
            <a:spLocks noGrp="1" noChangeArrowheads="1"/>
          </p:cNvSpPr>
          <p:nvPr>
            <p:ph type="body" sz="quarter" idx="10"/>
          </p:nvPr>
        </p:nvSpPr>
        <p:spPr>
          <a:xfrm>
            <a:off x="774954" y="2328645"/>
            <a:ext cx="14276777" cy="4050340"/>
          </a:xfrm>
        </p:spPr>
        <p:txBody>
          <a:bodyPr/>
          <a:lstStyle/>
          <a:p>
            <a:r>
              <a:rPr lang="ru-RU" sz="2800" dirty="0"/>
              <a:t>Правая сторона панели приложения обычно резервируется для глобальных (общих) команд.</a:t>
            </a:r>
          </a:p>
          <a:p>
            <a:r>
              <a:rPr lang="ru-RU" sz="2800" dirty="0"/>
              <a:t>Вы можете сгруппировать вместе команды выбора, </a:t>
            </a:r>
            <a:r>
              <a:rPr lang="ru-RU" sz="2800" dirty="0" smtClean="0"/>
              <a:t>такие, </a:t>
            </a:r>
            <a:r>
              <a:rPr lang="ru-RU" sz="2800" dirty="0"/>
              <a:t>как Обрезать/Удалить/Прикрепить фото с командами Выбрать все/Очистить выбор.</a:t>
            </a:r>
          </a:p>
          <a:p>
            <a:r>
              <a:rPr lang="ru-RU" sz="2800" dirty="0"/>
              <a:t>Если слева уже есть команды, тогда следует добавить другие команды, отделив их разделителем.</a:t>
            </a:r>
            <a:endParaRPr lang="en-US" sz="2800" dirty="0"/>
          </a:p>
        </p:txBody>
      </p:sp>
      <p:pic>
        <p:nvPicPr>
          <p:cNvPr id="4" name="Picture 3"/>
          <p:cNvPicPr/>
          <p:nvPr/>
        </p:nvPicPr>
        <p:blipFill rotWithShape="1">
          <a:blip r:embed="rId3" cstate="print">
            <a:extLst>
              <a:ext uri="{28A0092B-C50C-407E-A947-70E740481C1C}">
                <a14:useLocalDpi xmlns:a14="http://schemas.microsoft.com/office/drawing/2010/main" val="0"/>
              </a:ext>
            </a:extLst>
          </a:blip>
          <a:srcRect b="16667"/>
          <a:stretch/>
        </p:blipFill>
        <p:spPr bwMode="auto">
          <a:xfrm>
            <a:off x="1036488" y="6418582"/>
            <a:ext cx="12390753" cy="1726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0924010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6000" dirty="0"/>
              <a:t>На холсте или в панели приложения</a:t>
            </a:r>
            <a:r>
              <a:rPr lang="ru-RU" sz="6000" dirty="0" smtClean="0"/>
              <a:t>?</a:t>
            </a:r>
            <a:endParaRPr lang="en-US" sz="6000" dirty="0"/>
          </a:p>
        </p:txBody>
      </p:sp>
      <p:sp>
        <p:nvSpPr>
          <p:cNvPr id="3" name="Text Placeholder 2"/>
          <p:cNvSpPr>
            <a:spLocks noGrp="1"/>
          </p:cNvSpPr>
          <p:nvPr>
            <p:ph type="body" sz="quarter" idx="10"/>
          </p:nvPr>
        </p:nvSpPr>
        <p:spPr>
          <a:xfrm>
            <a:off x="774954" y="2473023"/>
            <a:ext cx="14276777" cy="3693319"/>
          </a:xfrm>
        </p:spPr>
        <p:txBody>
          <a:bodyPr/>
          <a:lstStyle/>
          <a:p>
            <a:pPr marL="0" indent="0">
              <a:buNone/>
            </a:pPr>
            <a:r>
              <a:rPr lang="ru-RU" dirty="0"/>
              <a:t>Просматривая  проект, определите есть ли </a:t>
            </a:r>
            <a:r>
              <a:rPr lang="ru-RU" dirty="0" smtClean="0"/>
              <a:t>команды, </a:t>
            </a:r>
            <a:r>
              <a:rPr lang="ru-RU" dirty="0"/>
              <a:t>которые лучше поместить прямо на холст, нежели в подменю. Учитывайте, что если у Вас есть команда, необходимая для выполнения конкретной общей задачи пользователя (например, покупка товара), следует поместить ее в главном окне приложения, нежели в панели приложения.</a:t>
            </a:r>
            <a:endParaRPr lang="en-US" dirty="0"/>
          </a:p>
        </p:txBody>
      </p:sp>
    </p:spTree>
    <p:extLst>
      <p:ext uri="{BB962C8B-B14F-4D97-AF65-F5344CB8AC3E}">
        <p14:creationId xmlns:p14="http://schemas.microsoft.com/office/powerpoint/2010/main" val="109478066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sz="6000" dirty="0" smtClean="0"/>
              <a:t>Команды на холсте</a:t>
            </a:r>
            <a:endParaRPr lang="en-US" sz="6000" dirty="0"/>
          </a:p>
        </p:txBody>
      </p:sp>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872843" y="1973278"/>
            <a:ext cx="12843157" cy="6204018"/>
          </a:xfrm>
          <a:prstGeom prst="rect">
            <a:avLst/>
          </a:prstGeom>
        </p:spPr>
      </p:pic>
    </p:spTree>
    <p:extLst>
      <p:ext uri="{BB962C8B-B14F-4D97-AF65-F5344CB8AC3E}">
        <p14:creationId xmlns:p14="http://schemas.microsoft.com/office/powerpoint/2010/main" val="177780553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z="6000" dirty="0"/>
              <a:t>Проектирование команд </a:t>
            </a:r>
            <a:endParaRPr lang="en-US" sz="6000" dirty="0"/>
          </a:p>
        </p:txBody>
      </p:sp>
      <p:sp>
        <p:nvSpPr>
          <p:cNvPr id="18433" name="Rectangle 1"/>
          <p:cNvSpPr>
            <a:spLocks noGrp="1" noChangeArrowheads="1"/>
          </p:cNvSpPr>
          <p:nvPr>
            <p:ph type="body" sz="quarter" idx="10"/>
          </p:nvPr>
        </p:nvSpPr>
        <p:spPr>
          <a:xfrm>
            <a:off x="774954" y="2473023"/>
            <a:ext cx="14276777" cy="2954655"/>
          </a:xfrm>
        </p:spPr>
        <p:txBody>
          <a:bodyPr/>
          <a:lstStyle/>
          <a:p>
            <a:pPr marL="0" indent="0">
              <a:buNone/>
            </a:pPr>
            <a:r>
              <a:rPr lang="ru-RU" dirty="0"/>
              <a:t>Перед проектированием команд (кнопок) в </a:t>
            </a:r>
            <a:r>
              <a:rPr lang="ru-RU" dirty="0" smtClean="0"/>
              <a:t>панели приложения </a:t>
            </a:r>
            <a:r>
              <a:rPr lang="ru-RU" dirty="0"/>
              <a:t>необходимо понять общие принципы расположения кнопок в </a:t>
            </a:r>
            <a:r>
              <a:rPr lang="ru-RU" dirty="0" smtClean="0"/>
              <a:t>панели приложения</a:t>
            </a:r>
            <a:r>
              <a:rPr lang="ru-RU" dirty="0"/>
              <a:t>. Это поможет сохранить  </a:t>
            </a:r>
            <a:r>
              <a:rPr lang="ru-RU" dirty="0" smtClean="0"/>
              <a:t>единообразие интерфейсов для </a:t>
            </a:r>
            <a:r>
              <a:rPr lang="ru-RU" dirty="0"/>
              <a:t>удобства пользователя </a:t>
            </a:r>
            <a:r>
              <a:rPr lang="en-US" dirty="0"/>
              <a:t>Windows</a:t>
            </a:r>
            <a:r>
              <a:rPr lang="ru-RU" dirty="0"/>
              <a:t> 8.</a:t>
            </a:r>
            <a:endParaRPr lang="en-US" dirty="0"/>
          </a:p>
        </p:txBody>
      </p:sp>
    </p:spTree>
    <p:extLst>
      <p:ext uri="{BB962C8B-B14F-4D97-AF65-F5344CB8AC3E}">
        <p14:creationId xmlns:p14="http://schemas.microsoft.com/office/powerpoint/2010/main" val="372822578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z="6000" dirty="0"/>
              <a:t>Принципы проектирования панели приложения</a:t>
            </a:r>
            <a:endParaRPr lang="en-US" sz="6000" dirty="0"/>
          </a:p>
        </p:txBody>
      </p:sp>
      <p:sp>
        <p:nvSpPr>
          <p:cNvPr id="18433" name="Rectangle 1"/>
          <p:cNvSpPr>
            <a:spLocks noGrp="1" noChangeArrowheads="1"/>
          </p:cNvSpPr>
          <p:nvPr>
            <p:ph type="body" sz="quarter" idx="10"/>
          </p:nvPr>
        </p:nvSpPr>
        <p:spPr>
          <a:xfrm>
            <a:off x="774954" y="2088015"/>
            <a:ext cx="14276777" cy="6075509"/>
          </a:xfrm>
        </p:spPr>
        <p:txBody>
          <a:bodyPr/>
          <a:lstStyle/>
          <a:p>
            <a:pPr lvl="0"/>
            <a:r>
              <a:rPr lang="ru-RU" sz="2800" dirty="0"/>
              <a:t>Если у вас есть отдельные наборы команд (</a:t>
            </a:r>
            <a:r>
              <a:rPr lang="ru-RU" sz="2800" dirty="0" smtClean="0"/>
              <a:t>такие, </a:t>
            </a:r>
            <a:r>
              <a:rPr lang="ru-RU" sz="2800" dirty="0"/>
              <a:t>как набор для создания нового контента и набор для фильтрации), поместите эти наборы в разных сторонах экрана.</a:t>
            </a:r>
          </a:p>
          <a:p>
            <a:pPr lvl="0"/>
            <a:r>
              <a:rPr lang="ru-RU" sz="2800" dirty="0"/>
              <a:t>Если в наличии более двух наборов команд, разместите наиболее похожие наборы на одной стороне.</a:t>
            </a:r>
          </a:p>
          <a:p>
            <a:pPr lvl="0"/>
            <a:r>
              <a:rPr lang="ru-RU" sz="2800" dirty="0"/>
              <a:t>Убедитесь, что команды (кнопки) отображаются в одной и той же позиции, </a:t>
            </a:r>
            <a:r>
              <a:rPr lang="ru-RU" sz="2800" dirty="0" smtClean="0"/>
              <a:t>на </a:t>
            </a:r>
            <a:r>
              <a:rPr lang="ru-RU" sz="2800" dirty="0"/>
              <a:t>одной и той же стороне экрана, где бы они ни появлялись в вашем приложении.</a:t>
            </a:r>
          </a:p>
          <a:p>
            <a:pPr lvl="0"/>
            <a:r>
              <a:rPr lang="ru-RU" sz="2800" dirty="0"/>
              <a:t>Разместите контекстные команды в панели приложения, которая раскрывается автоматически, без изменения масштаба, при выборе элементов.</a:t>
            </a:r>
          </a:p>
        </p:txBody>
      </p:sp>
    </p:spTree>
    <p:extLst>
      <p:ext uri="{BB962C8B-B14F-4D97-AF65-F5344CB8AC3E}">
        <p14:creationId xmlns:p14="http://schemas.microsoft.com/office/powerpoint/2010/main" val="119531615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CEB2934-CB9D-4953-B340-FBE61D6714D7}">
  <ds:schemaRefs>
    <ds:schemaRef ds:uri="http://schemas.microsoft.com/sharepoint/v3/contenttype/forms"/>
  </ds:schemaRefs>
</ds:datastoreItem>
</file>

<file path=customXml/itemProps2.xml><?xml version="1.0" encoding="utf-8"?>
<ds:datastoreItem xmlns:ds="http://schemas.openxmlformats.org/officeDocument/2006/customXml" ds:itemID="{C33C7443-01E3-4E0D-AC31-8BD209C1C579}">
  <ds:schemaRefs>
    <ds:schemaRef ds:uri="http://schemas.microsoft.com/office/infopath/2007/PartnerControls"/>
    <ds:schemaRef ds:uri="http://purl.org/dc/elements/1.1/"/>
    <ds:schemaRef ds:uri="http://purl.org/dc/dcmitype/"/>
    <ds:schemaRef ds:uri="http://schemas.microsoft.com/office/2006/documentManagement/types"/>
    <ds:schemaRef ds:uri="http://purl.org/dc/terms/"/>
    <ds:schemaRef ds:uri="http://schemas.openxmlformats.org/package/2006/metadata/core-properties"/>
    <ds:schemaRef ds:uri="http://www.w3.org/XML/1998/namespace"/>
    <ds:schemaRef ds:uri="1ba418b2-d25a-4750-94ba-b9e42b42716b"/>
    <ds:schemaRef ds:uri="http://schemas.microsoft.com/office/2006/metadata/properties"/>
  </ds:schemaRefs>
</ds:datastoreItem>
</file>

<file path=customXml/itemProps3.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1120</Words>
  <Application>Microsoft Office PowerPoint</Application>
  <PresentationFormat>Произвольный</PresentationFormat>
  <Paragraphs>76</Paragraphs>
  <Slides>14</Slides>
  <Notes>12</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Win8_PPT_Template</vt:lpstr>
      <vt:lpstr>Модуль 5:  Организация соответствия функций сценарию</vt:lpstr>
      <vt:lpstr>Содержание презентации</vt:lpstr>
      <vt:lpstr>Группировка команд</vt:lpstr>
      <vt:lpstr>Пример Food Truck: Найти ближайшее заведение</vt:lpstr>
      <vt:lpstr>Команды: Глобальные против контекстных</vt:lpstr>
      <vt:lpstr>На холсте или в панели приложения?</vt:lpstr>
      <vt:lpstr>Команды на холсте</vt:lpstr>
      <vt:lpstr>Проектирование команд </vt:lpstr>
      <vt:lpstr>Принципы проектирования панели приложения</vt:lpstr>
      <vt:lpstr>Принципы проектирования панели приложения (продолжение)</vt:lpstr>
      <vt:lpstr>Пример раздела Где мои палатки?</vt:lpstr>
      <vt:lpstr>Группировка похожих команд в одно меню</vt:lpstr>
      <vt:lpstr>Рекомендации при создании пиктограмм кнопок панели приложения.</vt:lpstr>
      <vt:lpstr>Итоги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2012-10-25T15:48:27Z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