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20"/>
  </p:notesMasterIdLst>
  <p:handoutMasterIdLst>
    <p:handoutMasterId r:id="rId21"/>
  </p:handoutMasterIdLst>
  <p:sldIdLst>
    <p:sldId id="528" r:id="rId5"/>
    <p:sldId id="529" r:id="rId6"/>
    <p:sldId id="530" r:id="rId7"/>
    <p:sldId id="531" r:id="rId8"/>
    <p:sldId id="532" r:id="rId9"/>
    <p:sldId id="514" r:id="rId10"/>
    <p:sldId id="534" r:id="rId11"/>
    <p:sldId id="517" r:id="rId12"/>
    <p:sldId id="518" r:id="rId13"/>
    <p:sldId id="537" r:id="rId14"/>
    <p:sldId id="520" r:id="rId15"/>
    <p:sldId id="521" r:id="rId16"/>
    <p:sldId id="522" r:id="rId17"/>
    <p:sldId id="523" r:id="rId18"/>
    <p:sldId id="542" r:id="rId19"/>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DCFF"/>
    <a:srgbClr val="00B4D2"/>
    <a:srgbClr val="333399"/>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948" autoAdjust="0"/>
    <p:restoredTop sz="77580" autoAdjust="0"/>
  </p:normalViewPr>
  <p:slideViewPr>
    <p:cSldViewPr snapToGrid="0">
      <p:cViewPr>
        <p:scale>
          <a:sx n="62" d="100"/>
          <a:sy n="62" d="100"/>
        </p:scale>
        <p:origin x="-1242" y="-306"/>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3378"/>
    </p:cViewPr>
  </p:outlineViewPr>
  <p:notesTextViewPr>
    <p:cViewPr>
      <p:scale>
        <a:sx n="100" d="100"/>
        <a:sy n="100" d="100"/>
      </p:scale>
      <p:origin x="0" y="0"/>
    </p:cViewPr>
  </p:notesTextViewPr>
  <p:sorterViewPr>
    <p:cViewPr>
      <p:scale>
        <a:sx n="100" d="100"/>
        <a:sy n="100" d="100"/>
      </p:scale>
      <p:origin x="0" y="16668"/>
    </p:cViewPr>
  </p:sorterViewPr>
  <p:notesViewPr>
    <p:cSldViewPr snapToGrid="0" showGuides="1">
      <p:cViewPr varScale="1">
        <p:scale>
          <a:sx n="98" d="100"/>
          <a:sy n="98" d="100"/>
        </p:scale>
        <p:origin x="-351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10/25/2012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10/25/2012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kern="1200" dirty="0" smtClean="0">
                <a:solidFill>
                  <a:schemeClr val="tx1"/>
                </a:solidFill>
                <a:effectLst/>
                <a:latin typeface="Segoe UI" pitchFamily="34" charset="0"/>
                <a:ea typeface="+mn-ea"/>
                <a:cs typeface="+mn-cs"/>
              </a:rPr>
              <a:t>Палатки с </a:t>
            </a:r>
            <a:r>
              <a:rPr lang="ru-RU" sz="1200" b="0" kern="1200" dirty="0" err="1" smtClean="0">
                <a:solidFill>
                  <a:schemeClr val="tx1"/>
                </a:solidFill>
                <a:effectLst/>
                <a:latin typeface="Segoe UI" pitchFamily="34" charset="0"/>
                <a:ea typeface="+mn-ea"/>
                <a:cs typeface="+mn-cs"/>
              </a:rPr>
              <a:t>фаст-фудом</a:t>
            </a:r>
            <a:r>
              <a:rPr lang="ru-RU" sz="1200" b="0" kern="1200" dirty="0" smtClean="0">
                <a:solidFill>
                  <a:schemeClr val="tx1"/>
                </a:solidFill>
                <a:effectLst/>
                <a:latin typeface="Segoe UI" pitchFamily="34" charset="0"/>
                <a:ea typeface="+mn-ea"/>
                <a:cs typeface="+mn-cs"/>
              </a:rPr>
              <a:t> – набирают популярность, и еда в них очень вкусная.</a:t>
            </a:r>
            <a:r>
              <a:rPr lang="ru-RU" b="0" dirty="0" smtClean="0">
                <a:effectLst/>
              </a:rPr>
              <a:t> </a:t>
            </a:r>
          </a:p>
          <a:p>
            <a:r>
              <a:rPr lang="ru-RU" sz="1200" b="0" kern="1200" dirty="0" smtClean="0">
                <a:solidFill>
                  <a:schemeClr val="tx1"/>
                </a:solidFill>
                <a:effectLst/>
                <a:latin typeface="Segoe UI" pitchFamily="34" charset="0"/>
                <a:ea typeface="+mn-ea"/>
                <a:cs typeface="+mn-cs"/>
              </a:rPr>
              <a:t>Футбол </a:t>
            </a:r>
            <a:r>
              <a:rPr lang="ru-RU" sz="1200" kern="1200" dirty="0" smtClean="0">
                <a:solidFill>
                  <a:schemeClr val="tx1"/>
                </a:solidFill>
                <a:effectLst/>
                <a:latin typeface="Segoe UI" pitchFamily="34" charset="0"/>
                <a:ea typeface="+mn-ea"/>
                <a:cs typeface="+mn-cs"/>
              </a:rPr>
              <a:t>– будет очень хорошим приложением для фанатов футбола, которые хотят получать больше информации, новостей, смотреть видеоклипы, иметь возможность купить билеты через интернет и т.д.</a:t>
            </a:r>
            <a:r>
              <a:rPr lang="ru-RU" dirty="0" smtClean="0">
                <a:effectLst/>
              </a:rPr>
              <a:t> </a:t>
            </a:r>
          </a:p>
          <a:p>
            <a:r>
              <a:rPr lang="ru-RU" sz="1200" kern="1200" dirty="0" smtClean="0">
                <a:solidFill>
                  <a:schemeClr val="tx1"/>
                </a:solidFill>
                <a:effectLst/>
                <a:latin typeface="Segoe UI" pitchFamily="34" charset="0"/>
                <a:ea typeface="+mn-ea"/>
                <a:cs typeface="+mn-cs"/>
              </a:rPr>
              <a:t>Обзор ресторанов – Приложение, с помощью которого пользователь сможет получить информацию о каком-либо ресторане, узнать, принимают ли там кредитные карты, можно ли зарезервировать столик, выяснить местоположение и оценить ресторан.</a:t>
            </a:r>
            <a:r>
              <a:rPr lang="ru-RU" dirty="0" smtClean="0">
                <a:effectLst/>
              </a:rPr>
              <a:t> </a:t>
            </a:r>
          </a:p>
          <a:p>
            <a:r>
              <a:rPr lang="ru-RU" sz="1200" kern="1200" dirty="0" smtClean="0">
                <a:solidFill>
                  <a:schemeClr val="tx1"/>
                </a:solidFill>
                <a:effectLst/>
                <a:latin typeface="Segoe UI" pitchFamily="34" charset="0"/>
                <a:ea typeface="+mn-ea"/>
                <a:cs typeface="+mn-cs"/>
              </a:rPr>
              <a:t>Поиск автомобилей с пробегом – хорошее приложение для тех, кто ищет автомобиль, должно быть приведено описание, состояние, цена, и есть поиск по регионам. </a:t>
            </a:r>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779130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Segoe UI" pitchFamily="34" charset="0"/>
                <a:ea typeface="+mn-ea"/>
                <a:cs typeface="+mn-cs"/>
              </a:rPr>
              <a:t>Каждая функция дополняет и улучшает сценарий</a:t>
            </a:r>
          </a:p>
          <a:p>
            <a:r>
              <a:rPr lang="ru-RU" sz="1200" kern="1200" dirty="0" smtClean="0">
                <a:solidFill>
                  <a:schemeClr val="tx1"/>
                </a:solidFill>
                <a:effectLst/>
                <a:latin typeface="Segoe UI" pitchFamily="34" charset="0"/>
                <a:ea typeface="+mn-ea"/>
                <a:cs typeface="+mn-cs"/>
              </a:rPr>
              <a:t>Если функция хорошая, но не подходит ни к одному из ваших сценариев, то она для другого приложения.</a:t>
            </a:r>
          </a:p>
          <a:p>
            <a:r>
              <a:rPr lang="ru-RU" sz="1200" kern="1200" dirty="0" smtClean="0">
                <a:solidFill>
                  <a:schemeClr val="tx1"/>
                </a:solidFill>
                <a:effectLst/>
                <a:latin typeface="Segoe UI" pitchFamily="34" charset="0"/>
                <a:ea typeface="+mn-ea"/>
                <a:cs typeface="+mn-cs"/>
              </a:rPr>
              <a:t>Каждая функция будет использоваться практически всеми пользователями приложения</a:t>
            </a:r>
          </a:p>
          <a:p>
            <a:r>
              <a:rPr lang="ru-RU" sz="1200" kern="1200" dirty="0" smtClean="0">
                <a:solidFill>
                  <a:schemeClr val="tx1"/>
                </a:solidFill>
                <a:effectLst/>
                <a:latin typeface="Segoe UI" pitchFamily="34" charset="0"/>
                <a:ea typeface="+mn-ea"/>
                <a:cs typeface="+mn-cs"/>
              </a:rPr>
              <a:t>Если вы добавляете функцию, которую скорее всего будет использовать только малая часть пользователей, лучше реализовать ее в качестве настройки, например, поиск местоположения на карте.</a:t>
            </a:r>
          </a:p>
          <a:p>
            <a:r>
              <a:rPr lang="ru-RU" sz="1200" kern="1200" dirty="0" smtClean="0">
                <a:solidFill>
                  <a:schemeClr val="tx1"/>
                </a:solidFill>
                <a:effectLst/>
                <a:latin typeface="Segoe UI" pitchFamily="34" charset="0"/>
                <a:ea typeface="+mn-ea"/>
                <a:cs typeface="+mn-cs"/>
              </a:rPr>
              <a:t>Функции должны быть специфическими</a:t>
            </a:r>
          </a:p>
          <a:p>
            <a:r>
              <a:rPr lang="ru-RU" sz="1200" kern="1200" dirty="0" smtClean="0">
                <a:solidFill>
                  <a:schemeClr val="tx1"/>
                </a:solidFill>
                <a:effectLst/>
                <a:latin typeface="Segoe UI" pitchFamily="34" charset="0"/>
                <a:ea typeface="+mn-ea"/>
                <a:cs typeface="+mn-cs"/>
              </a:rPr>
              <a:t>Например, сортировка – это хорошая функция, но в приложении она должна быть специфичной – сортировка по цене или местоположению.</a:t>
            </a:r>
          </a:p>
          <a:p>
            <a:endParaRPr lang="ru-RU" dirty="0"/>
          </a:p>
        </p:txBody>
      </p:sp>
      <p:sp>
        <p:nvSpPr>
          <p:cNvPr id="4" name="Номер слайда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38171085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7" name="TextBox 6"/>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8" name="TextBox 7"/>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8398120" y="2896461"/>
            <a:ext cx="6383117"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6595002" cy="283667"/>
          </a:xfrm>
        </p:spPr>
        <p:txBody>
          <a:bodyPr anchor="b"/>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1063628" y="2896460"/>
            <a:ext cx="6320104"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8039942" y="1828770"/>
            <a:ext cx="6741295" cy="283667"/>
          </a:xfrm>
        </p:spPr>
        <p:txBody>
          <a:bodyPr anchor="b"/>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14226691" cy="347014"/>
          </a:xfrm>
        </p:spPr>
        <p:txBody>
          <a:bodyPr anchor="t" anchorCtr="0">
            <a:noAutofit/>
          </a:bodyPr>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1063628" y="2896460"/>
            <a:ext cx="6320104"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8398120" y="2896461"/>
            <a:ext cx="6369342"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0" name="TextBox 9"/>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1" name="TextBox 10"/>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18611730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14226691" cy="347014"/>
          </a:xfrm>
        </p:spPr>
        <p:txBody>
          <a:bodyPr anchor="t" anchorCtr="0">
            <a:noAutofit/>
          </a:bodyPr>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788732" y="2896460"/>
            <a:ext cx="6581224"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8398120" y="2896461"/>
            <a:ext cx="6369342"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0" name="TextBox 9"/>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1" name="TextBox 10"/>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34622320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14226691" cy="347014"/>
          </a:xfrm>
        </p:spPr>
        <p:txBody>
          <a:bodyPr anchor="t" anchorCtr="0">
            <a:noAutofit/>
          </a:bodyPr>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1063628" y="3447310"/>
            <a:ext cx="6320104"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8398120" y="3447311"/>
            <a:ext cx="6383117"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0" name="TextBox 9"/>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1" name="TextBox 10"/>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
        <p:nvSpPr>
          <p:cNvPr id="12" name="Content Placeholder 11"/>
          <p:cNvSpPr>
            <a:spLocks noGrp="1"/>
          </p:cNvSpPr>
          <p:nvPr>
            <p:ph sz="quarter" idx="12"/>
          </p:nvPr>
        </p:nvSpPr>
        <p:spPr>
          <a:xfrm>
            <a:off x="1040825" y="2946832"/>
            <a:ext cx="6356681" cy="360099"/>
          </a:xfrm>
        </p:spPr>
        <p:txBody>
          <a:bodyPr/>
          <a:lstStyle>
            <a:lvl1pPr marL="0" indent="0">
              <a:buNone/>
              <a:defRPr sz="26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8348957" y="2946832"/>
            <a:ext cx="6432279" cy="360099"/>
          </a:xfrm>
        </p:spPr>
        <p:txBody>
          <a:bodyPr/>
          <a:lstStyle>
            <a:lvl1pPr marL="0" indent="0">
              <a:buNone/>
              <a:defRPr lang="en-US" sz="2600" b="1" kern="1200" cap="all" baseline="0" dirty="0">
                <a:solidFill>
                  <a:schemeClr val="tx1">
                    <a:lumMod val="75000"/>
                    <a:lumOff val="25000"/>
                    <a:alpha val="99000"/>
                  </a:schemeClr>
                </a:solidFill>
                <a:latin typeface="+mn-lt"/>
                <a:ea typeface="+mn-ea"/>
                <a:cs typeface="+mn-cs"/>
              </a:defRPr>
            </a:lvl1pPr>
          </a:lstStyle>
          <a:p>
            <a:pPr marL="0" lvl="0" indent="0" algn="l" defTabSz="1170659"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1888412476"/>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14226691" cy="347014"/>
          </a:xfrm>
        </p:spPr>
        <p:txBody>
          <a:bodyPr anchor="t" anchorCtr="0">
            <a:noAutofit/>
          </a:bodyPr>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788732" y="3447310"/>
            <a:ext cx="6595000"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8398120" y="3447311"/>
            <a:ext cx="6369342"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0" name="TextBox 9"/>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1" name="TextBox 10"/>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
        <p:nvSpPr>
          <p:cNvPr id="12" name="Content Placeholder 11"/>
          <p:cNvSpPr>
            <a:spLocks noGrp="1"/>
          </p:cNvSpPr>
          <p:nvPr>
            <p:ph sz="quarter" idx="12"/>
          </p:nvPr>
        </p:nvSpPr>
        <p:spPr>
          <a:xfrm>
            <a:off x="788731" y="2946832"/>
            <a:ext cx="6622551" cy="360099"/>
          </a:xfrm>
        </p:spPr>
        <p:txBody>
          <a:bodyPr/>
          <a:lstStyle>
            <a:lvl1pPr marL="0" indent="0">
              <a:buNone/>
              <a:defRPr sz="26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8348957" y="2946832"/>
            <a:ext cx="6432279" cy="360099"/>
          </a:xfrm>
        </p:spPr>
        <p:txBody>
          <a:bodyPr/>
          <a:lstStyle>
            <a:lvl1pPr marL="0" indent="0">
              <a:buNone/>
              <a:defRPr lang="en-US" sz="2600" b="1" kern="1200" cap="all" baseline="0" dirty="0">
                <a:solidFill>
                  <a:schemeClr val="tx1">
                    <a:lumMod val="75000"/>
                    <a:lumOff val="25000"/>
                    <a:alpha val="99000"/>
                  </a:schemeClr>
                </a:solidFill>
                <a:latin typeface="+mn-lt"/>
                <a:ea typeface="+mn-ea"/>
                <a:cs typeface="+mn-cs"/>
              </a:defRPr>
            </a:lvl1pPr>
          </a:lstStyle>
          <a:p>
            <a:pPr marL="0" lvl="0" indent="0" algn="l" defTabSz="1170659"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318035667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4745" y="292629"/>
            <a:ext cx="14276777" cy="780086"/>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64745" y="1853317"/>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14368074"/>
      </p:ext>
    </p:extLst>
  </p:cSld>
  <p:clrMapOvr>
    <a:masterClrMapping/>
  </p:clrMapOvr>
  <p:transition spd="slow">
    <p:push dir="u"/>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4745" y="292629"/>
            <a:ext cx="14276777" cy="780086"/>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64745" y="1853317"/>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14368074"/>
      </p:ext>
    </p:extLst>
  </p:cSld>
  <p:clrMapOvr>
    <a:masterClrMapping/>
  </p:clrMapOvr>
  <p:transition spd="slow">
    <p:push dir="u"/>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6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4745" y="292629"/>
            <a:ext cx="14276777" cy="780086"/>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64745" y="1853317"/>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14368074"/>
      </p:ext>
    </p:extLst>
  </p:cSld>
  <p:clrMapOvr>
    <a:masterClrMapping/>
  </p:clrMapOvr>
  <p:transition spd="slow">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tatement with Points">
    <p:spTree>
      <p:nvGrpSpPr>
        <p:cNvPr id="1" name=""/>
        <p:cNvGrpSpPr/>
        <p:nvPr/>
      </p:nvGrpSpPr>
      <p:grpSpPr>
        <a:xfrm>
          <a:off x="0" y="0"/>
          <a:ext cx="0" cy="0"/>
          <a:chOff x="0" y="0"/>
          <a:chExt cx="0" cy="0"/>
        </a:xfrm>
      </p:grpSpPr>
      <p:sp>
        <p:nvSpPr>
          <p:cNvPr id="11" name="Title 7"/>
          <p:cNvSpPr>
            <a:spLocks noGrp="1"/>
          </p:cNvSpPr>
          <p:nvPr>
            <p:ph type="title" hasCustomPrompt="1"/>
          </p:nvPr>
        </p:nvSpPr>
        <p:spPr>
          <a:xfrm>
            <a:off x="1292026" y="2057107"/>
            <a:ext cx="14276777" cy="747298"/>
          </a:xfrm>
        </p:spPr>
        <p:txBody>
          <a:bodyPr/>
          <a:lstStyle>
            <a:lvl1pPr marL="0" indent="0" algn="l" defTabSz="1170659" rtl="0" eaLnBrk="1" latinLnBrk="0" hangingPunct="1">
              <a:lnSpc>
                <a:spcPct val="90000"/>
              </a:lnSpc>
              <a:spcBef>
                <a:spcPct val="20000"/>
              </a:spcBef>
              <a:buClr>
                <a:srgbClr val="00DCFF"/>
              </a:buClr>
              <a:buSzPct val="90000"/>
              <a:buFont typeface="Arial" pitchFamily="34" charset="0"/>
              <a:buNone/>
              <a:defRPr lang="en-US" sz="5400" kern="1200" dirty="0">
                <a:solidFill>
                  <a:schemeClr val="tx1">
                    <a:lumMod val="75000"/>
                    <a:lumOff val="25000"/>
                    <a:alpha val="99000"/>
                  </a:schemeClr>
                </a:solidFill>
                <a:latin typeface="Segoe UI Light" pitchFamily="34" charset="0"/>
                <a:ea typeface="+mn-ea"/>
                <a:cs typeface="Segoe UI Light" pitchFamily="34" charset="0"/>
              </a:defRPr>
            </a:lvl1pPr>
          </a:lstStyle>
          <a:p>
            <a:r>
              <a:rPr lang="en-US" dirty="0" smtClean="0"/>
              <a:t>Insert statement here</a:t>
            </a:r>
            <a:endParaRPr lang="en-US" dirty="0"/>
          </a:p>
        </p:txBody>
      </p:sp>
      <p:sp>
        <p:nvSpPr>
          <p:cNvPr id="13" name="Content Placeholder 9"/>
          <p:cNvSpPr>
            <a:spLocks noGrp="1"/>
          </p:cNvSpPr>
          <p:nvPr>
            <p:ph sz="quarter" idx="13" hasCustomPrompt="1"/>
          </p:nvPr>
        </p:nvSpPr>
        <p:spPr>
          <a:xfrm>
            <a:off x="1280701" y="5671466"/>
            <a:ext cx="1049665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4</a:t>
            </a:r>
            <a:endParaRPr lang="en-US" dirty="0"/>
          </a:p>
        </p:txBody>
      </p:sp>
      <p:sp>
        <p:nvSpPr>
          <p:cNvPr id="14" name="Content Placeholder 9"/>
          <p:cNvSpPr>
            <a:spLocks noGrp="1"/>
          </p:cNvSpPr>
          <p:nvPr>
            <p:ph sz="quarter" idx="14" hasCustomPrompt="1"/>
          </p:nvPr>
        </p:nvSpPr>
        <p:spPr>
          <a:xfrm>
            <a:off x="1280701" y="4977828"/>
            <a:ext cx="1049665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3</a:t>
            </a:r>
            <a:endParaRPr lang="en-US" dirty="0"/>
          </a:p>
        </p:txBody>
      </p:sp>
      <p:sp>
        <p:nvSpPr>
          <p:cNvPr id="12" name="Content Placeholder 9"/>
          <p:cNvSpPr>
            <a:spLocks noGrp="1"/>
          </p:cNvSpPr>
          <p:nvPr>
            <p:ph sz="quarter" idx="12" hasCustomPrompt="1"/>
          </p:nvPr>
        </p:nvSpPr>
        <p:spPr>
          <a:xfrm>
            <a:off x="1280701" y="4300454"/>
            <a:ext cx="1049665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2</a:t>
            </a:r>
            <a:endParaRPr lang="en-US" dirty="0"/>
          </a:p>
        </p:txBody>
      </p:sp>
      <p:sp>
        <p:nvSpPr>
          <p:cNvPr id="10" name="Content Placeholder 9"/>
          <p:cNvSpPr>
            <a:spLocks noGrp="1"/>
          </p:cNvSpPr>
          <p:nvPr>
            <p:ph sz="quarter" idx="11" hasCustomPrompt="1"/>
          </p:nvPr>
        </p:nvSpPr>
        <p:spPr>
          <a:xfrm>
            <a:off x="1280701" y="3606815"/>
            <a:ext cx="1049665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1</a:t>
            </a:r>
            <a:endParaRPr lang="en-US" dirty="0"/>
          </a:p>
        </p:txBody>
      </p:sp>
      <p:sp>
        <p:nvSpPr>
          <p:cNvPr id="15" name="Content Placeholder 9"/>
          <p:cNvSpPr>
            <a:spLocks noGrp="1"/>
          </p:cNvSpPr>
          <p:nvPr>
            <p:ph sz="quarter" idx="15" hasCustomPrompt="1"/>
          </p:nvPr>
        </p:nvSpPr>
        <p:spPr>
          <a:xfrm>
            <a:off x="1285232" y="6383779"/>
            <a:ext cx="1049212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5</a:t>
            </a:r>
            <a:endParaRPr lang="en-US" dirty="0"/>
          </a:p>
        </p:txBody>
      </p:sp>
    </p:spTree>
    <p:extLst>
      <p:ext uri="{BB962C8B-B14F-4D97-AF65-F5344CB8AC3E}">
        <p14:creationId xmlns:p14="http://schemas.microsoft.com/office/powerpoint/2010/main" val="280013696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23225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74954" y="2156285"/>
            <a:ext cx="14276776" cy="1985672"/>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699" r:id="rId15"/>
    <p:sldLayoutId id="2147483729" r:id="rId16"/>
    <p:sldLayoutId id="2147483738" r:id="rId17"/>
    <p:sldLayoutId id="2147483733" r:id="rId18"/>
    <p:sldLayoutId id="2147483737" r:id="rId19"/>
    <p:sldLayoutId id="2147483700" r:id="rId20"/>
    <p:sldLayoutId id="2147483701" r:id="rId21"/>
    <p:sldLayoutId id="2147483726" r:id="rId22"/>
    <p:sldLayoutId id="2147483702" r:id="rId23"/>
    <p:sldLayoutId id="2147483703" r:id="rId24"/>
    <p:sldLayoutId id="2147483704" r:id="rId25"/>
    <p:sldLayoutId id="2147483753" r:id="rId26"/>
    <p:sldLayoutId id="2147483758" r:id="rId27"/>
    <p:sldLayoutId id="2147483759" r:id="rId28"/>
    <p:sldLayoutId id="2147483760" r:id="rId29"/>
    <p:sldLayoutId id="2147483761" r:id="rId30"/>
    <p:sldLayoutId id="2147483762" r:id="rId31"/>
  </p:sldLayoutIdLst>
  <p:transition>
    <p:fade/>
  </p:transition>
  <p:hf hdr="0"/>
  <p:txStyles>
    <p:title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r>
              <a:rPr lang="ru-RU" dirty="0"/>
              <a:t>Модуль 4: </a:t>
            </a:r>
            <a:r>
              <a:rPr lang="ru-RU" dirty="0"/>
              <a:t>Знакомство с принципом нового дизайна </a:t>
            </a:r>
            <a:r>
              <a:rPr lang="en-US" dirty="0"/>
              <a:t>Microsoft</a:t>
            </a:r>
            <a:r>
              <a:rPr lang="ru-RU" dirty="0"/>
              <a:t>: Делай больше с меньшими усилиями</a:t>
            </a:r>
          </a:p>
        </p:txBody>
      </p:sp>
      <p:sp>
        <p:nvSpPr>
          <p:cNvPr id="3" name="Подзаголовок 2"/>
          <p:cNvSpPr>
            <a:spLocks noGrp="1"/>
          </p:cNvSpPr>
          <p:nvPr>
            <p:ph type="subTitle" idx="1"/>
          </p:nvPr>
        </p:nvSpPr>
        <p:spPr/>
        <p:txBody>
          <a:bodyPr/>
          <a:lstStyle/>
          <a:p>
            <a:endParaRPr lang="ru-RU"/>
          </a:p>
        </p:txBody>
      </p:sp>
      <p:sp>
        <p:nvSpPr>
          <p:cNvPr id="4" name="Текст 3"/>
          <p:cNvSpPr>
            <a:spLocks noGrp="1"/>
          </p:cNvSpPr>
          <p:nvPr>
            <p:ph type="body" sz="quarter" idx="10"/>
          </p:nvPr>
        </p:nvSpPr>
        <p:spPr/>
        <p:txBody>
          <a:bodyPr/>
          <a:lstStyle/>
          <a:p>
            <a:endParaRPr lang="ru-RU"/>
          </a:p>
        </p:txBody>
      </p:sp>
    </p:spTree>
    <p:extLst>
      <p:ext uri="{BB962C8B-B14F-4D97-AF65-F5344CB8AC3E}">
        <p14:creationId xmlns:p14="http://schemas.microsoft.com/office/powerpoint/2010/main" val="3501282162"/>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r>
              <a:rPr lang="ru-RU" dirty="0" smtClean="0"/>
              <a:t>Сопоставление </a:t>
            </a:r>
            <a:r>
              <a:rPr lang="ru-RU" dirty="0"/>
              <a:t>функций со сценариями </a:t>
            </a:r>
          </a:p>
        </p:txBody>
      </p:sp>
      <p:sp>
        <p:nvSpPr>
          <p:cNvPr id="3" name="Подзаголовок 2"/>
          <p:cNvSpPr>
            <a:spLocks noGrp="1"/>
          </p:cNvSpPr>
          <p:nvPr>
            <p:ph type="subTitle" idx="1"/>
          </p:nvPr>
        </p:nvSpPr>
        <p:spPr/>
        <p:txBody>
          <a:bodyPr/>
          <a:lstStyle/>
          <a:p>
            <a:endParaRPr lang="ru-RU"/>
          </a:p>
        </p:txBody>
      </p:sp>
      <p:sp>
        <p:nvSpPr>
          <p:cNvPr id="4" name="Текст 3"/>
          <p:cNvSpPr>
            <a:spLocks noGrp="1"/>
          </p:cNvSpPr>
          <p:nvPr>
            <p:ph type="body" sz="quarter" idx="10"/>
          </p:nvPr>
        </p:nvSpPr>
        <p:spPr/>
        <p:txBody>
          <a:bodyPr/>
          <a:lstStyle/>
          <a:p>
            <a:endParaRPr lang="ru-RU"/>
          </a:p>
        </p:txBody>
      </p:sp>
    </p:spTree>
    <p:extLst>
      <p:ext uri="{BB962C8B-B14F-4D97-AF65-F5344CB8AC3E}">
        <p14:creationId xmlns:p14="http://schemas.microsoft.com/office/powerpoint/2010/main" val="94017618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6000" dirty="0" smtClean="0"/>
              <a:t>Сопоставление </a:t>
            </a:r>
            <a:r>
              <a:rPr lang="ru-RU" sz="6000" dirty="0"/>
              <a:t>функций со сценариями </a:t>
            </a:r>
            <a:endParaRPr lang="en-US" sz="6000" dirty="0"/>
          </a:p>
        </p:txBody>
      </p:sp>
      <p:sp>
        <p:nvSpPr>
          <p:cNvPr id="9" name="Content Placeholder 2"/>
          <p:cNvSpPr txBox="1">
            <a:spLocks/>
          </p:cNvSpPr>
          <p:nvPr/>
        </p:nvSpPr>
        <p:spPr>
          <a:xfrm>
            <a:off x="818148" y="2477672"/>
            <a:ext cx="12320336" cy="4693151"/>
          </a:xfrm>
          <a:prstGeom prst="rect">
            <a:avLst/>
          </a:prstGeom>
        </p:spPr>
        <p:txBody>
          <a:bodyPr/>
          <a:lst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ru-RU" sz="3200" b="1" dirty="0"/>
              <a:t>Где мои палатки? - Постоянно показывать на карте расположение избранных палаток.</a:t>
            </a:r>
            <a:endParaRPr lang="ru-RU" sz="3200" dirty="0"/>
          </a:p>
          <a:p>
            <a:pPr lvl="1"/>
            <a:r>
              <a:rPr lang="ru-RU" sz="2700" dirty="0"/>
              <a:t>Навигация (Холст)</a:t>
            </a:r>
          </a:p>
          <a:p>
            <a:pPr lvl="1"/>
            <a:r>
              <a:rPr lang="ru-RU" sz="2700" dirty="0"/>
              <a:t>Написать обзор (панель приложения)</a:t>
            </a:r>
          </a:p>
          <a:p>
            <a:pPr lvl="1"/>
            <a:r>
              <a:rPr lang="ru-RU" sz="2700" dirty="0"/>
              <a:t>Добавит фото (панель приложения)</a:t>
            </a:r>
          </a:p>
          <a:p>
            <a:pPr lvl="1"/>
            <a:r>
              <a:rPr lang="ru-RU" sz="2700" dirty="0"/>
              <a:t>Оповещать, когда я нахожусь рядом с заведением из избранного (панель приложения)</a:t>
            </a:r>
          </a:p>
          <a:p>
            <a:pPr lvl="1"/>
            <a:r>
              <a:rPr lang="ru-RU" sz="2700" dirty="0"/>
              <a:t>Поместить на начальный экран (панель приложения)</a:t>
            </a:r>
          </a:p>
        </p:txBody>
      </p:sp>
    </p:spTree>
    <p:extLst>
      <p:ext uri="{BB962C8B-B14F-4D97-AF65-F5344CB8AC3E}">
        <p14:creationId xmlns:p14="http://schemas.microsoft.com/office/powerpoint/2010/main" val="122080636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Сопоставление </a:t>
            </a:r>
            <a:r>
              <a:rPr lang="ru-RU" dirty="0"/>
              <a:t>функций со сценариями </a:t>
            </a:r>
            <a:endParaRPr lang="en-US" dirty="0"/>
          </a:p>
        </p:txBody>
      </p:sp>
      <p:sp>
        <p:nvSpPr>
          <p:cNvPr id="9" name="Content Placeholder 2"/>
          <p:cNvSpPr txBox="1">
            <a:spLocks/>
          </p:cNvSpPr>
          <p:nvPr/>
        </p:nvSpPr>
        <p:spPr>
          <a:xfrm>
            <a:off x="794085" y="2501736"/>
            <a:ext cx="12320336" cy="4693151"/>
          </a:xfrm>
          <a:prstGeom prst="rect">
            <a:avLst/>
          </a:prstGeom>
        </p:spPr>
        <p:txBody>
          <a:bodyPr/>
          <a:lst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ru-RU" sz="3200" b="1" dirty="0"/>
              <a:t>Я </a:t>
            </a:r>
            <a:r>
              <a:rPr lang="ru-RU" sz="3200" b="1" dirty="0" smtClean="0"/>
              <a:t>голоден </a:t>
            </a:r>
            <a:r>
              <a:rPr lang="ru-RU" sz="3200" b="1" dirty="0"/>
              <a:t>- Поиск ближайшего места, где можно было бы перекусить.</a:t>
            </a:r>
            <a:endParaRPr lang="ru-RU" sz="3200" dirty="0"/>
          </a:p>
          <a:p>
            <a:pPr lvl="0"/>
            <a:r>
              <a:rPr lang="ru-RU" sz="3200" dirty="0"/>
              <a:t>Посмотреть на карте или в виде списка ближайшие заведения (панель приложения)</a:t>
            </a:r>
          </a:p>
          <a:p>
            <a:pPr lvl="0"/>
            <a:r>
              <a:rPr lang="ru-RU" sz="3200" dirty="0"/>
              <a:t>Отбор по местоположению (панель приложения)</a:t>
            </a:r>
          </a:p>
          <a:p>
            <a:pPr lvl="0"/>
            <a:r>
              <a:rPr lang="ru-RU" sz="3200" dirty="0"/>
              <a:t>Отбор по категориям пищи (панель приложения)</a:t>
            </a:r>
          </a:p>
          <a:p>
            <a:pPr lvl="0"/>
            <a:r>
              <a:rPr lang="ru-RU" sz="3200" dirty="0"/>
              <a:t>Показать на карте (панель приложения)</a:t>
            </a:r>
          </a:p>
          <a:p>
            <a:pPr lvl="0"/>
            <a:r>
              <a:rPr lang="ru-RU" sz="3200" dirty="0"/>
              <a:t>Показать в списке (панель приложения)</a:t>
            </a:r>
          </a:p>
          <a:p>
            <a:pPr lvl="0"/>
            <a:r>
              <a:rPr lang="ru-RU" sz="3200" dirty="0"/>
              <a:t>Отбор по оценкам других пользователей (панель приложения)</a:t>
            </a:r>
          </a:p>
          <a:p>
            <a:pPr lvl="0"/>
            <a:r>
              <a:rPr lang="ru-RU" sz="3200" dirty="0"/>
              <a:t>Поместить на начальный экран (панель приложения)</a:t>
            </a:r>
          </a:p>
          <a:p>
            <a:pPr lvl="0"/>
            <a:r>
              <a:rPr lang="ru-RU" sz="3200" dirty="0"/>
              <a:t>Определить местоположение на карте (Холст)</a:t>
            </a:r>
          </a:p>
        </p:txBody>
      </p:sp>
    </p:spTree>
    <p:extLst>
      <p:ext uri="{BB962C8B-B14F-4D97-AF65-F5344CB8AC3E}">
        <p14:creationId xmlns:p14="http://schemas.microsoft.com/office/powerpoint/2010/main" val="202068170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6000" dirty="0" smtClean="0"/>
              <a:t>Сопоставление </a:t>
            </a:r>
            <a:r>
              <a:rPr lang="ru-RU" sz="6000" dirty="0"/>
              <a:t>функций со сценариями </a:t>
            </a:r>
            <a:endParaRPr lang="en-US" sz="6000" dirty="0"/>
          </a:p>
        </p:txBody>
      </p:sp>
      <p:sp>
        <p:nvSpPr>
          <p:cNvPr id="9" name="Content Placeholder 2"/>
          <p:cNvSpPr txBox="1">
            <a:spLocks/>
          </p:cNvSpPr>
          <p:nvPr/>
        </p:nvSpPr>
        <p:spPr>
          <a:xfrm>
            <a:off x="794085" y="2477673"/>
            <a:ext cx="12320336" cy="4693151"/>
          </a:xfrm>
          <a:prstGeom prst="rect">
            <a:avLst/>
          </a:prstGeom>
        </p:spPr>
        <p:txBody>
          <a:bodyPr/>
          <a:lst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ru-RU" sz="3200" b="1" dirty="0"/>
              <a:t>Отличные палатки - Поиск палаток, которые рекомендуют другие </a:t>
            </a:r>
            <a:r>
              <a:rPr lang="ru-RU" sz="3200" b="1" dirty="0" smtClean="0"/>
              <a:t>пользователи.</a:t>
            </a:r>
            <a:endParaRPr lang="ru-RU" sz="3200" dirty="0"/>
          </a:p>
          <a:p>
            <a:pPr lvl="0"/>
            <a:r>
              <a:rPr lang="ru-RU" sz="3200" dirty="0"/>
              <a:t>Отбор по оценкам других пользователей (панель приложения)</a:t>
            </a:r>
          </a:p>
          <a:p>
            <a:pPr lvl="0"/>
            <a:r>
              <a:rPr lang="ru-RU" sz="3200" dirty="0"/>
              <a:t>Отбор по дате (панель приложения)</a:t>
            </a:r>
          </a:p>
          <a:p>
            <a:pPr lvl="0"/>
            <a:r>
              <a:rPr lang="ru-RU" sz="3200" dirty="0"/>
              <a:t>Отбор по местоположению (панель приложения)</a:t>
            </a:r>
          </a:p>
          <a:p>
            <a:pPr lvl="0"/>
            <a:r>
              <a:rPr lang="ru-RU" sz="3200" dirty="0"/>
              <a:t>Показать на карте (панель приложения)</a:t>
            </a:r>
          </a:p>
          <a:p>
            <a:pPr lvl="0"/>
            <a:r>
              <a:rPr lang="ru-RU" sz="3200" dirty="0"/>
              <a:t>Показать в списке (панель приложения) </a:t>
            </a:r>
          </a:p>
          <a:p>
            <a:pPr lvl="0"/>
            <a:r>
              <a:rPr lang="ru-RU" sz="3200" dirty="0"/>
              <a:t>Возможность прочитать меню (по нажатию на содержимое)</a:t>
            </a:r>
          </a:p>
          <a:p>
            <a:pPr lvl="0"/>
            <a:r>
              <a:rPr lang="ru-RU" sz="3200" dirty="0"/>
              <a:t>Написать обзор (панель приложения)</a:t>
            </a:r>
          </a:p>
          <a:p>
            <a:pPr lvl="0"/>
            <a:r>
              <a:rPr lang="ru-RU" sz="3200" dirty="0"/>
              <a:t>Поместить на начальный экран (панель приложения)</a:t>
            </a:r>
          </a:p>
        </p:txBody>
      </p:sp>
    </p:spTree>
    <p:extLst>
      <p:ext uri="{BB962C8B-B14F-4D97-AF65-F5344CB8AC3E}">
        <p14:creationId xmlns:p14="http://schemas.microsoft.com/office/powerpoint/2010/main" val="101761959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6600" dirty="0" smtClean="0"/>
              <a:t>Сопоставление </a:t>
            </a:r>
            <a:r>
              <a:rPr lang="ru-RU" sz="6600" dirty="0"/>
              <a:t>функций со сценариями </a:t>
            </a:r>
            <a:endParaRPr lang="en-US" dirty="0"/>
          </a:p>
        </p:txBody>
      </p:sp>
      <p:sp>
        <p:nvSpPr>
          <p:cNvPr id="9" name="Content Placeholder 2"/>
          <p:cNvSpPr txBox="1">
            <a:spLocks/>
          </p:cNvSpPr>
          <p:nvPr/>
        </p:nvSpPr>
        <p:spPr>
          <a:xfrm>
            <a:off x="794085" y="2429547"/>
            <a:ext cx="13908504" cy="4693151"/>
          </a:xfrm>
          <a:prstGeom prst="rect">
            <a:avLst/>
          </a:prstGeom>
        </p:spPr>
        <p:txBody>
          <a:bodyPr/>
          <a:lst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r>
              <a:rPr lang="ru-RU" sz="3200" b="1" dirty="0"/>
              <a:t>Хочется чего-то нового - Просмотр разных палаток быстрого питания; Возможность поиска по типу пищи.</a:t>
            </a:r>
            <a:endParaRPr lang="ru-RU" sz="3200" dirty="0"/>
          </a:p>
          <a:p>
            <a:pPr lvl="0"/>
            <a:r>
              <a:rPr lang="ru-RU" sz="3200" dirty="0"/>
              <a:t>Отбор по категориям пищи (панель приложения)</a:t>
            </a:r>
          </a:p>
          <a:p>
            <a:pPr lvl="1"/>
            <a:r>
              <a:rPr lang="ru-RU" sz="2800" dirty="0"/>
              <a:t>Количество палаток в данной категории отображается на рабочем экране приложения</a:t>
            </a:r>
          </a:p>
          <a:p>
            <a:pPr lvl="0"/>
            <a:r>
              <a:rPr lang="ru-RU" sz="3200" dirty="0"/>
              <a:t>Возможность прочитать меню (часть контента, по нажатию на плитку)</a:t>
            </a:r>
          </a:p>
          <a:p>
            <a:pPr lvl="0"/>
            <a:r>
              <a:rPr lang="ru-RU" sz="3200" dirty="0"/>
              <a:t>Отбор по местоположению (панель приложения)</a:t>
            </a:r>
          </a:p>
          <a:p>
            <a:pPr lvl="0"/>
            <a:r>
              <a:rPr lang="ru-RU" sz="3200" dirty="0"/>
              <a:t>Показать на карте (панель приложения)</a:t>
            </a:r>
          </a:p>
          <a:p>
            <a:pPr lvl="0"/>
            <a:r>
              <a:rPr lang="ru-RU" sz="3200" dirty="0"/>
              <a:t>Показать в списке (панель приложения) </a:t>
            </a:r>
          </a:p>
          <a:p>
            <a:pPr lvl="0"/>
            <a:r>
              <a:rPr lang="ru-RU" sz="3200" dirty="0"/>
              <a:t>Написать обзор (панель приложения)</a:t>
            </a:r>
          </a:p>
          <a:p>
            <a:pPr lvl="0"/>
            <a:r>
              <a:rPr lang="ru-RU" sz="3200" dirty="0"/>
              <a:t>Поместить на начальный экран (панель приложения)</a:t>
            </a:r>
          </a:p>
        </p:txBody>
      </p:sp>
    </p:spTree>
    <p:extLst>
      <p:ext uri="{BB962C8B-B14F-4D97-AF65-F5344CB8AC3E}">
        <p14:creationId xmlns:p14="http://schemas.microsoft.com/office/powerpoint/2010/main" val="275465370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Итоги</a:t>
            </a:r>
            <a:endParaRPr lang="ru-RU" dirty="0"/>
          </a:p>
        </p:txBody>
      </p:sp>
      <p:sp>
        <p:nvSpPr>
          <p:cNvPr id="3" name="Текст 2"/>
          <p:cNvSpPr>
            <a:spLocks noGrp="1"/>
          </p:cNvSpPr>
          <p:nvPr>
            <p:ph type="body" sz="quarter" idx="10"/>
          </p:nvPr>
        </p:nvSpPr>
        <p:spPr>
          <a:xfrm>
            <a:off x="774954" y="2473023"/>
            <a:ext cx="14276777" cy="866648"/>
          </a:xfrm>
        </p:spPr>
        <p:txBody>
          <a:bodyPr/>
          <a:lstStyle/>
          <a:p>
            <a:r>
              <a:rPr lang="ru-RU" dirty="0"/>
              <a:t>Вы </a:t>
            </a:r>
            <a:r>
              <a:rPr lang="ru-RU" dirty="0" smtClean="0"/>
              <a:t>узнали, </a:t>
            </a:r>
            <a:r>
              <a:rPr lang="ru-RU" dirty="0"/>
              <a:t>как выбрать подходящие функции, исключив те, что не соответствуют выбранному высказыванию “</a:t>
            </a:r>
            <a:r>
              <a:rPr lang="ru-RU" dirty="0" err="1"/>
              <a:t>best-at</a:t>
            </a:r>
            <a:r>
              <a:rPr lang="ru-RU" dirty="0"/>
              <a:t>” и сценариям. </a:t>
            </a:r>
          </a:p>
        </p:txBody>
      </p:sp>
      <p:sp>
        <p:nvSpPr>
          <p:cNvPr id="4" name="Текст 3"/>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1125131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Содержание презентации</a:t>
            </a:r>
            <a:endParaRPr lang="ru-RU" dirty="0"/>
          </a:p>
        </p:txBody>
      </p:sp>
      <p:sp>
        <p:nvSpPr>
          <p:cNvPr id="3" name="Текст 2"/>
          <p:cNvSpPr>
            <a:spLocks noGrp="1"/>
          </p:cNvSpPr>
          <p:nvPr>
            <p:ph type="body" sz="quarter" idx="10"/>
          </p:nvPr>
        </p:nvSpPr>
        <p:spPr>
          <a:xfrm>
            <a:off x="774954" y="2473023"/>
            <a:ext cx="14276777" cy="866648"/>
          </a:xfrm>
        </p:spPr>
        <p:txBody>
          <a:bodyPr/>
          <a:lstStyle/>
          <a:p>
            <a:r>
              <a:rPr lang="ru-RU" dirty="0"/>
              <a:t>как выбрать подходящие функции, исключив те, что не соответствуют выбранному высказыванию “</a:t>
            </a:r>
            <a:r>
              <a:rPr lang="ru-RU" dirty="0" err="1"/>
              <a:t>best-at</a:t>
            </a:r>
            <a:r>
              <a:rPr lang="ru-RU" dirty="0"/>
              <a:t>” и сценариям. </a:t>
            </a:r>
          </a:p>
        </p:txBody>
      </p:sp>
      <p:sp>
        <p:nvSpPr>
          <p:cNvPr id="4" name="Текст 3"/>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205352045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Создание функций</a:t>
            </a:r>
            <a:endParaRPr lang="ru-RU" dirty="0"/>
          </a:p>
        </p:txBody>
      </p:sp>
      <p:sp>
        <p:nvSpPr>
          <p:cNvPr id="3" name="Текст 2"/>
          <p:cNvSpPr>
            <a:spLocks noGrp="1"/>
          </p:cNvSpPr>
          <p:nvPr>
            <p:ph type="body" sz="quarter" idx="10"/>
          </p:nvPr>
        </p:nvSpPr>
        <p:spPr>
          <a:xfrm>
            <a:off x="774954" y="2473023"/>
            <a:ext cx="14276777" cy="1504002"/>
          </a:xfrm>
        </p:spPr>
        <p:txBody>
          <a:bodyPr/>
          <a:lstStyle/>
          <a:p>
            <a:r>
              <a:rPr lang="ru-RU" dirty="0" smtClean="0"/>
              <a:t>Придумываем</a:t>
            </a:r>
          </a:p>
          <a:p>
            <a:r>
              <a:rPr lang="ru-RU" dirty="0" smtClean="0"/>
              <a:t>Добавляем подходящие</a:t>
            </a:r>
          </a:p>
          <a:p>
            <a:r>
              <a:rPr lang="ru-RU" dirty="0" smtClean="0"/>
              <a:t>Помним о высказывании </a:t>
            </a:r>
            <a:r>
              <a:rPr lang="en-US" sz="2800" dirty="0">
                <a:latin typeface="Segoe UI Light" pitchFamily="34" charset="0"/>
              </a:rPr>
              <a:t>“best-at” </a:t>
            </a:r>
            <a:endParaRPr lang="ru-RU" dirty="0"/>
          </a:p>
        </p:txBody>
      </p:sp>
      <p:sp>
        <p:nvSpPr>
          <p:cNvPr id="4" name="Текст 3"/>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376489407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a:t>Помним о высказывании </a:t>
            </a:r>
            <a:r>
              <a:rPr lang="en-US" sz="6000" dirty="0"/>
              <a:t>“best-at” </a:t>
            </a:r>
            <a:r>
              <a:rPr lang="ru-RU" dirty="0"/>
              <a:t/>
            </a:r>
            <a:br>
              <a:rPr lang="ru-RU" dirty="0"/>
            </a:br>
            <a:endParaRPr lang="ru-RU" dirty="0"/>
          </a:p>
        </p:txBody>
      </p:sp>
      <p:sp>
        <p:nvSpPr>
          <p:cNvPr id="3" name="Текст 2"/>
          <p:cNvSpPr>
            <a:spLocks noGrp="1"/>
          </p:cNvSpPr>
          <p:nvPr>
            <p:ph type="body" sz="quarter" idx="10"/>
          </p:nvPr>
        </p:nvSpPr>
        <p:spPr>
          <a:xfrm>
            <a:off x="799017" y="2424897"/>
            <a:ext cx="14276777" cy="1717393"/>
          </a:xfrm>
        </p:spPr>
        <p:txBody>
          <a:bodyPr/>
          <a:lstStyle/>
          <a:p>
            <a:r>
              <a:rPr lang="ru-RU" dirty="0"/>
              <a:t>«Приложение  </a:t>
            </a:r>
            <a:r>
              <a:rPr lang="ru-RU" dirty="0" err="1"/>
              <a:t>Food</a:t>
            </a:r>
            <a:r>
              <a:rPr lang="ru-RU" dirty="0"/>
              <a:t> </a:t>
            </a:r>
            <a:r>
              <a:rPr lang="ru-RU" dirty="0" err="1"/>
              <a:t>Truck</a:t>
            </a:r>
            <a:r>
              <a:rPr lang="ru-RU" dirty="0"/>
              <a:t>  - лучшее в своем классе, позволяющее искать палатки быстрого питания с самым высоким рейтингом и сообщать мне, когда я нахожусь рядом с какой-нибудь из них; позволяет делиться с друзьями комментариями и оценками палаток.»</a:t>
            </a:r>
          </a:p>
        </p:txBody>
      </p:sp>
      <p:sp>
        <p:nvSpPr>
          <p:cNvPr id="4" name="Текст 3"/>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421479420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dirty="0" smtClean="0"/>
              <a:t>Помните о сценариях</a:t>
            </a:r>
            <a:endParaRPr lang="ru-RU" dirty="0"/>
          </a:p>
        </p:txBody>
      </p:sp>
      <p:sp>
        <p:nvSpPr>
          <p:cNvPr id="3" name="Текст 2"/>
          <p:cNvSpPr>
            <a:spLocks noGrp="1"/>
          </p:cNvSpPr>
          <p:nvPr>
            <p:ph type="body" sz="quarter" idx="10"/>
          </p:nvPr>
        </p:nvSpPr>
        <p:spPr>
          <a:xfrm>
            <a:off x="774954" y="2473023"/>
            <a:ext cx="14276777" cy="5056769"/>
          </a:xfrm>
        </p:spPr>
        <p:txBody>
          <a:bodyPr/>
          <a:lstStyle/>
          <a:p>
            <a:r>
              <a:rPr lang="ru-RU" b="1" dirty="0"/>
              <a:t>Где мои палатки?</a:t>
            </a:r>
            <a:endParaRPr lang="ru-RU" dirty="0"/>
          </a:p>
          <a:p>
            <a:pPr lvl="0"/>
            <a:r>
              <a:rPr lang="ru-RU" dirty="0"/>
              <a:t>Постоянно показывать на карте расположение избранных палаток.</a:t>
            </a:r>
          </a:p>
          <a:p>
            <a:r>
              <a:rPr lang="ru-RU" b="1" dirty="0"/>
              <a:t>Я голоден</a:t>
            </a:r>
            <a:endParaRPr lang="ru-RU" dirty="0"/>
          </a:p>
          <a:p>
            <a:pPr lvl="0"/>
            <a:r>
              <a:rPr lang="ru-RU" dirty="0"/>
              <a:t>Поиск ближайшего места, где можно было бы перекусить.</a:t>
            </a:r>
          </a:p>
          <a:p>
            <a:r>
              <a:rPr lang="ru-RU" b="1" dirty="0"/>
              <a:t>Отличные палатки</a:t>
            </a:r>
            <a:endParaRPr lang="ru-RU" dirty="0"/>
          </a:p>
          <a:p>
            <a:pPr lvl="0"/>
            <a:r>
              <a:rPr lang="ru-RU" dirty="0"/>
              <a:t>Поиск палаток, которые рекомендуют другие </a:t>
            </a:r>
            <a:r>
              <a:rPr lang="ru-RU" dirty="0" smtClean="0"/>
              <a:t>пользователи.</a:t>
            </a:r>
            <a:endParaRPr lang="ru-RU" dirty="0"/>
          </a:p>
          <a:p>
            <a:r>
              <a:rPr lang="ru-RU" b="1" dirty="0"/>
              <a:t>Хочется чего-то нового</a:t>
            </a:r>
            <a:endParaRPr lang="ru-RU" dirty="0"/>
          </a:p>
          <a:p>
            <a:pPr lvl="0"/>
            <a:r>
              <a:rPr lang="ru-RU" dirty="0"/>
              <a:t>Просмотр разных палаток быстрого питания; Возможность поиска по типу пищи.</a:t>
            </a:r>
          </a:p>
          <a:p>
            <a:pPr marL="0" indent="0">
              <a:buNone/>
            </a:pPr>
            <a:endParaRPr lang="ru-RU" dirty="0"/>
          </a:p>
        </p:txBody>
      </p:sp>
      <p:sp>
        <p:nvSpPr>
          <p:cNvPr id="4" name="Текст 3"/>
          <p:cNvSpPr>
            <a:spLocks noGrp="1"/>
          </p:cNvSpPr>
          <p:nvPr>
            <p:ph type="body" sz="quarter" idx="11"/>
          </p:nvPr>
        </p:nvSpPr>
        <p:spPr/>
        <p:txBody>
          <a:bodyPr/>
          <a:lstStyle/>
          <a:p>
            <a:endParaRPr lang="ru-RU"/>
          </a:p>
        </p:txBody>
      </p:sp>
    </p:spTree>
    <p:extLst>
      <p:ext uri="{BB962C8B-B14F-4D97-AF65-F5344CB8AC3E}">
        <p14:creationId xmlns:p14="http://schemas.microsoft.com/office/powerpoint/2010/main" val="22472707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Придумываем функции</a:t>
            </a:r>
            <a:endParaRPr lang="en-US" dirty="0"/>
          </a:p>
        </p:txBody>
      </p:sp>
      <p:sp>
        <p:nvSpPr>
          <p:cNvPr id="9" name="Content Placeholder 2"/>
          <p:cNvSpPr txBox="1">
            <a:spLocks/>
          </p:cNvSpPr>
          <p:nvPr/>
        </p:nvSpPr>
        <p:spPr>
          <a:xfrm>
            <a:off x="745959" y="2453609"/>
            <a:ext cx="14317578" cy="5535359"/>
          </a:xfrm>
          <a:prstGeom prst="rect">
            <a:avLst/>
          </a:prstGeom>
        </p:spPr>
        <p:txBody>
          <a:bodyPr numCol="3"/>
          <a:lst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lvl="0"/>
            <a:r>
              <a:rPr lang="ru-RU" sz="2400" dirty="0"/>
              <a:t>Поиск заведений</a:t>
            </a:r>
          </a:p>
          <a:p>
            <a:pPr lvl="0"/>
            <a:r>
              <a:rPr lang="ru-RU" sz="2400" dirty="0"/>
              <a:t>Поиск еды по меню</a:t>
            </a:r>
          </a:p>
          <a:p>
            <a:pPr lvl="0"/>
            <a:r>
              <a:rPr lang="ru-RU" sz="2400" dirty="0"/>
              <a:t>Поиск друзей</a:t>
            </a:r>
          </a:p>
          <a:p>
            <a:pPr lvl="0"/>
            <a:r>
              <a:rPr lang="ru-RU" sz="2400" dirty="0"/>
              <a:t>Отбор по категориям пищи</a:t>
            </a:r>
          </a:p>
          <a:p>
            <a:pPr lvl="0"/>
            <a:r>
              <a:rPr lang="ru-RU" sz="2400" dirty="0"/>
              <a:t>Отбор по местоположению</a:t>
            </a:r>
          </a:p>
          <a:p>
            <a:pPr lvl="0"/>
            <a:r>
              <a:rPr lang="ru-RU" sz="2400" dirty="0"/>
              <a:t>Отбор по оценкам других пользователей</a:t>
            </a:r>
          </a:p>
          <a:p>
            <a:pPr lvl="0"/>
            <a:r>
              <a:rPr lang="ru-RU" sz="2400" dirty="0"/>
              <a:t>Отбор по дате</a:t>
            </a:r>
          </a:p>
          <a:p>
            <a:pPr lvl="0"/>
            <a:r>
              <a:rPr lang="ru-RU" sz="2400" dirty="0"/>
              <a:t>Возможность прочитать меню</a:t>
            </a:r>
          </a:p>
          <a:p>
            <a:pPr lvl="0"/>
            <a:r>
              <a:rPr lang="ru-RU" sz="2400" dirty="0"/>
              <a:t>Возможность поставить заведению оценку</a:t>
            </a:r>
          </a:p>
          <a:p>
            <a:pPr lvl="0"/>
            <a:r>
              <a:rPr lang="ru-RU" sz="2400" dirty="0"/>
              <a:t>Возможность оставлять комментарии</a:t>
            </a:r>
          </a:p>
          <a:p>
            <a:pPr lvl="0"/>
            <a:r>
              <a:rPr lang="ru-RU" sz="2400" dirty="0"/>
              <a:t>Возможность читать комментарии</a:t>
            </a:r>
          </a:p>
          <a:p>
            <a:pPr lvl="0"/>
            <a:r>
              <a:rPr lang="ru-RU" sz="2400" dirty="0"/>
              <a:t>Карта с маркерами</a:t>
            </a:r>
          </a:p>
          <a:p>
            <a:pPr lvl="0"/>
            <a:r>
              <a:rPr lang="ru-RU" sz="2400" dirty="0"/>
              <a:t>Навигация</a:t>
            </a:r>
          </a:p>
          <a:p>
            <a:pPr lvl="0"/>
            <a:r>
              <a:rPr lang="ru-RU" sz="2400" dirty="0"/>
              <a:t>Возможность узнать контактную информацию заведения (электронная почта, юридический адрес)</a:t>
            </a:r>
          </a:p>
          <a:p>
            <a:pPr lvl="0"/>
            <a:r>
              <a:rPr lang="ru-RU" sz="2400" dirty="0"/>
              <a:t>Возможность просматривать галереи фотографий блюд</a:t>
            </a:r>
          </a:p>
          <a:p>
            <a:pPr lvl="0"/>
            <a:r>
              <a:rPr lang="ru-RU" sz="2400" dirty="0"/>
              <a:t>Посмотреть на карте или в виде списка ближайшие заведения</a:t>
            </a:r>
          </a:p>
          <a:p>
            <a:pPr lvl="0"/>
            <a:r>
              <a:rPr lang="ru-RU" sz="2400" dirty="0"/>
              <a:t>Добавить заведение в избранное</a:t>
            </a:r>
          </a:p>
          <a:p>
            <a:pPr lvl="0"/>
            <a:r>
              <a:rPr lang="ru-RU" sz="2400" dirty="0"/>
              <a:t>Поиск ближайшего заведения</a:t>
            </a:r>
          </a:p>
          <a:p>
            <a:pPr lvl="0"/>
            <a:r>
              <a:rPr lang="ru-RU" sz="2400" dirty="0"/>
              <a:t>Оповещать, когда я нахожусь рядом с заведением из избранного</a:t>
            </a:r>
          </a:p>
          <a:p>
            <a:pPr lvl="0"/>
            <a:r>
              <a:rPr lang="ru-RU" sz="2400" dirty="0"/>
              <a:t>Поместить на начальный экран</a:t>
            </a:r>
          </a:p>
          <a:p>
            <a:pPr lvl="0"/>
            <a:r>
              <a:rPr lang="ru-RU" sz="2400" dirty="0"/>
              <a:t>Добавить фото</a:t>
            </a:r>
          </a:p>
          <a:p>
            <a:pPr lvl="0"/>
            <a:r>
              <a:rPr lang="ru-RU" sz="2400" dirty="0"/>
              <a:t>Возможность написать рецензию</a:t>
            </a:r>
          </a:p>
          <a:p>
            <a:pPr lvl="0"/>
            <a:r>
              <a:rPr lang="ru-RU" sz="2400" dirty="0"/>
              <a:t>Определить моё местоположение на карте</a:t>
            </a:r>
          </a:p>
        </p:txBody>
      </p:sp>
    </p:spTree>
    <p:extLst>
      <p:ext uri="{BB962C8B-B14F-4D97-AF65-F5344CB8AC3E}">
        <p14:creationId xmlns:p14="http://schemas.microsoft.com/office/powerpoint/2010/main" val="400992214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азвание 1"/>
          <p:cNvSpPr>
            <a:spLocks noGrp="1"/>
          </p:cNvSpPr>
          <p:nvPr>
            <p:ph type="ctrTitle"/>
          </p:nvPr>
        </p:nvSpPr>
        <p:spPr/>
        <p:txBody>
          <a:bodyPr/>
          <a:lstStyle/>
          <a:p>
            <a:pPr marL="685800" indent="-685800" algn="l">
              <a:buFont typeface="Arial" pitchFamily="34" charset="0"/>
              <a:buChar char="•"/>
            </a:pPr>
            <a:r>
              <a:rPr lang="ru-RU" sz="4800" dirty="0" smtClean="0"/>
              <a:t>Каждая </a:t>
            </a:r>
            <a:r>
              <a:rPr lang="ru-RU" sz="4800" dirty="0"/>
              <a:t>функция дополняет и улучшает сценарий </a:t>
            </a:r>
            <a:r>
              <a:rPr lang="ru-RU" sz="4800" dirty="0" smtClean="0"/>
              <a:t/>
            </a:r>
            <a:br>
              <a:rPr lang="ru-RU" sz="4800" dirty="0" smtClean="0"/>
            </a:br>
            <a:r>
              <a:rPr lang="ru-RU" sz="4800" dirty="0"/>
              <a:t/>
            </a:r>
            <a:br>
              <a:rPr lang="ru-RU" sz="4800" dirty="0"/>
            </a:br>
            <a:r>
              <a:rPr lang="ru-RU" sz="4800" dirty="0" smtClean="0"/>
              <a:t>Каждая </a:t>
            </a:r>
            <a:r>
              <a:rPr lang="ru-RU" sz="4800" dirty="0"/>
              <a:t>функция будет использоваться практически всеми пользователями приложения </a:t>
            </a:r>
            <a:r>
              <a:rPr lang="ru-RU" sz="4800" dirty="0" smtClean="0"/>
              <a:t/>
            </a:r>
            <a:br>
              <a:rPr lang="ru-RU" sz="4800" dirty="0" smtClean="0"/>
            </a:br>
            <a:r>
              <a:rPr lang="ru-RU" sz="4800" dirty="0" smtClean="0"/>
              <a:t/>
            </a:r>
            <a:br>
              <a:rPr lang="ru-RU" sz="4800" dirty="0" smtClean="0"/>
            </a:br>
            <a:r>
              <a:rPr lang="ru-RU" sz="4800" dirty="0" smtClean="0"/>
              <a:t>Функции </a:t>
            </a:r>
            <a:r>
              <a:rPr lang="ru-RU" sz="4800" dirty="0"/>
              <a:t>должны быть специфическими </a:t>
            </a:r>
            <a:r>
              <a:rPr lang="ru-RU" sz="4800" dirty="0" smtClean="0"/>
              <a:t/>
            </a:r>
            <a:br>
              <a:rPr lang="ru-RU" sz="4800" dirty="0" smtClean="0"/>
            </a:br>
            <a:endParaRPr lang="ru-RU" sz="4800" dirty="0"/>
          </a:p>
        </p:txBody>
      </p:sp>
      <p:sp>
        <p:nvSpPr>
          <p:cNvPr id="3" name="Подзаголовок 2"/>
          <p:cNvSpPr>
            <a:spLocks noGrp="1"/>
          </p:cNvSpPr>
          <p:nvPr>
            <p:ph type="subTitle" idx="1"/>
          </p:nvPr>
        </p:nvSpPr>
        <p:spPr/>
        <p:txBody>
          <a:bodyPr/>
          <a:lstStyle/>
          <a:p>
            <a:endParaRPr lang="ru-RU" dirty="0"/>
          </a:p>
        </p:txBody>
      </p:sp>
      <p:sp>
        <p:nvSpPr>
          <p:cNvPr id="4" name="Текст 3"/>
          <p:cNvSpPr>
            <a:spLocks noGrp="1"/>
          </p:cNvSpPr>
          <p:nvPr>
            <p:ph type="body" sz="quarter" idx="10"/>
          </p:nvPr>
        </p:nvSpPr>
        <p:spPr/>
        <p:txBody>
          <a:bodyPr/>
          <a:lstStyle/>
          <a:p>
            <a:endParaRPr lang="ru-RU"/>
          </a:p>
        </p:txBody>
      </p:sp>
    </p:spTree>
    <p:extLst>
      <p:ext uri="{BB962C8B-B14F-4D97-AF65-F5344CB8AC3E}">
        <p14:creationId xmlns:p14="http://schemas.microsoft.com/office/powerpoint/2010/main" val="255035536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6000" dirty="0"/>
              <a:t>Отбрасываем функции, которые могут использовать </a:t>
            </a:r>
            <a:r>
              <a:rPr lang="ru-RU" sz="6000" dirty="0" smtClean="0"/>
              <a:t>чудо-кнопки</a:t>
            </a:r>
            <a:endParaRPr lang="en-US" sz="6000" dirty="0"/>
          </a:p>
        </p:txBody>
      </p:sp>
      <p:sp>
        <p:nvSpPr>
          <p:cNvPr id="9" name="Content Placeholder 2"/>
          <p:cNvSpPr txBox="1">
            <a:spLocks/>
          </p:cNvSpPr>
          <p:nvPr/>
        </p:nvSpPr>
        <p:spPr>
          <a:xfrm>
            <a:off x="770022" y="2501735"/>
            <a:ext cx="14149136" cy="5679739"/>
          </a:xfrm>
          <a:prstGeom prst="rect">
            <a:avLst/>
          </a:prstGeom>
        </p:spPr>
        <p:txBody>
          <a:bodyPr numCol="3"/>
          <a:lst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lvl="0"/>
            <a:r>
              <a:rPr lang="ru-RU" sz="2400" strike="sngStrike" dirty="0"/>
              <a:t>Поиск </a:t>
            </a:r>
            <a:r>
              <a:rPr lang="ru-RU" sz="2400" strike="sngStrike" dirty="0" smtClean="0"/>
              <a:t>заведений</a:t>
            </a:r>
          </a:p>
          <a:p>
            <a:pPr lvl="0"/>
            <a:r>
              <a:rPr lang="ru-RU" sz="2400" strike="sngStrike" dirty="0" smtClean="0"/>
              <a:t>Поиск </a:t>
            </a:r>
            <a:r>
              <a:rPr lang="ru-RU" sz="2400" strike="sngStrike" dirty="0"/>
              <a:t>еды по </a:t>
            </a:r>
            <a:r>
              <a:rPr lang="ru-RU" sz="2400" strike="sngStrike" dirty="0" smtClean="0"/>
              <a:t>меню</a:t>
            </a:r>
          </a:p>
          <a:p>
            <a:pPr lvl="0"/>
            <a:r>
              <a:rPr lang="ru-RU" sz="2400" strike="sngStrike" dirty="0" smtClean="0"/>
              <a:t>Поиск </a:t>
            </a:r>
            <a:r>
              <a:rPr lang="ru-RU" sz="2400" strike="sngStrike" dirty="0"/>
              <a:t>друзей</a:t>
            </a:r>
            <a:r>
              <a:rPr lang="ru-RU" sz="2400" dirty="0"/>
              <a:t> </a:t>
            </a:r>
            <a:endParaRPr lang="ru-RU" sz="2400" dirty="0" smtClean="0"/>
          </a:p>
          <a:p>
            <a:pPr lvl="0"/>
            <a:r>
              <a:rPr lang="ru-RU" sz="2400" dirty="0" smtClean="0"/>
              <a:t>Отбор </a:t>
            </a:r>
            <a:r>
              <a:rPr lang="ru-RU" sz="2400" dirty="0"/>
              <a:t>по категориям пищи</a:t>
            </a:r>
          </a:p>
          <a:p>
            <a:pPr lvl="0"/>
            <a:r>
              <a:rPr lang="ru-RU" sz="2400" dirty="0"/>
              <a:t>Отбор по местоположению</a:t>
            </a:r>
          </a:p>
          <a:p>
            <a:pPr lvl="0"/>
            <a:r>
              <a:rPr lang="ru-RU" sz="2400" dirty="0"/>
              <a:t>Отбор по оценкам других пользователей</a:t>
            </a:r>
          </a:p>
          <a:p>
            <a:pPr lvl="0"/>
            <a:r>
              <a:rPr lang="ru-RU" sz="2400" dirty="0"/>
              <a:t>Отбор по дате</a:t>
            </a:r>
          </a:p>
          <a:p>
            <a:pPr lvl="0"/>
            <a:r>
              <a:rPr lang="ru-RU" sz="2400" dirty="0"/>
              <a:t>Возможность прочитать меню</a:t>
            </a:r>
          </a:p>
          <a:p>
            <a:pPr lvl="0"/>
            <a:r>
              <a:rPr lang="ru-RU" sz="2400" dirty="0"/>
              <a:t>Возможность поставить заведению оценку</a:t>
            </a:r>
          </a:p>
          <a:p>
            <a:pPr lvl="0"/>
            <a:r>
              <a:rPr lang="ru-RU" sz="2400" strike="sngStrike" dirty="0"/>
              <a:t>Возможность оставлять комментарии</a:t>
            </a:r>
            <a:r>
              <a:rPr lang="ru-RU" sz="2400" dirty="0"/>
              <a:t> </a:t>
            </a:r>
            <a:endParaRPr lang="ru-RU" sz="2400" dirty="0" smtClean="0"/>
          </a:p>
          <a:p>
            <a:pPr lvl="0"/>
            <a:r>
              <a:rPr lang="ru-RU" sz="2400" dirty="0" smtClean="0"/>
              <a:t>Возможность </a:t>
            </a:r>
            <a:r>
              <a:rPr lang="ru-RU" sz="2400" dirty="0"/>
              <a:t>читать комментарии</a:t>
            </a:r>
          </a:p>
          <a:p>
            <a:pPr lvl="0"/>
            <a:r>
              <a:rPr lang="ru-RU" sz="2400" dirty="0"/>
              <a:t>Карта с маркерами</a:t>
            </a:r>
          </a:p>
          <a:p>
            <a:pPr lvl="0"/>
            <a:r>
              <a:rPr lang="ru-RU" sz="2400" dirty="0"/>
              <a:t>Навигация</a:t>
            </a:r>
          </a:p>
          <a:p>
            <a:pPr lvl="0"/>
            <a:r>
              <a:rPr lang="ru-RU" sz="2400" strike="sngStrike" dirty="0"/>
              <a:t>Возможность узнать контактную информацию заведения (электронная почта, юридический адрес)</a:t>
            </a:r>
            <a:endParaRPr lang="ru-RU" sz="2400" dirty="0"/>
          </a:p>
          <a:p>
            <a:pPr lvl="0"/>
            <a:r>
              <a:rPr lang="ru-RU" sz="2400" dirty="0"/>
              <a:t>Возможность просматривать галереи фотографий блюд</a:t>
            </a:r>
          </a:p>
          <a:p>
            <a:pPr lvl="0"/>
            <a:r>
              <a:rPr lang="ru-RU" sz="2400" dirty="0"/>
              <a:t>Посмотреть на карте или в виде списка ближайшие заведения</a:t>
            </a:r>
          </a:p>
          <a:p>
            <a:pPr lvl="0"/>
            <a:r>
              <a:rPr lang="ru-RU" sz="2400" dirty="0"/>
              <a:t>Добавить заведение в избранное</a:t>
            </a:r>
          </a:p>
          <a:p>
            <a:pPr lvl="0"/>
            <a:r>
              <a:rPr lang="ru-RU" sz="2400" dirty="0"/>
              <a:t>Поиск ближайшего заведения</a:t>
            </a:r>
          </a:p>
          <a:p>
            <a:pPr lvl="0"/>
            <a:r>
              <a:rPr lang="ru-RU" sz="2400" dirty="0"/>
              <a:t>Оповещать, когда я нахожусь рядом с заведением из избранного</a:t>
            </a:r>
          </a:p>
          <a:p>
            <a:pPr lvl="0"/>
            <a:r>
              <a:rPr lang="ru-RU" sz="2400" dirty="0"/>
              <a:t>Поместить на начальный экран</a:t>
            </a:r>
          </a:p>
          <a:p>
            <a:pPr lvl="0"/>
            <a:r>
              <a:rPr lang="ru-RU" sz="2400" dirty="0"/>
              <a:t>Добавить фото</a:t>
            </a:r>
          </a:p>
          <a:p>
            <a:pPr lvl="0"/>
            <a:r>
              <a:rPr lang="ru-RU" sz="2400" dirty="0"/>
              <a:t>Возможность написать рецензию</a:t>
            </a:r>
          </a:p>
          <a:p>
            <a:pPr lvl="0"/>
            <a:r>
              <a:rPr lang="ru-RU" sz="2400" dirty="0"/>
              <a:t>Определить моё местоположение на карте</a:t>
            </a:r>
          </a:p>
        </p:txBody>
      </p:sp>
    </p:spTree>
    <p:extLst>
      <p:ext uri="{BB962C8B-B14F-4D97-AF65-F5344CB8AC3E}">
        <p14:creationId xmlns:p14="http://schemas.microsoft.com/office/powerpoint/2010/main" val="417431446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2655777" cy="1448251"/>
          </a:xfrm>
        </p:spPr>
        <p:txBody>
          <a:bodyPr/>
          <a:lstStyle/>
          <a:p>
            <a:r>
              <a:rPr lang="ru-RU" sz="6000" dirty="0"/>
              <a:t>Отбрасываем функции, которые  могут быть частью </a:t>
            </a:r>
            <a:r>
              <a:rPr lang="ru-RU" sz="6000" dirty="0" smtClean="0"/>
              <a:t>контента</a:t>
            </a:r>
            <a:endParaRPr lang="en-US" sz="6000" dirty="0"/>
          </a:p>
        </p:txBody>
      </p:sp>
      <p:sp>
        <p:nvSpPr>
          <p:cNvPr id="9" name="Content Placeholder 2"/>
          <p:cNvSpPr txBox="1">
            <a:spLocks/>
          </p:cNvSpPr>
          <p:nvPr/>
        </p:nvSpPr>
        <p:spPr>
          <a:xfrm>
            <a:off x="818147" y="2501736"/>
            <a:ext cx="13908505" cy="5775990"/>
          </a:xfrm>
          <a:prstGeom prst="rect">
            <a:avLst/>
          </a:prstGeom>
        </p:spPr>
        <p:txBody>
          <a:bodyPr numCol="3"/>
          <a:lst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a:lstStyle>
          <a:p>
            <a:pPr lvl="0"/>
            <a:r>
              <a:rPr lang="ru-RU" sz="2400" dirty="0"/>
              <a:t>Отбор по категориям пищи</a:t>
            </a:r>
          </a:p>
          <a:p>
            <a:pPr lvl="0"/>
            <a:r>
              <a:rPr lang="ru-RU" sz="2400" dirty="0"/>
              <a:t>Отбор по местоположению</a:t>
            </a:r>
          </a:p>
          <a:p>
            <a:pPr lvl="0"/>
            <a:r>
              <a:rPr lang="ru-RU" sz="2400" dirty="0"/>
              <a:t>Отбор по оценкам других пользователей</a:t>
            </a:r>
          </a:p>
          <a:p>
            <a:pPr lvl="0"/>
            <a:r>
              <a:rPr lang="ru-RU" sz="2400" dirty="0"/>
              <a:t>Отбор по дате</a:t>
            </a:r>
          </a:p>
          <a:p>
            <a:pPr lvl="0"/>
            <a:r>
              <a:rPr lang="ru-RU" sz="2400" strike="sngStrike" dirty="0"/>
              <a:t>Возможность прочитать меню</a:t>
            </a:r>
            <a:endParaRPr lang="ru-RU" sz="2400" dirty="0"/>
          </a:p>
          <a:p>
            <a:pPr lvl="0"/>
            <a:r>
              <a:rPr lang="ru-RU" sz="2400" strike="sngStrike" dirty="0"/>
              <a:t>Просмотр специальных предложений и акций</a:t>
            </a:r>
            <a:endParaRPr lang="ru-RU" sz="2400" dirty="0"/>
          </a:p>
          <a:p>
            <a:pPr lvl="0"/>
            <a:r>
              <a:rPr lang="ru-RU" sz="2400" strike="sngStrike" dirty="0"/>
              <a:t>Возможность поставить заведению оценку</a:t>
            </a:r>
            <a:endParaRPr lang="ru-RU" sz="2400" dirty="0"/>
          </a:p>
          <a:p>
            <a:pPr lvl="0"/>
            <a:r>
              <a:rPr lang="ru-RU" sz="2400" strike="sngStrike" dirty="0"/>
              <a:t>Возможность читать комментарии</a:t>
            </a:r>
            <a:endParaRPr lang="ru-RU" sz="2400" dirty="0"/>
          </a:p>
          <a:p>
            <a:pPr lvl="0"/>
            <a:r>
              <a:rPr lang="ru-RU" sz="2400" strike="sngStrike" dirty="0"/>
              <a:t>Карта с маркерами</a:t>
            </a:r>
            <a:endParaRPr lang="ru-RU" sz="2400" dirty="0"/>
          </a:p>
          <a:p>
            <a:pPr lvl="0"/>
            <a:r>
              <a:rPr lang="ru-RU" sz="2400" strike="sngStrike" dirty="0"/>
              <a:t>Навигация</a:t>
            </a:r>
            <a:endParaRPr lang="ru-RU" sz="2400" dirty="0"/>
          </a:p>
          <a:p>
            <a:pPr lvl="0"/>
            <a:r>
              <a:rPr lang="ru-RU" sz="2400" strike="sngStrike" dirty="0"/>
              <a:t>Возможность узнать контактную информацию заведения (электронная почта, юридический адрес)</a:t>
            </a:r>
            <a:endParaRPr lang="ru-RU" sz="2400" dirty="0"/>
          </a:p>
          <a:p>
            <a:pPr lvl="0"/>
            <a:r>
              <a:rPr lang="ru-RU" sz="2400" strike="sngStrike" dirty="0"/>
              <a:t>Возможность просматривать галереи фотографий блюд</a:t>
            </a:r>
            <a:endParaRPr lang="ru-RU" sz="2400" dirty="0"/>
          </a:p>
          <a:p>
            <a:pPr lvl="0"/>
            <a:r>
              <a:rPr lang="ru-RU" sz="2400" dirty="0"/>
              <a:t>Посмотреть на карте или в виде списка ближайшие заведения</a:t>
            </a:r>
          </a:p>
          <a:p>
            <a:pPr lvl="0"/>
            <a:r>
              <a:rPr lang="ru-RU" sz="2400" dirty="0"/>
              <a:t>Добавить заведение в избранное</a:t>
            </a:r>
          </a:p>
          <a:p>
            <a:pPr lvl="0"/>
            <a:r>
              <a:rPr lang="ru-RU" sz="2400" dirty="0"/>
              <a:t>Поиск ближайшего заведения</a:t>
            </a:r>
          </a:p>
          <a:p>
            <a:pPr lvl="0"/>
            <a:r>
              <a:rPr lang="ru-RU" sz="2400" dirty="0"/>
              <a:t>Оповещать, когда я нахожусь рядом с заведением из избранного</a:t>
            </a:r>
          </a:p>
          <a:p>
            <a:pPr lvl="0"/>
            <a:r>
              <a:rPr lang="ru-RU" sz="2400" dirty="0"/>
              <a:t>Поместить на начальный экран</a:t>
            </a:r>
          </a:p>
          <a:p>
            <a:pPr lvl="0"/>
            <a:r>
              <a:rPr lang="ru-RU" sz="2400" dirty="0"/>
              <a:t>Добавить фото</a:t>
            </a:r>
          </a:p>
          <a:p>
            <a:pPr lvl="0"/>
            <a:r>
              <a:rPr lang="ru-RU" sz="2400" dirty="0"/>
              <a:t>Возможность написать рецензию</a:t>
            </a:r>
          </a:p>
          <a:p>
            <a:pPr lvl="0"/>
            <a:r>
              <a:rPr lang="ru-RU" sz="2400" dirty="0"/>
              <a:t>Определить моё местоположение на карте</a:t>
            </a:r>
          </a:p>
        </p:txBody>
      </p:sp>
    </p:spTree>
    <p:extLst>
      <p:ext uri="{BB962C8B-B14F-4D97-AF65-F5344CB8AC3E}">
        <p14:creationId xmlns:p14="http://schemas.microsoft.com/office/powerpoint/2010/main" val="155699920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33C7443-01E3-4E0D-AC31-8BD209C1C579}">
  <ds:schemaRefs>
    <ds:schemaRef ds:uri="http://schemas.microsoft.com/office/infopath/2007/PartnerControls"/>
    <ds:schemaRef ds:uri="http://schemas.openxmlformats.org/package/2006/metadata/core-properties"/>
    <ds:schemaRef ds:uri="http://schemas.microsoft.com/office/2006/metadata/properties"/>
    <ds:schemaRef ds:uri="http://schemas.microsoft.com/office/2006/documentManagement/types"/>
    <ds:schemaRef ds:uri="http://www.w3.org/XML/1998/namespace"/>
    <ds:schemaRef ds:uri="http://purl.org/dc/elements/1.1/"/>
    <ds:schemaRef ds:uri="http://purl.org/dc/dcmitype/"/>
    <ds:schemaRef ds:uri="http://purl.org/dc/terms/"/>
    <ds:schemaRef ds:uri="1ba418b2-d25a-4750-94ba-b9e42b42716b"/>
  </ds:schemaRefs>
</ds:datastoreItem>
</file>

<file path=customXml/itemProps3.xml><?xml version="1.0" encoding="utf-8"?>
<ds:datastoreItem xmlns:ds="http://schemas.openxmlformats.org/officeDocument/2006/customXml" ds:itemID="{5CEB2934-CB9D-4953-B340-FBE61D6714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978</Words>
  <Application>Microsoft Office PowerPoint</Application>
  <PresentationFormat>Произвольный</PresentationFormat>
  <Paragraphs>140</Paragraphs>
  <Slides>15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Win8_PPT_Template</vt:lpstr>
      <vt:lpstr>Модуль 4: Знакомство с принципом нового дизайна Microsoft: Делай больше с меньшими усилиями</vt:lpstr>
      <vt:lpstr>Содержание презентации</vt:lpstr>
      <vt:lpstr>Создание функций</vt:lpstr>
      <vt:lpstr>Помним о высказывании “best-at”  </vt:lpstr>
      <vt:lpstr>Помните о сценариях</vt:lpstr>
      <vt:lpstr>Придумываем функции</vt:lpstr>
      <vt:lpstr>Каждая функция дополняет и улучшает сценарий   Каждая функция будет использоваться практически всеми пользователями приложения   Функции должны быть специфическими  </vt:lpstr>
      <vt:lpstr>Отбрасываем функции, которые могут использовать чудо-кнопки</vt:lpstr>
      <vt:lpstr>Отбрасываем функции, которые  могут быть частью контента</vt:lpstr>
      <vt:lpstr>Сопоставление функций со сценариями </vt:lpstr>
      <vt:lpstr>Сопоставление функций со сценариями </vt:lpstr>
      <vt:lpstr>Сопоставление функций со сценариями </vt:lpstr>
      <vt:lpstr>Сопоставление функций со сценариями </vt:lpstr>
      <vt:lpstr>Сопоставление функций со сценариями </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2012-10-25T15:39:38Z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