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93" r:id="rId4"/>
  </p:sldMasterIdLst>
  <p:notesMasterIdLst>
    <p:notesMasterId r:id="rId26"/>
  </p:notesMasterIdLst>
  <p:handoutMasterIdLst>
    <p:handoutMasterId r:id="rId27"/>
  </p:handoutMasterIdLst>
  <p:sldIdLst>
    <p:sldId id="440" r:id="rId5"/>
    <p:sldId id="468" r:id="rId6"/>
    <p:sldId id="469" r:id="rId7"/>
    <p:sldId id="521" r:id="rId8"/>
    <p:sldId id="531" r:id="rId9"/>
    <p:sldId id="526" r:id="rId10"/>
    <p:sldId id="537" r:id="rId11"/>
    <p:sldId id="538" r:id="rId12"/>
    <p:sldId id="539" r:id="rId13"/>
    <p:sldId id="522" r:id="rId14"/>
    <p:sldId id="540" r:id="rId15"/>
    <p:sldId id="470" r:id="rId16"/>
    <p:sldId id="500" r:id="rId17"/>
    <p:sldId id="527" r:id="rId18"/>
    <p:sldId id="514" r:id="rId19"/>
    <p:sldId id="511" r:id="rId20"/>
    <p:sldId id="523" r:id="rId21"/>
    <p:sldId id="524" r:id="rId22"/>
    <p:sldId id="525" r:id="rId23"/>
    <p:sldId id="503" r:id="rId24"/>
    <p:sldId id="487" r:id="rId25"/>
  </p:sldIdLst>
  <p:sldSz cx="15608300" cy="8778875"/>
  <p:notesSz cx="6858000" cy="9144000"/>
  <p:defaultText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4D2"/>
    <a:srgbClr val="333399"/>
    <a:srgbClr val="00DCFF"/>
    <a:srgbClr val="111111"/>
    <a:srgbClr val="008DA4"/>
    <a:srgbClr val="7D0D00"/>
    <a:srgbClr val="164613"/>
    <a:srgbClr val="072B60"/>
    <a:srgbClr val="21DCFE"/>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301" autoAdjust="0"/>
    <p:restoredTop sz="81486" autoAdjust="0"/>
  </p:normalViewPr>
  <p:slideViewPr>
    <p:cSldViewPr snapToGrid="0">
      <p:cViewPr>
        <p:scale>
          <a:sx n="40" d="100"/>
          <a:sy n="40" d="100"/>
        </p:scale>
        <p:origin x="-2412" y="-1044"/>
      </p:cViewPr>
      <p:guideLst>
        <p:guide orient="horz" pos="184"/>
        <p:guide orient="horz" pos="1536"/>
        <p:guide orient="horz" pos="3502"/>
        <p:guide orient="horz" pos="5346"/>
        <p:guide orient="horz" pos="1905"/>
        <p:guide orient="horz" pos="1167"/>
        <p:guide pos="4916"/>
        <p:guide pos="419"/>
        <p:guide pos="1524"/>
        <p:guide pos="9412"/>
        <p:guide pos="9044"/>
        <p:guide pos="78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8" d="100"/>
          <a:sy n="98" d="100"/>
        </p:scale>
        <p:origin x="-3516"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11/1/2012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2829016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11/1/2012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124071592"/>
      </p:ext>
    </p:extLst>
  </p:cSld>
  <p:clrMap bg1="lt1" tx1="dk1" bg2="lt2" tx2="dk2" accent1="accent1" accent2="accent2" accent3="accent3" accent4="accent4" accent5="accent5" accent6="accent6" hlink="hlink" folHlink="folHlink"/>
  <p:notesStyle>
    <a:lvl1pPr marL="0" algn="l" defTabSz="1170659" rtl="0" eaLnBrk="1" latinLnBrk="0" hangingPunct="1">
      <a:lnSpc>
        <a:spcPct val="90000"/>
      </a:lnSpc>
      <a:spcAft>
        <a:spcPts val="426"/>
      </a:spcAft>
      <a:defRPr sz="1200" kern="1200">
        <a:solidFill>
          <a:schemeClr val="tx1"/>
        </a:solidFill>
        <a:latin typeface="Segoe UI" pitchFamily="34" charset="0"/>
        <a:ea typeface="+mn-ea"/>
        <a:cs typeface="+mn-cs"/>
      </a:defRPr>
    </a:lvl1pPr>
    <a:lvl2pPr marL="272680" indent="-135493"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2pPr>
    <a:lvl3pPr marL="420028"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3pPr>
    <a:lvl4pPr marL="618188" indent="-187997"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4pPr>
    <a:lvl5pPr marL="787553"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5pPr>
    <a:lvl6pPr marL="2926649" algn="l" defTabSz="1170659" rtl="0" eaLnBrk="1" latinLnBrk="0" hangingPunct="1">
      <a:defRPr sz="1500" kern="1200">
        <a:solidFill>
          <a:schemeClr val="tx1"/>
        </a:solidFill>
        <a:latin typeface="+mn-lt"/>
        <a:ea typeface="+mn-ea"/>
        <a:cs typeface="+mn-cs"/>
      </a:defRPr>
    </a:lvl6pPr>
    <a:lvl7pPr marL="3511978" algn="l" defTabSz="1170659" rtl="0" eaLnBrk="1" latinLnBrk="0" hangingPunct="1">
      <a:defRPr sz="1500" kern="1200">
        <a:solidFill>
          <a:schemeClr val="tx1"/>
        </a:solidFill>
        <a:latin typeface="+mn-lt"/>
        <a:ea typeface="+mn-ea"/>
        <a:cs typeface="+mn-cs"/>
      </a:defRPr>
    </a:lvl7pPr>
    <a:lvl8pPr marL="4097308" algn="l" defTabSz="1170659" rtl="0" eaLnBrk="1" latinLnBrk="0" hangingPunct="1">
      <a:defRPr sz="1500" kern="1200">
        <a:solidFill>
          <a:schemeClr val="tx1"/>
        </a:solidFill>
        <a:latin typeface="+mn-lt"/>
        <a:ea typeface="+mn-ea"/>
        <a:cs typeface="+mn-cs"/>
      </a:defRPr>
    </a:lvl8pPr>
    <a:lvl9pPr marL="4682638" algn="l" defTabSz="1170659"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Segoe UI" pitchFamily="34" charset="0"/>
                <a:ea typeface="+mn-ea"/>
                <a:cs typeface="+mn-cs"/>
              </a:rPr>
              <a:t>Windows, Bing, PowerPoint, Internet Explorer, </a:t>
            </a:r>
            <a:r>
              <a:rPr lang="en-US" sz="1200" kern="1200" dirty="0" err="1" smtClean="0">
                <a:solidFill>
                  <a:schemeClr val="tx1"/>
                </a:solidFill>
                <a:effectLst/>
                <a:latin typeface="Segoe UI" pitchFamily="34" charset="0"/>
                <a:ea typeface="+mn-ea"/>
                <a:cs typeface="+mn-cs"/>
              </a:rPr>
              <a:t>Visua</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lStudio</a:t>
            </a:r>
            <a:r>
              <a:rPr lang="en-US" sz="1200" kern="1200" dirty="0" smtClean="0">
                <a:solidFill>
                  <a:schemeClr val="tx1"/>
                </a:solidFill>
                <a:effectLst/>
                <a:latin typeface="Segoe UI" pitchFamily="34" charset="0"/>
                <a:ea typeface="+mn-ea"/>
                <a:cs typeface="+mn-cs"/>
              </a:rPr>
              <a:t>, Web Matrix, Dream Spark </a:t>
            </a:r>
            <a:r>
              <a:rPr lang="ru-RU" sz="1200" kern="1200" dirty="0" smtClean="0">
                <a:solidFill>
                  <a:schemeClr val="tx1"/>
                </a:solidFill>
                <a:effectLst/>
                <a:latin typeface="Segoe UI" pitchFamily="34" charset="0"/>
                <a:ea typeface="+mn-ea"/>
                <a:cs typeface="+mn-cs"/>
              </a:rPr>
              <a:t>и </a:t>
            </a:r>
            <a:r>
              <a:rPr lang="en-US" sz="1200" kern="1200" dirty="0" smtClean="0">
                <a:solidFill>
                  <a:schemeClr val="tx1"/>
                </a:solidFill>
                <a:effectLst/>
                <a:latin typeface="Segoe UI" pitchFamily="34" charset="0"/>
                <a:ea typeface="+mn-ea"/>
                <a:cs typeface="+mn-cs"/>
              </a:rPr>
              <a:t>Silver light </a:t>
            </a:r>
            <a:r>
              <a:rPr lang="ru-RU" sz="1200" kern="1200" dirty="0" smtClean="0">
                <a:solidFill>
                  <a:schemeClr val="tx1"/>
                </a:solidFill>
                <a:effectLst/>
                <a:latin typeface="Segoe UI" pitchFamily="34" charset="0"/>
                <a:ea typeface="+mn-ea"/>
                <a:cs typeface="+mn-cs"/>
              </a:rPr>
              <a:t>являются зарегистрированными торговыми знаками</a:t>
            </a:r>
            <a:r>
              <a:rPr lang="en-US" sz="1200" kern="1200" dirty="0" smtClean="0">
                <a:solidFill>
                  <a:schemeClr val="tx1"/>
                </a:solidFill>
                <a:effectLst/>
                <a:latin typeface="Segoe UI" pitchFamily="34" charset="0"/>
                <a:ea typeface="+mn-ea"/>
                <a:cs typeface="+mn-cs"/>
              </a:rPr>
              <a:t>, </a:t>
            </a:r>
            <a:r>
              <a:rPr lang="ru-RU" sz="1200" kern="1200" dirty="0" smtClean="0">
                <a:solidFill>
                  <a:schemeClr val="tx1"/>
                </a:solidFill>
                <a:effectLst/>
                <a:latin typeface="Segoe UI" pitchFamily="34" charset="0"/>
                <a:ea typeface="+mn-ea"/>
                <a:cs typeface="+mn-cs"/>
              </a:rPr>
              <a:t>принадлежащими корпорации </a:t>
            </a:r>
            <a:r>
              <a:rPr lang="en-US" sz="1200" kern="1200" dirty="0" smtClean="0">
                <a:solidFill>
                  <a:schemeClr val="tx1"/>
                </a:solidFill>
                <a:effectLst/>
                <a:latin typeface="Segoe UI" pitchFamily="34" charset="0"/>
                <a:ea typeface="+mn-ea"/>
                <a:cs typeface="+mn-cs"/>
              </a:rPr>
              <a:t>Microsoft </a:t>
            </a:r>
            <a:r>
              <a:rPr lang="ru-RU" sz="1200" kern="1200" dirty="0" smtClean="0">
                <a:solidFill>
                  <a:schemeClr val="tx1"/>
                </a:solidFill>
                <a:effectLst/>
                <a:latin typeface="Segoe UI" pitchFamily="34" charset="0"/>
                <a:ea typeface="+mn-ea"/>
                <a:cs typeface="+mn-cs"/>
              </a:rPr>
              <a:t>в США и других странах</a:t>
            </a:r>
            <a:r>
              <a:rPr lang="en-US" sz="1200" kern="1200" dirty="0" smtClean="0">
                <a:solidFill>
                  <a:schemeClr val="tx1"/>
                </a:solidFill>
                <a:effectLst/>
                <a:latin typeface="Segoe UI" pitchFamily="34" charset="0"/>
                <a:ea typeface="+mn-ea"/>
                <a:cs typeface="+mn-cs"/>
              </a:rPr>
              <a:t>. </a:t>
            </a:r>
            <a:r>
              <a:rPr lang="ru-RU" sz="1200" kern="1200" dirty="0" smtClean="0">
                <a:solidFill>
                  <a:schemeClr val="tx1"/>
                </a:solidFill>
                <a:effectLst/>
                <a:latin typeface="Segoe UI" pitchFamily="34" charset="0"/>
                <a:ea typeface="+mn-ea"/>
                <a:cs typeface="+mn-cs"/>
              </a:rPr>
              <a:t>Другие ранее упомянутые торговые марки являются собственностью разных компаний</a:t>
            </a:r>
            <a:r>
              <a:rPr lang="en-US" sz="1200" kern="1200" dirty="0" smtClean="0">
                <a:solidFill>
                  <a:schemeClr val="tx1"/>
                </a:solidFill>
                <a:effectLst/>
                <a:latin typeface="Segoe UI" pitchFamily="34" charset="0"/>
                <a:ea typeface="+mn-ea"/>
                <a:cs typeface="+mn-cs"/>
              </a:rPr>
              <a:t>.</a:t>
            </a:r>
            <a:endParaRPr lang="ru-RU" sz="1200" kern="1200" dirty="0" smtClean="0">
              <a:solidFill>
                <a:schemeClr val="tx1"/>
              </a:solidFill>
              <a:effectLst/>
              <a:latin typeface="Segoe UI" pitchFamily="34" charset="0"/>
              <a:ea typeface="+mn-ea"/>
              <a:cs typeface="+mn-cs"/>
            </a:endParaRPr>
          </a:p>
          <a:p>
            <a:r>
              <a:rPr lang="ru-RU" sz="1200" kern="1200" dirty="0" smtClean="0">
                <a:solidFill>
                  <a:schemeClr val="tx1"/>
                </a:solidFill>
                <a:effectLst/>
                <a:latin typeface="Segoe UI" pitchFamily="34" charset="0"/>
                <a:ea typeface="+mn-ea"/>
                <a:cs typeface="+mn-cs"/>
              </a:rPr>
              <a:t>Примеры компаний, организации, продукция, имена доменов, адреса электронной почты, логотипы, люди, места и события являются вымышленными. Любые совпадения с существующими компаниями, организациями, продукцией, названиями доменов, адресами электронной почты, логотипами, людьми, местами или событиями считать случайными.</a:t>
            </a:r>
          </a:p>
          <a:p>
            <a:r>
              <a:rPr lang="ru-RU" sz="1200" kern="1200" dirty="0" smtClean="0">
                <a:solidFill>
                  <a:schemeClr val="tx1"/>
                </a:solidFill>
                <a:effectLst/>
                <a:latin typeface="Segoe UI" pitchFamily="34" charset="0"/>
                <a:ea typeface="+mn-ea"/>
                <a:cs typeface="+mn-cs"/>
              </a:rPr>
              <a:t>Достоверность предоставленной в данном руководстве информации не гарантирована. </a:t>
            </a:r>
          </a:p>
          <a:p>
            <a:r>
              <a:rPr lang="ru-RU" sz="1200" kern="1200" dirty="0" smtClean="0">
                <a:solidFill>
                  <a:schemeClr val="tx1"/>
                </a:solidFill>
                <a:effectLst/>
                <a:latin typeface="Segoe UI" pitchFamily="34" charset="0"/>
                <a:ea typeface="+mn-ea"/>
                <a:cs typeface="+mn-cs"/>
              </a:rPr>
              <a:t>Авторы статьи и корпорация </a:t>
            </a:r>
            <a:r>
              <a:rPr lang="en-US" sz="1200" kern="1200" dirty="0"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не несет ответственности за любой ущерб, возникший в результате выполнения описанных в этой статье действий.</a:t>
            </a:r>
          </a:p>
          <a:p>
            <a:r>
              <a:rPr lang="ru-RU" sz="1200" kern="1200" dirty="0" smtClean="0">
                <a:solidFill>
                  <a:schemeClr val="tx1"/>
                </a:solidFill>
                <a:effectLst/>
                <a:latin typeface="Segoe UI" pitchFamily="34" charset="0"/>
                <a:ea typeface="+mn-ea"/>
                <a:cs typeface="+mn-cs"/>
              </a:rPr>
              <a:t>Все права защищены Корпорация</a:t>
            </a:r>
            <a:r>
              <a:rPr lang="en-US" sz="1200" kern="1200" dirty="0"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2012</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DD98CA6-83E8-544E-A531-CC859E4DCC81}"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10803551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dirty="0" smtClean="0"/>
              <a:t>С точки зрения разработчиков</a:t>
            </a:r>
            <a:r>
              <a:rPr lang="ru-RU" baseline="0" dirty="0" smtClean="0"/>
              <a:t> адаптивный макет связан с шаблоном приложения на основе сетки (</a:t>
            </a:r>
            <a:r>
              <a:rPr lang="en-US" baseline="0" dirty="0" smtClean="0"/>
              <a:t>Grid App)</a:t>
            </a:r>
            <a:r>
              <a:rPr lang="ru-RU" baseline="0" dirty="0" smtClean="0"/>
              <a:t> в </a:t>
            </a:r>
            <a:r>
              <a:rPr lang="en-US" baseline="0" dirty="0" smtClean="0"/>
              <a:t>Visual Studio 2012</a:t>
            </a:r>
            <a:r>
              <a:rPr lang="ru-RU" baseline="0" dirty="0" smtClean="0"/>
              <a:t>, а фиксированный макет связан с шаблоном приложения </a:t>
            </a:r>
            <a:r>
              <a:rPr lang="en-US" baseline="0" dirty="0" smtClean="0"/>
              <a:t>Fixed Layout</a:t>
            </a:r>
            <a:r>
              <a:rPr lang="ru-RU" baseline="0" dirty="0" smtClean="0"/>
              <a:t>.</a:t>
            </a:r>
            <a:endParaRPr lang="ru-RU"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kern="1200" dirty="0" smtClean="0">
                <a:solidFill>
                  <a:schemeClr val="tx1"/>
                </a:solidFill>
                <a:effectLst/>
                <a:latin typeface="Segoe UI" pitchFamily="34" charset="0"/>
                <a:ea typeface="+mn-ea"/>
                <a:cs typeface="+mn-cs"/>
              </a:rPr>
              <a:t>Экраны с высоким разрешением выглядят лучше, но пользовательский интерфейс может уменьшиться, что создает неудобства при использовании сенсорного взаимодействия с приложением. В другом случае, если вы решите «растянуть» макет приложения, спроектированный для более низкого разрешения, возникает еще одна проблема – текст и картинки могут отображаться нечетко.</a:t>
            </a:r>
            <a:endParaRPr lang="en-US" sz="120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kern="1200" dirty="0" smtClean="0">
                <a:solidFill>
                  <a:schemeClr val="tx1"/>
                </a:solidFill>
                <a:effectLst/>
                <a:latin typeface="Segoe UI" pitchFamily="34" charset="0"/>
                <a:ea typeface="+mn-ea"/>
                <a:cs typeface="+mn-cs"/>
              </a:rPr>
              <a:t>Следующая картинка показывает </a:t>
            </a:r>
            <a:r>
              <a:rPr lang="ru-RU" sz="1200" b="1" kern="1200" dirty="0" smtClean="0">
                <a:solidFill>
                  <a:schemeClr val="tx1"/>
                </a:solidFill>
                <a:effectLst/>
                <a:latin typeface="Segoe UI" pitchFamily="34" charset="0"/>
                <a:ea typeface="+mn-ea"/>
                <a:cs typeface="+mn-cs"/>
              </a:rPr>
              <a:t>прикрепленный режим</a:t>
            </a:r>
            <a:r>
              <a:rPr lang="ru-RU" sz="1200" kern="1200" dirty="0" smtClean="0">
                <a:solidFill>
                  <a:schemeClr val="tx1"/>
                </a:solidFill>
                <a:effectLst/>
                <a:latin typeface="Segoe UI" pitchFamily="34" charset="0"/>
                <a:ea typeface="+mn-ea"/>
                <a:cs typeface="+mn-cs"/>
              </a:rPr>
              <a:t> в двух вариантах. Рисунок а):  </a:t>
            </a:r>
            <a:r>
              <a:rPr lang="ru-RU" sz="1200" kern="1200" dirty="0" err="1" smtClean="0">
                <a:solidFill>
                  <a:schemeClr val="tx1"/>
                </a:solidFill>
                <a:effectLst/>
                <a:latin typeface="Segoe UI" pitchFamily="34" charset="0"/>
                <a:ea typeface="+mn-ea"/>
                <a:cs typeface="+mn-cs"/>
              </a:rPr>
              <a:t>априложение</a:t>
            </a:r>
            <a:r>
              <a:rPr lang="ru-RU" sz="1200" kern="1200" dirty="0" smtClean="0">
                <a:solidFill>
                  <a:schemeClr val="tx1"/>
                </a:solidFill>
                <a:effectLst/>
                <a:latin typeface="Segoe UI" pitchFamily="34" charset="0"/>
                <a:ea typeface="+mn-ea"/>
                <a:cs typeface="+mn-cs"/>
              </a:rPr>
              <a:t> Погода отображается слева от просматриваемого на главном экране приложения </a:t>
            </a:r>
            <a:r>
              <a:rPr lang="en-US" sz="1200" kern="1200" dirty="0" err="1" smtClean="0">
                <a:solidFill>
                  <a:schemeClr val="tx1"/>
                </a:solidFill>
                <a:effectLst/>
                <a:latin typeface="Segoe UI" pitchFamily="34" charset="0"/>
                <a:ea typeface="+mn-ea"/>
                <a:cs typeface="+mn-cs"/>
              </a:rPr>
              <a:t>Contoso</a:t>
            </a:r>
            <a:r>
              <a:rPr lang="en-US" sz="1200" kern="1200" dirty="0" smtClean="0">
                <a:solidFill>
                  <a:schemeClr val="tx1"/>
                </a:solidFill>
                <a:effectLst/>
                <a:latin typeface="Segoe UI" pitchFamily="34" charset="0"/>
                <a:ea typeface="+mn-ea"/>
                <a:cs typeface="+mn-cs"/>
              </a:rPr>
              <a:t> Food Trucks</a:t>
            </a:r>
            <a:r>
              <a:rPr lang="ru-RU" sz="1200" kern="1200" dirty="0" smtClean="0">
                <a:solidFill>
                  <a:schemeClr val="tx1"/>
                </a:solidFill>
                <a:effectLst/>
                <a:latin typeface="Segoe UI" pitchFamily="34" charset="0"/>
                <a:ea typeface="+mn-ea"/>
                <a:cs typeface="+mn-cs"/>
              </a:rPr>
              <a:t>. Рисунок </a:t>
            </a:r>
            <a:r>
              <a:rPr lang="en-US" sz="1200" kern="1200" dirty="0" smtClean="0">
                <a:solidFill>
                  <a:schemeClr val="tx1"/>
                </a:solidFill>
                <a:effectLst/>
                <a:latin typeface="Segoe UI" pitchFamily="34" charset="0"/>
                <a:ea typeface="+mn-ea"/>
                <a:cs typeface="+mn-cs"/>
              </a:rPr>
              <a:t>b</a:t>
            </a:r>
            <a:r>
              <a:rPr lang="ru-RU" sz="1200" kern="1200" dirty="0" smtClean="0">
                <a:solidFill>
                  <a:schemeClr val="tx1"/>
                </a:solidFill>
                <a:effectLst/>
                <a:latin typeface="Segoe UI" pitchFamily="34" charset="0"/>
                <a:ea typeface="+mn-ea"/>
                <a:cs typeface="+mn-cs"/>
              </a:rPr>
              <a:t>): пользователь кликом запустил приложение </a:t>
            </a:r>
            <a:r>
              <a:rPr lang="en-US" sz="1200" kern="1200" dirty="0" err="1" smtClean="0">
                <a:solidFill>
                  <a:schemeClr val="tx1"/>
                </a:solidFill>
                <a:effectLst/>
                <a:latin typeface="Segoe UI" pitchFamily="34" charset="0"/>
                <a:ea typeface="+mn-ea"/>
                <a:cs typeface="+mn-cs"/>
              </a:rPr>
              <a:t>Contoso</a:t>
            </a:r>
            <a:r>
              <a:rPr lang="en-US" sz="1200" kern="1200" dirty="0" smtClean="0">
                <a:solidFill>
                  <a:schemeClr val="tx1"/>
                </a:solidFill>
                <a:effectLst/>
                <a:latin typeface="Segoe UI" pitchFamily="34" charset="0"/>
                <a:ea typeface="+mn-ea"/>
                <a:cs typeface="+mn-cs"/>
              </a:rPr>
              <a:t> Food Trucks </a:t>
            </a:r>
            <a:r>
              <a:rPr lang="ru-RU" sz="1200" kern="1200" dirty="0" smtClean="0">
                <a:solidFill>
                  <a:schemeClr val="tx1"/>
                </a:solidFill>
                <a:effectLst/>
                <a:latin typeface="Segoe UI" pitchFamily="34" charset="0"/>
                <a:ea typeface="+mn-ea"/>
                <a:cs typeface="+mn-cs"/>
              </a:rPr>
              <a:t>слева от приложения </a:t>
            </a:r>
            <a:r>
              <a:rPr lang="en-US" sz="1200" kern="1200" dirty="0" smtClean="0">
                <a:solidFill>
                  <a:schemeClr val="tx1"/>
                </a:solidFill>
                <a:effectLst/>
                <a:latin typeface="Segoe UI" pitchFamily="34" charset="0"/>
                <a:ea typeface="+mn-ea"/>
                <a:cs typeface="+mn-cs"/>
              </a:rPr>
              <a:t>Microsoft Word</a:t>
            </a:r>
            <a:r>
              <a:rPr lang="ru-RU" sz="1200" kern="1200" dirty="0" smtClean="0">
                <a:solidFill>
                  <a:schemeClr val="tx1"/>
                </a:solidFill>
                <a:effectLst/>
                <a:latin typeface="Segoe UI" pitchFamily="34" charset="0"/>
                <a:ea typeface="+mn-ea"/>
                <a:cs typeface="+mn-cs"/>
              </a:rPr>
              <a:t>, просматриваемого на главном экране.</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b="1" kern="1200" dirty="0" smtClean="0">
                <a:solidFill>
                  <a:schemeClr val="tx1"/>
                </a:solidFill>
                <a:effectLst/>
                <a:latin typeface="Segoe UI" pitchFamily="34" charset="0"/>
                <a:ea typeface="+mn-ea"/>
                <a:cs typeface="+mn-cs"/>
              </a:rPr>
              <a:t>Приспособьте Ваш макет для прикрепленного режима</a:t>
            </a:r>
            <a:endParaRPr lang="ru-RU" sz="1200" kern="1200" dirty="0" smtClean="0">
              <a:solidFill>
                <a:schemeClr val="tx1"/>
              </a:solidFill>
              <a:effectLst/>
              <a:latin typeface="Segoe UI" pitchFamily="34" charset="0"/>
              <a:ea typeface="+mn-ea"/>
              <a:cs typeface="+mn-cs"/>
            </a:endParaRPr>
          </a:p>
          <a:p>
            <a:r>
              <a:rPr lang="ru-RU" sz="1200" kern="1200" dirty="0" smtClean="0">
                <a:solidFill>
                  <a:schemeClr val="tx1"/>
                </a:solidFill>
                <a:effectLst/>
                <a:latin typeface="Segoe UI" pitchFamily="34" charset="0"/>
                <a:ea typeface="+mn-ea"/>
                <a:cs typeface="+mn-cs"/>
              </a:rPr>
              <a:t>При переходе в прикрепленный режим ширина приложения становится равной 320 пикселей, в то время как величина высоты может меняться.  Вертикальная прокрутка позволяет избежать пересечения с краем и нижней частью просмотра.</a:t>
            </a:r>
          </a:p>
          <a:p>
            <a:r>
              <a:rPr lang="ru-RU" sz="1200" b="1" kern="1200" dirty="0" smtClean="0">
                <a:solidFill>
                  <a:schemeClr val="tx1"/>
                </a:solidFill>
                <a:effectLst/>
                <a:latin typeface="Segoe UI" pitchFamily="34" charset="0"/>
                <a:ea typeface="+mn-ea"/>
                <a:cs typeface="+mn-cs"/>
              </a:rPr>
              <a:t>Сохраните контекст и состояние приложения</a:t>
            </a:r>
          </a:p>
          <a:p>
            <a:r>
              <a:rPr lang="ru-RU" sz="1200" kern="1200" dirty="0" smtClean="0">
                <a:solidFill>
                  <a:schemeClr val="tx1"/>
                </a:solidFill>
                <a:effectLst/>
                <a:latin typeface="Segoe UI" pitchFamily="34" charset="0"/>
                <a:ea typeface="+mn-ea"/>
                <a:cs typeface="+mn-cs"/>
              </a:rPr>
              <a:t>В прикрепленном режиме функциональность приложения не должна страдать. Чтобы этого достигнуть, подумайте о том, как сохранить контекст пользователя при переключении из заполняющего режима приложения в прикрепленный режим. Пользователь должен чувствовать, что он работает с тем же приложением в том же состоянии, содержимое приложения не должно удаляться или слишком сильно перемещаться.</a:t>
            </a:r>
          </a:p>
          <a:p>
            <a:r>
              <a:rPr lang="ru-RU" sz="1200" b="1" kern="1200" dirty="0" smtClean="0">
                <a:solidFill>
                  <a:schemeClr val="tx1"/>
                </a:solidFill>
                <a:effectLst/>
                <a:latin typeface="Segoe UI" pitchFamily="34" charset="0"/>
                <a:ea typeface="+mn-ea"/>
                <a:cs typeface="+mn-cs"/>
              </a:rPr>
              <a:t>Стремитесь к сохранению функциональности приложения</a:t>
            </a:r>
            <a:endParaRPr lang="ru-RU" sz="1200" kern="1200" dirty="0" smtClean="0">
              <a:solidFill>
                <a:schemeClr val="tx1"/>
              </a:solidFill>
              <a:effectLst/>
              <a:latin typeface="Segoe UI" pitchFamily="34" charset="0"/>
              <a:ea typeface="+mn-ea"/>
              <a:cs typeface="+mn-cs"/>
            </a:endParaRPr>
          </a:p>
          <a:p>
            <a:r>
              <a:rPr lang="ru-RU" sz="1200" kern="1200" dirty="0" smtClean="0">
                <a:solidFill>
                  <a:schemeClr val="tx1"/>
                </a:solidFill>
                <a:effectLst/>
                <a:latin typeface="Segoe UI" pitchFamily="34" charset="0"/>
                <a:ea typeface="+mn-ea"/>
                <a:cs typeface="+mn-cs"/>
              </a:rPr>
              <a:t>Рассматривайте переход приложения к прикрепленному режиму как нечто большее, нежели только изменение макета. Все функции и возможности вашего приложения должны быть доступны в прикрепленном режиме. Возможно, придется сделать значительную корректировку, но пользователь должен иметь возможность полноценной работы функций в обоих режимах.</a:t>
            </a:r>
          </a:p>
          <a:p>
            <a:r>
              <a:rPr lang="ru-RU" sz="1200" b="1" kern="1200" dirty="0" smtClean="0">
                <a:solidFill>
                  <a:schemeClr val="tx1"/>
                </a:solidFill>
                <a:effectLst/>
                <a:latin typeface="Segoe UI" pitchFamily="34" charset="0"/>
                <a:ea typeface="+mn-ea"/>
                <a:cs typeface="+mn-cs"/>
              </a:rPr>
              <a:t>Позвольте пользователю контролировать ситуацию</a:t>
            </a:r>
            <a:endParaRPr lang="ru-RU" sz="1200" kern="1200" dirty="0" smtClean="0">
              <a:solidFill>
                <a:schemeClr val="tx1"/>
              </a:solidFill>
              <a:effectLst/>
              <a:latin typeface="Segoe UI" pitchFamily="34" charset="0"/>
              <a:ea typeface="+mn-ea"/>
              <a:cs typeface="+mn-cs"/>
            </a:endParaRPr>
          </a:p>
          <a:p>
            <a:r>
              <a:rPr lang="ru-RU" sz="1200" kern="1200" dirty="0" smtClean="0">
                <a:solidFill>
                  <a:schemeClr val="tx1"/>
                </a:solidFill>
                <a:effectLst/>
                <a:latin typeface="Segoe UI" pitchFamily="34" charset="0"/>
                <a:ea typeface="+mn-ea"/>
                <a:cs typeface="+mn-cs"/>
              </a:rPr>
              <a:t>Несмотря на все усилия, возможны ситуации, когда вам придется сделать некоторые функции приложения недоступными в прикрепленном режиме. Например, у вас есть элемент управления, отображающий карту, которая </a:t>
            </a:r>
            <a:r>
              <a:rPr lang="ru-RU" sz="1200" kern="1200" dirty="0" err="1" smtClean="0">
                <a:solidFill>
                  <a:schemeClr val="tx1"/>
                </a:solidFill>
                <a:effectLst/>
                <a:latin typeface="Segoe UI" pitchFamily="34" charset="0"/>
                <a:ea typeface="+mn-ea"/>
                <a:cs typeface="+mn-cs"/>
              </a:rPr>
              <a:t>нечитаема</a:t>
            </a:r>
            <a:r>
              <a:rPr lang="ru-RU" sz="1200" kern="1200" dirty="0" smtClean="0">
                <a:solidFill>
                  <a:schemeClr val="tx1"/>
                </a:solidFill>
                <a:effectLst/>
                <a:latin typeface="Segoe UI" pitchFamily="34" charset="0"/>
                <a:ea typeface="+mn-ea"/>
                <a:cs typeface="+mn-cs"/>
              </a:rPr>
              <a:t> в прикрепленном режиме. Хотя вы можете программным образом переключить приложение из прикрепленного режима в режим заполняющего приложения, рекомендуется никогда этого не делать. Позвольте пользователю контролировать ситуацию, показав ему окно с соответствующим вопросом или другую возможность, которая даст ему самостоятельно принять решение.</a:t>
            </a:r>
          </a:p>
          <a:p>
            <a:endParaRPr lang="en-US" sz="1200" kern="1200" dirty="0" smtClean="0">
              <a:solidFill>
                <a:schemeClr val="tx1"/>
              </a:solidFill>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kern="1200" dirty="0" smtClean="0">
                <a:solidFill>
                  <a:schemeClr val="tx1"/>
                </a:solidFill>
                <a:effectLst/>
                <a:latin typeface="Segoe UI" pitchFamily="34" charset="0"/>
                <a:ea typeface="+mn-ea"/>
                <a:cs typeface="+mn-cs"/>
              </a:rPr>
              <a:t>Сложности для разработчика вызывают не только физические размеры экранов. Приложение для </a:t>
            </a:r>
            <a:r>
              <a:rPr lang="en-US" sz="1200" b="0" kern="1200" dirty="0" smtClean="0">
                <a:solidFill>
                  <a:schemeClr val="tx1"/>
                </a:solidFill>
                <a:effectLst/>
                <a:latin typeface="Segoe UI" pitchFamily="34" charset="0"/>
                <a:ea typeface="+mn-ea"/>
                <a:cs typeface="+mn-cs"/>
              </a:rPr>
              <a:t>Windows Store</a:t>
            </a:r>
            <a:r>
              <a:rPr lang="ru-RU" sz="1200" b="0" kern="1200" dirty="0" smtClean="0">
                <a:solidFill>
                  <a:schemeClr val="tx1"/>
                </a:solidFill>
                <a:effectLst/>
                <a:latin typeface="Segoe UI" pitchFamily="34" charset="0"/>
                <a:ea typeface="+mn-ea"/>
                <a:cs typeface="+mn-cs"/>
              </a:rPr>
              <a:t>, кроме того, должно быть оптимизировано для портретного и ландшафтного режимов просмотра, и</a:t>
            </a:r>
            <a:r>
              <a:rPr lang="ru-RU" sz="1200" b="0" kern="1200" baseline="0" dirty="0" smtClean="0">
                <a:solidFill>
                  <a:schemeClr val="tx1"/>
                </a:solidFill>
                <a:effectLst/>
                <a:latin typeface="Segoe UI" pitchFamily="34" charset="0"/>
                <a:ea typeface="+mn-ea"/>
                <a:cs typeface="+mn-cs"/>
              </a:rPr>
              <a:t> </a:t>
            </a:r>
            <a:r>
              <a:rPr lang="ru-RU" sz="1200" b="0" kern="1200" dirty="0" smtClean="0">
                <a:solidFill>
                  <a:schemeClr val="tx1"/>
                </a:solidFill>
                <a:effectLst/>
                <a:latin typeface="Segoe UI" pitchFamily="34" charset="0"/>
                <a:ea typeface="+mn-ea"/>
                <a:cs typeface="+mn-cs"/>
              </a:rPr>
              <a:t>необходимо понять, как пользователю будет удобнее воспользоваться всеми возможностями в различных режимах. Нужно помнить, что для высокого разрешения экрана требуются картинки и графика соответствующего разрешения. Вы научитесь решать эти задачи в последующих разделах, но начать следует с первой проблемы: как настроить макет для корректного отображения в различных разрешениях.</a:t>
            </a:r>
            <a:endParaRPr lang="ru-RU" sz="1200" b="0" kern="1200" dirty="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413139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170659" rtl="0" eaLnBrk="1" fontAlgn="auto" latinLnBrk="0" hangingPunct="1">
              <a:lnSpc>
                <a:spcPct val="90000"/>
              </a:lnSpc>
              <a:spcBef>
                <a:spcPts val="0"/>
              </a:spcBef>
              <a:spcAft>
                <a:spcPts val="426"/>
              </a:spcAft>
              <a:buClrTx/>
              <a:buSzTx/>
              <a:buFontTx/>
              <a:buNone/>
              <a:tabLst/>
              <a:defRPr/>
            </a:pPr>
            <a:r>
              <a:rPr lang="ru-RU" sz="1200" kern="1200" dirty="0" smtClean="0">
                <a:solidFill>
                  <a:schemeClr val="tx1"/>
                </a:solidFill>
                <a:effectLst/>
                <a:latin typeface="Segoe UI" pitchFamily="34" charset="0"/>
                <a:ea typeface="+mn-ea"/>
                <a:cs typeface="+mn-cs"/>
              </a:rPr>
              <a:t>На рисунке проиллюстрирована эта дилемма. На первой картинке  представлен макет, оптимизированный для 11,6- дюймового монитора (разрешение 1366 </a:t>
            </a:r>
            <a:r>
              <a:rPr lang="en-US" sz="1200" kern="1200" dirty="0" smtClean="0">
                <a:solidFill>
                  <a:schemeClr val="tx1"/>
                </a:solidFill>
                <a:effectLst/>
                <a:latin typeface="Segoe UI" pitchFamily="34" charset="0"/>
                <a:ea typeface="+mn-ea"/>
                <a:cs typeface="+mn-cs"/>
              </a:rPr>
              <a:t>x</a:t>
            </a:r>
            <a:r>
              <a:rPr lang="ru-RU" sz="1200" kern="1200" dirty="0" smtClean="0">
                <a:solidFill>
                  <a:schemeClr val="tx1"/>
                </a:solidFill>
                <a:effectLst/>
                <a:latin typeface="Segoe UI" pitchFamily="34" charset="0"/>
                <a:ea typeface="+mn-ea"/>
                <a:cs typeface="+mn-cs"/>
              </a:rPr>
              <a:t> 768), на второй картинке — тот же макет на 20-дюймовом мониторе (разрешение 1920</a:t>
            </a:r>
            <a:r>
              <a:rPr lang="en-US" sz="1200" kern="1200" dirty="0" smtClean="0">
                <a:solidFill>
                  <a:schemeClr val="tx1"/>
                </a:solidFill>
                <a:effectLst/>
                <a:latin typeface="Segoe UI" pitchFamily="34" charset="0"/>
                <a:ea typeface="+mn-ea"/>
                <a:cs typeface="+mn-cs"/>
              </a:rPr>
              <a:t>x</a:t>
            </a:r>
            <a:r>
              <a:rPr lang="ru-RU" sz="1200" kern="1200" dirty="0" smtClean="0">
                <a:solidFill>
                  <a:schemeClr val="tx1"/>
                </a:solidFill>
                <a:effectLst/>
                <a:latin typeface="Segoe UI" pitchFamily="34" charset="0"/>
                <a:ea typeface="+mn-ea"/>
                <a:cs typeface="+mn-cs"/>
              </a:rPr>
              <a:t> 1080).</a:t>
            </a:r>
          </a:p>
          <a:p>
            <a:pPr marL="0" marR="0" indent="0" algn="l" defTabSz="1170659" rtl="0" eaLnBrk="1" fontAlgn="auto" latinLnBrk="0" hangingPunct="1">
              <a:lnSpc>
                <a:spcPct val="90000"/>
              </a:lnSpc>
              <a:spcBef>
                <a:spcPts val="0"/>
              </a:spcBef>
              <a:spcAft>
                <a:spcPts val="426"/>
              </a:spcAft>
              <a:buClrTx/>
              <a:buSzTx/>
              <a:buFontTx/>
              <a:buNone/>
              <a:tabLst/>
              <a:defRPr/>
            </a:pPr>
            <a:endParaRPr lang="ru-RU" sz="1200" kern="1200" dirty="0" smtClean="0">
              <a:solidFill>
                <a:schemeClr val="tx1"/>
              </a:solidFill>
              <a:effectLst/>
              <a:latin typeface="Segoe UI" pitchFamily="34" charset="0"/>
              <a:ea typeface="+mn-ea"/>
              <a:cs typeface="+mn-cs"/>
            </a:endParaRPr>
          </a:p>
          <a:p>
            <a:r>
              <a:rPr lang="ru-RU" sz="1200" kern="1200" dirty="0" smtClean="0">
                <a:solidFill>
                  <a:schemeClr val="tx1"/>
                </a:solidFill>
                <a:effectLst/>
                <a:latin typeface="Segoe UI" pitchFamily="34" charset="0"/>
                <a:ea typeface="+mn-ea"/>
                <a:cs typeface="+mn-cs"/>
              </a:rPr>
              <a:t>Из рисунка видно, что неоптимизированный макет далеко не идеально отображается на большом экране. Контент занимает лишь часть экрана и это не позволяет пользователю полноценно использовать  приложение. Фактически, окно приложения уменьшено.</a:t>
            </a:r>
          </a:p>
          <a:p>
            <a:r>
              <a:rPr lang="ru-RU" sz="1200" kern="1200" dirty="0" smtClean="0">
                <a:solidFill>
                  <a:schemeClr val="tx1"/>
                </a:solidFill>
                <a:effectLst/>
                <a:latin typeface="Segoe UI" pitchFamily="34" charset="0"/>
                <a:ea typeface="+mn-ea"/>
                <a:cs typeface="+mn-cs"/>
              </a:rPr>
              <a:t>Если Вы принимали участие в </a:t>
            </a:r>
            <a:r>
              <a:rPr lang="ru-RU" sz="1200" kern="1200" dirty="0" err="1" smtClean="0">
                <a:solidFill>
                  <a:schemeClr val="tx1"/>
                </a:solidFill>
                <a:effectLst/>
                <a:latin typeface="Segoe UI" pitchFamily="34" charset="0"/>
                <a:ea typeface="+mn-ea"/>
                <a:cs typeface="+mn-cs"/>
              </a:rPr>
              <a:t>веб-разработке</a:t>
            </a:r>
            <a:r>
              <a:rPr lang="ru-RU" sz="1200" kern="1200" dirty="0" smtClean="0">
                <a:solidFill>
                  <a:schemeClr val="tx1"/>
                </a:solidFill>
                <a:effectLst/>
                <a:latin typeface="Segoe UI" pitchFamily="34" charset="0"/>
                <a:ea typeface="+mn-ea"/>
                <a:cs typeface="+mn-cs"/>
              </a:rPr>
              <a:t>, Вам должны быть знакомы эти проблемы. Но подобные сложности исчезли с появлением полезных инструментов для разработки, позволяющих создавать макеты для экранов различного разрешения. Такой стиль проектирования называют адаптивным дизайном (иногда –  «отзывчивым дизайном», </a:t>
            </a:r>
            <a:r>
              <a:rPr lang="en-US" sz="1200" kern="1200" dirty="0" smtClean="0">
                <a:solidFill>
                  <a:schemeClr val="tx1"/>
                </a:solidFill>
                <a:effectLst/>
                <a:latin typeface="Segoe UI" pitchFamily="34" charset="0"/>
                <a:ea typeface="+mn-ea"/>
                <a:cs typeface="+mn-cs"/>
              </a:rPr>
              <a:t>responsive design</a:t>
            </a:r>
            <a:r>
              <a:rPr lang="ru-RU" sz="1200" kern="1200" dirty="0" smtClean="0">
                <a:solidFill>
                  <a:schemeClr val="tx1"/>
                </a:solidFill>
                <a:effectLst/>
                <a:latin typeface="Segoe UI" pitchFamily="34" charset="0"/>
                <a:ea typeface="+mn-ea"/>
                <a:cs typeface="+mn-cs"/>
              </a:rPr>
              <a:t>). </a:t>
            </a:r>
            <a:endParaRPr lang="ru-RU" sz="1200" kern="1200" dirty="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1719160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kern="1200" dirty="0" smtClean="0">
                <a:solidFill>
                  <a:schemeClr val="tx1"/>
                </a:solidFill>
                <a:effectLst/>
                <a:latin typeface="Segoe UI" pitchFamily="34" charset="0"/>
                <a:ea typeface="+mn-ea"/>
                <a:cs typeface="+mn-cs"/>
              </a:rPr>
              <a:t>Основная идея медиа-запросов состоит в том, что корректность отображения макета зависит от возможностей устройств пользователей. Если у пользователя разрешение экрана 1366 </a:t>
            </a:r>
            <a:r>
              <a:rPr lang="en-US" sz="1200" kern="1200" dirty="0" smtClean="0">
                <a:solidFill>
                  <a:schemeClr val="tx1"/>
                </a:solidFill>
                <a:effectLst/>
                <a:latin typeface="Segoe UI" pitchFamily="34" charset="0"/>
                <a:ea typeface="+mn-ea"/>
                <a:cs typeface="+mn-cs"/>
              </a:rPr>
              <a:t>x</a:t>
            </a:r>
            <a:r>
              <a:rPr lang="ru-RU" sz="1200" kern="1200" dirty="0" smtClean="0">
                <a:solidFill>
                  <a:schemeClr val="tx1"/>
                </a:solidFill>
                <a:effectLst/>
                <a:latin typeface="Segoe UI" pitchFamily="34" charset="0"/>
                <a:ea typeface="+mn-ea"/>
                <a:cs typeface="+mn-cs"/>
              </a:rPr>
              <a:t> 768, макет определяется одной таблицей стилей.  Если у пользователя разрешение экрана составляет 1920</a:t>
            </a:r>
            <a:r>
              <a:rPr lang="en-US" sz="1200" kern="1200" dirty="0" smtClean="0">
                <a:solidFill>
                  <a:schemeClr val="tx1"/>
                </a:solidFill>
                <a:effectLst/>
                <a:latin typeface="Segoe UI" pitchFamily="34" charset="0"/>
                <a:ea typeface="+mn-ea"/>
                <a:cs typeface="+mn-cs"/>
              </a:rPr>
              <a:t>x</a:t>
            </a:r>
            <a:r>
              <a:rPr lang="ru-RU" sz="1200" kern="1200" dirty="0" smtClean="0">
                <a:solidFill>
                  <a:schemeClr val="tx1"/>
                </a:solidFill>
                <a:effectLst/>
                <a:latin typeface="Segoe UI" pitchFamily="34" charset="0"/>
                <a:ea typeface="+mn-ea"/>
                <a:cs typeface="+mn-cs"/>
              </a:rPr>
              <a:t>1080, макет использует другую таблицу стилей, оптимизированную под эти размеры экрана. </a:t>
            </a:r>
          </a:p>
          <a:p>
            <a:r>
              <a:rPr lang="ru-RU" sz="1200" kern="1200" dirty="0" smtClean="0">
                <a:solidFill>
                  <a:schemeClr val="tx1"/>
                </a:solidFill>
                <a:effectLst/>
                <a:latin typeface="Segoe UI" pitchFamily="34" charset="0"/>
                <a:ea typeface="+mn-ea"/>
                <a:cs typeface="+mn-cs"/>
              </a:rPr>
              <a:t>На последнем примере видно, что макет большого экрана лучше подходит для этого контекста: здесь три строки содержания вместо двух строк и несколько столбцов, располагающихся на всем экране. При использовании этого способа приложение остается погруженным и совместимым с устройством пользователя, и пространство экрана задействуется в полной мере (рационально).</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Segoe UI" pitchFamily="34" charset="0"/>
                <a:ea typeface="+mn-ea"/>
                <a:cs typeface="+mn-cs"/>
              </a:rPr>
              <a:t>Представьте, что Ваш шаблон растянулся на большом экране. Каковы варианты развития событий? Какие разделы могут расшириться, а какие должны иметь фиксированное положение и размеры? </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2547132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170659" rtl="0" eaLnBrk="1" fontAlgn="auto" latinLnBrk="0" hangingPunct="1">
              <a:lnSpc>
                <a:spcPct val="90000"/>
              </a:lnSpc>
              <a:spcBef>
                <a:spcPts val="0"/>
              </a:spcBef>
              <a:spcAft>
                <a:spcPts val="426"/>
              </a:spcAft>
              <a:buClrTx/>
              <a:buSzTx/>
              <a:buFontTx/>
              <a:buNone/>
              <a:tabLst/>
              <a:defRPr/>
            </a:pPr>
            <a:r>
              <a:rPr lang="ru-RU" sz="1200" kern="1200" dirty="0" smtClean="0">
                <a:solidFill>
                  <a:schemeClr val="tx1"/>
                </a:solidFill>
                <a:effectLst/>
                <a:latin typeface="Segoe UI" pitchFamily="34" charset="0"/>
                <a:ea typeface="+mn-ea"/>
                <a:cs typeface="+mn-cs"/>
              </a:rPr>
              <a:t>Для лучшего понимания вопросов можно разделить этот макет на невидимые «зоны»: </a:t>
            </a:r>
            <a:r>
              <a:rPr lang="ru-RU" sz="1200" b="1" kern="1200" dirty="0" smtClean="0">
                <a:solidFill>
                  <a:schemeClr val="tx1"/>
                </a:solidFill>
                <a:effectLst/>
                <a:latin typeface="Segoe UI" pitchFamily="34" charset="0"/>
                <a:ea typeface="+mn-ea"/>
                <a:cs typeface="+mn-cs"/>
              </a:rPr>
              <a:t>Заголовок</a:t>
            </a:r>
            <a:r>
              <a:rPr lang="ru-RU" sz="1200" b="0" kern="1200" dirty="0" smtClean="0">
                <a:solidFill>
                  <a:schemeClr val="tx1"/>
                </a:solidFill>
                <a:effectLst/>
                <a:latin typeface="Segoe UI" pitchFamily="34" charset="0"/>
                <a:ea typeface="+mn-ea"/>
                <a:cs typeface="+mn-cs"/>
              </a:rPr>
              <a:t>, </a:t>
            </a:r>
            <a:r>
              <a:rPr lang="ru-RU" sz="1200" b="1" kern="1200" dirty="0" smtClean="0">
                <a:solidFill>
                  <a:schemeClr val="tx1"/>
                </a:solidFill>
                <a:effectLst/>
                <a:latin typeface="Segoe UI" pitchFamily="34" charset="0"/>
                <a:ea typeface="+mn-ea"/>
                <a:cs typeface="+mn-cs"/>
              </a:rPr>
              <a:t>Описание </a:t>
            </a:r>
            <a:r>
              <a:rPr lang="ru-RU" sz="1200" b="0" kern="1200" dirty="0" smtClean="0">
                <a:solidFill>
                  <a:schemeClr val="tx1"/>
                </a:solidFill>
                <a:effectLst/>
                <a:latin typeface="Segoe UI" pitchFamily="34" charset="0"/>
                <a:ea typeface="+mn-ea"/>
                <a:cs typeface="+mn-cs"/>
              </a:rPr>
              <a:t>и </a:t>
            </a:r>
            <a:r>
              <a:rPr lang="ru-RU" sz="1200" b="1" kern="1200" dirty="0" smtClean="0">
                <a:solidFill>
                  <a:schemeClr val="tx1"/>
                </a:solidFill>
                <a:effectLst/>
                <a:latin typeface="Segoe UI" pitchFamily="34" charset="0"/>
                <a:ea typeface="+mn-ea"/>
                <a:cs typeface="+mn-cs"/>
              </a:rPr>
              <a:t>Содержимое.</a:t>
            </a:r>
            <a:r>
              <a:rPr lang="ru-RU" sz="1200" kern="1200" dirty="0" smtClean="0">
                <a:solidFill>
                  <a:schemeClr val="tx1"/>
                </a:solidFill>
                <a:effectLst/>
                <a:latin typeface="Segoe UI" pitchFamily="34" charset="0"/>
                <a:ea typeface="+mn-ea"/>
                <a:cs typeface="+mn-cs"/>
              </a:rPr>
              <a:t> </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22531710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smtClean="0">
                <a:solidFill>
                  <a:schemeClr val="tx1"/>
                </a:solidFill>
                <a:effectLst/>
                <a:latin typeface="Segoe UI" pitchFamily="34" charset="0"/>
                <a:ea typeface="+mn-ea"/>
                <a:cs typeface="+mn-cs"/>
              </a:rPr>
              <a:t>При таком определении «зон» можно использовать несколько вариантов изменения макета при различных размерах экрана: </a:t>
            </a:r>
            <a:r>
              <a:rPr lang="ru-RU" sz="1200" b="1" kern="1200" dirty="0" smtClean="0">
                <a:solidFill>
                  <a:schemeClr val="tx1"/>
                </a:solidFill>
                <a:effectLst/>
                <a:latin typeface="Segoe UI" pitchFamily="34" charset="0"/>
                <a:ea typeface="+mn-ea"/>
                <a:cs typeface="+mn-cs"/>
              </a:rPr>
              <a:t>Заголовок </a:t>
            </a:r>
            <a:r>
              <a:rPr lang="ru-RU" sz="1200" kern="1200" dirty="0" smtClean="0">
                <a:solidFill>
                  <a:schemeClr val="tx1"/>
                </a:solidFill>
                <a:effectLst/>
                <a:latin typeface="Segoe UI" pitchFamily="34" charset="0"/>
                <a:ea typeface="+mn-ea"/>
                <a:cs typeface="+mn-cs"/>
              </a:rPr>
              <a:t>может растянуться, а </a:t>
            </a:r>
            <a:r>
              <a:rPr lang="ru-RU" sz="1200" b="1" kern="1200" dirty="0" smtClean="0">
                <a:solidFill>
                  <a:schemeClr val="tx1"/>
                </a:solidFill>
                <a:effectLst/>
                <a:latin typeface="Segoe UI" pitchFamily="34" charset="0"/>
                <a:ea typeface="+mn-ea"/>
                <a:cs typeface="+mn-cs"/>
              </a:rPr>
              <a:t>Описание </a:t>
            </a:r>
            <a:r>
              <a:rPr lang="ru-RU" sz="1200" b="0" kern="1200" dirty="0" smtClean="0">
                <a:solidFill>
                  <a:schemeClr val="tx1"/>
                </a:solidFill>
                <a:effectLst/>
                <a:latin typeface="Segoe UI" pitchFamily="34" charset="0"/>
                <a:ea typeface="+mn-ea"/>
                <a:cs typeface="+mn-cs"/>
              </a:rPr>
              <a:t>и</a:t>
            </a:r>
            <a:r>
              <a:rPr lang="ru-RU" sz="1200" b="1" kern="1200" dirty="0" smtClean="0">
                <a:solidFill>
                  <a:schemeClr val="tx1"/>
                </a:solidFill>
                <a:effectLst/>
                <a:latin typeface="Segoe UI" pitchFamily="34" charset="0"/>
                <a:ea typeface="+mn-ea"/>
                <a:cs typeface="+mn-cs"/>
              </a:rPr>
              <a:t> Содержимое</a:t>
            </a:r>
            <a:r>
              <a:rPr lang="ru-RU" sz="1200" kern="1200" dirty="0" smtClean="0">
                <a:solidFill>
                  <a:schemeClr val="tx1"/>
                </a:solidFill>
                <a:effectLst/>
                <a:latin typeface="Segoe UI" pitchFamily="34" charset="0"/>
                <a:ea typeface="+mn-ea"/>
                <a:cs typeface="+mn-cs"/>
              </a:rPr>
              <a:t> — остаться неизменными; либо </a:t>
            </a:r>
            <a:r>
              <a:rPr lang="ru-RU" sz="1200" b="1" kern="1200" dirty="0" smtClean="0">
                <a:solidFill>
                  <a:schemeClr val="tx1"/>
                </a:solidFill>
                <a:effectLst/>
                <a:latin typeface="Segoe UI" pitchFamily="34" charset="0"/>
                <a:ea typeface="+mn-ea"/>
                <a:cs typeface="+mn-cs"/>
              </a:rPr>
              <a:t>Заголовок </a:t>
            </a:r>
            <a:r>
              <a:rPr lang="ru-RU" sz="1200" kern="1200" dirty="0" smtClean="0">
                <a:solidFill>
                  <a:schemeClr val="tx1"/>
                </a:solidFill>
                <a:effectLst/>
                <a:latin typeface="Segoe UI" pitchFamily="34" charset="0"/>
                <a:ea typeface="+mn-ea"/>
                <a:cs typeface="+mn-cs"/>
              </a:rPr>
              <a:t>может остаться неизменным, а </a:t>
            </a:r>
            <a:r>
              <a:rPr lang="ru-RU" sz="1200" b="1" kern="1200" dirty="0" smtClean="0">
                <a:solidFill>
                  <a:schemeClr val="tx1"/>
                </a:solidFill>
                <a:effectLst/>
                <a:latin typeface="Segoe UI" pitchFamily="34" charset="0"/>
                <a:ea typeface="+mn-ea"/>
                <a:cs typeface="+mn-cs"/>
              </a:rPr>
              <a:t>Описание </a:t>
            </a:r>
            <a:r>
              <a:rPr lang="ru-RU" sz="1200" b="0" kern="1200" dirty="0" smtClean="0">
                <a:solidFill>
                  <a:schemeClr val="tx1"/>
                </a:solidFill>
                <a:effectLst/>
                <a:latin typeface="Segoe UI" pitchFamily="34" charset="0"/>
                <a:ea typeface="+mn-ea"/>
                <a:cs typeface="+mn-cs"/>
              </a:rPr>
              <a:t>и</a:t>
            </a:r>
            <a:r>
              <a:rPr lang="ru-RU" sz="1200" b="1" kern="1200" dirty="0" smtClean="0">
                <a:solidFill>
                  <a:schemeClr val="tx1"/>
                </a:solidFill>
                <a:effectLst/>
                <a:latin typeface="Segoe UI" pitchFamily="34" charset="0"/>
                <a:ea typeface="+mn-ea"/>
                <a:cs typeface="+mn-cs"/>
              </a:rPr>
              <a:t> Содержимое </a:t>
            </a:r>
            <a:r>
              <a:rPr lang="ru-RU" sz="1200" kern="1200" dirty="0" smtClean="0">
                <a:solidFill>
                  <a:schemeClr val="tx1"/>
                </a:solidFill>
                <a:effectLst/>
                <a:latin typeface="Segoe UI" pitchFamily="34" charset="0"/>
                <a:ea typeface="+mn-ea"/>
                <a:cs typeface="+mn-cs"/>
              </a:rPr>
              <a:t>растянутся. Из предыдущих модулей известно, что </a:t>
            </a:r>
            <a:r>
              <a:rPr lang="ru-RU" sz="1200" b="1" kern="1200" dirty="0" smtClean="0">
                <a:solidFill>
                  <a:schemeClr val="tx1"/>
                </a:solidFill>
                <a:effectLst/>
                <a:latin typeface="Segoe UI" pitchFamily="34" charset="0"/>
                <a:ea typeface="+mn-ea"/>
                <a:cs typeface="+mn-cs"/>
              </a:rPr>
              <a:t>Заголовок</a:t>
            </a:r>
            <a:r>
              <a:rPr lang="ru-RU" sz="1200" kern="1200" dirty="0" smtClean="0">
                <a:solidFill>
                  <a:schemeClr val="tx1"/>
                </a:solidFill>
                <a:effectLst/>
                <a:latin typeface="Segoe UI" pitchFamily="34" charset="0"/>
                <a:ea typeface="+mn-ea"/>
                <a:cs typeface="+mn-cs"/>
              </a:rPr>
              <a:t> всегда располагается в верхнем левом углу с зафиксированной верхней и правой границей. Таким образом, это исключает изменение размеров и положения </a:t>
            </a:r>
            <a:r>
              <a:rPr lang="ru-RU" sz="1200" b="1" kern="1200" dirty="0" smtClean="0">
                <a:solidFill>
                  <a:schemeClr val="tx1"/>
                </a:solidFill>
                <a:effectLst/>
                <a:latin typeface="Segoe UI" pitchFamily="34" charset="0"/>
                <a:ea typeface="+mn-ea"/>
                <a:cs typeface="+mn-cs"/>
              </a:rPr>
              <a:t>Заголовка</a:t>
            </a:r>
            <a:r>
              <a:rPr lang="ru-RU" sz="1200" kern="1200" dirty="0" smtClean="0">
                <a:solidFill>
                  <a:schemeClr val="tx1"/>
                </a:solidFill>
                <a:effectLst/>
                <a:latin typeface="Segoe UI" pitchFamily="34" charset="0"/>
                <a:ea typeface="+mn-ea"/>
                <a:cs typeface="+mn-cs"/>
              </a:rPr>
              <a:t>. В </a:t>
            </a:r>
            <a:r>
              <a:rPr lang="en-US" sz="1200" kern="1200" dirty="0" err="1" smtClean="0">
                <a:solidFill>
                  <a:schemeClr val="tx1"/>
                </a:solidFill>
                <a:effectLst/>
                <a:latin typeface="Segoe UI" pitchFamily="34" charset="0"/>
                <a:ea typeface="+mn-ea"/>
                <a:cs typeface="+mn-cs"/>
              </a:rPr>
              <a:t>WinRT</a:t>
            </a:r>
            <a:r>
              <a:rPr lang="ru-RU" sz="1200" kern="1200" dirty="0" smtClean="0">
                <a:solidFill>
                  <a:schemeClr val="tx1"/>
                </a:solidFill>
                <a:effectLst/>
                <a:latin typeface="Segoe UI" pitchFamily="34" charset="0"/>
                <a:ea typeface="+mn-ea"/>
                <a:cs typeface="+mn-cs"/>
              </a:rPr>
              <a:t>-</a:t>
            </a:r>
            <a:r>
              <a:rPr lang="ru-RU" sz="1200" b="0" kern="1200" dirty="0" smtClean="0">
                <a:solidFill>
                  <a:schemeClr val="tx1"/>
                </a:solidFill>
                <a:effectLst/>
                <a:latin typeface="Segoe UI" pitchFamily="34" charset="0"/>
                <a:ea typeface="+mn-ea"/>
                <a:cs typeface="+mn-cs"/>
              </a:rPr>
              <a:t>приложении</a:t>
            </a:r>
            <a:r>
              <a:rPr lang="ru-RU" sz="1200" b="1" kern="1200" dirty="0" smtClean="0">
                <a:solidFill>
                  <a:schemeClr val="tx1"/>
                </a:solidFill>
                <a:effectLst/>
                <a:latin typeface="Segoe UI" pitchFamily="34" charset="0"/>
                <a:ea typeface="+mn-ea"/>
                <a:cs typeface="+mn-cs"/>
              </a:rPr>
              <a:t> Содержимое</a:t>
            </a:r>
            <a:r>
              <a:rPr lang="ru-RU" sz="1200" kern="1200" dirty="0" smtClean="0">
                <a:solidFill>
                  <a:schemeClr val="tx1"/>
                </a:solidFill>
                <a:effectLst/>
                <a:latin typeface="Segoe UI" pitchFamily="34" charset="0"/>
                <a:ea typeface="+mn-ea"/>
                <a:cs typeface="+mn-cs"/>
              </a:rPr>
              <a:t> является самой важной частью и лучшим местом для начала работы.</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21460496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1685049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smtClean="0">
                <a:solidFill>
                  <a:schemeClr val="tx1"/>
                </a:solidFill>
                <a:effectLst/>
                <a:latin typeface="Segoe UI" pitchFamily="34" charset="0"/>
                <a:ea typeface="+mn-ea"/>
                <a:cs typeface="+mn-cs"/>
              </a:rPr>
              <a:t>Следующий способ позволяет отображать большее количества контента за счет использования нескольких колонок текста с помощью соответствующего элемента управления. На картинке, представленной ниже, дано отображение на маленьком экране с использованием двух столбцов текста и большой экран с использованием трех столбцов текста. Опять же, имейте в виду, что каждый экран отражает различные таблицы стилей, но установку количества столбцов с несколькими текстовыми столбцами сделать очень просто</a:t>
            </a:r>
            <a:endParaRPr lang="ru-RU" sz="1200" kern="1200" dirty="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11445630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166226478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28701458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sz="6000"/>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473023"/>
            <a:ext cx="14276777" cy="4087273"/>
          </a:xfrm>
        </p:spPr>
        <p:txBody>
          <a:bodyPr/>
          <a:lstStyle>
            <a:lvl1pPr>
              <a:lnSpc>
                <a:spcPct val="150000"/>
              </a:lnSpc>
              <a:defRPr sz="3200">
                <a:latin typeface="Segoe UI Light" pitchFamily="34" charset="0"/>
              </a:defRPr>
            </a:lvl1pPr>
            <a:lvl2pPr>
              <a:lnSpc>
                <a:spcPct val="150000"/>
              </a:lnSpc>
              <a:defRPr sz="3200">
                <a:latin typeface="Segoe UI Light" pitchFamily="34" charset="0"/>
              </a:defRPr>
            </a:lvl2pPr>
            <a:lvl3pPr>
              <a:lnSpc>
                <a:spcPct val="150000"/>
              </a:lnSpc>
              <a:defRPr sz="3200">
                <a:latin typeface="Segoe UI Light" pitchFamily="34" charset="0"/>
              </a:defRPr>
            </a:lvl3pPr>
            <a:lvl4pPr>
              <a:lnSpc>
                <a:spcPct val="150000"/>
              </a:lnSpc>
              <a:defRPr sz="3200">
                <a:latin typeface="Segoe UI Light" pitchFamily="34" charset="0"/>
              </a:defRPr>
            </a:lvl4pPr>
            <a:lvl5pPr>
              <a:lnSpc>
                <a:spcPct val="150000"/>
              </a:lnSpc>
              <a:defRPr sz="3200">
                <a:latin typeface="Segoe UI Light"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420661575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43198"/>
          </a:xfrm>
        </p:spPr>
        <p:txBody>
          <a:bodyPr/>
          <a:lstStyle>
            <a:lvl1pPr marL="0" indent="0">
              <a:buNone/>
              <a:defRPr sz="3200">
                <a:latin typeface="Segoe UI Light" pitchFamily="34" charset="0"/>
              </a:defRPr>
            </a:lvl1pPr>
          </a:lstStyle>
          <a:p>
            <a:pPr lvl="0"/>
            <a:r>
              <a:rPr lang="en-US" dirty="0"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94756103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377447882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774954" y="1991030"/>
            <a:ext cx="14276777" cy="193591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5"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5" name="TextBox 4"/>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6" name="TextBox 5"/>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7" name="TextBox 6"/>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538925357"/>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7986340"/>
            <a:ext cx="15608301" cy="792537"/>
          </a:xfrm>
          <a:solidFill>
            <a:srgbClr val="FFFF99"/>
          </a:solidFill>
        </p:spPr>
        <p:txBody>
          <a:bodyPr wrap="square" lIns="195110" tIns="97555" rIns="195110" bIns="97555" anchor="b" anchorCtr="0">
            <a:noAutofit/>
          </a:bodyPr>
          <a:lstStyle>
            <a:lvl1pPr algn="r">
              <a:buFont typeface="Arial" pitchFamily="34" charset="0"/>
              <a:buNone/>
              <a:defRPr spc="-64"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86426" y="7224997"/>
            <a:ext cx="12260797" cy="471459"/>
          </a:xfrm>
          <a:prstGeom prst="rect">
            <a:avLst/>
          </a:prstGeom>
        </p:spPr>
        <p:txBody>
          <a:bodyPr lIns="0">
            <a:noAutofit/>
          </a:bodyPr>
          <a:lstStyle>
            <a:lvl1pPr marL="0" indent="0" algn="l">
              <a:buNone/>
              <a:defRPr sz="2600" b="1" cap="all" spc="0" baseline="0">
                <a:solidFill>
                  <a:schemeClr val="tx1">
                    <a:lumMod val="75000"/>
                    <a:lumOff val="25000"/>
                  </a:schemeClr>
                </a:solidFill>
                <a:latin typeface="Segoe UI" pitchFamily="34" charset="0"/>
                <a:ea typeface="Segoe UI" pitchFamily="34" charset="0"/>
                <a:cs typeface="Segoe UI" pitchFamily="34" charset="0"/>
              </a:defRPr>
            </a:lvl1pPr>
            <a:lvl2pPr marL="585353" indent="0" algn="ctr">
              <a:buNone/>
              <a:defRPr>
                <a:solidFill>
                  <a:schemeClr val="tx1">
                    <a:tint val="75000"/>
                  </a:schemeClr>
                </a:solidFill>
              </a:defRPr>
            </a:lvl2pPr>
            <a:lvl3pPr marL="1170706" indent="0" algn="ctr">
              <a:buNone/>
              <a:defRPr>
                <a:solidFill>
                  <a:schemeClr val="tx1">
                    <a:tint val="75000"/>
                  </a:schemeClr>
                </a:solidFill>
              </a:defRPr>
            </a:lvl3pPr>
            <a:lvl4pPr marL="1756059" indent="0" algn="ctr">
              <a:buNone/>
              <a:defRPr>
                <a:solidFill>
                  <a:schemeClr val="tx1">
                    <a:tint val="75000"/>
                  </a:schemeClr>
                </a:solidFill>
              </a:defRPr>
            </a:lvl4pPr>
            <a:lvl5pPr marL="2341413" indent="0" algn="ctr">
              <a:buNone/>
              <a:defRPr>
                <a:solidFill>
                  <a:schemeClr val="tx1">
                    <a:tint val="75000"/>
                  </a:schemeClr>
                </a:solidFill>
              </a:defRPr>
            </a:lvl5pPr>
            <a:lvl6pPr marL="2926766" indent="0" algn="ctr">
              <a:buNone/>
              <a:defRPr>
                <a:solidFill>
                  <a:schemeClr val="tx1">
                    <a:tint val="75000"/>
                  </a:schemeClr>
                </a:solidFill>
              </a:defRPr>
            </a:lvl6pPr>
            <a:lvl7pPr marL="3512119" indent="0" algn="ctr">
              <a:buNone/>
              <a:defRPr>
                <a:solidFill>
                  <a:schemeClr val="tx1">
                    <a:tint val="75000"/>
                  </a:schemeClr>
                </a:solidFill>
              </a:defRPr>
            </a:lvl7pPr>
            <a:lvl8pPr marL="4097472" indent="0" algn="ctr">
              <a:buNone/>
              <a:defRPr>
                <a:solidFill>
                  <a:schemeClr val="tx1">
                    <a:tint val="75000"/>
                  </a:schemeClr>
                </a:solidFill>
              </a:defRPr>
            </a:lvl8pPr>
            <a:lvl9pPr marL="4682825"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786426" y="7642264"/>
            <a:ext cx="12260797" cy="798378"/>
          </a:xfrm>
          <a:prstGeom prst="rect">
            <a:avLst/>
          </a:prstGeom>
        </p:spPr>
        <p:txBody>
          <a:bodyPr vert="horz" lIns="0">
            <a:normAutofit/>
          </a:bodyPr>
          <a:lstStyle>
            <a:lvl1pPr>
              <a:lnSpc>
                <a:spcPct val="70000"/>
              </a:lnSpc>
              <a:buFontTx/>
              <a:buNone/>
              <a:defRPr kumimoji="0" lang="en-US" sz="2000" b="0" i="0" u="none" strike="noStrike" kern="1200" cap="none" spc="-9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Click to edit presenter </a:t>
            </a:r>
          </a:p>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0861"/>
            <a:ext cx="15627657" cy="8768016"/>
          </a:xfrm>
          <a:prstGeom prst="rect">
            <a:avLst/>
          </a:prstGeom>
        </p:spPr>
      </p:pic>
    </p:spTree>
    <p:extLst>
      <p:ext uri="{BB962C8B-B14F-4D97-AF65-F5344CB8AC3E}">
        <p14:creationId xmlns:p14="http://schemas.microsoft.com/office/powerpoint/2010/main" val="83121356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0415" y="351562"/>
            <a:ext cx="14047470" cy="1463146"/>
          </a:xfrm>
          <a:prstGeom prst="rect">
            <a:avLst/>
          </a:prstGeom>
        </p:spPr>
        <p:txBody>
          <a:bodyPr vert="horz" lIns="130046" tIns="65023" rIns="130046" bIns="65023"/>
          <a:lstStyle/>
          <a:p>
            <a:r>
              <a:rPr lang="en-US" dirty="0" smtClean="0"/>
              <a:t>Click to edit Master title style</a:t>
            </a:r>
            <a:endParaRPr lang="en-US" dirty="0"/>
          </a:p>
        </p:txBody>
      </p:sp>
      <p:sp>
        <p:nvSpPr>
          <p:cNvPr id="3" name="Content Placeholder 2"/>
          <p:cNvSpPr>
            <a:spLocks noGrp="1"/>
          </p:cNvSpPr>
          <p:nvPr>
            <p:ph idx="1"/>
          </p:nvPr>
        </p:nvSpPr>
        <p:spPr>
          <a:xfrm>
            <a:off x="780415" y="2048405"/>
            <a:ext cx="14047470" cy="2411940"/>
          </a:xfrm>
          <a:prstGeom prst="rect">
            <a:avLst/>
          </a:prstGeom>
        </p:spPr>
        <p:txBody>
          <a:bodyPr vert="horz" lIns="130046" tIns="65023" rIns="130046" bIns="65023"/>
          <a:lstStyle>
            <a:lvl1pPr>
              <a:defRPr sz="4000"/>
            </a:lvl1pPr>
            <a:lvl2pPr>
              <a:defRPr sz="34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10169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345411"/>
            <a:ext cx="13116012" cy="1950217"/>
          </a:xfrm>
        </p:spPr>
        <p:txBody>
          <a:bodyPr anchor="ctr">
            <a:noAutofit/>
          </a:bodyPr>
          <a:lstStyle>
            <a:lvl1pPr algn="l">
              <a:lnSpc>
                <a:spcPct val="90000"/>
              </a:lnSpc>
              <a:defRPr sz="6100" spc="-256"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40606814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5661108"/>
            <a:ext cx="13116012" cy="1950217"/>
          </a:xfrm>
        </p:spPr>
        <p:txBody>
          <a:bodyPr anchor="ctr">
            <a:noAutofit/>
          </a:bodyPr>
          <a:lstStyle>
            <a:lvl1pPr algn="l">
              <a:lnSpc>
                <a:spcPct val="90000"/>
              </a:lnSpc>
              <a:defRPr sz="6100" spc="-256"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29930109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1621858"/>
            <a:ext cx="11938988" cy="1950213"/>
          </a:xfrm>
        </p:spPr>
        <p:txBody>
          <a:bodyPr anchor="ctr" anchorCtr="0">
            <a:noAutofit/>
          </a:bodyPr>
          <a:lstStyle>
            <a:lvl1pPr>
              <a:lnSpc>
                <a:spcPct val="90000"/>
              </a:lnSpc>
              <a:defRPr sz="56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42080" y="5561989"/>
            <a:ext cx="11938989" cy="590974"/>
          </a:xfrm>
        </p:spPr>
        <p:txBody>
          <a:bodyPr>
            <a:noAutofit/>
          </a:bodyPr>
          <a:lstStyle>
            <a:lvl1pPr marL="0" indent="0" algn="l">
              <a:lnSpc>
                <a:spcPct val="90000"/>
              </a:lnSpc>
              <a:spcBef>
                <a:spcPts val="0"/>
              </a:spcBef>
              <a:buNone/>
              <a:defRPr sz="2600" i="0" u="none">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242080" y="3492057"/>
            <a:ext cx="13116013" cy="1764792"/>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12300" b="0" i="0" u="none" strike="noStrike" kern="1200" cap="none" spc="-82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9709283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1865790"/>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sz="6000"/>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156285"/>
            <a:ext cx="14276777" cy="3354765"/>
          </a:xfrm>
        </p:spPr>
        <p:txBody>
          <a:bodyPr/>
          <a:lstStyle>
            <a:lvl1pPr>
              <a:lnSpc>
                <a:spcPct val="150000"/>
              </a:lnSpc>
              <a:defRPr sz="3200">
                <a:latin typeface="Segoe UI Light" pitchFamily="34" charset="0"/>
              </a:defRPr>
            </a:lvl1pPr>
            <a:lvl2pPr>
              <a:lnSpc>
                <a:spcPct val="150000"/>
              </a:lnSpc>
              <a:defRPr sz="2800">
                <a:latin typeface="Segoe UI Light" pitchFamily="34" charset="0"/>
              </a:defRPr>
            </a:lvl2pPr>
            <a:lvl3pPr>
              <a:lnSpc>
                <a:spcPct val="150000"/>
              </a:lnSpc>
              <a:defRPr sz="2400">
                <a:latin typeface="Segoe UI Light" pitchFamily="34" charset="0"/>
              </a:defRPr>
            </a:lvl3pPr>
            <a:lvl4pPr>
              <a:lnSpc>
                <a:spcPct val="150000"/>
              </a:lnSpc>
              <a:defRPr sz="2400">
                <a:latin typeface="Segoe UI Light" pitchFamily="34" charset="0"/>
              </a:defRPr>
            </a:lvl4pPr>
            <a:lvl5pPr>
              <a:lnSpc>
                <a:spcPct val="150000"/>
              </a:lnSpc>
              <a:defRPr sz="2400">
                <a:latin typeface="Segoe UI Light"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11" name="TextBox 10"/>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92132255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7402" y="251316"/>
            <a:ext cx="14276777" cy="1489563"/>
          </a:xfrm>
          <a:prstGeom prst="rect">
            <a:avLst/>
          </a:prstGeom>
        </p:spPr>
        <p:txBody>
          <a:bodyPr vert="horz" wrap="square"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4954" y="2156285"/>
            <a:ext cx="14276776" cy="345940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3"/>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5" name="TextBox 4"/>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 bg1="lt1" tx1="dk1" bg2="lt2" tx2="dk2" accent1="accent1" accent2="accent2" accent3="accent3" accent4="accent4" accent5="accent5" accent6="accent6" hlink="hlink" folHlink="folHlink"/>
  <p:sldLayoutIdLst>
    <p:sldLayoutId id="2147483727" r:id="rId1"/>
    <p:sldLayoutId id="2147483694" r:id="rId2"/>
    <p:sldLayoutId id="2147483723" r:id="rId3"/>
    <p:sldLayoutId id="2147483724" r:id="rId4"/>
    <p:sldLayoutId id="2147483695" r:id="rId5"/>
    <p:sldLayoutId id="2147483725" r:id="rId6"/>
    <p:sldLayoutId id="2147483732" r:id="rId7"/>
    <p:sldLayoutId id="2147483696" r:id="rId8"/>
    <p:sldLayoutId id="2147483731" r:id="rId9"/>
    <p:sldLayoutId id="2147483728" r:id="rId10"/>
    <p:sldLayoutId id="2147483735" r:id="rId11"/>
    <p:sldLayoutId id="2147483736" r:id="rId12"/>
    <p:sldLayoutId id="2147483734" r:id="rId13"/>
    <p:sldLayoutId id="2147483697" r:id="rId14"/>
    <p:sldLayoutId id="2147483700" r:id="rId15"/>
    <p:sldLayoutId id="2147483701" r:id="rId16"/>
    <p:sldLayoutId id="2147483726" r:id="rId17"/>
    <p:sldLayoutId id="2147483702" r:id="rId18"/>
    <p:sldLayoutId id="2147483703" r:id="rId19"/>
    <p:sldLayoutId id="2147483704" r:id="rId20"/>
    <p:sldLayoutId id="2147483753" r:id="rId21"/>
    <p:sldLayoutId id="2147483755" r:id="rId22"/>
  </p:sldLayoutIdLst>
  <p:transition>
    <p:fade/>
  </p:transition>
  <p:timing>
    <p:tnLst>
      <p:par>
        <p:cTn id="1" dur="indefinite" restart="never" nodeType="tmRoot"/>
      </p:par>
    </p:tnLst>
  </p:timing>
  <p:hf hdr="0"/>
  <p:txStyles>
    <p:titleStyle>
      <a:lvl1pPr algn="l" defTabSz="1170659" rtl="0" eaLnBrk="1" latinLnBrk="0" hangingPunct="1">
        <a:lnSpc>
          <a:spcPct val="90000"/>
        </a:lnSpc>
        <a:spcBef>
          <a:spcPct val="0"/>
        </a:spcBef>
        <a:buNone/>
        <a:defRPr lang="en-US" sz="6000" b="0" kern="1200" cap="none" spc="-256"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589418" indent="-589418" algn="l" defTabSz="1170659" rtl="0" eaLnBrk="1" latinLnBrk="0" hangingPunct="1">
        <a:lnSpc>
          <a:spcPct val="150000"/>
        </a:lnSpc>
        <a:spcBef>
          <a:spcPct val="20000"/>
        </a:spcBef>
        <a:buClr>
          <a:srgbClr val="00DCFF"/>
        </a:buClr>
        <a:buSzPct val="90000"/>
        <a:buFont typeface="Arial" pitchFamily="34" charset="0"/>
        <a:buChar char="•"/>
        <a:defRPr sz="3200" kern="1200">
          <a:solidFill>
            <a:schemeClr val="tx1">
              <a:lumMod val="75000"/>
              <a:lumOff val="25000"/>
              <a:alpha val="99000"/>
            </a:schemeClr>
          </a:solidFill>
          <a:latin typeface="Segoe UI Light" pitchFamily="34" charset="0"/>
          <a:ea typeface="+mn-ea"/>
          <a:cs typeface="+mn-cs"/>
        </a:defRPr>
      </a:lvl1pPr>
      <a:lvl2pPr marL="1095505" indent="-506087" algn="l" defTabSz="1170659" rtl="0" eaLnBrk="1" latinLnBrk="0" hangingPunct="1">
        <a:lnSpc>
          <a:spcPct val="150000"/>
        </a:lnSpc>
        <a:spcBef>
          <a:spcPct val="20000"/>
        </a:spcBef>
        <a:buClr>
          <a:srgbClr val="00DCFF"/>
        </a:buClr>
        <a:buSzPct val="90000"/>
        <a:buFont typeface="Arial" pitchFamily="34" charset="0"/>
        <a:buChar char="•"/>
        <a:defRPr sz="2800" kern="1200">
          <a:solidFill>
            <a:schemeClr val="tx1">
              <a:lumMod val="75000"/>
              <a:lumOff val="25000"/>
              <a:alpha val="99000"/>
            </a:schemeClr>
          </a:solidFill>
          <a:latin typeface="Segoe UI Light" pitchFamily="34" charset="0"/>
          <a:ea typeface="+mn-ea"/>
          <a:cs typeface="+mn-cs"/>
        </a:defRPr>
      </a:lvl2pPr>
      <a:lvl3pPr marL="1611754" indent="-516249" algn="l" defTabSz="1170659" rtl="0" eaLnBrk="1" latinLnBrk="0" hangingPunct="1">
        <a:lnSpc>
          <a:spcPct val="150000"/>
        </a:lnSpc>
        <a:spcBef>
          <a:spcPct val="20000"/>
        </a:spcBef>
        <a:buClr>
          <a:srgbClr val="00DCFF"/>
        </a:buClr>
        <a:buSzPct val="90000"/>
        <a:buFont typeface="Arial" pitchFamily="34" charset="0"/>
        <a:buChar char="•"/>
        <a:defRPr sz="2400" kern="1200">
          <a:solidFill>
            <a:schemeClr val="tx1">
              <a:lumMod val="75000"/>
              <a:lumOff val="25000"/>
              <a:alpha val="99000"/>
            </a:schemeClr>
          </a:solidFill>
          <a:latin typeface="Segoe UI Light" pitchFamily="34" charset="0"/>
          <a:ea typeface="+mn-ea"/>
          <a:cs typeface="+mn-cs"/>
        </a:defRPr>
      </a:lvl3pPr>
      <a:lvl4pPr marL="2054834" indent="-443080" algn="l" defTabSz="1170659" rtl="0" eaLnBrk="1" latinLnBrk="0" hangingPunct="1">
        <a:lnSpc>
          <a:spcPct val="150000"/>
        </a:lnSpc>
        <a:spcBef>
          <a:spcPct val="20000"/>
        </a:spcBef>
        <a:buClr>
          <a:srgbClr val="00DCFF"/>
        </a:buClr>
        <a:buSzPct val="90000"/>
        <a:buFont typeface="Arial" pitchFamily="34" charset="0"/>
        <a:buChar char="•"/>
        <a:defRPr sz="2400" kern="1200">
          <a:solidFill>
            <a:schemeClr val="tx1">
              <a:lumMod val="75000"/>
              <a:lumOff val="25000"/>
              <a:alpha val="99000"/>
            </a:schemeClr>
          </a:solidFill>
          <a:latin typeface="Segoe UI Light" pitchFamily="34" charset="0"/>
          <a:ea typeface="+mn-ea"/>
          <a:cs typeface="+mn-cs"/>
        </a:defRPr>
      </a:lvl4pPr>
      <a:lvl5pPr marL="2485719" indent="-430885" algn="l" defTabSz="1170659" rtl="0" eaLnBrk="1" latinLnBrk="0" hangingPunct="1">
        <a:lnSpc>
          <a:spcPct val="150000"/>
        </a:lnSpc>
        <a:spcBef>
          <a:spcPct val="20000"/>
        </a:spcBef>
        <a:buClr>
          <a:srgbClr val="00DCFF"/>
        </a:buClr>
        <a:buSzPct val="90000"/>
        <a:buFont typeface="Arial" pitchFamily="34" charset="0"/>
        <a:buChar char="•"/>
        <a:defRPr sz="2400" kern="1200">
          <a:solidFill>
            <a:schemeClr val="tx1">
              <a:lumMod val="75000"/>
              <a:lumOff val="25000"/>
              <a:alpha val="99000"/>
            </a:schemeClr>
          </a:solidFill>
          <a:latin typeface="Segoe UI Light" pitchFamily="34" charset="0"/>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ctrTitle"/>
          </p:nvPr>
        </p:nvSpPr>
        <p:spPr/>
        <p:txBody>
          <a:bodyPr/>
          <a:lstStyle/>
          <a:p>
            <a:pPr algn="l"/>
            <a:r>
              <a:rPr lang="ru-RU" sz="6000" dirty="0" smtClean="0">
                <a:latin typeface="+mn-lt"/>
              </a:rPr>
              <a:t>Модуль </a:t>
            </a:r>
            <a:r>
              <a:rPr sz="6000" dirty="0" smtClean="0">
                <a:latin typeface="+mn-lt"/>
              </a:rPr>
              <a:t>10:</a:t>
            </a:r>
            <a:br>
              <a:rPr sz="6000" dirty="0" smtClean="0">
                <a:latin typeface="+mn-lt"/>
              </a:rPr>
            </a:br>
            <a:r>
              <a:rPr lang="en-US" sz="6000" dirty="0" err="1"/>
              <a:t>Проектирование</a:t>
            </a:r>
            <a:r>
              <a:rPr lang="en-US" sz="6000" dirty="0"/>
              <a:t> </a:t>
            </a:r>
            <a:r>
              <a:rPr lang="en-US" sz="6000" dirty="0" err="1"/>
              <a:t>для</a:t>
            </a:r>
            <a:r>
              <a:rPr lang="en-US" sz="6000" dirty="0"/>
              <a:t> </a:t>
            </a:r>
            <a:r>
              <a:rPr lang="en-US" sz="6000" dirty="0" err="1"/>
              <a:t>экранов</a:t>
            </a:r>
            <a:r>
              <a:rPr lang="en-US" sz="6000" dirty="0"/>
              <a:t> </a:t>
            </a:r>
            <a:r>
              <a:rPr lang="en-US" sz="6000" dirty="0" err="1"/>
              <a:t>различных</a:t>
            </a:r>
            <a:r>
              <a:rPr lang="en-US" sz="6000" dirty="0"/>
              <a:t> </a:t>
            </a:r>
            <a:r>
              <a:rPr lang="en-US" sz="6000" dirty="0" err="1"/>
              <a:t>по</a:t>
            </a:r>
            <a:r>
              <a:rPr lang="en-US" sz="6000" dirty="0"/>
              <a:t> </a:t>
            </a:r>
            <a:r>
              <a:rPr lang="en-US" sz="6000" dirty="0" err="1"/>
              <a:t>размеру</a:t>
            </a:r>
            <a:r>
              <a:rPr lang="en-US" sz="6000" dirty="0"/>
              <a:t> и </a:t>
            </a:r>
            <a:r>
              <a:rPr lang="en-US" sz="6000" dirty="0" err="1"/>
              <a:t>разрешению</a:t>
            </a:r>
            <a:endParaRPr lang="en-US" sz="6000" dirty="0">
              <a:latin typeface="+mn-lt"/>
              <a:sym typeface="Auto 2 Black" charset="0"/>
            </a:endParaRPr>
          </a:p>
        </p:txBody>
      </p:sp>
    </p:spTree>
    <p:extLst>
      <p:ext uri="{BB962C8B-B14F-4D97-AF65-F5344CB8AC3E}">
        <p14:creationId xmlns:p14="http://schemas.microsoft.com/office/powerpoint/2010/main" val="29939482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04289" y="696689"/>
            <a:ext cx="14276777" cy="1448251"/>
          </a:xfrm>
        </p:spPr>
        <p:txBody>
          <a:bodyPr/>
          <a:lstStyle/>
          <a:p>
            <a:r>
              <a:rPr lang="ru-RU" sz="6000" dirty="0" smtClean="0"/>
              <a:t>Адаптивные макеты заставляют думать о пропорциях</a:t>
            </a:r>
            <a:endParaRPr lang="en-US" sz="6000" dirty="0"/>
          </a:p>
        </p:txBody>
      </p:sp>
      <p:sp>
        <p:nvSpPr>
          <p:cNvPr id="13" name="Rectangle 1"/>
          <p:cNvSpPr>
            <a:spLocks noGrp="1" noChangeArrowheads="1"/>
          </p:cNvSpPr>
          <p:nvPr>
            <p:ph type="body" sz="quarter" idx="10"/>
          </p:nvPr>
        </p:nvSpPr>
        <p:spPr>
          <a:xfrm>
            <a:off x="774954" y="2473023"/>
            <a:ext cx="14276777" cy="4727448"/>
          </a:xfrm>
        </p:spPr>
        <p:txBody>
          <a:bodyPr/>
          <a:lstStyle/>
          <a:p>
            <a:pPr marL="0" indent="0">
              <a:buNone/>
            </a:pPr>
            <a:r>
              <a:rPr lang="ru-RU" dirty="0" smtClean="0"/>
              <a:t>Вы </a:t>
            </a:r>
            <a:r>
              <a:rPr lang="ru-RU" dirty="0"/>
              <a:t>должны решить, чем заполнить свободное пространство, появляющееся на большом экране. В решении этой проблемы могут помочь три варианта:</a:t>
            </a:r>
          </a:p>
          <a:p>
            <a:pPr lvl="0"/>
            <a:r>
              <a:rPr lang="ru-RU" dirty="0" smtClean="0"/>
              <a:t>отображать </a:t>
            </a:r>
            <a:r>
              <a:rPr lang="en-US" dirty="0" err="1"/>
              <a:t>больше</a:t>
            </a:r>
            <a:r>
              <a:rPr lang="ru-RU" dirty="0"/>
              <a:t>е количество </a:t>
            </a:r>
            <a:r>
              <a:rPr lang="en-US" dirty="0" err="1"/>
              <a:t>Содерж</a:t>
            </a:r>
            <a:r>
              <a:rPr lang="ru-RU" dirty="0" err="1"/>
              <a:t>имого</a:t>
            </a:r>
            <a:r>
              <a:rPr lang="en-US" dirty="0"/>
              <a:t>,</a:t>
            </a:r>
            <a:endParaRPr lang="ru-RU" dirty="0"/>
          </a:p>
          <a:p>
            <a:pPr lvl="0"/>
            <a:r>
              <a:rPr lang="ru-RU" dirty="0" smtClean="0"/>
              <a:t>растянуть </a:t>
            </a:r>
            <a:r>
              <a:rPr lang="en-US" dirty="0" err="1"/>
              <a:t>Содерж</a:t>
            </a:r>
            <a:r>
              <a:rPr lang="ru-RU" dirty="0" err="1"/>
              <a:t>имое</a:t>
            </a:r>
            <a:r>
              <a:rPr lang="en-US" dirty="0"/>
              <a:t>,</a:t>
            </a:r>
            <a:endParaRPr lang="ru-RU" dirty="0"/>
          </a:p>
          <a:p>
            <a:pPr lvl="0"/>
            <a:r>
              <a:rPr lang="ru-RU" dirty="0" smtClean="0"/>
              <a:t>увеличить/уменьшить </a:t>
            </a:r>
            <a:r>
              <a:rPr lang="ru-RU" dirty="0"/>
              <a:t>пустое пространство.</a:t>
            </a:r>
          </a:p>
        </p:txBody>
      </p:sp>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lang="ru-RU" b="1" dirty="0"/>
              <a:t>Отображение большего количества контента</a:t>
            </a:r>
          </a:p>
        </p:txBody>
      </p:sp>
      <p:sp>
        <p:nvSpPr>
          <p:cNvPr id="13" name="Rectangle 1"/>
          <p:cNvSpPr>
            <a:spLocks noGrp="1" noChangeArrowheads="1"/>
          </p:cNvSpPr>
          <p:nvPr>
            <p:ph type="body" sz="quarter" idx="10"/>
          </p:nvPr>
        </p:nvSpPr>
        <p:spPr>
          <a:xfrm>
            <a:off x="825500" y="1823318"/>
            <a:ext cx="14276777" cy="2954655"/>
          </a:xfrm>
        </p:spPr>
        <p:txBody>
          <a:bodyPr/>
          <a:lstStyle/>
          <a:p>
            <a:pPr marL="0" indent="0">
              <a:buNone/>
            </a:pPr>
            <a:r>
              <a:rPr lang="ru-RU" dirty="0"/>
              <a:t>На следующей </a:t>
            </a:r>
            <a:r>
              <a:rPr lang="ru-RU" dirty="0" smtClean="0"/>
              <a:t>иллюстрации можно </a:t>
            </a:r>
            <a:r>
              <a:rPr lang="ru-RU" dirty="0"/>
              <a:t>увидеть маленький экран, на котором располагается сетка из четырех строк и нескольких </a:t>
            </a:r>
            <a:r>
              <a:rPr lang="ru-RU" dirty="0" smtClean="0"/>
              <a:t>столбцов; </a:t>
            </a:r>
            <a:r>
              <a:rPr lang="ru-RU" dirty="0"/>
              <a:t>другая диаграмма показывает шесть строк и </a:t>
            </a:r>
            <a:r>
              <a:rPr lang="ru-RU" dirty="0" smtClean="0"/>
              <a:t>также </a:t>
            </a:r>
            <a:r>
              <a:rPr lang="ru-RU" dirty="0"/>
              <a:t>некоторое количество столбцов.</a:t>
            </a:r>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l="-1" r="2624"/>
          <a:stretch/>
        </p:blipFill>
        <p:spPr bwMode="auto">
          <a:xfrm>
            <a:off x="825499" y="5001676"/>
            <a:ext cx="4993735" cy="2819400"/>
          </a:xfrm>
          <a:prstGeom prst="rect">
            <a:avLst/>
          </a:prstGeom>
          <a:noFill/>
          <a:ln>
            <a:noFill/>
          </a:ln>
          <a:extLst>
            <a:ext uri="{53640926-AAD7-44D8-BBD7-CCE9431645EC}">
              <a14:shadowObscured xmlns:a14="http://schemas.microsoft.com/office/drawing/2010/main"/>
            </a:ext>
          </a:extLst>
        </p:spPr>
      </p:pic>
      <p:pic>
        <p:nvPicPr>
          <p:cNvPr id="7" name="Picture 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0816" y="4678552"/>
            <a:ext cx="7010400" cy="3465647"/>
          </a:xfrm>
          <a:prstGeom prst="rect">
            <a:avLst/>
          </a:prstGeom>
          <a:noFill/>
        </p:spPr>
      </p:pic>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b="1" dirty="0"/>
              <a:t>Расширение </a:t>
            </a:r>
            <a:r>
              <a:rPr lang="ru-RU" b="1" dirty="0" smtClean="0"/>
              <a:t>области контента</a:t>
            </a:r>
            <a:endParaRPr lang="ru-RU" dirty="0"/>
          </a:p>
        </p:txBody>
      </p:sp>
      <p:sp>
        <p:nvSpPr>
          <p:cNvPr id="27" name="Content Placeholder 26"/>
          <p:cNvSpPr>
            <a:spLocks noGrp="1"/>
          </p:cNvSpPr>
          <p:nvPr>
            <p:ph type="body" sz="quarter" idx="10"/>
          </p:nvPr>
        </p:nvSpPr>
        <p:spPr>
          <a:xfrm>
            <a:off x="510259" y="2088013"/>
            <a:ext cx="14276777" cy="2862900"/>
          </a:xfrm>
        </p:spPr>
        <p:txBody>
          <a:bodyPr/>
          <a:lstStyle/>
          <a:p>
            <a:pPr marL="0" lvl="1" indent="0">
              <a:buNone/>
            </a:pPr>
            <a:r>
              <a:rPr lang="ru-RU" sz="3200" dirty="0"/>
              <a:t>Другим вариантом заполнения свободного пространства является изменения масштаба содержимого. В следующем примере показаны макеты для большого и маленького экрана, где структура столбцов и строк аналогична, но произведено пропорциональное изменение размеров элементов интерфейса.</a:t>
            </a:r>
            <a:endParaRPr lang="en-US" sz="2800" dirty="0" smtClean="0">
              <a:latin typeface="Segoe UI Light"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797981" y="5584656"/>
            <a:ext cx="4199469" cy="2362200"/>
          </a:xfrm>
          <a:prstGeom prst="rect">
            <a:avLst/>
          </a:prstGeom>
          <a:ln>
            <a:solidFill>
              <a:schemeClr val="tx1"/>
            </a:solidFill>
          </a:ln>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6140450" y="5356056"/>
            <a:ext cx="5562600" cy="3129606"/>
          </a:xfrm>
          <a:prstGeom prst="rect">
            <a:avLst/>
          </a:prstGeom>
          <a:ln>
            <a:solidFill>
              <a:schemeClr val="tx1"/>
            </a:solidFill>
          </a:ln>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b="1" dirty="0"/>
              <a:t>Управление </a:t>
            </a:r>
            <a:r>
              <a:rPr lang="ru-RU" b="1" dirty="0" smtClean="0"/>
              <a:t>пустым пространством</a:t>
            </a:r>
            <a:endParaRPr lang="en-US" sz="6000" dirty="0">
              <a:cs typeface="Courier New" pitchFamily="49" charset="0"/>
            </a:endParaRPr>
          </a:p>
        </p:txBody>
      </p:sp>
      <p:sp>
        <p:nvSpPr>
          <p:cNvPr id="6" name="Content Placeholder 26"/>
          <p:cNvSpPr>
            <a:spLocks noGrp="1"/>
          </p:cNvSpPr>
          <p:nvPr>
            <p:ph type="body" sz="quarter" idx="10"/>
          </p:nvPr>
        </p:nvSpPr>
        <p:spPr>
          <a:xfrm>
            <a:off x="774954" y="2473023"/>
            <a:ext cx="14276777" cy="2954655"/>
          </a:xfrm>
        </p:spPr>
        <p:txBody>
          <a:bodyPr/>
          <a:lstStyle/>
          <a:p>
            <a:r>
              <a:rPr lang="ru-RU" dirty="0" smtClean="0"/>
              <a:t>Другой </a:t>
            </a:r>
            <a:r>
              <a:rPr lang="ru-RU" dirty="0"/>
              <a:t>способ заключается в корректировке расстояния между элементами для большого экрана. При правильном использовании отступов и </a:t>
            </a:r>
            <a:r>
              <a:rPr lang="ru-RU" dirty="0" smtClean="0"/>
              <a:t>полей </a:t>
            </a:r>
            <a:r>
              <a:rPr lang="ru-RU" dirty="0"/>
              <a:t>на экране большого разрешения можно создать </a:t>
            </a:r>
            <a:r>
              <a:rPr lang="ru-RU" dirty="0" smtClean="0"/>
              <a:t>макет, </a:t>
            </a:r>
            <a:r>
              <a:rPr lang="ru-RU" dirty="0"/>
              <a:t>идентичный макету экрана с меньшим разрешением.</a:t>
            </a: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893231" y="5257800"/>
            <a:ext cx="4199469" cy="2362200"/>
          </a:xfrm>
          <a:prstGeom prst="rect">
            <a:avLst/>
          </a:prstGeom>
          <a:ln>
            <a:solidFill>
              <a:schemeClr val="tx1"/>
            </a:solidFill>
          </a:ln>
        </p:spPr>
      </p:pic>
      <p:pic>
        <p:nvPicPr>
          <p:cNvPr id="8" name="Pictur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9500" y="4953000"/>
            <a:ext cx="5688430" cy="3200400"/>
          </a:xfrm>
          <a:prstGeom prst="rect">
            <a:avLst/>
          </a:prstGeom>
          <a:noFill/>
          <a:ln>
            <a:solidFill>
              <a:schemeClr val="tx1"/>
            </a:solidFill>
          </a:ln>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b="1" dirty="0"/>
              <a:t>Фиксированный макет против адаптивного</a:t>
            </a:r>
            <a:endParaRPr lang="ru-RU" dirty="0"/>
          </a:p>
        </p:txBody>
      </p:sp>
      <p:sp>
        <p:nvSpPr>
          <p:cNvPr id="27" name="Content Placeholder 26"/>
          <p:cNvSpPr>
            <a:spLocks noGrp="1"/>
          </p:cNvSpPr>
          <p:nvPr>
            <p:ph type="body" sz="quarter" idx="10"/>
          </p:nvPr>
        </p:nvSpPr>
        <p:spPr>
          <a:xfrm>
            <a:off x="774954" y="2015826"/>
            <a:ext cx="14276777" cy="6463308"/>
          </a:xfrm>
        </p:spPr>
        <p:txBody>
          <a:bodyPr/>
          <a:lstStyle/>
          <a:p>
            <a:r>
              <a:rPr lang="ru-RU" sz="2800" dirty="0"/>
              <a:t>Рекомендованный способ оптимизации макетов для различных разрешений экранов – использование адаптивных макетов. В то же </a:t>
            </a:r>
            <a:r>
              <a:rPr lang="ru-RU" sz="2800" dirty="0" smtClean="0"/>
              <a:t>время, </a:t>
            </a:r>
            <a:r>
              <a:rPr lang="ru-RU" sz="2800" dirty="0"/>
              <a:t>из-за нехватки времени и других </a:t>
            </a:r>
            <a:r>
              <a:rPr lang="ru-RU" sz="2800" dirty="0" smtClean="0"/>
              <a:t>причин зачастую </a:t>
            </a:r>
            <a:r>
              <a:rPr lang="ru-RU" sz="2800" dirty="0"/>
              <a:t>нет возможности найти более глобальное решение для разработки макетов, подходящих к экранам различных разрешений. В этом </a:t>
            </a:r>
            <a:r>
              <a:rPr lang="ru-RU" sz="2800" dirty="0" smtClean="0"/>
              <a:t>случае  </a:t>
            </a:r>
            <a:r>
              <a:rPr lang="ru-RU" sz="2800" dirty="0"/>
              <a:t>можно воспользоваться опцией «</a:t>
            </a:r>
            <a:r>
              <a:rPr lang="en-US" sz="2800" dirty="0"/>
              <a:t>Scale to Fit</a:t>
            </a:r>
            <a:r>
              <a:rPr lang="ru-RU" sz="2800" dirty="0"/>
              <a:t>» (Масштаб по размеру). Если эта опция включена разработчиком в элементе управления </a:t>
            </a:r>
            <a:r>
              <a:rPr lang="en-US" sz="2800" dirty="0" err="1"/>
              <a:t>ViewBox</a:t>
            </a:r>
            <a:r>
              <a:rPr lang="ru-RU" sz="2800" dirty="0"/>
              <a:t>, то размеры Вашего приложения могут иметь фиксированное значение. В итоге, Ваше приложение автоматически масштабируется в соответствии с размерами экрана. </a:t>
            </a:r>
            <a:r>
              <a:rPr lang="ru-RU" sz="2800" dirty="0" smtClean="0"/>
              <a:t>Эта </a:t>
            </a:r>
            <a:r>
              <a:rPr lang="ru-RU" sz="2800" dirty="0"/>
              <a:t>опция </a:t>
            </a:r>
            <a:r>
              <a:rPr lang="ru-RU" sz="2800" dirty="0" smtClean="0"/>
              <a:t>не универсальна и не </a:t>
            </a:r>
            <a:r>
              <a:rPr lang="ru-RU" sz="2800" dirty="0"/>
              <a:t>подходит для любых ситуаций, однако, иногда она позволяет сэкономить время при настройке макета</a:t>
            </a: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Расчет плотности пикселей</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6647974"/>
          </a:xfrm>
        </p:spPr>
        <p:txBody>
          <a:bodyPr/>
          <a:lstStyle/>
          <a:p>
            <a:pPr marL="0" lvl="1" indent="0">
              <a:buNone/>
            </a:pPr>
            <a:r>
              <a:rPr lang="ru-RU" sz="3200" dirty="0"/>
              <a:t>Экраны многих планшетных устройств имеют такое же разрешение (11,6 дюйма – стандартный размер), </a:t>
            </a:r>
            <a:r>
              <a:rPr lang="ru-RU" sz="3200" dirty="0" smtClean="0"/>
              <a:t>но, </a:t>
            </a:r>
            <a:r>
              <a:rPr lang="ru-RU" sz="3200" dirty="0"/>
              <a:t>в зависимости от производителя и по другим причинам, разрешение некоторых 11,6-дюймовых устройств гораздо больше. Высокое разрешение, в отличие от экранов с низким разрешением, характеризуется более четким текстом и графикой, но если конечный макет основан лишь на разрешении экрана, он может выглядеть по-разному на устройствах с одинаковыми физическими размерами экрана, что вызовет проблемы при взаимодействии пользователя с приложением</a:t>
            </a:r>
            <a:endParaRPr lang="en-US" sz="3200" dirty="0" smtClean="0">
              <a:latin typeface="Segoe UI Light" pitchFamily="34" charset="0"/>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573947" y="264695"/>
            <a:ext cx="14276777" cy="1063240"/>
          </a:xfrm>
        </p:spPr>
        <p:txBody>
          <a:bodyPr/>
          <a:lstStyle/>
          <a:p>
            <a:r>
              <a:rPr lang="ru-RU" sz="6000" dirty="0" smtClean="0">
                <a:cs typeface="Courier New" pitchFamily="49" charset="0"/>
              </a:rPr>
              <a:t>Изображения необходимо масштабировать</a:t>
            </a:r>
            <a:endParaRPr lang="en-US" sz="6000" dirty="0">
              <a:cs typeface="Courier New" pitchFamily="49" charset="0"/>
            </a:endParaRPr>
          </a:p>
        </p:txBody>
      </p:sp>
      <p:sp>
        <p:nvSpPr>
          <p:cNvPr id="27" name="Content Placeholder 26"/>
          <p:cNvSpPr>
            <a:spLocks noGrp="1"/>
          </p:cNvSpPr>
          <p:nvPr>
            <p:ph type="body" sz="quarter" idx="10"/>
          </p:nvPr>
        </p:nvSpPr>
        <p:spPr>
          <a:xfrm>
            <a:off x="192506" y="1361460"/>
            <a:ext cx="15159789" cy="7312771"/>
          </a:xfrm>
        </p:spPr>
        <p:txBody>
          <a:bodyPr/>
          <a:lstStyle/>
          <a:p>
            <a:r>
              <a:rPr lang="ru-RU" sz="2800" dirty="0"/>
              <a:t>Работа с изображениями сложнее: чтобы убедиться, что Ваши изображения выглядят корректно на экранах любых размеров и разрешений, необходимо создать три варианта графических материалов (различные по размерам</a:t>
            </a:r>
            <a:r>
              <a:rPr lang="ru-RU" sz="2800" dirty="0" smtClean="0"/>
              <a:t>) </a:t>
            </a:r>
            <a:r>
              <a:rPr lang="ru-RU" sz="2800" dirty="0"/>
              <a:t>и следовать определенным правилам именования </a:t>
            </a:r>
            <a:r>
              <a:rPr lang="ru-RU" sz="2800" dirty="0" smtClean="0"/>
              <a:t>изображений, чтобы </a:t>
            </a:r>
            <a:r>
              <a:rPr lang="ru-RU" sz="2800" dirty="0"/>
              <a:t>они были использованы соответствующим образом. Формула для определения размеров картинок и их названий выглядит </a:t>
            </a:r>
            <a:r>
              <a:rPr lang="ru-RU" sz="2800" dirty="0" smtClean="0"/>
              <a:t>так:</a:t>
            </a:r>
            <a:endParaRPr lang="ru-RU" sz="2800" dirty="0"/>
          </a:p>
          <a:p>
            <a:pPr marL="457200" lvl="0" indent="-457200">
              <a:buFont typeface="Arial" pitchFamily="34" charset="0"/>
              <a:buChar char="•"/>
            </a:pPr>
            <a:r>
              <a:rPr lang="ru-RU" sz="2800" dirty="0"/>
              <a:t>Используйте загрузку ресурсов и укажите высоту и ширину изображения:</a:t>
            </a:r>
          </a:p>
          <a:p>
            <a:r>
              <a:rPr lang="ru-RU" sz="2800" dirty="0" smtClean="0"/>
              <a:t>	</a:t>
            </a:r>
            <a:r>
              <a:rPr lang="en-US" sz="2800" dirty="0" smtClean="0"/>
              <a:t>&lt;</a:t>
            </a:r>
            <a:r>
              <a:rPr lang="en-US" sz="2800" dirty="0" err="1"/>
              <a:t>img</a:t>
            </a:r>
            <a:r>
              <a:rPr lang="en-US" sz="2800" dirty="0"/>
              <a:t> </a:t>
            </a:r>
            <a:r>
              <a:rPr lang="en-US" sz="2800" dirty="0" err="1"/>
              <a:t>src</a:t>
            </a:r>
            <a:r>
              <a:rPr lang="en-US" sz="2800" dirty="0"/>
              <a:t>=”projector.jpg” width=80px height=80px/&gt;</a:t>
            </a:r>
            <a:endParaRPr lang="ru-RU" sz="2800" dirty="0"/>
          </a:p>
          <a:p>
            <a:pPr marL="457200" lvl="0" indent="-457200">
              <a:buFont typeface="Arial" pitchFamily="34" charset="0"/>
              <a:buChar char="•"/>
            </a:pPr>
            <a:r>
              <a:rPr lang="ru-RU" sz="2800" dirty="0"/>
              <a:t>Изображения автоматически загружаются при следующем порядке именования:</a:t>
            </a:r>
          </a:p>
          <a:p>
            <a:pPr lvl="1"/>
            <a:r>
              <a:rPr lang="en-US" sz="2400" dirty="0"/>
              <a:t>\projector.scale-100.jpg</a:t>
            </a:r>
            <a:endParaRPr lang="ru-RU" sz="2400" dirty="0"/>
          </a:p>
          <a:p>
            <a:pPr lvl="1"/>
            <a:r>
              <a:rPr lang="en-US" sz="2400" dirty="0"/>
              <a:t> \projector.scale-140.jpg</a:t>
            </a:r>
            <a:endParaRPr lang="ru-RU" sz="2400" dirty="0"/>
          </a:p>
          <a:p>
            <a:pPr lvl="1"/>
            <a:r>
              <a:rPr lang="en-US" sz="2400" dirty="0"/>
              <a:t> </a:t>
            </a:r>
            <a:r>
              <a:rPr lang="ru-RU" sz="2400" dirty="0"/>
              <a:t>\</a:t>
            </a:r>
            <a:r>
              <a:rPr lang="en-US" sz="2400" dirty="0"/>
              <a:t>projector</a:t>
            </a:r>
            <a:r>
              <a:rPr lang="ru-RU" sz="2400" dirty="0"/>
              <a:t>.</a:t>
            </a:r>
            <a:r>
              <a:rPr lang="en-US" sz="2400" dirty="0"/>
              <a:t>scale</a:t>
            </a:r>
            <a:r>
              <a:rPr lang="ru-RU" sz="2400" dirty="0"/>
              <a:t>-180.</a:t>
            </a:r>
            <a:r>
              <a:rPr lang="en-US" sz="2400" dirty="0"/>
              <a:t>jpg</a:t>
            </a:r>
            <a:endParaRPr lang="ru-RU" sz="2400" dirty="0"/>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527913" y="319133"/>
            <a:ext cx="14276777" cy="1448251"/>
          </a:xfrm>
        </p:spPr>
        <p:txBody>
          <a:bodyPr/>
          <a:lstStyle/>
          <a:p>
            <a:r>
              <a:rPr lang="ru-RU" b="1" dirty="0"/>
              <a:t>Разработка для прикрепленного режима просмотра </a:t>
            </a:r>
            <a:endParaRPr lang="ru-RU" dirty="0"/>
          </a:p>
        </p:txBody>
      </p:sp>
      <p:sp>
        <p:nvSpPr>
          <p:cNvPr id="27" name="Content Placeholder 26"/>
          <p:cNvSpPr>
            <a:spLocks noGrp="1"/>
          </p:cNvSpPr>
          <p:nvPr>
            <p:ph type="body" sz="quarter" idx="10"/>
          </p:nvPr>
        </p:nvSpPr>
        <p:spPr>
          <a:xfrm>
            <a:off x="360947" y="1699067"/>
            <a:ext cx="14774779" cy="5613845"/>
          </a:xfrm>
        </p:spPr>
        <p:txBody>
          <a:bodyPr/>
          <a:lstStyle/>
          <a:p>
            <a:r>
              <a:rPr lang="ru-RU" sz="2400" dirty="0"/>
              <a:t>Структура операционной системы </a:t>
            </a:r>
            <a:r>
              <a:rPr lang="en-US" sz="2400" dirty="0"/>
              <a:t>Windows</a:t>
            </a:r>
            <a:r>
              <a:rPr lang="ru-RU" sz="2400" dirty="0"/>
              <a:t> 8 дает возможность запускать два приложения одновременно с помощью функции просмотра в режиме прикрепленного приложения. Когда запущено одновременно два приложения, прикрепленное приложение имеет фиксированные </a:t>
            </a:r>
            <a:r>
              <a:rPr lang="ru-RU" sz="2400" dirty="0" smtClean="0"/>
              <a:t>размеры 320 </a:t>
            </a:r>
            <a:r>
              <a:rPr lang="ru-RU" sz="2400" dirty="0"/>
              <a:t>пикселей, всегда занимая часть экрана меньшей ширины. Размеры окна приложения в прикрепленном режиме всегда 320 пикселей, эти размеры не могут быть изменены ни разработчиком, ни пользователем! </a:t>
            </a:r>
            <a:r>
              <a:rPr lang="ru-RU" sz="2400" dirty="0" smtClean="0"/>
              <a:t>Большая </a:t>
            </a:r>
            <a:r>
              <a:rPr lang="ru-RU" sz="2400" dirty="0"/>
              <a:t>часть экрана – это так называемая область заполняющего просмотра (</a:t>
            </a:r>
            <a:r>
              <a:rPr lang="en-US" sz="2400" dirty="0"/>
              <a:t>filled view</a:t>
            </a:r>
            <a:r>
              <a:rPr lang="ru-RU" sz="2400" dirty="0"/>
              <a:t>), ширина которого зависит от размеров экрана.</a:t>
            </a:r>
          </a:p>
          <a:p>
            <a:r>
              <a:rPr lang="ru-RU" sz="2400" dirty="0"/>
              <a:t>Одним из преимуществ просмотра в прикрепленном режиме является возможность работы в многозадачном режиме: наличие оптимизированного состояния прикрепленного просмотра способствует тому, что пользователи не убирают Ваше приложение с рабочего стола долгое время.</a:t>
            </a:r>
            <a:endParaRPr lang="en-US" sz="2400" dirty="0" smtClean="0"/>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p:nvPr/>
        </p:nvPicPr>
        <p:blipFill>
          <a:blip r:embed="rId3" cstate="print"/>
          <a:srcRect/>
          <a:stretch>
            <a:fillRect/>
          </a:stretch>
        </p:blipFill>
        <p:spPr bwMode="auto">
          <a:xfrm>
            <a:off x="2425700" y="2590800"/>
            <a:ext cx="11201400" cy="3943704"/>
          </a:xfrm>
          <a:prstGeom prst="rect">
            <a:avLst/>
          </a:prstGeom>
          <a:noFill/>
          <a:ln w="9525">
            <a:noFill/>
            <a:miter lim="800000"/>
            <a:headEnd/>
            <a:tailEnd/>
          </a:ln>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z="6000" dirty="0" smtClean="0">
                <a:cs typeface="Courier New" pitchFamily="49" charset="0"/>
              </a:rPr>
              <a:t>Принципы для прикрепленного режима просмотра</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3897029"/>
          </a:xfrm>
        </p:spPr>
        <p:txBody>
          <a:bodyPr/>
          <a:lstStyle/>
          <a:p>
            <a:pPr lvl="0"/>
            <a:r>
              <a:rPr lang="ru-RU" dirty="0"/>
              <a:t>Приспособьте Ваш макет для</a:t>
            </a:r>
            <a:r>
              <a:rPr lang="ru-RU" b="1" dirty="0"/>
              <a:t> прикрепленного режима</a:t>
            </a:r>
            <a:r>
              <a:rPr lang="ru-RU" dirty="0"/>
              <a:t> (один столбец, шириной 320 пикселей)</a:t>
            </a:r>
          </a:p>
          <a:p>
            <a:pPr lvl="0"/>
            <a:r>
              <a:rPr lang="ru-RU" dirty="0"/>
              <a:t>Сохраните контекст и состояние приложения</a:t>
            </a:r>
          </a:p>
          <a:p>
            <a:pPr lvl="0"/>
            <a:r>
              <a:rPr lang="ru-RU" dirty="0"/>
              <a:t>Стремитесь к сохранению функциональности приложения</a:t>
            </a:r>
          </a:p>
          <a:p>
            <a:pPr lvl="0"/>
            <a:r>
              <a:rPr lang="ru-RU" dirty="0"/>
              <a:t>Позвольте пользователю контролировать ситуацию</a:t>
            </a: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p:txBody>
          <a:bodyPr/>
          <a:lstStyle/>
          <a:p>
            <a:pPr algn="l"/>
            <a:r>
              <a:rPr lang="ru-RU" sz="6000" dirty="0" smtClean="0"/>
              <a:t>Содержание презентации</a:t>
            </a:r>
            <a:r>
              <a:rPr lang="en-US" sz="6000" dirty="0" smtClean="0"/>
              <a:t>:</a:t>
            </a:r>
            <a:endParaRPr lang="en-US" sz="6000" dirty="0"/>
          </a:p>
        </p:txBody>
      </p:sp>
      <p:sp>
        <p:nvSpPr>
          <p:cNvPr id="7" name="Content Placeholder 6"/>
          <p:cNvSpPr>
            <a:spLocks noGrp="1"/>
          </p:cNvSpPr>
          <p:nvPr>
            <p:ph type="body" sz="quarter" idx="10"/>
          </p:nvPr>
        </p:nvSpPr>
        <p:spPr>
          <a:xfrm>
            <a:off x="774954" y="2473023"/>
            <a:ext cx="14833346" cy="4825937"/>
          </a:xfrm>
        </p:spPr>
        <p:txBody>
          <a:bodyPr/>
          <a:lstStyle/>
          <a:p>
            <a:pPr>
              <a:buFont typeface="Wingdings" pitchFamily="2" charset="2"/>
              <a:buChar char="§"/>
            </a:pPr>
            <a:r>
              <a:rPr lang="ru-RU" dirty="0"/>
              <a:t>Задачи </a:t>
            </a:r>
            <a:r>
              <a:rPr lang="ru-RU" dirty="0" smtClean="0"/>
              <a:t>проектирования для экранов различных размеров и разрешений</a:t>
            </a:r>
          </a:p>
          <a:p>
            <a:pPr>
              <a:buFont typeface="Wingdings" pitchFamily="2" charset="2"/>
              <a:buChar char="§"/>
            </a:pPr>
            <a:r>
              <a:rPr lang="ru-RU" sz="3200" dirty="0" smtClean="0">
                <a:latin typeface="Segoe UI Light" pitchFamily="34" charset="0"/>
                <a:sym typeface="Auto 2 Regular" charset="0"/>
              </a:rPr>
              <a:t>Работа с адаптивными макетами</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Стратегии для пропорционального дизайна</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Режим прикрепленного просмотра в </a:t>
            </a:r>
            <a:r>
              <a:rPr lang="en-US" sz="3200" dirty="0" err="1" smtClean="0">
                <a:latin typeface="Segoe UI Light" pitchFamily="34" charset="0"/>
                <a:sym typeface="Auto 2 Regular" charset="0"/>
              </a:rPr>
              <a:t>WinRT</a:t>
            </a:r>
            <a:r>
              <a:rPr lang="en-US" sz="3200" dirty="0" smtClean="0">
                <a:latin typeface="Segoe UI Light" pitchFamily="34" charset="0"/>
                <a:sym typeface="Auto 2 Regular" charset="0"/>
              </a:rPr>
              <a:t>-</a:t>
            </a:r>
            <a:r>
              <a:rPr lang="ru-RU" sz="3200" dirty="0" smtClean="0">
                <a:latin typeface="Segoe UI Light" pitchFamily="34" charset="0"/>
                <a:sym typeface="Auto 2 Regular" charset="0"/>
              </a:rPr>
              <a:t>приложени</a:t>
            </a:r>
            <a:r>
              <a:rPr lang="ru-RU" dirty="0" smtClean="0">
                <a:sym typeface="Auto 2 Regular" charset="0"/>
              </a:rPr>
              <a:t>ях</a:t>
            </a:r>
            <a:r>
              <a:rPr lang="ru-RU" sz="3200" dirty="0" smtClean="0">
                <a:latin typeface="Segoe UI Light" pitchFamily="34" charset="0"/>
                <a:sym typeface="Auto 2 Regular" charset="0"/>
              </a:rPr>
              <a:t> и проектирование для него</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Проектирование для портретного режима</a:t>
            </a:r>
            <a:endParaRPr lang="en-US" sz="3200" dirty="0" smtClean="0">
              <a:latin typeface="Segoe UI Light" pitchFamily="34" charset="0"/>
              <a:sym typeface="Auto 2 Regular" charset="0"/>
            </a:endParaRPr>
          </a:p>
        </p:txBody>
      </p:sp>
    </p:spTree>
    <p:extLst>
      <p:ext uri="{BB962C8B-B14F-4D97-AF65-F5344CB8AC3E}">
        <p14:creationId xmlns:p14="http://schemas.microsoft.com/office/powerpoint/2010/main" val="349438683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Разработка для режима портретного просмотра</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2215991"/>
          </a:xfrm>
        </p:spPr>
        <p:txBody>
          <a:bodyPr/>
          <a:lstStyle/>
          <a:p>
            <a:r>
              <a:rPr lang="ru-RU" dirty="0"/>
              <a:t>Операционная система </a:t>
            </a:r>
            <a:r>
              <a:rPr lang="en-US" dirty="0"/>
              <a:t>Windows</a:t>
            </a:r>
            <a:r>
              <a:rPr lang="ru-RU" dirty="0"/>
              <a:t> 8 поддерживает режим портретного просмотра для устройств, которые можно переворачивать </a:t>
            </a:r>
            <a:r>
              <a:rPr lang="ru-RU" dirty="0" smtClean="0"/>
              <a:t>и </a:t>
            </a:r>
            <a:r>
              <a:rPr lang="ru-RU" dirty="0"/>
              <a:t>хотя это требование не является  важным, это нужно продумать.</a:t>
            </a: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bwMode="auto">
          <a:xfrm>
            <a:off x="1276684" y="5580562"/>
            <a:ext cx="4191000" cy="23564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p:nvPr/>
        </p:nvPicPr>
        <p:blipFill>
          <a:blip r:embed="rId4" cstate="print">
            <a:extLst>
              <a:ext uri="{28A0092B-C50C-407E-A947-70E740481C1C}">
                <a14:useLocalDpi xmlns:a14="http://schemas.microsoft.com/office/drawing/2010/main" val="0"/>
              </a:ext>
            </a:extLst>
          </a:blip>
          <a:stretch>
            <a:fillRect/>
          </a:stretch>
        </p:blipFill>
        <p:spPr bwMode="auto">
          <a:xfrm>
            <a:off x="6939549" y="4692316"/>
            <a:ext cx="1915694" cy="360529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71465" y="725766"/>
            <a:ext cx="14276777" cy="1030846"/>
          </a:xfrm>
        </p:spPr>
        <p:txBody>
          <a:bodyPr/>
          <a:lstStyle/>
          <a:p>
            <a:r>
              <a:rPr lang="ru-RU" b="1" dirty="0" smtClean="0"/>
              <a:t>Итоги</a:t>
            </a:r>
            <a:r>
              <a:rPr lang="ru-RU" dirty="0"/>
              <a:t/>
            </a:r>
            <a:br>
              <a:rPr lang="ru-RU" dirty="0"/>
            </a:br>
            <a:endParaRPr lang="en-US" sz="6000" b="1" dirty="0" smtClean="0"/>
          </a:p>
        </p:txBody>
      </p:sp>
      <p:sp>
        <p:nvSpPr>
          <p:cNvPr id="18433" name="Rectangle 1"/>
          <p:cNvSpPr>
            <a:spLocks noGrp="1" noChangeArrowheads="1"/>
          </p:cNvSpPr>
          <p:nvPr>
            <p:ph type="body" sz="quarter" idx="10"/>
          </p:nvPr>
        </p:nvSpPr>
        <p:spPr>
          <a:xfrm>
            <a:off x="774954" y="1299411"/>
            <a:ext cx="14276777" cy="6186309"/>
          </a:xfrm>
        </p:spPr>
        <p:txBody>
          <a:bodyPr/>
          <a:lstStyle/>
          <a:p>
            <a:pPr marL="0" indent="0">
              <a:lnSpc>
                <a:spcPct val="150000"/>
              </a:lnSpc>
              <a:buNone/>
            </a:pPr>
            <a:r>
              <a:rPr lang="ru-RU" sz="3200" dirty="0" smtClean="0">
                <a:latin typeface="Segoe UI Light" pitchFamily="34" charset="0"/>
              </a:rPr>
              <a:t>Этот модуль включает в себя следующие разделы:</a:t>
            </a:r>
            <a:endParaRPr lang="en-US" sz="3200" dirty="0">
              <a:latin typeface="Segoe UI Light" pitchFamily="34" charset="0"/>
            </a:endParaRPr>
          </a:p>
          <a:p>
            <a:pPr>
              <a:buFont typeface="Wingdings" pitchFamily="2" charset="2"/>
              <a:buChar char="§"/>
            </a:pPr>
            <a:r>
              <a:rPr lang="ru-RU" sz="2800" dirty="0"/>
              <a:t>Задачи проектирования для экранов различных размеров и разрешений</a:t>
            </a:r>
          </a:p>
          <a:p>
            <a:pPr>
              <a:buFont typeface="Wingdings" pitchFamily="2" charset="2"/>
              <a:buChar char="§"/>
            </a:pPr>
            <a:r>
              <a:rPr lang="ru-RU" sz="2800" dirty="0">
                <a:sym typeface="Auto 2 Regular" charset="0"/>
              </a:rPr>
              <a:t>Работа с адаптивными макетами</a:t>
            </a:r>
            <a:endParaRPr lang="en-US" sz="2800" dirty="0">
              <a:sym typeface="Auto 2 Regular" charset="0"/>
            </a:endParaRPr>
          </a:p>
          <a:p>
            <a:pPr>
              <a:buFont typeface="Wingdings" pitchFamily="2" charset="2"/>
              <a:buChar char="§"/>
            </a:pPr>
            <a:r>
              <a:rPr lang="ru-RU" sz="2800" dirty="0">
                <a:sym typeface="Auto 2 Regular" charset="0"/>
              </a:rPr>
              <a:t>Стратегии для пропорционального дизайна</a:t>
            </a:r>
            <a:endParaRPr lang="en-US" sz="2800" dirty="0">
              <a:sym typeface="Auto 2 Regular" charset="0"/>
            </a:endParaRPr>
          </a:p>
          <a:p>
            <a:pPr>
              <a:buFont typeface="Wingdings" pitchFamily="2" charset="2"/>
              <a:buChar char="§"/>
            </a:pPr>
            <a:r>
              <a:rPr lang="ru-RU" sz="2800" dirty="0">
                <a:sym typeface="Auto 2 Regular" charset="0"/>
              </a:rPr>
              <a:t>Режим прикрепленного просмотра в </a:t>
            </a:r>
            <a:r>
              <a:rPr lang="en-US" sz="2800" dirty="0" err="1">
                <a:sym typeface="Auto 2 Regular" charset="0"/>
              </a:rPr>
              <a:t>WinRT</a:t>
            </a:r>
            <a:r>
              <a:rPr lang="en-US" sz="2800" dirty="0">
                <a:sym typeface="Auto 2 Regular" charset="0"/>
              </a:rPr>
              <a:t>-</a:t>
            </a:r>
            <a:r>
              <a:rPr lang="ru-RU" sz="2800" dirty="0">
                <a:sym typeface="Auto 2 Regular" charset="0"/>
              </a:rPr>
              <a:t>приложениях и проектирование для него</a:t>
            </a:r>
            <a:endParaRPr lang="en-US" sz="2800" dirty="0">
              <a:sym typeface="Auto 2 Regular" charset="0"/>
            </a:endParaRPr>
          </a:p>
          <a:p>
            <a:pPr>
              <a:buFont typeface="Wingdings" pitchFamily="2" charset="2"/>
              <a:buChar char="§"/>
            </a:pPr>
            <a:r>
              <a:rPr lang="ru-RU" sz="2800" dirty="0">
                <a:sym typeface="Auto 2 Regular" charset="0"/>
              </a:rPr>
              <a:t>Проектирование </a:t>
            </a:r>
            <a:r>
              <a:rPr lang="ru-RU" sz="2800" dirty="0" smtClean="0">
                <a:sym typeface="Auto 2 Regular" charset="0"/>
              </a:rPr>
              <a:t>для портретного режима</a:t>
            </a:r>
            <a:endParaRPr lang="en-US" sz="2800" dirty="0">
              <a:sym typeface="Auto 2 Regular" charset="0"/>
            </a:endParaRPr>
          </a:p>
          <a:p>
            <a:pPr marL="0">
              <a:lnSpc>
                <a:spcPct val="150000"/>
              </a:lnSpc>
              <a:buNone/>
            </a:pPr>
            <a:r>
              <a:rPr lang="ru-RU" sz="3200" dirty="0" smtClean="0">
                <a:latin typeface="Segoe UI Light" pitchFamily="34" charset="0"/>
                <a:sym typeface="Auto 2 Regular" charset="0"/>
              </a:rPr>
              <a:t>Теперь Вы знаете, как влияет разрешение экрана на внешний вид приложения. Зная это, можно обдумать способы  улучшения приложения</a:t>
            </a:r>
            <a:r>
              <a:rPr lang="ru-RU" dirty="0" smtClean="0">
                <a:sym typeface="Auto 2 Regular" charset="0"/>
              </a:rPr>
              <a:t>.</a:t>
            </a:r>
            <a:endParaRPr lang="en-US" sz="3200" dirty="0" smtClean="0">
              <a:latin typeface="Segoe UI Light" pitchFamily="34" charset="0"/>
              <a:sym typeface="Auto 2 Regular" charset="0"/>
            </a:endParaRPr>
          </a:p>
        </p:txBody>
      </p:sp>
    </p:spTree>
    <p:extLst>
      <p:ext uri="{BB962C8B-B14F-4D97-AF65-F5344CB8AC3E}">
        <p14:creationId xmlns:p14="http://schemas.microsoft.com/office/powerpoint/2010/main" val="364172499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49778"/>
            <a:ext cx="14276777" cy="1448251"/>
          </a:xfrm>
        </p:spPr>
        <p:txBody>
          <a:bodyPr/>
          <a:lstStyle/>
          <a:p>
            <a:r>
              <a:rPr lang="ru-RU" b="1" dirty="0"/>
              <a:t>Задачи разработок для </a:t>
            </a:r>
            <a:r>
              <a:rPr lang="ru-RU" b="1" dirty="0" smtClean="0"/>
              <a:t>различных экранов</a:t>
            </a:r>
            <a:endParaRPr lang="ru-RU" dirty="0"/>
          </a:p>
        </p:txBody>
      </p:sp>
      <p:sp>
        <p:nvSpPr>
          <p:cNvPr id="18433" name="Rectangle 1"/>
          <p:cNvSpPr>
            <a:spLocks noGrp="1" noChangeArrowheads="1"/>
          </p:cNvSpPr>
          <p:nvPr>
            <p:ph type="body" sz="quarter" idx="10"/>
          </p:nvPr>
        </p:nvSpPr>
        <p:spPr>
          <a:xfrm>
            <a:off x="774954" y="1961037"/>
            <a:ext cx="14276777" cy="3601563"/>
          </a:xfrm>
        </p:spPr>
        <p:txBody>
          <a:bodyPr/>
          <a:lstStyle/>
          <a:p>
            <a:r>
              <a:rPr lang="ru-RU" dirty="0"/>
              <a:t>За последние годы экосистема компьютеров резко возросла, помимо настольных компьютеров в неё влился новый класс мобильных устройств. В результате появилось много сценариев использования экранов, различных по размерам и разрешению, и Ваше приложение должно корректно отображаться в каждом разрешении</a:t>
            </a:r>
          </a:p>
        </p:txBody>
      </p:sp>
      <p:pic>
        <p:nvPicPr>
          <p:cNvPr id="4" name="Picture 3" descr="Screen shot 2012-06-08 at 11.18.10 AM.png"/>
          <p:cNvPicPr/>
          <p:nvPr/>
        </p:nvPicPr>
        <p:blipFill rotWithShape="1">
          <a:blip r:embed="rId3" cstate="print"/>
          <a:srcRect t="8975"/>
          <a:stretch/>
        </p:blipFill>
        <p:spPr>
          <a:xfrm>
            <a:off x="2178050" y="5562600"/>
            <a:ext cx="10686150" cy="2705100"/>
          </a:xfrm>
          <a:prstGeom prst="rect">
            <a:avLst/>
          </a:prstGeom>
        </p:spPr>
      </p:pic>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0"/>
          <p:cNvSpPr>
            <a:spLocks noGrp="1"/>
          </p:cNvSpPr>
          <p:nvPr>
            <p:ph type="title"/>
          </p:nvPr>
        </p:nvSpPr>
        <p:spPr>
          <a:xfrm>
            <a:off x="728353" y="349778"/>
            <a:ext cx="12378048" cy="1448251"/>
          </a:xfrm>
        </p:spPr>
        <p:txBody>
          <a:bodyPr/>
          <a:lstStyle/>
          <a:p>
            <a:r>
              <a:rPr lang="ru-RU" sz="6000" dirty="0" smtClean="0"/>
              <a:t>Разработка макетов для экранов с различными размерами</a:t>
            </a:r>
            <a:endParaRPr lang="en-US" sz="6000" dirty="0"/>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bwMode="auto">
          <a:xfrm>
            <a:off x="787400" y="2914650"/>
            <a:ext cx="5827910" cy="3276600"/>
          </a:xfrm>
          <a:prstGeom prst="rect">
            <a:avLst/>
          </a:prstGeom>
          <a:noFill/>
          <a:ln w="28575">
            <a:noFill/>
          </a:ln>
          <a:extLst>
            <a:ext uri="{909E8E84-426E-40DD-AFC4-6F175D3DCCD1}">
              <a14:hiddenFill xmlns:a14="http://schemas.microsoft.com/office/drawing/2010/main">
                <a:solidFill>
                  <a:srgbClr val="FFFFFF"/>
                </a:solidFill>
              </a14:hiddenFill>
            </a:ext>
          </a:extLst>
        </p:spPr>
      </p:pic>
      <p:pic>
        <p:nvPicPr>
          <p:cNvPr id="5" name="Picture 4"/>
          <p:cNvPicPr/>
          <p:nvPr/>
        </p:nvPicPr>
        <p:blipFill rotWithShape="1">
          <a:blip r:embed="rId4" cstate="print">
            <a:extLst>
              <a:ext uri="{28A0092B-C50C-407E-A947-70E740481C1C}">
                <a14:useLocalDpi xmlns:a14="http://schemas.microsoft.com/office/drawing/2010/main" val="0"/>
              </a:ext>
            </a:extLst>
          </a:blip>
          <a:srcRect t="24554" b="7972"/>
          <a:stretch/>
        </p:blipFill>
        <p:spPr bwMode="auto">
          <a:xfrm>
            <a:off x="6959600" y="2762250"/>
            <a:ext cx="5849075" cy="36576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0"/>
          <p:cNvSpPr>
            <a:spLocks noGrp="1"/>
          </p:cNvSpPr>
          <p:nvPr>
            <p:ph type="title"/>
          </p:nvPr>
        </p:nvSpPr>
        <p:spPr>
          <a:xfrm>
            <a:off x="559909" y="409074"/>
            <a:ext cx="14599880" cy="2719137"/>
          </a:xfrm>
        </p:spPr>
        <p:txBody>
          <a:bodyPr/>
          <a:lstStyle/>
          <a:p>
            <a:r>
              <a:rPr lang="ru-RU" sz="6000" dirty="0" smtClean="0"/>
              <a:t>Адаптивный макет применяет медиа-запросы для использования стилей, соответствующих возможностям экрана</a:t>
            </a:r>
            <a:endParaRPr lang="en-US" sz="6000" dirty="0"/>
          </a:p>
        </p:txBody>
      </p:sp>
      <p:pic>
        <p:nvPicPr>
          <p:cNvPr id="10" name="Picture 9"/>
          <p:cNvPicPr/>
          <p:nvPr/>
        </p:nvPicPr>
        <p:blipFill>
          <a:blip r:embed="rId3" cstate="print">
            <a:extLst>
              <a:ext uri="{28A0092B-C50C-407E-A947-70E740481C1C}">
                <a14:useLocalDpi xmlns:a14="http://schemas.microsoft.com/office/drawing/2010/main" val="0"/>
              </a:ext>
            </a:extLst>
          </a:blip>
          <a:stretch>
            <a:fillRect/>
          </a:stretch>
        </p:blipFill>
        <p:spPr bwMode="auto">
          <a:xfrm>
            <a:off x="939800" y="4040605"/>
            <a:ext cx="3886200" cy="2184921"/>
          </a:xfrm>
          <a:prstGeom prst="rect">
            <a:avLst/>
          </a:prstGeom>
          <a:noFill/>
          <a:ln w="28575">
            <a:noFill/>
          </a:ln>
          <a:extLst>
            <a:ext uri="{909E8E84-426E-40DD-AFC4-6F175D3DCCD1}">
              <a14:hiddenFill xmlns:a14="http://schemas.microsoft.com/office/drawing/2010/main">
                <a:solidFill>
                  <a:srgbClr val="FFFFFF"/>
                </a:solidFill>
              </a14:hiddenFill>
            </a:ext>
          </a:extLst>
        </p:spPr>
      </p:pic>
      <p:pic>
        <p:nvPicPr>
          <p:cNvPr id="11" name="Picture 10" descr="Screen shot 2012-06-08 at 12.03.38 PM.png"/>
          <p:cNvPicPr/>
          <p:nvPr/>
        </p:nvPicPr>
        <p:blipFill>
          <a:blip r:embed="rId4" cstate="print"/>
          <a:srcRect l="1205" t="2132" r="1205" b="1920"/>
          <a:stretch>
            <a:fillRect/>
          </a:stretch>
        </p:blipFill>
        <p:spPr>
          <a:xfrm>
            <a:off x="6714958" y="3928311"/>
            <a:ext cx="6172200" cy="3429000"/>
          </a:xfrm>
          <a:prstGeom prst="rect">
            <a:avLst/>
          </a:prstGeom>
        </p:spPr>
      </p:pic>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391467" y="696689"/>
            <a:ext cx="14276777" cy="1448251"/>
          </a:xfrm>
        </p:spPr>
        <p:txBody>
          <a:bodyPr/>
          <a:lstStyle/>
          <a:p>
            <a:r>
              <a:rPr lang="ru-RU" sz="6000" dirty="0" smtClean="0"/>
              <a:t>Адаптивный макет заставляет Вас думать о пропорциях</a:t>
            </a:r>
            <a:endParaRPr lang="en-US" sz="6000" dirty="0"/>
          </a:p>
        </p:txBody>
      </p:sp>
      <p:sp>
        <p:nvSpPr>
          <p:cNvPr id="18433" name="Rectangle 1"/>
          <p:cNvSpPr>
            <a:spLocks noGrp="1" noChangeArrowheads="1"/>
          </p:cNvSpPr>
          <p:nvPr>
            <p:ph type="body" sz="quarter" idx="10"/>
          </p:nvPr>
        </p:nvSpPr>
        <p:spPr>
          <a:xfrm>
            <a:off x="774954" y="2473023"/>
            <a:ext cx="14276777" cy="5367623"/>
          </a:xfrm>
        </p:spPr>
        <p:txBody>
          <a:bodyPr/>
          <a:lstStyle/>
          <a:p>
            <a:pPr marL="0" indent="0">
              <a:buNone/>
            </a:pPr>
            <a:r>
              <a:rPr lang="ru-RU" dirty="0"/>
              <a:t>С точки зрения разработки, хорошей новостью является то, что технические детали для настраиваемого макета приложения для </a:t>
            </a:r>
            <a:r>
              <a:rPr lang="en-US" dirty="0"/>
              <a:t>Windows Store</a:t>
            </a:r>
            <a:r>
              <a:rPr lang="ru-RU" dirty="0"/>
              <a:t>, в основном, не требуют серьезного вмешательства, функционируя по умолчанию. Однако, существует несколько основных положений, которые необходимо учитывать:</a:t>
            </a:r>
          </a:p>
          <a:p>
            <a:pPr lvl="0"/>
            <a:r>
              <a:rPr lang="ru-RU" dirty="0"/>
              <a:t>Минимальное разрешение в </a:t>
            </a:r>
            <a:r>
              <a:rPr lang="en-US" dirty="0" err="1"/>
              <a:t>WinRT</a:t>
            </a:r>
            <a:r>
              <a:rPr lang="ru-RU" dirty="0"/>
              <a:t>-приложении </a:t>
            </a:r>
            <a:r>
              <a:rPr lang="ru-RU" dirty="0" smtClean="0"/>
              <a:t>— 1024 </a:t>
            </a:r>
            <a:r>
              <a:rPr lang="ru-RU" dirty="0"/>
              <a:t>х 768.</a:t>
            </a:r>
          </a:p>
          <a:p>
            <a:pPr lvl="0"/>
            <a:r>
              <a:rPr lang="ru-RU" dirty="0"/>
              <a:t>Рекомендуемый размер для начала разработки </a:t>
            </a:r>
            <a:r>
              <a:rPr lang="ru-RU" dirty="0" smtClean="0"/>
              <a:t>— 1366 </a:t>
            </a:r>
            <a:r>
              <a:rPr lang="ru-RU" dirty="0"/>
              <a:t>х 768</a:t>
            </a:r>
          </a:p>
        </p:txBody>
      </p:sp>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9600" y="1943101"/>
            <a:ext cx="9129129" cy="5133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2-06-08 at 12.49.07 PM.png"/>
          <p:cNvPicPr/>
          <p:nvPr/>
        </p:nvPicPr>
        <p:blipFill>
          <a:blip r:embed="rId3" cstate="print"/>
          <a:stretch>
            <a:fillRect/>
          </a:stretch>
        </p:blipFill>
        <p:spPr>
          <a:xfrm>
            <a:off x="3172271" y="1905000"/>
            <a:ext cx="9311829" cy="5257799"/>
          </a:xfrm>
          <a:prstGeom prst="rect">
            <a:avLst/>
          </a:prstGeom>
        </p:spPr>
      </p:pic>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06-08 at 1.02.58 PM.png"/>
          <p:cNvPicPr/>
          <p:nvPr/>
        </p:nvPicPr>
        <p:blipFill>
          <a:blip r:embed="rId3" cstate="print"/>
          <a:stretch>
            <a:fillRect/>
          </a:stretch>
        </p:blipFill>
        <p:spPr>
          <a:xfrm>
            <a:off x="3187699" y="1866900"/>
            <a:ext cx="9324177" cy="5257800"/>
          </a:xfrm>
          <a:prstGeom prst="rect">
            <a:avLst/>
          </a:prstGeom>
        </p:spPr>
      </p:pic>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Win8_PPT_Template">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F3A473F469C524B98A00E41D68EB517" ma:contentTypeVersion="1" ma:contentTypeDescription="Create a new document." ma:contentTypeScope="" ma:versionID="55535fa4b6b301620755396e2f6ec2cb">
  <xsd:schema xmlns:xsd="http://www.w3.org/2001/XMLSchema" xmlns:xs="http://www.w3.org/2001/XMLSchema" xmlns:p="http://schemas.microsoft.com/office/2006/metadata/properties" xmlns:ns2="1ba418b2-d25a-4750-94ba-b9e42b42716b" targetNamespace="http://schemas.microsoft.com/office/2006/metadata/properties" ma:root="true" ma:fieldsID="201a5cace168dc1ce9b2aaabe05c4a7d" ns2:_="">
    <xsd:import namespace="1ba418b2-d25a-4750-94ba-b9e42b42716b"/>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418b2-d25a-4750-94ba-b9e42b42716b" elementFormDefault="qualified">
    <xsd:import namespace="http://schemas.microsoft.com/office/2006/documentManagement/types"/>
    <xsd:import namespace="http://schemas.microsoft.com/office/infopath/2007/PartnerControls"/>
    <xsd:element name="Status" ma:index="8" nillable="true" ma:displayName="Status" ma:default="Ready for review" ma:format="Dropdown" ma:internalName="Status">
      <xsd:simpleType>
        <xsd:restriction base="dms:Choice">
          <xsd:enumeration value="Ready for review"/>
          <xsd:enumeration value="Review completed"/>
          <xsd:enumeration value="Edits required"/>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1ba418b2-d25a-4750-94ba-b9e42b42716b">Final</Status>
  </documentManagement>
</p:properties>
</file>

<file path=customXml/itemProps1.xml><?xml version="1.0" encoding="utf-8"?>
<ds:datastoreItem xmlns:ds="http://schemas.openxmlformats.org/officeDocument/2006/customXml" ds:itemID="{5CEB2934-CB9D-4953-B340-FBE61D6714D7}">
  <ds:schemaRefs>
    <ds:schemaRef ds:uri="http://schemas.microsoft.com/sharepoint/v3/contenttype/forms"/>
  </ds:schemaRefs>
</ds:datastoreItem>
</file>

<file path=customXml/itemProps2.xml><?xml version="1.0" encoding="utf-8"?>
<ds:datastoreItem xmlns:ds="http://schemas.openxmlformats.org/officeDocument/2006/customXml" ds:itemID="{16AC5392-C834-498C-B674-ABCC5D8E16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a418b2-d25a-4750-94ba-b9e42b4271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33C7443-01E3-4E0D-AC31-8BD209C1C579}">
  <ds:schemaRefs>
    <ds:schemaRef ds:uri="http://schemas.microsoft.com/office/2006/metadata/properties"/>
    <ds:schemaRef ds:uri="http://schemas.microsoft.com/office/2006/documentManagement/types"/>
    <ds:schemaRef ds:uri="1ba418b2-d25a-4750-94ba-b9e42b42716b"/>
    <ds:schemaRef ds:uri="http://purl.org/dc/dcmitype/"/>
    <ds:schemaRef ds:uri="http://purl.org/dc/elements/1.1/"/>
    <ds:schemaRef ds:uri="http://schemas.openxmlformats.org/package/2006/metadata/core-properties"/>
    <ds:schemaRef ds:uri="http://schemas.microsoft.com/office/infopath/2007/PartnerControl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Win8_PPT_Template</Template>
  <TotalTime>0</TotalTime>
  <Words>1880</Words>
  <Application>Microsoft Office PowerPoint</Application>
  <PresentationFormat>Произвольный</PresentationFormat>
  <Paragraphs>102</Paragraphs>
  <Slides>21</Slides>
  <Notes>19</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Win8_PPT_Template</vt:lpstr>
      <vt:lpstr>Модуль 10: Проектирование для экранов различных по размеру и разрешению</vt:lpstr>
      <vt:lpstr>Содержание презентации:</vt:lpstr>
      <vt:lpstr>Задачи разработок для различных экранов</vt:lpstr>
      <vt:lpstr>Разработка макетов для экранов с различными размерами</vt:lpstr>
      <vt:lpstr>Адаптивный макет применяет медиа-запросы для использования стилей, соответствующих возможностям экрана</vt:lpstr>
      <vt:lpstr>Адаптивный макет заставляет Вас думать о пропорциях</vt:lpstr>
      <vt:lpstr>Презентация PowerPoint</vt:lpstr>
      <vt:lpstr>Презентация PowerPoint</vt:lpstr>
      <vt:lpstr>Презентация PowerPoint</vt:lpstr>
      <vt:lpstr>Адаптивные макеты заставляют думать о пропорциях</vt:lpstr>
      <vt:lpstr>Отображение большего количества контента</vt:lpstr>
      <vt:lpstr>Расширение области контента</vt:lpstr>
      <vt:lpstr>Управление пустым пространством</vt:lpstr>
      <vt:lpstr>Фиксированный макет против адаптивного</vt:lpstr>
      <vt:lpstr>Расчет плотности пикселей</vt:lpstr>
      <vt:lpstr>Изображения необходимо масштабировать</vt:lpstr>
      <vt:lpstr>Разработка для прикрепленного режима просмотра </vt:lpstr>
      <vt:lpstr>Презентация PowerPoint</vt:lpstr>
      <vt:lpstr>Принципы для прикрепленного режима просмотра</vt:lpstr>
      <vt:lpstr>Разработка для режима портретного просмотра</vt:lpstr>
      <vt:lpstr>Итоги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Embrace Metro style design principles and Leverage Metro style design</dc:title>
  <dc:creator/>
  <cp:lastModifiedBy/>
  <cp:revision>1</cp:revision>
  <dcterms:created xsi:type="dcterms:W3CDTF">2012-03-27T02:52:18Z</dcterms:created>
  <dcterms:modified xsi:type="dcterms:W3CDTF">2012-11-01T10:20:26Z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0x0101004F3A473F469C524B98A00E41D68EB517</vt:lpwstr>
  </property>
</Properties>
</file>