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17"/>
  </p:notesMasterIdLst>
  <p:handoutMasterIdLst>
    <p:handoutMasterId r:id="rId18"/>
  </p:handoutMasterIdLst>
  <p:sldIdLst>
    <p:sldId id="511" r:id="rId5"/>
    <p:sldId id="512" r:id="rId6"/>
    <p:sldId id="513" r:id="rId7"/>
    <p:sldId id="514" r:id="rId8"/>
    <p:sldId id="515" r:id="rId9"/>
    <p:sldId id="516" r:id="rId10"/>
    <p:sldId id="517" r:id="rId11"/>
    <p:sldId id="518" r:id="rId12"/>
    <p:sldId id="519" r:id="rId13"/>
    <p:sldId id="520" r:id="rId14"/>
    <p:sldId id="521" r:id="rId15"/>
    <p:sldId id="522" r:id="rId16"/>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3301" autoAdjust="0"/>
    <p:restoredTop sz="81486" autoAdjust="0"/>
  </p:normalViewPr>
  <p:slideViewPr>
    <p:cSldViewPr snapToGrid="0">
      <p:cViewPr>
        <p:scale>
          <a:sx n="66" d="100"/>
          <a:sy n="66" d="100"/>
        </p:scale>
        <p:origin x="-1092" y="-324"/>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11/2/2012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11/2/2012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err="1" smtClean="0">
                <a:solidFill>
                  <a:schemeClr val="tx1"/>
                </a:solidFill>
                <a:effectLst/>
                <a:latin typeface="Segoe UI" pitchFamily="34" charset="0"/>
                <a:ea typeface="+mn-ea"/>
                <a:cs typeface="+mn-cs"/>
              </a:rPr>
              <a:t>Windows</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Bing</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PowerPoint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Internet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Explorer</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Visual</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Studio</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WebMatrix</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DreamSpark</a:t>
            </a:r>
            <a:r>
              <a:rPr lang="ru-RU" sz="1200" kern="1200" dirty="0" smtClean="0">
                <a:solidFill>
                  <a:schemeClr val="tx1"/>
                </a:solidFill>
                <a:effectLst/>
                <a:latin typeface="Segoe UI" pitchFamily="34" charset="0"/>
                <a:ea typeface="+mn-ea"/>
                <a:cs typeface="+mn-cs"/>
              </a:rPr>
              <a:t> и </a:t>
            </a:r>
            <a:r>
              <a:rPr lang="ru-RU" sz="1200" kern="1200" dirty="0" err="1" smtClean="0">
                <a:solidFill>
                  <a:schemeClr val="tx1"/>
                </a:solidFill>
                <a:effectLst/>
                <a:latin typeface="Segoe UI" pitchFamily="34" charset="0"/>
                <a:ea typeface="+mn-ea"/>
                <a:cs typeface="+mn-cs"/>
              </a:rPr>
              <a:t>Silverlight</a:t>
            </a:r>
            <a:r>
              <a:rPr lang="ru-RU" sz="1200" kern="1200" dirty="0" smtClean="0">
                <a:solidFill>
                  <a:schemeClr val="tx1"/>
                </a:solidFill>
                <a:effectLst/>
                <a:latin typeface="Segoe UI" pitchFamily="34" charset="0"/>
                <a:ea typeface="+mn-ea"/>
                <a:cs typeface="+mn-cs"/>
              </a:rPr>
              <a:t> являются зарегистрированными товарными знаками или товарными знаками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 в США и / или других странах. Другие названия продуктов и компаний, упомянутые здесь, также могут быть торговыми марками их соответствующих владельцев.</a:t>
            </a:r>
          </a:p>
          <a:p>
            <a:r>
              <a:rPr lang="ru-RU" sz="1200" kern="1200" dirty="0" smtClean="0">
                <a:solidFill>
                  <a:schemeClr val="tx1"/>
                </a:solidFill>
                <a:effectLst/>
                <a:latin typeface="Segoe UI" pitchFamily="34" charset="0"/>
                <a:ea typeface="+mn-ea"/>
                <a:cs typeface="+mn-cs"/>
              </a:rPr>
              <a:t>Названия компаний, организаций, продуктов, имена доменов, адреса электронной почты, логотипы, люди, места и события являются вымышленными. Не предполагается их связь с реальными компаниями, организациями, продуктами, доменными именами, адресами электронной почты, эмблемами, людьми, местами и событиями.</a:t>
            </a:r>
          </a:p>
          <a:p>
            <a:r>
              <a:rPr lang="ru-RU" sz="1200" kern="1200" dirty="0" smtClean="0">
                <a:solidFill>
                  <a:schemeClr val="tx1"/>
                </a:solidFill>
                <a:effectLst/>
                <a:latin typeface="Segoe UI" pitchFamily="34" charset="0"/>
                <a:ea typeface="+mn-ea"/>
                <a:cs typeface="+mn-cs"/>
              </a:rPr>
              <a:t>Информация, содержащаяся в данном руководстве, предоставляется без каких-либо явно выраженных, установленных законом, или подразумеваемых гарантий. Ни авторы, ни корпорация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ни организации, обеспечивающие доступ к руководству, не будут нести ответственности за любые убытки, вызванные или предположительно вызванные прямо или косвенно этим руководством.</a:t>
            </a:r>
          </a:p>
          <a:p>
            <a:r>
              <a:rPr lang="ru-RU" sz="1200" kern="1200" dirty="0" smtClean="0">
                <a:solidFill>
                  <a:schemeClr val="tx1"/>
                </a:solidFill>
                <a:effectLst/>
                <a:latin typeface="Segoe UI" pitchFamily="34" charset="0"/>
                <a:ea typeface="+mn-ea"/>
                <a:cs typeface="+mn-cs"/>
              </a:rPr>
              <a:t>Создан для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компанией </a:t>
            </a:r>
            <a:r>
              <a:rPr lang="ru-RU" sz="1200" kern="1200" dirty="0" err="1" smtClean="0">
                <a:solidFill>
                  <a:schemeClr val="tx1"/>
                </a:solidFill>
                <a:effectLst/>
                <a:latin typeface="Segoe UI" pitchFamily="34" charset="0"/>
                <a:ea typeface="+mn-ea"/>
                <a:cs typeface="+mn-cs"/>
              </a:rPr>
              <a:t>Avlade</a:t>
            </a:r>
            <a:r>
              <a:rPr lang="ru-RU" sz="1200" kern="1200" dirty="0" smtClean="0">
                <a:solidFill>
                  <a:schemeClr val="tx1"/>
                </a:solidFill>
                <a:effectLst/>
                <a:latin typeface="Segoe UI" pitchFamily="34" charset="0"/>
                <a:ea typeface="+mn-ea"/>
                <a:cs typeface="+mn-cs"/>
              </a:rPr>
              <a:t>: www.Avlade.com</a:t>
            </a:r>
          </a:p>
          <a:p>
            <a:r>
              <a:rPr lang="ru-RU" sz="1200" kern="1200" dirty="0" err="1" smtClean="0">
                <a:solidFill>
                  <a:schemeClr val="tx1"/>
                </a:solidFill>
                <a:effectLst/>
                <a:latin typeface="Segoe UI" pitchFamily="34" charset="0"/>
                <a:ea typeface="+mn-ea"/>
                <a:cs typeface="+mn-cs"/>
              </a:rPr>
              <a:t>Copyright</a:t>
            </a:r>
            <a:r>
              <a:rPr lang="ru-RU" sz="1200" kern="1200" dirty="0" smtClean="0">
                <a:solidFill>
                  <a:schemeClr val="tx1"/>
                </a:solidFill>
                <a:effectLst/>
                <a:latin typeface="Segoe UI" pitchFamily="34" charset="0"/>
                <a:ea typeface="+mn-ea"/>
                <a:cs typeface="+mn-cs"/>
              </a:rPr>
              <a:t> 2012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1632436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Segoe UI" pitchFamily="34" charset="0"/>
                <a:ea typeface="+mn-ea"/>
                <a:cs typeface="+mn-cs"/>
              </a:rPr>
              <a:t>Visual Studio</a:t>
            </a:r>
            <a:r>
              <a:rPr lang="ru-RU" sz="1200" kern="1200" dirty="0" smtClean="0">
                <a:solidFill>
                  <a:schemeClr val="tx1"/>
                </a:solidFill>
                <a:effectLst/>
                <a:latin typeface="Segoe UI" pitchFamily="34" charset="0"/>
                <a:ea typeface="+mn-ea"/>
                <a:cs typeface="+mn-cs"/>
              </a:rPr>
              <a:t> – это основной инструмент, которым мы будем пользоваться для написания кода на </a:t>
            </a:r>
            <a:r>
              <a:rPr lang="en-US" sz="1200" kern="1200" dirty="0" smtClean="0">
                <a:solidFill>
                  <a:schemeClr val="tx1"/>
                </a:solidFill>
                <a:effectLst/>
                <a:latin typeface="Segoe UI" pitchFamily="34" charset="0"/>
                <a:ea typeface="+mn-ea"/>
                <a:cs typeface="+mn-cs"/>
              </a:rPr>
              <a:t>JavaScript</a:t>
            </a:r>
            <a:r>
              <a:rPr lang="ru-RU" sz="1200" kern="1200" dirty="0" smtClean="0">
                <a:solidFill>
                  <a:schemeClr val="tx1"/>
                </a:solidFill>
                <a:effectLst/>
                <a:latin typeface="Segoe UI" pitchFamily="34" charset="0"/>
                <a:ea typeface="+mn-ea"/>
                <a:cs typeface="+mn-cs"/>
              </a:rPr>
              <a:t>, отладки и настройки приложений для </a:t>
            </a:r>
            <a:r>
              <a:rPr lang="en-US" sz="1200" kern="1200" dirty="0" smtClean="0">
                <a:solidFill>
                  <a:schemeClr val="tx1"/>
                </a:solidFill>
                <a:effectLst/>
                <a:latin typeface="Segoe UI" pitchFamily="34" charset="0"/>
                <a:ea typeface="+mn-ea"/>
                <a:cs typeface="+mn-cs"/>
              </a:rPr>
              <a:t>Windows Store</a:t>
            </a:r>
            <a:r>
              <a:rPr lang="ru-RU" sz="1200" kern="1200" dirty="0" smtClean="0">
                <a:solidFill>
                  <a:schemeClr val="tx1"/>
                </a:solidFill>
                <a:effectLst/>
                <a:latin typeface="Segoe UI" pitchFamily="34" charset="0"/>
                <a:ea typeface="+mn-ea"/>
                <a:cs typeface="+mn-cs"/>
              </a:rPr>
              <a:t>. </a:t>
            </a:r>
            <a:r>
              <a:rPr lang="en-US" sz="1200" kern="1200" dirty="0" smtClean="0">
                <a:solidFill>
                  <a:schemeClr val="tx1"/>
                </a:solidFill>
                <a:effectLst/>
                <a:latin typeface="Segoe UI" pitchFamily="34" charset="0"/>
                <a:ea typeface="+mn-ea"/>
                <a:cs typeface="+mn-cs"/>
              </a:rPr>
              <a:t>Visual Studio</a:t>
            </a:r>
            <a:r>
              <a:rPr lang="ru-RU" sz="1200" kern="1200" dirty="0" smtClean="0">
                <a:solidFill>
                  <a:schemeClr val="tx1"/>
                </a:solidFill>
                <a:effectLst/>
                <a:latin typeface="Segoe UI" pitchFamily="34" charset="0"/>
                <a:ea typeface="+mn-ea"/>
                <a:cs typeface="+mn-cs"/>
              </a:rPr>
              <a:t> имеет несколько ключевых возможностей, с которыми мы будем работать:</a:t>
            </a:r>
          </a:p>
          <a:p>
            <a:pPr lvl="0">
              <a:buFont typeface="Arial" pitchFamily="34" charset="0"/>
              <a:buChar char="•"/>
            </a:pPr>
            <a:r>
              <a:rPr lang="ru-RU" sz="1200" kern="1200" dirty="0" smtClean="0">
                <a:solidFill>
                  <a:schemeClr val="tx1"/>
                </a:solidFill>
                <a:effectLst/>
                <a:latin typeface="Segoe UI" pitchFamily="34" charset="0"/>
                <a:ea typeface="+mn-ea"/>
                <a:cs typeface="+mn-cs"/>
              </a:rPr>
              <a:t> </a:t>
            </a:r>
            <a:r>
              <a:rPr lang="en-US" sz="1200" kern="1200" dirty="0" smtClean="0">
                <a:solidFill>
                  <a:schemeClr val="tx1"/>
                </a:solidFill>
                <a:effectLst/>
                <a:latin typeface="Segoe UI" pitchFamily="34" charset="0"/>
                <a:ea typeface="+mn-ea"/>
                <a:cs typeface="+mn-cs"/>
              </a:rPr>
              <a:t>Visual Studio</a:t>
            </a:r>
            <a:r>
              <a:rPr lang="ru-RU" sz="1200" kern="1200" dirty="0" smtClean="0">
                <a:solidFill>
                  <a:schemeClr val="tx1"/>
                </a:solidFill>
                <a:effectLst/>
                <a:latin typeface="Segoe UI" pitchFamily="34" charset="0"/>
                <a:ea typeface="+mn-ea"/>
                <a:cs typeface="+mn-cs"/>
              </a:rPr>
              <a:t> предоставляет четкий и понятный код и </a:t>
            </a:r>
            <a:r>
              <a:rPr lang="en-US" sz="1200" kern="1200" dirty="0" smtClean="0">
                <a:solidFill>
                  <a:schemeClr val="tx1"/>
                </a:solidFill>
                <a:effectLst/>
                <a:latin typeface="Segoe UI" pitchFamily="34" charset="0"/>
                <a:ea typeface="+mn-ea"/>
                <a:cs typeface="+mn-cs"/>
              </a:rPr>
              <a:t>HTML</a:t>
            </a:r>
            <a:r>
              <a:rPr lang="ru-RU" sz="1200" kern="1200" dirty="0" smtClean="0">
                <a:solidFill>
                  <a:schemeClr val="tx1"/>
                </a:solidFill>
                <a:effectLst/>
                <a:latin typeface="Segoe UI" pitchFamily="34" charset="0"/>
                <a:ea typeface="+mn-ea"/>
                <a:cs typeface="+mn-cs"/>
              </a:rPr>
              <a:t>-редактор с системой </a:t>
            </a:r>
            <a:r>
              <a:rPr lang="en-US" sz="1200" kern="1200" dirty="0" smtClean="0">
                <a:solidFill>
                  <a:schemeClr val="tx1"/>
                </a:solidFill>
                <a:effectLst/>
                <a:latin typeface="Segoe UI" pitchFamily="34" charset="0"/>
                <a:ea typeface="+mn-ea"/>
                <a:cs typeface="+mn-cs"/>
              </a:rPr>
              <a:t>IntelliSense</a:t>
            </a:r>
            <a:r>
              <a:rPr lang="ru-RU" sz="1200" kern="1200" dirty="0" smtClean="0">
                <a:solidFill>
                  <a:schemeClr val="tx1"/>
                </a:solidFill>
                <a:effectLst/>
                <a:latin typeface="Segoe UI" pitchFamily="34" charset="0"/>
                <a:ea typeface="+mn-ea"/>
                <a:cs typeface="+mn-cs"/>
              </a:rPr>
              <a:t>;</a:t>
            </a:r>
          </a:p>
          <a:p>
            <a:pPr lvl="0">
              <a:buFont typeface="Arial" pitchFamily="34" charset="0"/>
              <a:buChar char="•"/>
            </a:pPr>
            <a:r>
              <a:rPr lang="ru-RU" sz="1200" kern="1200" dirty="0" smtClean="0">
                <a:solidFill>
                  <a:schemeClr val="tx1"/>
                </a:solidFill>
                <a:effectLst/>
                <a:latin typeface="Segoe UI" pitchFamily="34" charset="0"/>
                <a:ea typeface="+mn-ea"/>
                <a:cs typeface="+mn-cs"/>
              </a:rPr>
              <a:t> в </a:t>
            </a:r>
            <a:r>
              <a:rPr lang="en-US" sz="1200" kern="1200" dirty="0" smtClean="0">
                <a:solidFill>
                  <a:schemeClr val="tx1"/>
                </a:solidFill>
                <a:effectLst/>
                <a:latin typeface="Segoe UI" pitchFamily="34" charset="0"/>
                <a:ea typeface="+mn-ea"/>
                <a:cs typeface="+mn-cs"/>
              </a:rPr>
              <a:t>Visual Studio</a:t>
            </a:r>
            <a:r>
              <a:rPr lang="ru-RU" sz="1200" kern="1200" dirty="0" smtClean="0">
                <a:solidFill>
                  <a:schemeClr val="tx1"/>
                </a:solidFill>
                <a:effectLst/>
                <a:latin typeface="Segoe UI" pitchFamily="34" charset="0"/>
                <a:ea typeface="+mn-ea"/>
                <a:cs typeface="+mn-cs"/>
              </a:rPr>
              <a:t> есть возможность отлаживать код, используя точки останова, и возможность просмотра контрольных значений (</a:t>
            </a:r>
            <a:r>
              <a:rPr lang="en-US" sz="1200" kern="1200" dirty="0" smtClean="0">
                <a:solidFill>
                  <a:schemeClr val="tx1"/>
                </a:solidFill>
                <a:effectLst/>
                <a:latin typeface="Segoe UI" pitchFamily="34" charset="0"/>
                <a:ea typeface="+mn-ea"/>
                <a:cs typeface="+mn-cs"/>
              </a:rPr>
              <a:t>Watches</a:t>
            </a:r>
            <a:r>
              <a:rPr lang="ru-RU" sz="1200" kern="1200" dirty="0" smtClean="0">
                <a:solidFill>
                  <a:schemeClr val="tx1"/>
                </a:solidFill>
                <a:effectLst/>
                <a:latin typeface="Segoe UI" pitchFamily="34" charset="0"/>
                <a:ea typeface="+mn-ea"/>
                <a:cs typeface="+mn-cs"/>
              </a:rPr>
              <a:t>) для отладки нештатных ситуаций в процессе исполнения кода;</a:t>
            </a:r>
          </a:p>
          <a:p>
            <a:pPr lvl="0">
              <a:buFont typeface="Arial" pitchFamily="34" charset="0"/>
              <a:buChar char="•"/>
            </a:pPr>
            <a:r>
              <a:rPr lang="ru-RU" sz="1200" kern="1200" dirty="0" smtClean="0">
                <a:solidFill>
                  <a:schemeClr val="tx1"/>
                </a:solidFill>
                <a:effectLst/>
                <a:latin typeface="Segoe UI" pitchFamily="34" charset="0"/>
                <a:ea typeface="+mn-ea"/>
                <a:cs typeface="+mn-cs"/>
              </a:rPr>
              <a:t> мы можем использовать редактор описания приложения (</a:t>
            </a:r>
            <a:r>
              <a:rPr lang="ru-RU" sz="1200" kern="1200" dirty="0" err="1" smtClean="0">
                <a:solidFill>
                  <a:schemeClr val="tx1"/>
                </a:solidFill>
                <a:effectLst/>
                <a:latin typeface="Segoe UI" pitchFamily="34" charset="0"/>
                <a:ea typeface="+mn-ea"/>
                <a:cs typeface="+mn-cs"/>
              </a:rPr>
              <a:t>Application</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Manifest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Editor</a:t>
            </a:r>
            <a:r>
              <a:rPr lang="ru-RU" sz="1200" kern="1200" dirty="0" smtClean="0">
                <a:solidFill>
                  <a:schemeClr val="tx1"/>
                </a:solidFill>
                <a:effectLst/>
                <a:latin typeface="Segoe UI" pitchFamily="34" charset="0"/>
                <a:ea typeface="+mn-ea"/>
                <a:cs typeface="+mn-cs"/>
              </a:rPr>
              <a:t>) для установки некоторых свойств приложения, таких, как безопасность, ориентация устройства, иконки и настройки Магазина </a:t>
            </a:r>
            <a:r>
              <a:rPr lang="en-US" sz="1200" kern="1200" dirty="0" smtClean="0">
                <a:solidFill>
                  <a:schemeClr val="tx1"/>
                </a:solidFill>
                <a:effectLst/>
                <a:latin typeface="Segoe UI" pitchFamily="34" charset="0"/>
                <a:ea typeface="+mn-ea"/>
                <a:cs typeface="+mn-cs"/>
              </a:rPr>
              <a:t>Windows</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441893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p:txBody>
          <a:bodyPr/>
          <a:lstStyle/>
          <a:p>
            <a:pPr algn="l"/>
            <a:r>
              <a:rPr lang="ru-RU" sz="6000" dirty="0" smtClean="0">
                <a:latin typeface="+mn-lt"/>
              </a:rPr>
              <a:t>Модуль </a:t>
            </a:r>
            <a:r>
              <a:rPr sz="6000" dirty="0" smtClean="0">
                <a:latin typeface="+mn-lt"/>
              </a:rPr>
              <a:t>4:</a:t>
            </a:r>
            <a:br>
              <a:rPr sz="6000" dirty="0" smtClean="0">
                <a:latin typeface="+mn-lt"/>
              </a:rPr>
            </a:br>
            <a:r>
              <a:rPr lang="ru-RU" sz="6000" dirty="0"/>
              <a:t>Основы разработки приложений </a:t>
            </a:r>
            <a:endParaRPr lang="en-US" sz="6000" dirty="0">
              <a:latin typeface="+mn-lt"/>
              <a:sym typeface="Auto 2 Black" charset="0"/>
            </a:endParaRPr>
          </a:p>
        </p:txBody>
      </p:sp>
    </p:spTree>
    <p:extLst>
      <p:ext uri="{BB962C8B-B14F-4D97-AF65-F5344CB8AC3E}">
        <p14:creationId xmlns:p14="http://schemas.microsoft.com/office/powerpoint/2010/main" val="107674312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sz="6000" dirty="0">
                <a:latin typeface="+mj-lt"/>
                <a:cs typeface="Courier New" pitchFamily="49" charset="0"/>
              </a:rPr>
              <a:t>Blend </a:t>
            </a:r>
            <a:r>
              <a:rPr lang="ru-RU" sz="6000" dirty="0" smtClean="0">
                <a:latin typeface="+mj-lt"/>
                <a:cs typeface="Courier New" pitchFamily="49" charset="0"/>
              </a:rPr>
              <a:t>для </a:t>
            </a:r>
            <a:r>
              <a:rPr sz="6000" dirty="0" smtClean="0">
                <a:latin typeface="+mj-lt"/>
                <a:cs typeface="Courier New" pitchFamily="49" charset="0"/>
              </a:rPr>
              <a:t>Visual </a:t>
            </a:r>
            <a:r>
              <a:rPr sz="6000" dirty="0">
                <a:latin typeface="+mj-lt"/>
                <a:cs typeface="Courier New" pitchFamily="49" charset="0"/>
              </a:rPr>
              <a:t>Studio</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74954" y="2473023"/>
            <a:ext cx="14276777" cy="3616375"/>
          </a:xfrm>
        </p:spPr>
        <p:txBody>
          <a:bodyPr/>
          <a:lstStyle/>
          <a:p>
            <a:pPr marL="0" lvl="1">
              <a:lnSpc>
                <a:spcPct val="150000"/>
              </a:lnSpc>
            </a:pPr>
            <a:r>
              <a:rPr lang="ru-RU" sz="3200" dirty="0" smtClean="0">
                <a:latin typeface="+mj-lt"/>
              </a:rPr>
              <a:t>Редактирование </a:t>
            </a:r>
            <a:r>
              <a:rPr lang="en-US" sz="3200" dirty="0" smtClean="0">
                <a:latin typeface="+mj-lt"/>
              </a:rPr>
              <a:t>HTML </a:t>
            </a:r>
            <a:r>
              <a:rPr lang="ru-RU" sz="3200" dirty="0" smtClean="0">
                <a:latin typeface="+mj-lt"/>
              </a:rPr>
              <a:t>в </a:t>
            </a:r>
            <a:r>
              <a:rPr lang="en-US" sz="3200" dirty="0" smtClean="0">
                <a:latin typeface="+mj-lt"/>
              </a:rPr>
              <a:t>Visual Studio </a:t>
            </a:r>
            <a:r>
              <a:rPr lang="ru-RU" sz="3200" dirty="0" smtClean="0">
                <a:latin typeface="+mj-lt"/>
              </a:rPr>
              <a:t>ограничено</a:t>
            </a:r>
            <a:endParaRPr lang="en-US" sz="3200" dirty="0" smtClean="0">
              <a:latin typeface="+mj-lt"/>
            </a:endParaRPr>
          </a:p>
          <a:p>
            <a:pPr marL="959329" lvl="3">
              <a:lnSpc>
                <a:spcPct val="150000"/>
              </a:lnSpc>
            </a:pPr>
            <a:r>
              <a:rPr lang="ru-RU" sz="2600" dirty="0" smtClean="0">
                <a:latin typeface="+mj-lt"/>
              </a:rPr>
              <a:t>Редактирование</a:t>
            </a:r>
            <a:r>
              <a:rPr lang="en-US" sz="2600" dirty="0" smtClean="0">
                <a:latin typeface="+mj-lt"/>
              </a:rPr>
              <a:t> HTML </a:t>
            </a:r>
            <a:r>
              <a:rPr lang="ru-RU" sz="2600" dirty="0" smtClean="0">
                <a:latin typeface="+mj-lt"/>
              </a:rPr>
              <a:t>возможно только в текстовом виде</a:t>
            </a:r>
            <a:endParaRPr lang="en-US" sz="2600" dirty="0" smtClean="0">
              <a:latin typeface="+mj-lt"/>
            </a:endParaRPr>
          </a:p>
          <a:p>
            <a:pPr marL="0" lvl="1">
              <a:lnSpc>
                <a:spcPct val="150000"/>
              </a:lnSpc>
            </a:pPr>
            <a:r>
              <a:rPr lang="ru-RU" sz="3200" dirty="0" smtClean="0">
                <a:latin typeface="+mj-lt"/>
              </a:rPr>
              <a:t>Удобное и простое редактирование в</a:t>
            </a:r>
            <a:r>
              <a:rPr lang="en-US" sz="3200" dirty="0" smtClean="0">
                <a:latin typeface="+mj-lt"/>
              </a:rPr>
              <a:t> Blend</a:t>
            </a:r>
          </a:p>
          <a:p>
            <a:pPr marL="959329" lvl="3">
              <a:lnSpc>
                <a:spcPct val="150000"/>
              </a:lnSpc>
            </a:pPr>
            <a:r>
              <a:rPr lang="ru-RU" sz="2600" dirty="0" smtClean="0">
                <a:latin typeface="+mj-lt"/>
              </a:rPr>
              <a:t>Рабочая область с отображением изменений в реальном времени</a:t>
            </a:r>
          </a:p>
          <a:p>
            <a:pPr marL="959329" lvl="3">
              <a:lnSpc>
                <a:spcPct val="150000"/>
              </a:lnSpc>
            </a:pPr>
            <a:r>
              <a:rPr lang="ru-RU" sz="2600" dirty="0" smtClean="0">
                <a:latin typeface="+mj-lt"/>
              </a:rPr>
              <a:t>Обширная поддержка</a:t>
            </a:r>
            <a:r>
              <a:rPr lang="en-US" sz="2600" dirty="0" smtClean="0">
                <a:latin typeface="+mj-lt"/>
              </a:rPr>
              <a:t> CSS </a:t>
            </a:r>
            <a:r>
              <a:rPr lang="ru-RU" sz="2600" dirty="0" smtClean="0">
                <a:latin typeface="+mj-lt"/>
              </a:rPr>
              <a:t>с отображением свойств в панелях</a:t>
            </a:r>
            <a:endParaRPr lang="en-US" sz="2600" dirty="0" smtClean="0">
              <a:latin typeface="+mj-lt"/>
            </a:endParaRPr>
          </a:p>
        </p:txBody>
      </p:sp>
    </p:spTree>
    <p:extLst>
      <p:ext uri="{BB962C8B-B14F-4D97-AF65-F5344CB8AC3E}">
        <p14:creationId xmlns:p14="http://schemas.microsoft.com/office/powerpoint/2010/main" val="105124527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latin typeface="+mj-lt"/>
                <a:cs typeface="Courier New" pitchFamily="49" charset="0"/>
              </a:rPr>
              <a:t>Шаблон Приложение таблицы</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74954" y="2473023"/>
            <a:ext cx="14276777" cy="4105739"/>
          </a:xfrm>
        </p:spPr>
        <p:txBody>
          <a:bodyPr/>
          <a:lstStyle/>
          <a:p>
            <a:pPr marL="0" lvl="1">
              <a:lnSpc>
                <a:spcPct val="150000"/>
              </a:lnSpc>
            </a:pPr>
            <a:r>
              <a:rPr lang="ru-RU" sz="3200" dirty="0" smtClean="0">
                <a:latin typeface="+mj-lt"/>
              </a:rPr>
              <a:t>Шаблон «Сетка» идеально подходит для иерархических данных</a:t>
            </a:r>
            <a:endParaRPr lang="en-US" sz="3200" dirty="0" smtClean="0">
              <a:latin typeface="+mj-lt"/>
            </a:endParaRPr>
          </a:p>
          <a:p>
            <a:pPr marL="1552705" lvl="1" indent="-457200"/>
            <a:r>
              <a:rPr lang="ru-RU" sz="2700" dirty="0"/>
              <a:t>Страницы узлов (</a:t>
            </a:r>
            <a:r>
              <a:rPr lang="en-US" sz="2700" dirty="0"/>
              <a:t>Hub</a:t>
            </a:r>
            <a:r>
              <a:rPr lang="ru-RU" sz="2700" dirty="0"/>
              <a:t>) отображают все </a:t>
            </a:r>
            <a:r>
              <a:rPr lang="ru-RU" sz="2700" dirty="0" smtClean="0"/>
              <a:t>группы</a:t>
            </a:r>
            <a:endParaRPr lang="ru-RU" sz="2700" dirty="0"/>
          </a:p>
          <a:p>
            <a:pPr marL="1552705" lvl="1" indent="-457200"/>
            <a:r>
              <a:rPr lang="ru-RU" sz="2700" dirty="0"/>
              <a:t>Страницы разделов (</a:t>
            </a:r>
            <a:r>
              <a:rPr lang="en-US" sz="2700" dirty="0"/>
              <a:t>Section</a:t>
            </a:r>
            <a:r>
              <a:rPr lang="ru-RU" sz="2700" dirty="0"/>
              <a:t>) показывают содержимое отдельной </a:t>
            </a:r>
            <a:r>
              <a:rPr lang="ru-RU" sz="2700" dirty="0" smtClean="0"/>
              <a:t>группы</a:t>
            </a:r>
            <a:endParaRPr lang="ru-RU" sz="2700" dirty="0"/>
          </a:p>
          <a:p>
            <a:pPr marL="1552705" lvl="1" indent="-457200"/>
            <a:r>
              <a:rPr lang="ru-RU" sz="2700" dirty="0"/>
              <a:t>Страницы сведений (</a:t>
            </a:r>
            <a:r>
              <a:rPr lang="en-US" sz="2700" dirty="0"/>
              <a:t>Detail</a:t>
            </a:r>
            <a:r>
              <a:rPr lang="ru-RU" sz="2700" dirty="0"/>
              <a:t>) показывают подробные данные одного элемента </a:t>
            </a:r>
            <a:r>
              <a:rPr lang="ru-RU" sz="2700" dirty="0" smtClean="0"/>
              <a:t>группы</a:t>
            </a:r>
            <a:endParaRPr lang="ru-RU" sz="2700" dirty="0"/>
          </a:p>
          <a:p>
            <a:pPr marL="516249" lvl="2">
              <a:lnSpc>
                <a:spcPct val="150000"/>
              </a:lnSpc>
            </a:pPr>
            <a:r>
              <a:rPr lang="ru-RU" sz="3500" dirty="0" smtClean="0">
                <a:latin typeface="+mj-lt"/>
              </a:rPr>
              <a:t>Шаблон предоставляет </a:t>
            </a:r>
            <a:r>
              <a:rPr lang="ru-RU" sz="3600" dirty="0" smtClean="0"/>
              <a:t>образцы данных</a:t>
            </a:r>
            <a:endParaRPr lang="en-US" sz="3500" dirty="0" smtClean="0">
              <a:latin typeface="+mj-lt"/>
            </a:endParaRPr>
          </a:p>
          <a:p>
            <a:pPr marL="959329" lvl="3">
              <a:lnSpc>
                <a:spcPct val="150000"/>
              </a:lnSpc>
            </a:pPr>
            <a:r>
              <a:rPr lang="ru-RU" sz="2600" dirty="0" smtClean="0">
                <a:latin typeface="+mj-lt"/>
              </a:rPr>
              <a:t>Образцы данных легко модифицируются</a:t>
            </a:r>
            <a:endParaRPr lang="en-US" sz="2600" dirty="0" smtClean="0">
              <a:latin typeface="+mj-lt"/>
            </a:endParaRPr>
          </a:p>
        </p:txBody>
      </p:sp>
    </p:spTree>
    <p:extLst>
      <p:ext uri="{BB962C8B-B14F-4D97-AF65-F5344CB8AC3E}">
        <p14:creationId xmlns:p14="http://schemas.microsoft.com/office/powerpoint/2010/main" val="301396315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dirty="0" smtClean="0">
                <a:latin typeface="+mj-lt"/>
              </a:rPr>
              <a:t>Итоги</a:t>
            </a:r>
            <a:endParaRPr lang="en-US" sz="6000" dirty="0" smtClean="0">
              <a:latin typeface="+mj-lt"/>
            </a:endParaRPr>
          </a:p>
        </p:txBody>
      </p:sp>
      <p:sp>
        <p:nvSpPr>
          <p:cNvPr id="18433" name="Rectangle 1"/>
          <p:cNvSpPr>
            <a:spLocks noGrp="1" noChangeArrowheads="1"/>
          </p:cNvSpPr>
          <p:nvPr>
            <p:ph type="body" sz="quarter" idx="10"/>
          </p:nvPr>
        </p:nvSpPr>
        <p:spPr>
          <a:xfrm>
            <a:off x="774954" y="2473023"/>
            <a:ext cx="14276777" cy="3250121"/>
          </a:xfrm>
        </p:spPr>
        <p:txBody>
          <a:bodyPr/>
          <a:lstStyle/>
          <a:p>
            <a:pPr marL="0" indent="0">
              <a:lnSpc>
                <a:spcPct val="150000"/>
              </a:lnSpc>
              <a:buNone/>
            </a:pPr>
            <a:r>
              <a:rPr lang="ru-RU" sz="3200" dirty="0" smtClean="0">
                <a:latin typeface="+mj-lt"/>
              </a:rPr>
              <a:t>В это модуле были рассмотрены:</a:t>
            </a:r>
            <a:endParaRPr lang="en-US" sz="3200" dirty="0">
              <a:latin typeface="+mj-lt"/>
            </a:endParaRPr>
          </a:p>
          <a:p>
            <a:pPr>
              <a:lnSpc>
                <a:spcPct val="150000"/>
              </a:lnSpc>
              <a:buFont typeface="Wingdings" pitchFamily="2" charset="2"/>
              <a:buChar char="§"/>
            </a:pPr>
            <a:r>
              <a:rPr lang="ru-RU" sz="3200" dirty="0">
                <a:sym typeface="Auto 2 Regular" charset="0"/>
              </a:rPr>
              <a:t>Шаблоны </a:t>
            </a:r>
            <a:r>
              <a:rPr lang="en-US" sz="3200" dirty="0">
                <a:sym typeface="Auto 2 Regular" charset="0"/>
              </a:rPr>
              <a:t>Visual Studio</a:t>
            </a:r>
          </a:p>
          <a:p>
            <a:pPr>
              <a:lnSpc>
                <a:spcPct val="150000"/>
              </a:lnSpc>
              <a:buFont typeface="Wingdings" pitchFamily="2" charset="2"/>
              <a:buChar char="§"/>
            </a:pPr>
            <a:r>
              <a:rPr lang="en-US" sz="3200" dirty="0">
                <a:sym typeface="Auto 2 Regular" charset="0"/>
              </a:rPr>
              <a:t>Blend </a:t>
            </a:r>
            <a:r>
              <a:rPr lang="ru-RU" sz="3200" dirty="0">
                <a:sym typeface="Auto 2 Regular" charset="0"/>
              </a:rPr>
              <a:t>для</a:t>
            </a:r>
            <a:r>
              <a:rPr lang="en-US" sz="3200" dirty="0">
                <a:sym typeface="Auto 2 Regular" charset="0"/>
              </a:rPr>
              <a:t> Visual Studio</a:t>
            </a:r>
          </a:p>
          <a:p>
            <a:pPr>
              <a:lnSpc>
                <a:spcPct val="150000"/>
              </a:lnSpc>
              <a:buFont typeface="Wingdings" pitchFamily="2" charset="2"/>
              <a:buChar char="§"/>
            </a:pPr>
            <a:r>
              <a:rPr lang="ru-RU" sz="3200" dirty="0">
                <a:sym typeface="Auto 2 Regular" charset="0"/>
              </a:rPr>
              <a:t>Шаблон Приложение таблицы (</a:t>
            </a:r>
            <a:r>
              <a:rPr lang="en-US" sz="3200" dirty="0">
                <a:sym typeface="Auto 2 Regular" charset="0"/>
              </a:rPr>
              <a:t>Grid App)</a:t>
            </a:r>
          </a:p>
        </p:txBody>
      </p:sp>
    </p:spTree>
    <p:extLst>
      <p:ext uri="{BB962C8B-B14F-4D97-AF65-F5344CB8AC3E}">
        <p14:creationId xmlns:p14="http://schemas.microsoft.com/office/powerpoint/2010/main" val="250300083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r>
              <a:rPr lang="ru-RU" sz="6000" dirty="0" smtClean="0">
                <a:latin typeface="+mj-lt"/>
              </a:rPr>
              <a:t>Содержание презентации:</a:t>
            </a:r>
            <a:endParaRPr lang="en-US" sz="6000" dirty="0">
              <a:latin typeface="+mj-lt"/>
            </a:endParaRPr>
          </a:p>
        </p:txBody>
      </p:sp>
      <p:sp>
        <p:nvSpPr>
          <p:cNvPr id="7" name="Content Placeholder 6"/>
          <p:cNvSpPr>
            <a:spLocks noGrp="1"/>
          </p:cNvSpPr>
          <p:nvPr>
            <p:ph type="body" sz="quarter" idx="10"/>
          </p:nvPr>
        </p:nvSpPr>
        <p:spPr>
          <a:xfrm>
            <a:off x="774954" y="2473023"/>
            <a:ext cx="14276777" cy="2412968"/>
          </a:xfrm>
        </p:spPr>
        <p:txBody>
          <a:bodyPr/>
          <a:lstStyle/>
          <a:p>
            <a:pPr>
              <a:lnSpc>
                <a:spcPct val="150000"/>
              </a:lnSpc>
              <a:buFont typeface="Wingdings" pitchFamily="2" charset="2"/>
              <a:buChar char="§"/>
            </a:pPr>
            <a:r>
              <a:rPr lang="ru-RU" sz="3200" dirty="0" smtClean="0">
                <a:latin typeface="+mj-lt"/>
                <a:sym typeface="Auto 2 Regular" charset="0"/>
              </a:rPr>
              <a:t>Шаблоны </a:t>
            </a:r>
            <a:r>
              <a:rPr lang="en-US" sz="3200" dirty="0" smtClean="0">
                <a:latin typeface="+mj-lt"/>
                <a:sym typeface="Auto 2 Regular" charset="0"/>
              </a:rPr>
              <a:t>Visual Studio</a:t>
            </a:r>
          </a:p>
          <a:p>
            <a:pPr>
              <a:lnSpc>
                <a:spcPct val="150000"/>
              </a:lnSpc>
              <a:buFont typeface="Wingdings" pitchFamily="2" charset="2"/>
              <a:buChar char="§"/>
            </a:pPr>
            <a:r>
              <a:rPr lang="en-US" sz="3200" dirty="0" smtClean="0">
                <a:latin typeface="+mj-lt"/>
                <a:sym typeface="Auto 2 Regular" charset="0"/>
              </a:rPr>
              <a:t>Blend </a:t>
            </a:r>
            <a:r>
              <a:rPr lang="ru-RU" sz="3200" dirty="0" smtClean="0">
                <a:latin typeface="+mj-lt"/>
                <a:sym typeface="Auto 2 Regular" charset="0"/>
              </a:rPr>
              <a:t>для</a:t>
            </a:r>
            <a:r>
              <a:rPr lang="en-US" sz="3200" dirty="0" smtClean="0">
                <a:latin typeface="+mj-lt"/>
                <a:sym typeface="Auto 2 Regular" charset="0"/>
              </a:rPr>
              <a:t> Visual Studio</a:t>
            </a:r>
          </a:p>
          <a:p>
            <a:pPr>
              <a:lnSpc>
                <a:spcPct val="150000"/>
              </a:lnSpc>
              <a:buFont typeface="Wingdings" pitchFamily="2" charset="2"/>
              <a:buChar char="§"/>
            </a:pPr>
            <a:r>
              <a:rPr lang="ru-RU" sz="3200" dirty="0" smtClean="0">
                <a:latin typeface="+mj-lt"/>
                <a:sym typeface="Auto 2 Regular" charset="0"/>
              </a:rPr>
              <a:t>Шаблон Приложение таблицы (</a:t>
            </a:r>
            <a:r>
              <a:rPr lang="en-US" sz="3200" dirty="0" smtClean="0">
                <a:latin typeface="+mj-lt"/>
                <a:sym typeface="Auto 2 Regular" charset="0"/>
              </a:rPr>
              <a:t>Grid App)</a:t>
            </a:r>
          </a:p>
        </p:txBody>
      </p:sp>
    </p:spTree>
    <p:extLst>
      <p:ext uri="{BB962C8B-B14F-4D97-AF65-F5344CB8AC3E}">
        <p14:creationId xmlns:p14="http://schemas.microsoft.com/office/powerpoint/2010/main" val="352433438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sz="6000" dirty="0">
                <a:latin typeface="+mj-lt"/>
              </a:rPr>
              <a:t>Visual Studio</a:t>
            </a:r>
            <a:endParaRPr lang="en-US" sz="6000" dirty="0">
              <a:latin typeface="+mj-lt"/>
            </a:endParaRPr>
          </a:p>
        </p:txBody>
      </p:sp>
      <p:sp>
        <p:nvSpPr>
          <p:cNvPr id="18433" name="Rectangle 1"/>
          <p:cNvSpPr>
            <a:spLocks noGrp="1" noChangeArrowheads="1"/>
          </p:cNvSpPr>
          <p:nvPr>
            <p:ph type="body" sz="quarter" idx="10"/>
          </p:nvPr>
        </p:nvSpPr>
        <p:spPr>
          <a:xfrm>
            <a:off x="774954" y="2473023"/>
            <a:ext cx="14276777" cy="4989058"/>
          </a:xfrm>
        </p:spPr>
        <p:txBody>
          <a:bodyPr/>
          <a:lstStyle/>
          <a:p>
            <a:pPr marL="502920" lvl="1">
              <a:lnSpc>
                <a:spcPct val="150000"/>
              </a:lnSpc>
            </a:pPr>
            <a:r>
              <a:rPr lang="ru-RU" sz="3200" dirty="0" err="1">
                <a:latin typeface="+mj-lt"/>
              </a:rPr>
              <a:t>Visual</a:t>
            </a:r>
            <a:r>
              <a:rPr lang="ru-RU" sz="3200" dirty="0">
                <a:latin typeface="+mj-lt"/>
              </a:rPr>
              <a:t> </a:t>
            </a:r>
            <a:r>
              <a:rPr lang="ru-RU" sz="3200" dirty="0" err="1">
                <a:latin typeface="+mj-lt"/>
              </a:rPr>
              <a:t>Studio</a:t>
            </a:r>
            <a:r>
              <a:rPr lang="ru-RU" sz="3200" dirty="0">
                <a:latin typeface="+mj-lt"/>
              </a:rPr>
              <a:t> – основной инструмент, которым мы будем пользоваться для написания кода на </a:t>
            </a:r>
            <a:r>
              <a:rPr lang="ru-RU" sz="3200" dirty="0" err="1">
                <a:latin typeface="+mj-lt"/>
              </a:rPr>
              <a:t>JavaScript</a:t>
            </a:r>
            <a:r>
              <a:rPr lang="ru-RU" sz="3200" dirty="0">
                <a:latin typeface="+mj-lt"/>
              </a:rPr>
              <a:t>, отладки и конфигурирования свойств приложений </a:t>
            </a:r>
            <a:r>
              <a:rPr lang="ru-RU" sz="3200" dirty="0" smtClean="0">
                <a:latin typeface="+mj-lt"/>
              </a:rPr>
              <a:t>для </a:t>
            </a:r>
            <a:r>
              <a:rPr lang="en-US" sz="3200" dirty="0" smtClean="0">
                <a:latin typeface="+mj-lt"/>
              </a:rPr>
              <a:t>Windows Store</a:t>
            </a:r>
            <a:r>
              <a:rPr lang="ru-RU" sz="3200" dirty="0" smtClean="0">
                <a:latin typeface="+mj-lt"/>
              </a:rPr>
              <a:t>.</a:t>
            </a:r>
            <a:endParaRPr lang="ru-RU" sz="3200" dirty="0">
              <a:latin typeface="+mj-lt"/>
            </a:endParaRPr>
          </a:p>
          <a:p>
            <a:pPr marL="959329" lvl="3">
              <a:lnSpc>
                <a:spcPct val="150000"/>
              </a:lnSpc>
            </a:pPr>
            <a:r>
              <a:rPr lang="ru-RU" sz="2600" dirty="0" smtClean="0">
                <a:latin typeface="+mj-lt"/>
              </a:rPr>
              <a:t>Предоставляет удобный редактор </a:t>
            </a:r>
            <a:r>
              <a:rPr lang="ru-RU" sz="2600" dirty="0">
                <a:latin typeface="+mj-lt"/>
              </a:rPr>
              <a:t>кода и HTML </a:t>
            </a:r>
            <a:endParaRPr lang="en-US" sz="2600" dirty="0" smtClean="0">
              <a:latin typeface="+mj-lt"/>
            </a:endParaRPr>
          </a:p>
          <a:p>
            <a:pPr marL="959329" lvl="3">
              <a:lnSpc>
                <a:spcPct val="150000"/>
              </a:lnSpc>
            </a:pPr>
            <a:r>
              <a:rPr lang="ru-RU" sz="2600" dirty="0" smtClean="0">
                <a:latin typeface="+mj-lt"/>
              </a:rPr>
              <a:t>Позволяет</a:t>
            </a:r>
            <a:r>
              <a:rPr lang="en-US" sz="2600" dirty="0" smtClean="0">
                <a:latin typeface="+mj-lt"/>
              </a:rPr>
              <a:t> </a:t>
            </a:r>
            <a:r>
              <a:rPr lang="ru-RU" sz="2600" dirty="0" smtClean="0">
                <a:latin typeface="+mj-lt"/>
              </a:rPr>
              <a:t>выполнять отладку кода</a:t>
            </a:r>
            <a:endParaRPr lang="en-US" sz="2600" dirty="0" smtClean="0">
              <a:latin typeface="+mj-lt"/>
            </a:endParaRPr>
          </a:p>
          <a:p>
            <a:pPr marL="959329" lvl="3">
              <a:lnSpc>
                <a:spcPct val="150000"/>
              </a:lnSpc>
            </a:pPr>
            <a:r>
              <a:rPr lang="ru-RU" sz="2600" dirty="0" smtClean="0">
                <a:latin typeface="+mj-lt"/>
              </a:rPr>
              <a:t>Позволяет конфигурировать приложение через описание свойств в </a:t>
            </a:r>
            <a:r>
              <a:rPr lang="en-US" sz="2600" dirty="0" smtClean="0">
                <a:latin typeface="+mj-lt"/>
              </a:rPr>
              <a:t>manifest-</a:t>
            </a:r>
            <a:r>
              <a:rPr lang="ru-RU" sz="2600" dirty="0" smtClean="0">
                <a:latin typeface="+mj-lt"/>
              </a:rPr>
              <a:t>файле</a:t>
            </a:r>
            <a:endParaRPr lang="en-US" sz="2600" dirty="0" smtClean="0">
              <a:latin typeface="+mj-lt"/>
            </a:endParaRPr>
          </a:p>
          <a:p>
            <a:pPr lvl="1">
              <a:lnSpc>
                <a:spcPct val="150000"/>
              </a:lnSpc>
            </a:pPr>
            <a:endParaRPr lang="en-US" sz="2800" dirty="0" smtClean="0">
              <a:latin typeface="+mj-lt"/>
            </a:endParaRPr>
          </a:p>
        </p:txBody>
      </p:sp>
    </p:spTree>
    <p:extLst>
      <p:ext uri="{BB962C8B-B14F-4D97-AF65-F5344CB8AC3E}">
        <p14:creationId xmlns:p14="http://schemas.microsoft.com/office/powerpoint/2010/main" val="197248933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latin typeface="+mj-lt"/>
                <a:cs typeface="Courier New" pitchFamily="49" charset="0"/>
              </a:rPr>
              <a:t>Шаблоны в </a:t>
            </a:r>
            <a:r>
              <a:rPr sz="6000" dirty="0" smtClean="0">
                <a:latin typeface="+mj-lt"/>
                <a:cs typeface="Courier New" pitchFamily="49" charset="0"/>
              </a:rPr>
              <a:t>Visual </a:t>
            </a:r>
            <a:r>
              <a:rPr sz="6000" dirty="0">
                <a:latin typeface="+mj-lt"/>
                <a:cs typeface="Courier New" pitchFamily="49" charset="0"/>
              </a:rPr>
              <a:t>Studio</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74954" y="2473023"/>
            <a:ext cx="14276777" cy="4721292"/>
          </a:xfrm>
        </p:spPr>
        <p:txBody>
          <a:bodyPr/>
          <a:lstStyle/>
          <a:p>
            <a:pPr marL="0" lvl="1">
              <a:lnSpc>
                <a:spcPct val="150000"/>
              </a:lnSpc>
            </a:pPr>
            <a:r>
              <a:rPr lang="ru-RU" sz="3200" dirty="0" smtClean="0">
                <a:latin typeface="+mj-lt"/>
              </a:rPr>
              <a:t>Шаблоны позволяют быстро создавать приложения</a:t>
            </a:r>
            <a:endParaRPr lang="en-US" sz="3200" dirty="0" smtClean="0">
              <a:latin typeface="+mj-lt"/>
            </a:endParaRPr>
          </a:p>
          <a:p>
            <a:pPr marL="0" lvl="1">
              <a:lnSpc>
                <a:spcPct val="150000"/>
              </a:lnSpc>
            </a:pPr>
            <a:r>
              <a:rPr lang="ru-RU" sz="3200" dirty="0" smtClean="0">
                <a:latin typeface="+mj-lt"/>
              </a:rPr>
              <a:t>По умолчанию в </a:t>
            </a:r>
            <a:r>
              <a:rPr lang="en-US" sz="3200" dirty="0" smtClean="0">
                <a:latin typeface="+mj-lt"/>
              </a:rPr>
              <a:t>Visual Studio </a:t>
            </a:r>
            <a:r>
              <a:rPr lang="ru-RU" sz="3200" dirty="0" smtClean="0">
                <a:latin typeface="+mj-lt"/>
              </a:rPr>
              <a:t>уже есть несколько шаблонов</a:t>
            </a:r>
            <a:endParaRPr lang="en-US" sz="3200" dirty="0" smtClean="0">
              <a:latin typeface="+mj-lt"/>
            </a:endParaRPr>
          </a:p>
          <a:p>
            <a:pPr marL="0" lvl="1">
              <a:lnSpc>
                <a:spcPct val="150000"/>
              </a:lnSpc>
            </a:pPr>
            <a:r>
              <a:rPr lang="ru-RU" sz="3200" dirty="0" smtClean="0">
                <a:latin typeface="+mj-lt"/>
              </a:rPr>
              <a:t>Шаблоны удовлетворяют принципам нового дизайна </a:t>
            </a:r>
            <a:r>
              <a:rPr lang="en-US" sz="3200" dirty="0" smtClean="0">
                <a:latin typeface="+mj-lt"/>
              </a:rPr>
              <a:t>Windows</a:t>
            </a:r>
          </a:p>
          <a:p>
            <a:pPr marL="0" lvl="1">
              <a:lnSpc>
                <a:spcPct val="150000"/>
              </a:lnSpc>
            </a:pPr>
            <a:r>
              <a:rPr lang="ru-RU" sz="3200" dirty="0" smtClean="0">
                <a:latin typeface="+mj-lt"/>
              </a:rPr>
              <a:t>Доступны в диалоговом окне, которое можно открыть командой Файл/Создать проект (</a:t>
            </a:r>
            <a:r>
              <a:rPr lang="en-US" sz="3200" dirty="0" smtClean="0">
                <a:latin typeface="+mj-lt"/>
              </a:rPr>
              <a:t>File/New project</a:t>
            </a:r>
            <a:r>
              <a:rPr lang="ru-RU" sz="3200" dirty="0" smtClean="0">
                <a:latin typeface="+mj-lt"/>
              </a:rPr>
              <a:t>)</a:t>
            </a:r>
            <a:endParaRPr lang="en-US" sz="3200" dirty="0" smtClean="0">
              <a:latin typeface="+mj-lt"/>
            </a:endParaRPr>
          </a:p>
          <a:p>
            <a:pPr lvl="1">
              <a:lnSpc>
                <a:spcPct val="150000"/>
              </a:lnSpc>
            </a:pPr>
            <a:endParaRPr lang="en-US" sz="2800" dirty="0" smtClean="0">
              <a:latin typeface="+mj-lt"/>
            </a:endParaRPr>
          </a:p>
        </p:txBody>
      </p:sp>
    </p:spTree>
    <p:extLst>
      <p:ext uri="{BB962C8B-B14F-4D97-AF65-F5344CB8AC3E}">
        <p14:creationId xmlns:p14="http://schemas.microsoft.com/office/powerpoint/2010/main" val="253002537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latin typeface="+mj-lt"/>
                <a:cs typeface="Courier New" pitchFamily="49" charset="0"/>
              </a:rPr>
              <a:t>Шаблоны в </a:t>
            </a:r>
            <a:r>
              <a:rPr sz="6000" dirty="0" smtClean="0">
                <a:latin typeface="+mj-lt"/>
                <a:cs typeface="Courier New" pitchFamily="49" charset="0"/>
              </a:rPr>
              <a:t>Visual </a:t>
            </a:r>
            <a:r>
              <a:rPr sz="6000" dirty="0">
                <a:latin typeface="+mj-lt"/>
                <a:cs typeface="Courier New" pitchFamily="49" charset="0"/>
              </a:rPr>
              <a:t>Studio</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74955" y="2473023"/>
            <a:ext cx="9588246" cy="6444841"/>
          </a:xfrm>
        </p:spPr>
        <p:txBody>
          <a:bodyPr/>
          <a:lstStyle/>
          <a:p>
            <a:pPr marL="0" lvl="1" indent="0">
              <a:lnSpc>
                <a:spcPct val="150000"/>
              </a:lnSpc>
              <a:buNone/>
            </a:pPr>
            <a:r>
              <a:rPr lang="ru-RU" sz="3200" b="1" dirty="0">
                <a:latin typeface="+mj-lt"/>
              </a:rPr>
              <a:t>Шаблон пустого приложения</a:t>
            </a:r>
            <a:r>
              <a:rPr lang="en-US" sz="3200" dirty="0" smtClean="0">
                <a:latin typeface="+mj-lt"/>
              </a:rPr>
              <a:t/>
            </a:r>
            <a:br>
              <a:rPr lang="en-US" sz="3200" dirty="0" smtClean="0">
                <a:latin typeface="+mj-lt"/>
              </a:rPr>
            </a:br>
            <a:r>
              <a:rPr lang="ru-RU" sz="3200" dirty="0"/>
              <a:t>Шаблон пустого приложения идеально подходят для создания приложений «с нуля» с </a:t>
            </a:r>
            <a:r>
              <a:rPr lang="ru-RU" sz="3200" dirty="0" smtClean="0"/>
              <a:t>уникальным </a:t>
            </a:r>
            <a:r>
              <a:rPr lang="ru-RU" sz="3200" dirty="0"/>
              <a:t>пользовательским интерфейсом</a:t>
            </a:r>
            <a:r>
              <a:rPr lang="ru-RU" sz="3200" dirty="0" smtClean="0"/>
              <a:t>.</a:t>
            </a:r>
          </a:p>
          <a:p>
            <a:pPr marL="0" lvl="1" indent="0">
              <a:lnSpc>
                <a:spcPct val="150000"/>
              </a:lnSpc>
              <a:buNone/>
            </a:pPr>
            <a:r>
              <a:rPr lang="ru-RU" sz="2800" i="1" dirty="0" smtClean="0"/>
              <a:t>Тип</a:t>
            </a:r>
            <a:r>
              <a:rPr lang="ru-RU" sz="2800" i="1" dirty="0"/>
              <a:t>: </a:t>
            </a:r>
            <a:r>
              <a:rPr lang="ru-RU" sz="2800" i="1" dirty="0" err="1"/>
              <a:t>JavaScript</a:t>
            </a:r>
            <a:r>
              <a:rPr lang="ru-RU" sz="2800" i="1" dirty="0"/>
              <a:t>. Одностраничный проект приложения для Магазина </a:t>
            </a:r>
            <a:r>
              <a:rPr lang="ru-RU" sz="2800" i="1" dirty="0" err="1"/>
              <a:t>Windows</a:t>
            </a:r>
            <a:r>
              <a:rPr lang="ru-RU" sz="2800" i="1" dirty="0"/>
              <a:t>, который не содержит предопределенные элементы управления и </a:t>
            </a:r>
            <a:r>
              <a:rPr lang="ru-RU" sz="2800" i="1" dirty="0" smtClean="0"/>
              <a:t>макет</a:t>
            </a:r>
            <a:endParaRPr lang="ru-RU" sz="2800" dirty="0"/>
          </a:p>
          <a:p>
            <a:pPr marL="0" lvl="1" indent="0">
              <a:lnSpc>
                <a:spcPct val="150000"/>
              </a:lnSpc>
              <a:buNone/>
            </a:pPr>
            <a:endParaRPr lang="en-US" sz="2800" dirty="0" smtClean="0">
              <a:latin typeface="Segoe UI Light" pitchFamily="34" charset="0"/>
            </a:endParaRPr>
          </a:p>
          <a:p>
            <a:pPr lvl="1">
              <a:lnSpc>
                <a:spcPct val="150000"/>
              </a:lnSpc>
            </a:pPr>
            <a:endParaRPr lang="en-US" sz="2800" dirty="0" smtClean="0">
              <a:latin typeface="Segoe UI Light" pitchFamily="34" charset="0"/>
            </a:endParaRPr>
          </a:p>
        </p:txBody>
      </p:sp>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l="2" r="2849"/>
          <a:stretch>
            <a:fillRect/>
          </a:stretch>
        </p:blipFill>
        <p:spPr bwMode="auto">
          <a:xfrm>
            <a:off x="10402469" y="2632241"/>
            <a:ext cx="4305203" cy="462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41094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latin typeface="+mj-lt"/>
                <a:cs typeface="Courier New" pitchFamily="49" charset="0"/>
              </a:rPr>
              <a:t>Шаблоны в </a:t>
            </a:r>
            <a:r>
              <a:rPr lang="en-US" sz="6000" dirty="0">
                <a:latin typeface="+mj-lt"/>
                <a:cs typeface="Courier New" pitchFamily="49" charset="0"/>
              </a:rPr>
              <a:t>Visual Studio</a:t>
            </a:r>
          </a:p>
        </p:txBody>
      </p:sp>
      <p:sp>
        <p:nvSpPr>
          <p:cNvPr id="27" name="Content Placeholder 26"/>
          <p:cNvSpPr>
            <a:spLocks noGrp="1"/>
          </p:cNvSpPr>
          <p:nvPr>
            <p:ph type="body" sz="quarter" idx="10"/>
          </p:nvPr>
        </p:nvSpPr>
        <p:spPr>
          <a:xfrm>
            <a:off x="774955" y="2473023"/>
            <a:ext cx="9588246" cy="6500241"/>
          </a:xfrm>
        </p:spPr>
        <p:txBody>
          <a:bodyPr/>
          <a:lstStyle/>
          <a:p>
            <a:r>
              <a:rPr lang="ru-RU" sz="3200" b="1" dirty="0"/>
              <a:t>Приложение таблицы </a:t>
            </a:r>
          </a:p>
          <a:p>
            <a:r>
              <a:rPr lang="ru-RU" sz="3200" dirty="0"/>
              <a:t>Этот шаблон на основе сетки (</a:t>
            </a:r>
            <a:r>
              <a:rPr lang="en-US" sz="3200" dirty="0"/>
              <a:t>Grid App</a:t>
            </a:r>
            <a:r>
              <a:rPr lang="ru-RU" sz="3200" dirty="0"/>
              <a:t>) позволяет просматривать иерархические данные в трех видах: Узлы, Разделы и Сведения. Пользователи могут легко заходить в группы и изучать данные в различном виде. Это идеальный шаблон для любых сгруппированных данных. </a:t>
            </a:r>
            <a:endParaRPr lang="ru-RU" sz="3200" dirty="0" smtClean="0"/>
          </a:p>
          <a:p>
            <a:r>
              <a:rPr lang="ru-RU" sz="3200" i="1" dirty="0" smtClean="0"/>
              <a:t>Тип</a:t>
            </a:r>
            <a:r>
              <a:rPr lang="ru-RU" sz="3200" i="1" dirty="0"/>
              <a:t>: </a:t>
            </a:r>
            <a:r>
              <a:rPr lang="ru-RU" sz="3200" i="1" dirty="0" err="1"/>
              <a:t>JavaScript</a:t>
            </a:r>
            <a:r>
              <a:rPr lang="ru-RU" sz="3200" i="1" dirty="0"/>
              <a:t>. Трехстраничный проект приложения для Магазина </a:t>
            </a:r>
            <a:r>
              <a:rPr lang="ru-RU" sz="3200" i="1" dirty="0" err="1"/>
              <a:t>Windows</a:t>
            </a:r>
            <a:r>
              <a:rPr lang="ru-RU" sz="3200" i="1" dirty="0"/>
              <a:t>, которое осуществляет переходы между группами элементов, расположенных в сетке. Сведения о группах и элементах отображаются на выделенных </a:t>
            </a:r>
            <a:r>
              <a:rPr lang="ru-RU" sz="3200" i="1" dirty="0" smtClean="0"/>
              <a:t>страницах</a:t>
            </a:r>
            <a:endParaRPr lang="ru-RU" sz="3200" dirty="0"/>
          </a:p>
          <a:p>
            <a:endParaRPr lang="ru-RU" sz="3200" dirty="0"/>
          </a:p>
        </p:txBody>
      </p:sp>
      <p:pic>
        <p:nvPicPr>
          <p:cNvPr id="5" name="Picture 4"/>
          <p:cNvPicPr/>
          <p:nvPr/>
        </p:nvPicPr>
        <p:blipFill>
          <a:blip r:embed="rId2"/>
          <a:stretch>
            <a:fillRect/>
          </a:stretch>
        </p:blipFill>
        <p:spPr>
          <a:xfrm>
            <a:off x="10402468" y="1227221"/>
            <a:ext cx="3842919" cy="7291136"/>
          </a:xfrm>
          <a:prstGeom prst="rect">
            <a:avLst/>
          </a:prstGeom>
        </p:spPr>
      </p:pic>
    </p:spTree>
    <p:extLst>
      <p:ext uri="{BB962C8B-B14F-4D97-AF65-F5344CB8AC3E}">
        <p14:creationId xmlns:p14="http://schemas.microsoft.com/office/powerpoint/2010/main" val="366430198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latin typeface="+mj-lt"/>
                <a:cs typeface="Courier New" pitchFamily="49" charset="0"/>
              </a:rPr>
              <a:t>Шаблоны </a:t>
            </a:r>
            <a:r>
              <a:rPr lang="ru-RU" sz="6000" dirty="0" smtClean="0">
                <a:latin typeface="+mj-lt"/>
                <a:cs typeface="Courier New" pitchFamily="49" charset="0"/>
              </a:rPr>
              <a:t>в</a:t>
            </a:r>
            <a:r>
              <a:rPr sz="6000" dirty="0" smtClean="0">
                <a:latin typeface="+mj-lt"/>
                <a:cs typeface="Courier New" pitchFamily="49" charset="0"/>
              </a:rPr>
              <a:t> </a:t>
            </a:r>
            <a:r>
              <a:rPr sz="6000" dirty="0">
                <a:latin typeface="+mj-lt"/>
                <a:cs typeface="Courier New" pitchFamily="49" charset="0"/>
              </a:rPr>
              <a:t>Visual Studio</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74955" y="2473023"/>
            <a:ext cx="9588246" cy="6143220"/>
          </a:xfrm>
        </p:spPr>
        <p:txBody>
          <a:bodyPr/>
          <a:lstStyle/>
          <a:p>
            <a:r>
              <a:rPr lang="ru-RU" sz="2800" b="1" dirty="0"/>
              <a:t>Приложение с разделением</a:t>
            </a:r>
          </a:p>
          <a:p>
            <a:r>
              <a:rPr lang="ru-RU" sz="2800" dirty="0"/>
              <a:t>Шаблон Приложение с разделением (</a:t>
            </a:r>
            <a:r>
              <a:rPr lang="en-US" sz="2800" dirty="0"/>
              <a:t>Split App</a:t>
            </a:r>
            <a:r>
              <a:rPr lang="ru-RU" sz="2800" dirty="0"/>
              <a:t>) похож на шаблон Приложение таблицы, с той разницей, что на одной «разделенной» странице отображается и список групп, и сведения для выбранной группы. Этот шаблон позволяет быстро просматривать несколько страниц сведений в группе без необходимости дальнейшей навигации</a:t>
            </a:r>
            <a:r>
              <a:rPr lang="ru-RU" sz="2800" dirty="0" smtClean="0"/>
              <a:t>.</a:t>
            </a:r>
          </a:p>
          <a:p>
            <a:r>
              <a:rPr lang="ru-RU" sz="2800" i="1" dirty="0"/>
              <a:t>Тип: </a:t>
            </a:r>
            <a:r>
              <a:rPr lang="ru-RU" sz="2800" i="1" dirty="0" err="1"/>
              <a:t>JavaScript</a:t>
            </a:r>
            <a:r>
              <a:rPr lang="ru-RU" sz="2800" i="1" dirty="0"/>
              <a:t>. Двухстраничный проект приложения для Магазина </a:t>
            </a:r>
            <a:r>
              <a:rPr lang="ru-RU" sz="2800" i="1" dirty="0" err="1"/>
              <a:t>Windows</a:t>
            </a:r>
            <a:r>
              <a:rPr lang="ru-RU" sz="2800" i="1" dirty="0"/>
              <a:t>, которое осуществляет переходы между группированными элементами. Первая страница позволяет выбрать группу, а вторая отображает список элементов вместе со сведениями о выбранном </a:t>
            </a:r>
            <a:r>
              <a:rPr lang="ru-RU" sz="2800" i="1" dirty="0" smtClean="0"/>
              <a:t>элементе</a:t>
            </a:r>
            <a:endParaRPr lang="ru-RU" sz="2800" dirty="0"/>
          </a:p>
          <a:p>
            <a:endParaRPr lang="ru-RU" sz="3200" dirty="0"/>
          </a:p>
        </p:txBody>
      </p:sp>
      <p:pic>
        <p:nvPicPr>
          <p:cNvPr id="6" name="Picture 5"/>
          <p:cNvPicPr/>
          <p:nvPr/>
        </p:nvPicPr>
        <p:blipFill>
          <a:blip r:embed="rId2"/>
          <a:stretch>
            <a:fillRect/>
          </a:stretch>
        </p:blipFill>
        <p:spPr>
          <a:xfrm>
            <a:off x="10402467" y="1227221"/>
            <a:ext cx="3842919" cy="7291136"/>
          </a:xfrm>
          <a:prstGeom prst="rect">
            <a:avLst/>
          </a:prstGeom>
        </p:spPr>
      </p:pic>
    </p:spTree>
    <p:extLst>
      <p:ext uri="{BB962C8B-B14F-4D97-AF65-F5344CB8AC3E}">
        <p14:creationId xmlns:p14="http://schemas.microsoft.com/office/powerpoint/2010/main" val="364554459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latin typeface="+mj-lt"/>
                <a:cs typeface="Courier New" pitchFamily="49" charset="0"/>
              </a:rPr>
              <a:t>Шаблоны в</a:t>
            </a:r>
            <a:r>
              <a:rPr sz="6000" dirty="0" smtClean="0">
                <a:latin typeface="+mj-lt"/>
                <a:cs typeface="Courier New" pitchFamily="49" charset="0"/>
              </a:rPr>
              <a:t> </a:t>
            </a:r>
            <a:r>
              <a:rPr sz="6000" dirty="0">
                <a:latin typeface="+mj-lt"/>
                <a:cs typeface="Courier New" pitchFamily="49" charset="0"/>
              </a:rPr>
              <a:t>Visual Studio</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49717" y="1991760"/>
            <a:ext cx="9588246" cy="6161687"/>
          </a:xfrm>
        </p:spPr>
        <p:txBody>
          <a:bodyPr/>
          <a:lstStyle/>
          <a:p>
            <a:r>
              <a:rPr lang="ru-RU" sz="2800" b="1" dirty="0"/>
              <a:t>Приложение с фиксированным макетом</a:t>
            </a:r>
          </a:p>
          <a:p>
            <a:r>
              <a:rPr lang="ru-RU" sz="2800" dirty="0" smtClean="0"/>
              <a:t>Шаблон приложения с фиксированным макетом </a:t>
            </a:r>
            <a:r>
              <a:rPr lang="ru-RU" sz="2800" dirty="0"/>
              <a:t>(</a:t>
            </a:r>
            <a:r>
              <a:rPr lang="en-US" sz="2800" dirty="0"/>
              <a:t>Fixed Layout App</a:t>
            </a:r>
            <a:r>
              <a:rPr lang="ru-RU" sz="2800" dirty="0"/>
              <a:t>) похож на шаблон пустого приложения, но способен масштабировать содержимое под размер экрана устройства. Например, если ваш дизайн разработан под экран 800 х 600 пикселей, а у пользователя устройство с разрешением 1600 х 900, то этот шаблон автоматически масштабирует содержимое под разрешение 1600 х 900.</a:t>
            </a:r>
          </a:p>
          <a:p>
            <a:r>
              <a:rPr lang="ru-RU" sz="2800" dirty="0"/>
              <a:t>Этот шаблон идеален для игр.</a:t>
            </a:r>
          </a:p>
          <a:p>
            <a:pPr marL="0" lvl="1" indent="0">
              <a:lnSpc>
                <a:spcPct val="100000"/>
              </a:lnSpc>
              <a:buNone/>
            </a:pPr>
            <a:r>
              <a:rPr lang="ru-RU" sz="2800" i="1" dirty="0"/>
              <a:t>Тип: </a:t>
            </a:r>
            <a:r>
              <a:rPr lang="ru-RU" sz="2800" i="1" dirty="0" err="1"/>
              <a:t>JavaScript</a:t>
            </a:r>
            <a:r>
              <a:rPr lang="ru-RU" sz="2800" i="1" dirty="0"/>
              <a:t>. Проект приложения для Магазина </a:t>
            </a:r>
            <a:r>
              <a:rPr lang="ru-RU" sz="2800" i="1" dirty="0" err="1"/>
              <a:t>Windows</a:t>
            </a:r>
            <a:r>
              <a:rPr lang="ru-RU" sz="2800" i="1" dirty="0"/>
              <a:t>, которое масштабируется с использованием макета с фиксированными </a:t>
            </a:r>
            <a:r>
              <a:rPr lang="ru-RU" sz="2800" i="1" dirty="0" smtClean="0"/>
              <a:t>пропорциями</a:t>
            </a:r>
            <a:endParaRPr lang="ru-RU" sz="2800" i="1" dirty="0"/>
          </a:p>
          <a:p>
            <a:pPr marL="0" lvl="1" indent="0">
              <a:lnSpc>
                <a:spcPct val="150000"/>
              </a:lnSpc>
              <a:buNone/>
            </a:pPr>
            <a:endParaRPr lang="en-US" sz="2800" dirty="0" smtClean="0">
              <a:latin typeface="+mj-lt"/>
            </a:endParaRPr>
          </a:p>
        </p:txBody>
      </p:sp>
      <p:pic>
        <p:nvPicPr>
          <p:cNvPr id="5" name="Picture 4"/>
          <p:cNvPicPr/>
          <p:nvPr/>
        </p:nvPicPr>
        <p:blipFill>
          <a:blip r:embed="rId2"/>
          <a:stretch>
            <a:fillRect/>
          </a:stretch>
        </p:blipFill>
        <p:spPr>
          <a:xfrm>
            <a:off x="10337963" y="2560636"/>
            <a:ext cx="3907423" cy="4106864"/>
          </a:xfrm>
          <a:prstGeom prst="rect">
            <a:avLst/>
          </a:prstGeom>
        </p:spPr>
      </p:pic>
    </p:spTree>
    <p:extLst>
      <p:ext uri="{BB962C8B-B14F-4D97-AF65-F5344CB8AC3E}">
        <p14:creationId xmlns:p14="http://schemas.microsoft.com/office/powerpoint/2010/main" val="238016291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latin typeface="+mj-lt"/>
                <a:cs typeface="Courier New" pitchFamily="49" charset="0"/>
              </a:rPr>
              <a:t>Шаблоны в</a:t>
            </a:r>
            <a:r>
              <a:rPr sz="6000" dirty="0" smtClean="0">
                <a:latin typeface="+mj-lt"/>
                <a:cs typeface="Courier New" pitchFamily="49" charset="0"/>
              </a:rPr>
              <a:t> </a:t>
            </a:r>
            <a:r>
              <a:rPr sz="6000" dirty="0">
                <a:latin typeface="+mj-lt"/>
                <a:cs typeface="Courier New" pitchFamily="49" charset="0"/>
              </a:rPr>
              <a:t>Visual Studio</a:t>
            </a:r>
            <a:endParaRPr lang="en-US" sz="6000" dirty="0">
              <a:latin typeface="+mj-lt"/>
              <a:cs typeface="Courier New" pitchFamily="49" charset="0"/>
            </a:endParaRPr>
          </a:p>
        </p:txBody>
      </p:sp>
      <p:sp>
        <p:nvSpPr>
          <p:cNvPr id="27" name="Content Placeholder 26"/>
          <p:cNvSpPr>
            <a:spLocks noGrp="1"/>
          </p:cNvSpPr>
          <p:nvPr>
            <p:ph type="body" sz="quarter" idx="10"/>
          </p:nvPr>
        </p:nvSpPr>
        <p:spPr>
          <a:xfrm>
            <a:off x="730667" y="2371850"/>
            <a:ext cx="9588246" cy="6012415"/>
          </a:xfrm>
        </p:spPr>
        <p:txBody>
          <a:bodyPr/>
          <a:lstStyle/>
          <a:p>
            <a:r>
              <a:rPr lang="ru-RU" sz="3200" b="1" dirty="0"/>
              <a:t>Приложение навигации</a:t>
            </a:r>
          </a:p>
          <a:p>
            <a:r>
              <a:rPr lang="ru-RU" sz="3200" dirty="0"/>
              <a:t>Этот шаблон (</a:t>
            </a:r>
            <a:r>
              <a:rPr lang="en-US" sz="3200" dirty="0"/>
              <a:t>Navigation App</a:t>
            </a:r>
            <a:r>
              <a:rPr lang="ru-RU" sz="3200" dirty="0"/>
              <a:t>) похож на шаблон пустого приложения, но включает в себя панель навигации, используемую в приложениях на основе сетки и разделенных приложениях. Вы можете </a:t>
            </a:r>
            <a:r>
              <a:rPr lang="ru-RU" sz="3200" dirty="0" smtClean="0"/>
              <a:t>задействовать </a:t>
            </a:r>
            <a:r>
              <a:rPr lang="ru-RU" sz="3200" dirty="0"/>
              <a:t>эту панель, чтобы добавить новые страницы, по которым пользователь может переходить с возможностью возвращения с помощью кнопки «Назад</a:t>
            </a:r>
            <a:r>
              <a:rPr lang="ru-RU" sz="3200" dirty="0" smtClean="0"/>
              <a:t>».</a:t>
            </a:r>
          </a:p>
          <a:p>
            <a:r>
              <a:rPr lang="ru-RU" sz="3200" i="1" dirty="0"/>
              <a:t>Тип: </a:t>
            </a:r>
            <a:r>
              <a:rPr lang="ru-RU" sz="3200" i="1" dirty="0" err="1"/>
              <a:t>JavaScript</a:t>
            </a:r>
            <a:r>
              <a:rPr lang="ru-RU" sz="3200" i="1" dirty="0"/>
              <a:t>. Проект приложения для Магазина </a:t>
            </a:r>
            <a:r>
              <a:rPr lang="ru-RU" sz="3200" i="1" dirty="0" err="1"/>
              <a:t>Windows</a:t>
            </a:r>
            <a:r>
              <a:rPr lang="ru-RU" sz="3200" i="1" dirty="0"/>
              <a:t>, которое содержит предопределенные элементы управления для навигации</a:t>
            </a:r>
            <a:endParaRPr lang="ru-RU" sz="3200" dirty="0"/>
          </a:p>
          <a:p>
            <a:endParaRPr lang="ru-RU" sz="3200" dirty="0"/>
          </a:p>
        </p:txBody>
      </p:sp>
      <p:pic>
        <p:nvPicPr>
          <p:cNvPr id="6" name="Picture 5"/>
          <p:cNvPicPr/>
          <p:nvPr/>
        </p:nvPicPr>
        <p:blipFill>
          <a:blip r:embed="rId3"/>
          <a:stretch>
            <a:fillRect/>
          </a:stretch>
        </p:blipFill>
        <p:spPr>
          <a:xfrm>
            <a:off x="10318913" y="2603499"/>
            <a:ext cx="3907423" cy="4159251"/>
          </a:xfrm>
          <a:prstGeom prst="rect">
            <a:avLst/>
          </a:prstGeom>
        </p:spPr>
      </p:pic>
    </p:spTree>
    <p:extLst>
      <p:ext uri="{BB962C8B-B14F-4D97-AF65-F5344CB8AC3E}">
        <p14:creationId xmlns:p14="http://schemas.microsoft.com/office/powerpoint/2010/main" val="19627554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Другая 1">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Props1.xml><?xml version="1.0" encoding="utf-8"?>
<ds:datastoreItem xmlns:ds="http://schemas.openxmlformats.org/officeDocument/2006/customXml" ds:itemID="{5CEB2934-CB9D-4953-B340-FBE61D6714D7}">
  <ds:schemaRefs>
    <ds:schemaRef ds:uri="http://schemas.microsoft.com/sharepoint/v3/contenttype/forms"/>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3C7443-01E3-4E0D-AC31-8BD209C1C579}">
  <ds:schemaRefs>
    <ds:schemaRef ds:uri="http://schemas.openxmlformats.org/package/2006/metadata/core-properties"/>
    <ds:schemaRef ds:uri="http://schemas.microsoft.com/office/2006/metadata/properties"/>
    <ds:schemaRef ds:uri="1ba418b2-d25a-4750-94ba-b9e42b42716b"/>
    <ds:schemaRef ds:uri="http://schemas.microsoft.com/office/2006/documentManagement/types"/>
    <ds:schemaRef ds:uri="http://purl.org/dc/elements/1.1/"/>
    <ds:schemaRef ds:uri="http://purl.org/dc/terms/"/>
    <ds:schemaRef ds:uri="http://www.w3.org/XML/1998/namespace"/>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852</Words>
  <Application>Microsoft Office PowerPoint</Application>
  <PresentationFormat>Произвольный</PresentationFormat>
  <Paragraphs>69</Paragraphs>
  <Slides>12</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Win8_PPT_Template</vt:lpstr>
      <vt:lpstr>Модуль 4: Основы разработки приложений </vt:lpstr>
      <vt:lpstr>Содержание презентации:</vt:lpstr>
      <vt:lpstr>Visual Studio</vt:lpstr>
      <vt:lpstr>Шаблоны в Visual Studio</vt:lpstr>
      <vt:lpstr>Шаблоны в Visual Studio</vt:lpstr>
      <vt:lpstr>Шаблоны в Visual Studio</vt:lpstr>
      <vt:lpstr>Шаблоны в Visual Studio</vt:lpstr>
      <vt:lpstr>Шаблоны в Visual Studio</vt:lpstr>
      <vt:lpstr>Шаблоны в Visual Studio</vt:lpstr>
      <vt:lpstr>Blend для Visual Studio</vt:lpstr>
      <vt:lpstr>Шаблон Приложение таблицы</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2012-11-01T22:13:57Z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