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93" r:id="rId4"/>
  </p:sldMasterIdLst>
  <p:notesMasterIdLst>
    <p:notesMasterId r:id="rId21"/>
  </p:notesMasterIdLst>
  <p:handoutMasterIdLst>
    <p:handoutMasterId r:id="rId22"/>
  </p:handoutMasterIdLst>
  <p:sldIdLst>
    <p:sldId id="529" r:id="rId5"/>
    <p:sldId id="530" r:id="rId6"/>
    <p:sldId id="531" r:id="rId7"/>
    <p:sldId id="532" r:id="rId8"/>
    <p:sldId id="533" r:id="rId9"/>
    <p:sldId id="534" r:id="rId10"/>
    <p:sldId id="535" r:id="rId11"/>
    <p:sldId id="536" r:id="rId12"/>
    <p:sldId id="537" r:id="rId13"/>
    <p:sldId id="538" r:id="rId14"/>
    <p:sldId id="539" r:id="rId15"/>
    <p:sldId id="541" r:id="rId16"/>
    <p:sldId id="540" r:id="rId17"/>
    <p:sldId id="542" r:id="rId18"/>
    <p:sldId id="543" r:id="rId19"/>
    <p:sldId id="544" r:id="rId20"/>
  </p:sldIdLst>
  <p:sldSz cx="15608300" cy="8778875"/>
  <p:notesSz cx="6858000" cy="9144000"/>
  <p:defaultText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4D2"/>
    <a:srgbClr val="333399"/>
    <a:srgbClr val="00DCFF"/>
    <a:srgbClr val="111111"/>
    <a:srgbClr val="008DA4"/>
    <a:srgbClr val="7D0D00"/>
    <a:srgbClr val="164613"/>
    <a:srgbClr val="072B60"/>
    <a:srgbClr val="21DCFE"/>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312" autoAdjust="0"/>
    <p:restoredTop sz="84071" autoAdjust="0"/>
  </p:normalViewPr>
  <p:slideViewPr>
    <p:cSldViewPr snapToGrid="0">
      <p:cViewPr>
        <p:scale>
          <a:sx n="75" d="100"/>
          <a:sy n="75" d="100"/>
        </p:scale>
        <p:origin x="-672" y="-138"/>
      </p:cViewPr>
      <p:guideLst>
        <p:guide orient="horz" pos="184"/>
        <p:guide orient="horz" pos="1536"/>
        <p:guide orient="horz" pos="3502"/>
        <p:guide orient="horz" pos="5346"/>
        <p:guide orient="horz" pos="1905"/>
        <p:guide orient="horz" pos="1167"/>
        <p:guide pos="4916"/>
        <p:guide pos="419"/>
        <p:guide pos="1524"/>
        <p:guide pos="9412"/>
        <p:guide pos="9044"/>
        <p:guide pos="78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8" d="100"/>
          <a:sy n="98" d="100"/>
        </p:scale>
        <p:origin x="-3516"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11/2/2012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2829016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11/2/2012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124071592"/>
      </p:ext>
    </p:extLst>
  </p:cSld>
  <p:clrMap bg1="lt1" tx1="dk1" bg2="lt2" tx2="dk2" accent1="accent1" accent2="accent2" accent3="accent3" accent4="accent4" accent5="accent5" accent6="accent6" hlink="hlink" folHlink="folHlink"/>
  <p:notesStyle>
    <a:lvl1pPr marL="0" algn="l" defTabSz="1170659" rtl="0" eaLnBrk="1" latinLnBrk="0" hangingPunct="1">
      <a:lnSpc>
        <a:spcPct val="90000"/>
      </a:lnSpc>
      <a:spcAft>
        <a:spcPts val="426"/>
      </a:spcAft>
      <a:defRPr sz="1200" kern="1200">
        <a:solidFill>
          <a:schemeClr val="tx1"/>
        </a:solidFill>
        <a:latin typeface="Segoe UI" pitchFamily="34" charset="0"/>
        <a:ea typeface="+mn-ea"/>
        <a:cs typeface="+mn-cs"/>
      </a:defRPr>
    </a:lvl1pPr>
    <a:lvl2pPr marL="272680" indent="-135493"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2pPr>
    <a:lvl3pPr marL="420028"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3pPr>
    <a:lvl4pPr marL="618188" indent="-187997"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4pPr>
    <a:lvl5pPr marL="787553"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5pPr>
    <a:lvl6pPr marL="2926649" algn="l" defTabSz="1170659" rtl="0" eaLnBrk="1" latinLnBrk="0" hangingPunct="1">
      <a:defRPr sz="1500" kern="1200">
        <a:solidFill>
          <a:schemeClr val="tx1"/>
        </a:solidFill>
        <a:latin typeface="+mn-lt"/>
        <a:ea typeface="+mn-ea"/>
        <a:cs typeface="+mn-cs"/>
      </a:defRPr>
    </a:lvl6pPr>
    <a:lvl7pPr marL="3511978" algn="l" defTabSz="1170659" rtl="0" eaLnBrk="1" latinLnBrk="0" hangingPunct="1">
      <a:defRPr sz="1500" kern="1200">
        <a:solidFill>
          <a:schemeClr val="tx1"/>
        </a:solidFill>
        <a:latin typeface="+mn-lt"/>
        <a:ea typeface="+mn-ea"/>
        <a:cs typeface="+mn-cs"/>
      </a:defRPr>
    </a:lvl7pPr>
    <a:lvl8pPr marL="4097308" algn="l" defTabSz="1170659" rtl="0" eaLnBrk="1" latinLnBrk="0" hangingPunct="1">
      <a:defRPr sz="1500" kern="1200">
        <a:solidFill>
          <a:schemeClr val="tx1"/>
        </a:solidFill>
        <a:latin typeface="+mn-lt"/>
        <a:ea typeface="+mn-ea"/>
        <a:cs typeface="+mn-cs"/>
      </a:defRPr>
    </a:lvl8pPr>
    <a:lvl9pPr marL="4682638" algn="l" defTabSz="1170659"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kern="1200" dirty="0" err="1" smtClean="0">
                <a:solidFill>
                  <a:schemeClr val="tx1"/>
                </a:solidFill>
                <a:effectLst/>
                <a:latin typeface="Segoe UI" pitchFamily="34" charset="0"/>
                <a:ea typeface="+mn-ea"/>
                <a:cs typeface="+mn-cs"/>
              </a:rPr>
              <a:t>Windows</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Bing</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PowerPoint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Internet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Explorer</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Visual</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Studio</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WebMatrix</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DreamSpark</a:t>
            </a:r>
            <a:r>
              <a:rPr lang="ru-RU" sz="1200" kern="1200" dirty="0" smtClean="0">
                <a:solidFill>
                  <a:schemeClr val="tx1"/>
                </a:solidFill>
                <a:effectLst/>
                <a:latin typeface="Segoe UI" pitchFamily="34" charset="0"/>
                <a:ea typeface="+mn-ea"/>
                <a:cs typeface="+mn-cs"/>
              </a:rPr>
              <a:t> и </a:t>
            </a:r>
            <a:r>
              <a:rPr lang="ru-RU" sz="1200" kern="1200" dirty="0" err="1" smtClean="0">
                <a:solidFill>
                  <a:schemeClr val="tx1"/>
                </a:solidFill>
                <a:effectLst/>
                <a:latin typeface="Segoe UI" pitchFamily="34" charset="0"/>
                <a:ea typeface="+mn-ea"/>
                <a:cs typeface="+mn-cs"/>
              </a:rPr>
              <a:t>Silverlight</a:t>
            </a:r>
            <a:r>
              <a:rPr lang="ru-RU" sz="1200" kern="1200" dirty="0" smtClean="0">
                <a:solidFill>
                  <a:schemeClr val="tx1"/>
                </a:solidFill>
                <a:effectLst/>
                <a:latin typeface="Segoe UI" pitchFamily="34" charset="0"/>
                <a:ea typeface="+mn-ea"/>
                <a:cs typeface="+mn-cs"/>
              </a:rPr>
              <a:t> являются зарегистрированными товарными знаками или товарными знаками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Corporation</a:t>
            </a:r>
            <a:r>
              <a:rPr lang="ru-RU" sz="1200" kern="1200" dirty="0" smtClean="0">
                <a:solidFill>
                  <a:schemeClr val="tx1"/>
                </a:solidFill>
                <a:effectLst/>
                <a:latin typeface="Segoe UI" pitchFamily="34" charset="0"/>
                <a:ea typeface="+mn-ea"/>
                <a:cs typeface="+mn-cs"/>
              </a:rPr>
              <a:t> в США и / или других странах. Другие названия продуктов и компаний, упомянутые здесь, также могут быть торговыми марками их соответствующих владельцев.</a:t>
            </a:r>
          </a:p>
          <a:p>
            <a:r>
              <a:rPr lang="ru-RU" sz="1200" kern="1200" dirty="0" smtClean="0">
                <a:solidFill>
                  <a:schemeClr val="tx1"/>
                </a:solidFill>
                <a:effectLst/>
                <a:latin typeface="Segoe UI" pitchFamily="34" charset="0"/>
                <a:ea typeface="+mn-ea"/>
                <a:cs typeface="+mn-cs"/>
              </a:rPr>
              <a:t>Названия компаний, организаций, продуктов, имена доменов, адреса электронной почты, логотипы, люди, места и события являются вымышленными. Не предполагается их связь с реальными компаниями, организациями, продуктами, доменными именами, адресами электронной почты, эмблемами, людьми, местами и событиями.</a:t>
            </a:r>
          </a:p>
          <a:p>
            <a:r>
              <a:rPr lang="ru-RU" sz="1200" kern="1200" dirty="0" smtClean="0">
                <a:solidFill>
                  <a:schemeClr val="tx1"/>
                </a:solidFill>
                <a:effectLst/>
                <a:latin typeface="Segoe UI" pitchFamily="34" charset="0"/>
                <a:ea typeface="+mn-ea"/>
                <a:cs typeface="+mn-cs"/>
              </a:rPr>
              <a:t>Информация, содержащаяся в данном руководстве, предоставляется без каких-либо явно выраженных, установленных законом, или подразумеваемых гарантий. Ни авторы, ни корпорация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ни организации, обеспечивающие доступ к руководству, не будут нести ответственности за любые убытки, вызванные или предположительно вызванные прямо или косвенно этим руководством.</a:t>
            </a:r>
          </a:p>
          <a:p>
            <a:r>
              <a:rPr lang="ru-RU" sz="1200" kern="1200" dirty="0" smtClean="0">
                <a:solidFill>
                  <a:schemeClr val="tx1"/>
                </a:solidFill>
                <a:effectLst/>
                <a:latin typeface="Segoe UI" pitchFamily="34" charset="0"/>
                <a:ea typeface="+mn-ea"/>
                <a:cs typeface="+mn-cs"/>
              </a:rPr>
              <a:t>Создан для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компанией </a:t>
            </a:r>
            <a:r>
              <a:rPr lang="ru-RU" sz="1200" kern="1200" dirty="0" err="1" smtClean="0">
                <a:solidFill>
                  <a:schemeClr val="tx1"/>
                </a:solidFill>
                <a:effectLst/>
                <a:latin typeface="Segoe UI" pitchFamily="34" charset="0"/>
                <a:ea typeface="+mn-ea"/>
                <a:cs typeface="+mn-cs"/>
              </a:rPr>
              <a:t>Avlade</a:t>
            </a:r>
            <a:r>
              <a:rPr lang="ru-RU" sz="1200" kern="1200" dirty="0" smtClean="0">
                <a:solidFill>
                  <a:schemeClr val="tx1"/>
                </a:solidFill>
                <a:effectLst/>
                <a:latin typeface="Segoe UI" pitchFamily="34" charset="0"/>
                <a:ea typeface="+mn-ea"/>
                <a:cs typeface="+mn-cs"/>
              </a:rPr>
              <a:t>: www.Avlade.com</a:t>
            </a:r>
          </a:p>
          <a:p>
            <a:r>
              <a:rPr lang="ru-RU" sz="1200" kern="1200" dirty="0" err="1" smtClean="0">
                <a:solidFill>
                  <a:schemeClr val="tx1"/>
                </a:solidFill>
                <a:effectLst/>
                <a:latin typeface="Segoe UI" pitchFamily="34" charset="0"/>
                <a:ea typeface="+mn-ea"/>
                <a:cs typeface="+mn-cs"/>
              </a:rPr>
              <a:t>Copyright</a:t>
            </a:r>
            <a:r>
              <a:rPr lang="ru-RU" sz="1200" kern="1200" dirty="0" smtClean="0">
                <a:solidFill>
                  <a:schemeClr val="tx1"/>
                </a:solidFill>
                <a:effectLst/>
                <a:latin typeface="Segoe UI" pitchFamily="34" charset="0"/>
                <a:ea typeface="+mn-ea"/>
                <a:cs typeface="+mn-cs"/>
              </a:rPr>
              <a:t> 2012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Corporation</a:t>
            </a:r>
            <a:r>
              <a:rPr lang="ru-RU" sz="1200" kern="1200" dirty="0" smtClean="0">
                <a:solidFill>
                  <a:schemeClr val="tx1"/>
                </a:solidFill>
                <a:effectLst/>
                <a:latin typeface="Segoe UI" pitchFamily="34" charset="0"/>
                <a:ea typeface="+mn-ea"/>
                <a:cs typeface="+mn-cs"/>
              </a:rPr>
              <a:t>.</a:t>
            </a:r>
            <a:endParaRPr lang="ru-RU" sz="1200" kern="1200" dirty="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1DD98CA6-83E8-544E-A531-CC859E4DCC81}"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16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Полноэкранный альбомный режим</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2840370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Фиксированный режим</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3432010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Режим заполнения</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1297173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lnSpc>
                <a:spcPct val="150000"/>
              </a:lnSpc>
              <a:buFont typeface="+mj-lt"/>
              <a:buNone/>
            </a:pPr>
            <a:r>
              <a:rPr lang="ru-RU" sz="2500" dirty="0" smtClean="0">
                <a:latin typeface="Segoe UI Light" pitchFamily="34" charset="0"/>
              </a:rPr>
              <a:t>Полноэкранный портретный режим</a:t>
            </a:r>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3189276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170659" rtl="0" eaLnBrk="1" fontAlgn="auto" latinLnBrk="0" hangingPunct="1">
              <a:lnSpc>
                <a:spcPct val="90000"/>
              </a:lnSpc>
              <a:spcBef>
                <a:spcPts val="0"/>
              </a:spcBef>
              <a:spcAft>
                <a:spcPts val="426"/>
              </a:spcAft>
              <a:buClrTx/>
              <a:buSzTx/>
              <a:buFontTx/>
              <a:buNone/>
              <a:tabLst/>
              <a:defRPr/>
            </a:pPr>
            <a:endParaRPr lang="en-US" sz="1200" kern="1200" dirty="0" smtClean="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4050099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166226478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28701458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420661575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94756103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377447882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774954" y="1991030"/>
            <a:ext cx="14276777" cy="193591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5"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5" name="TextBox 4"/>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6" name="TextBox 5"/>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7" name="TextBox 6"/>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538925357"/>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7986340"/>
            <a:ext cx="15608301" cy="792537"/>
          </a:xfrm>
          <a:solidFill>
            <a:srgbClr val="FFFF99"/>
          </a:solidFill>
        </p:spPr>
        <p:txBody>
          <a:bodyPr wrap="square" lIns="195110" tIns="97555" rIns="195110" bIns="97555" anchor="b" anchorCtr="0">
            <a:noAutofit/>
          </a:bodyPr>
          <a:lstStyle>
            <a:lvl1pPr algn="r">
              <a:buFont typeface="Arial" pitchFamily="34" charset="0"/>
              <a:buNone/>
              <a:defRPr spc="-64"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86426" y="7224997"/>
            <a:ext cx="12260797" cy="471459"/>
          </a:xfrm>
          <a:prstGeom prst="rect">
            <a:avLst/>
          </a:prstGeom>
        </p:spPr>
        <p:txBody>
          <a:bodyPr lIns="0">
            <a:noAutofit/>
          </a:bodyPr>
          <a:lstStyle>
            <a:lvl1pPr marL="0" indent="0" algn="l">
              <a:buNone/>
              <a:defRPr sz="2600" b="1" cap="all" spc="0" baseline="0">
                <a:solidFill>
                  <a:schemeClr val="tx1">
                    <a:lumMod val="75000"/>
                    <a:lumOff val="25000"/>
                  </a:schemeClr>
                </a:solidFill>
                <a:latin typeface="Segoe UI" pitchFamily="34" charset="0"/>
                <a:ea typeface="Segoe UI" pitchFamily="34" charset="0"/>
                <a:cs typeface="Segoe UI" pitchFamily="34" charset="0"/>
              </a:defRPr>
            </a:lvl1pPr>
            <a:lvl2pPr marL="585353" indent="0" algn="ctr">
              <a:buNone/>
              <a:defRPr>
                <a:solidFill>
                  <a:schemeClr val="tx1">
                    <a:tint val="75000"/>
                  </a:schemeClr>
                </a:solidFill>
              </a:defRPr>
            </a:lvl2pPr>
            <a:lvl3pPr marL="1170706" indent="0" algn="ctr">
              <a:buNone/>
              <a:defRPr>
                <a:solidFill>
                  <a:schemeClr val="tx1">
                    <a:tint val="75000"/>
                  </a:schemeClr>
                </a:solidFill>
              </a:defRPr>
            </a:lvl3pPr>
            <a:lvl4pPr marL="1756059" indent="0" algn="ctr">
              <a:buNone/>
              <a:defRPr>
                <a:solidFill>
                  <a:schemeClr val="tx1">
                    <a:tint val="75000"/>
                  </a:schemeClr>
                </a:solidFill>
              </a:defRPr>
            </a:lvl4pPr>
            <a:lvl5pPr marL="2341413" indent="0" algn="ctr">
              <a:buNone/>
              <a:defRPr>
                <a:solidFill>
                  <a:schemeClr val="tx1">
                    <a:tint val="75000"/>
                  </a:schemeClr>
                </a:solidFill>
              </a:defRPr>
            </a:lvl5pPr>
            <a:lvl6pPr marL="2926766" indent="0" algn="ctr">
              <a:buNone/>
              <a:defRPr>
                <a:solidFill>
                  <a:schemeClr val="tx1">
                    <a:tint val="75000"/>
                  </a:schemeClr>
                </a:solidFill>
              </a:defRPr>
            </a:lvl6pPr>
            <a:lvl7pPr marL="3512119" indent="0" algn="ctr">
              <a:buNone/>
              <a:defRPr>
                <a:solidFill>
                  <a:schemeClr val="tx1">
                    <a:tint val="75000"/>
                  </a:schemeClr>
                </a:solidFill>
              </a:defRPr>
            </a:lvl7pPr>
            <a:lvl8pPr marL="4097472" indent="0" algn="ctr">
              <a:buNone/>
              <a:defRPr>
                <a:solidFill>
                  <a:schemeClr val="tx1">
                    <a:tint val="75000"/>
                  </a:schemeClr>
                </a:solidFill>
              </a:defRPr>
            </a:lvl8pPr>
            <a:lvl9pPr marL="4682825"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786426" y="7642264"/>
            <a:ext cx="12260797" cy="798378"/>
          </a:xfrm>
          <a:prstGeom prst="rect">
            <a:avLst/>
          </a:prstGeom>
        </p:spPr>
        <p:txBody>
          <a:bodyPr vert="horz" lIns="0">
            <a:normAutofit/>
          </a:bodyPr>
          <a:lstStyle>
            <a:lvl1pPr>
              <a:lnSpc>
                <a:spcPct val="70000"/>
              </a:lnSpc>
              <a:buFontTx/>
              <a:buNone/>
              <a:defRPr kumimoji="0" lang="en-US" sz="2000" b="0" i="0" u="none" strike="noStrike" kern="1200" cap="none" spc="-9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Click to edit presenter </a:t>
            </a:r>
          </a:p>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0861"/>
            <a:ext cx="15627657" cy="8768016"/>
          </a:xfrm>
          <a:prstGeom prst="rect">
            <a:avLst/>
          </a:prstGeom>
        </p:spPr>
      </p:pic>
    </p:spTree>
    <p:extLst>
      <p:ext uri="{BB962C8B-B14F-4D97-AF65-F5344CB8AC3E}">
        <p14:creationId xmlns:p14="http://schemas.microsoft.com/office/powerpoint/2010/main" val="83121356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0415" y="351562"/>
            <a:ext cx="14047470" cy="1463146"/>
          </a:xfrm>
          <a:prstGeom prst="rect">
            <a:avLst/>
          </a:prstGeom>
        </p:spPr>
        <p:txBody>
          <a:bodyPr vert="horz" lIns="130046" tIns="65023" rIns="130046" bIns="65023"/>
          <a:lstStyle/>
          <a:p>
            <a:r>
              <a:rPr lang="en-US" dirty="0" smtClean="0"/>
              <a:t>Click to edit Master title style</a:t>
            </a:r>
            <a:endParaRPr lang="en-US" dirty="0"/>
          </a:p>
        </p:txBody>
      </p:sp>
      <p:sp>
        <p:nvSpPr>
          <p:cNvPr id="3" name="Content Placeholder 2"/>
          <p:cNvSpPr>
            <a:spLocks noGrp="1"/>
          </p:cNvSpPr>
          <p:nvPr>
            <p:ph idx="1"/>
          </p:nvPr>
        </p:nvSpPr>
        <p:spPr>
          <a:xfrm>
            <a:off x="780415" y="2048405"/>
            <a:ext cx="14047470" cy="2411940"/>
          </a:xfrm>
          <a:prstGeom prst="rect">
            <a:avLst/>
          </a:prstGeom>
        </p:spPr>
        <p:txBody>
          <a:bodyPr vert="horz" lIns="130046" tIns="65023" rIns="130046" bIns="65023"/>
          <a:lstStyle>
            <a:lvl1pPr>
              <a:defRPr sz="4000"/>
            </a:lvl1pPr>
            <a:lvl2pPr>
              <a:defRPr sz="34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10169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345411"/>
            <a:ext cx="13116012" cy="1950217"/>
          </a:xfrm>
        </p:spPr>
        <p:txBody>
          <a:bodyPr anchor="ctr">
            <a:noAutofit/>
          </a:bodyPr>
          <a:lstStyle>
            <a:lvl1pPr algn="l">
              <a:lnSpc>
                <a:spcPct val="90000"/>
              </a:lnSpc>
              <a:defRPr sz="6100" spc="-256"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40606814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5661108"/>
            <a:ext cx="13116012" cy="1950217"/>
          </a:xfrm>
        </p:spPr>
        <p:txBody>
          <a:bodyPr anchor="ctr">
            <a:noAutofit/>
          </a:bodyPr>
          <a:lstStyle>
            <a:lvl1pPr algn="l">
              <a:lnSpc>
                <a:spcPct val="90000"/>
              </a:lnSpc>
              <a:defRPr sz="6100" spc="-256"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29930109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1621858"/>
            <a:ext cx="11938988" cy="1950213"/>
          </a:xfrm>
        </p:spPr>
        <p:txBody>
          <a:bodyPr anchor="ctr" anchorCtr="0">
            <a:noAutofit/>
          </a:bodyPr>
          <a:lstStyle>
            <a:lvl1pPr>
              <a:lnSpc>
                <a:spcPct val="90000"/>
              </a:lnSpc>
              <a:defRPr sz="56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42080" y="5561989"/>
            <a:ext cx="11938989" cy="590974"/>
          </a:xfrm>
        </p:spPr>
        <p:txBody>
          <a:bodyPr>
            <a:noAutofit/>
          </a:bodyPr>
          <a:lstStyle>
            <a:lvl1pPr marL="0" indent="0" algn="l">
              <a:lnSpc>
                <a:spcPct val="90000"/>
              </a:lnSpc>
              <a:spcBef>
                <a:spcPts val="0"/>
              </a:spcBef>
              <a:buNone/>
              <a:defRPr sz="2600" i="0" u="none">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242080" y="3492057"/>
            <a:ext cx="13116013" cy="1764792"/>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12300" b="0" i="0" u="none" strike="noStrike" kern="1200" cap="none" spc="-82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9709283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1865790"/>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9"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11" name="TextBox 10"/>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2" name="TextBox 11"/>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3" name="TextBox 12"/>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92132255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7402" y="251316"/>
            <a:ext cx="14276777" cy="1489563"/>
          </a:xfrm>
          <a:prstGeom prst="rect">
            <a:avLst/>
          </a:prstGeom>
        </p:spPr>
        <p:txBody>
          <a:bodyPr vert="horz" wrap="squar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74954" y="2156285"/>
            <a:ext cx="14276776" cy="1985672"/>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4" r:id="rId2"/>
    <p:sldLayoutId id="2147483723" r:id="rId3"/>
    <p:sldLayoutId id="2147483724" r:id="rId4"/>
    <p:sldLayoutId id="2147483695" r:id="rId5"/>
    <p:sldLayoutId id="2147483725" r:id="rId6"/>
    <p:sldLayoutId id="2147483732" r:id="rId7"/>
    <p:sldLayoutId id="2147483696" r:id="rId8"/>
    <p:sldLayoutId id="2147483731" r:id="rId9"/>
    <p:sldLayoutId id="2147483728" r:id="rId10"/>
    <p:sldLayoutId id="2147483735" r:id="rId11"/>
    <p:sldLayoutId id="2147483736" r:id="rId12"/>
    <p:sldLayoutId id="2147483734" r:id="rId13"/>
    <p:sldLayoutId id="2147483697" r:id="rId14"/>
    <p:sldLayoutId id="2147483700" r:id="rId15"/>
    <p:sldLayoutId id="2147483701" r:id="rId16"/>
    <p:sldLayoutId id="2147483726" r:id="rId17"/>
    <p:sldLayoutId id="2147483702" r:id="rId18"/>
    <p:sldLayoutId id="2147483703" r:id="rId19"/>
    <p:sldLayoutId id="2147483704" r:id="rId20"/>
    <p:sldLayoutId id="2147483753" r:id="rId21"/>
    <p:sldLayoutId id="2147483755" r:id="rId22"/>
  </p:sldLayoutIdLst>
  <p:transition>
    <p:fade/>
  </p:transition>
  <p:timing>
    <p:tnLst>
      <p:par>
        <p:cTn id="1" dur="indefinite" restart="never" nodeType="tmRoot"/>
      </p:par>
    </p:tnLst>
  </p:timing>
  <p:hf hdr="0"/>
  <p:txStyles>
    <p:titleStyle>
      <a:lvl1pPr algn="l" defTabSz="1170659" rtl="0" eaLnBrk="1" latinLnBrk="0" hangingPunct="1">
        <a:lnSpc>
          <a:spcPct val="90000"/>
        </a:lnSpc>
        <a:spcBef>
          <a:spcPct val="0"/>
        </a:spcBef>
        <a:buNone/>
        <a:defRPr lang="en-US" sz="6100" b="0" kern="1200" cap="none" spc="-256"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ctrTitle"/>
          </p:nvPr>
        </p:nvSpPr>
        <p:spPr/>
        <p:txBody>
          <a:bodyPr/>
          <a:lstStyle/>
          <a:p>
            <a:pPr algn="l"/>
            <a:r>
              <a:rPr lang="ru-RU" sz="6000" dirty="0" smtClean="0">
                <a:latin typeface="+mn-lt"/>
              </a:rPr>
              <a:t>Модуль </a:t>
            </a:r>
            <a:r>
              <a:rPr sz="6000" dirty="0" smtClean="0">
                <a:latin typeface="+mn-lt"/>
              </a:rPr>
              <a:t>3:</a:t>
            </a:r>
            <a:br>
              <a:rPr sz="6000" dirty="0" smtClean="0">
                <a:latin typeface="+mn-lt"/>
              </a:rPr>
            </a:br>
            <a:r>
              <a:rPr lang="ru-RU" sz="6000" dirty="0" smtClean="0">
                <a:latin typeface="+mn-lt"/>
              </a:rPr>
              <a:t>Продвинутые адаптивные макеты</a:t>
            </a:r>
            <a:endParaRPr lang="en-US" sz="6000" dirty="0">
              <a:latin typeface="+mn-lt"/>
              <a:sym typeface="Auto 2 Black" charset="0"/>
            </a:endParaRPr>
          </a:p>
        </p:txBody>
      </p:sp>
    </p:spTree>
    <p:extLst>
      <p:ext uri="{BB962C8B-B14F-4D97-AF65-F5344CB8AC3E}">
        <p14:creationId xmlns:p14="http://schemas.microsoft.com/office/powerpoint/2010/main" val="29939482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cs typeface="Courier New" pitchFamily="49" charset="0"/>
              </a:rPr>
              <a:t>Медиа-запросы </a:t>
            </a:r>
            <a:r>
              <a:rPr lang="en-US" sz="6000" dirty="0">
                <a:cs typeface="Courier New" pitchFamily="49" charset="0"/>
              </a:rPr>
              <a:t>CSS</a:t>
            </a:r>
          </a:p>
        </p:txBody>
      </p:sp>
      <p:sp>
        <p:nvSpPr>
          <p:cNvPr id="27" name="Content Placeholder 26"/>
          <p:cNvSpPr>
            <a:spLocks noGrp="1"/>
          </p:cNvSpPr>
          <p:nvPr>
            <p:ph type="body" sz="quarter" idx="10"/>
          </p:nvPr>
        </p:nvSpPr>
        <p:spPr>
          <a:xfrm>
            <a:off x="774954" y="2473023"/>
            <a:ext cx="14276777" cy="2256002"/>
          </a:xfrm>
        </p:spPr>
        <p:txBody>
          <a:bodyPr/>
          <a:lstStyle/>
          <a:p>
            <a:pPr marL="0" lvl="1">
              <a:lnSpc>
                <a:spcPct val="150000"/>
              </a:lnSpc>
            </a:pPr>
            <a:r>
              <a:rPr lang="ru-RU" sz="3200" dirty="0" smtClean="0">
                <a:latin typeface="Segoe UI Light" pitchFamily="34" charset="0"/>
              </a:rPr>
              <a:t>Позволяют изменять внешний вид окна в каждом из режимов</a:t>
            </a:r>
            <a:endParaRPr lang="en-US" sz="3200" dirty="0" smtClean="0">
              <a:latin typeface="Segoe UI Light" pitchFamily="34" charset="0"/>
            </a:endParaRPr>
          </a:p>
          <a:p>
            <a:pPr marL="0" lvl="1">
              <a:lnSpc>
                <a:spcPct val="150000"/>
              </a:lnSpc>
            </a:pPr>
            <a:r>
              <a:rPr lang="ru-RU" sz="3200" dirty="0" smtClean="0">
                <a:latin typeface="Segoe UI Light" pitchFamily="34" charset="0"/>
              </a:rPr>
              <a:t>Мощный инструмент управления режимами просмотра</a:t>
            </a:r>
            <a:endParaRPr lang="en-US" sz="3200" dirty="0" smtClean="0">
              <a:latin typeface="Segoe UI Light" pitchFamily="34" charset="0"/>
            </a:endParaRPr>
          </a:p>
          <a:p>
            <a:pPr marL="959329" lvl="3">
              <a:lnSpc>
                <a:spcPct val="150000"/>
              </a:lnSpc>
            </a:pPr>
            <a:r>
              <a:rPr lang="ru-RU" sz="2600" dirty="0" smtClean="0">
                <a:latin typeface="Segoe UI Light" pitchFamily="34" charset="0"/>
              </a:rPr>
              <a:t>Позволяют менять внешний вид, не затрагивая исходных кодов </a:t>
            </a:r>
            <a:r>
              <a:rPr lang="en-US" sz="2600" dirty="0" smtClean="0">
                <a:latin typeface="Segoe UI Light" pitchFamily="34" charset="0"/>
              </a:rPr>
              <a:t>JS </a:t>
            </a:r>
            <a:r>
              <a:rPr lang="ru-RU" sz="2600" dirty="0" smtClean="0">
                <a:latin typeface="Segoe UI Light" pitchFamily="34" charset="0"/>
              </a:rPr>
              <a:t>или </a:t>
            </a:r>
            <a:r>
              <a:rPr lang="en-US" sz="2600" dirty="0" smtClean="0">
                <a:latin typeface="Segoe UI Light" pitchFamily="34" charset="0"/>
              </a:rPr>
              <a:t>HTML</a:t>
            </a: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Элемент управления </a:t>
            </a:r>
            <a:r>
              <a:rPr sz="6000" dirty="0" err="1" smtClean="0">
                <a:cs typeface="Courier New" pitchFamily="49" charset="0"/>
              </a:rPr>
              <a:t>ListView</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3093154"/>
          </a:xfrm>
        </p:spPr>
        <p:txBody>
          <a:bodyPr/>
          <a:lstStyle/>
          <a:p>
            <a:pPr marL="0" lvl="1">
              <a:lnSpc>
                <a:spcPct val="150000"/>
              </a:lnSpc>
            </a:pPr>
            <a:r>
              <a:rPr lang="ru-RU" sz="3200" dirty="0" smtClean="0">
                <a:latin typeface="Segoe UI Light" pitchFamily="34" charset="0"/>
              </a:rPr>
              <a:t>Большинство приложений отображает на экране данные</a:t>
            </a:r>
            <a:endParaRPr lang="en-US" sz="3200" dirty="0" smtClean="0">
              <a:latin typeface="Segoe UI Light" pitchFamily="34" charset="0"/>
            </a:endParaRPr>
          </a:p>
          <a:p>
            <a:pPr marL="959329" lvl="3">
              <a:lnSpc>
                <a:spcPct val="150000"/>
              </a:lnSpc>
            </a:pPr>
            <a:r>
              <a:rPr lang="ru-RU" sz="2600" dirty="0" smtClean="0">
                <a:latin typeface="Segoe UI Light" pitchFamily="34" charset="0"/>
              </a:rPr>
              <a:t>Например</a:t>
            </a:r>
            <a:r>
              <a:rPr lang="en-US" sz="2600" dirty="0" smtClean="0">
                <a:latin typeface="Segoe UI Light" pitchFamily="34" charset="0"/>
              </a:rPr>
              <a:t>: </a:t>
            </a:r>
            <a:r>
              <a:rPr lang="ru-RU" sz="2600" dirty="0" smtClean="0">
                <a:latin typeface="Segoe UI Light" pitchFamily="34" charset="0"/>
              </a:rPr>
              <a:t>перечень видеороликов, список исполнителей, ящик </a:t>
            </a:r>
            <a:r>
              <a:rPr lang="ru-RU" sz="2600" dirty="0" err="1" smtClean="0">
                <a:latin typeface="Segoe UI Light" pitchFamily="34" charset="0"/>
              </a:rPr>
              <a:t>эл</a:t>
            </a:r>
            <a:r>
              <a:rPr lang="ru-RU" sz="2600" dirty="0" smtClean="0">
                <a:latin typeface="Segoe UI Light" pitchFamily="34" charset="0"/>
              </a:rPr>
              <a:t>. почты</a:t>
            </a:r>
            <a:endParaRPr lang="en-US" sz="2600" dirty="0" smtClean="0">
              <a:latin typeface="Segoe UI Light" pitchFamily="34" charset="0"/>
            </a:endParaRPr>
          </a:p>
          <a:p>
            <a:pPr marL="0" lvl="1">
              <a:lnSpc>
                <a:spcPct val="150000"/>
              </a:lnSpc>
            </a:pPr>
            <a:r>
              <a:rPr lang="ru-RU" sz="3200" dirty="0" smtClean="0">
                <a:latin typeface="Segoe UI Light" pitchFamily="34" charset="0"/>
              </a:rPr>
              <a:t>Элемент </a:t>
            </a:r>
            <a:r>
              <a:rPr lang="en-US" sz="3200" dirty="0" err="1" smtClean="0">
                <a:latin typeface="Segoe UI Light" pitchFamily="34" charset="0"/>
              </a:rPr>
              <a:t>ListView</a:t>
            </a:r>
            <a:r>
              <a:rPr lang="en-US" sz="3200" dirty="0" smtClean="0">
                <a:latin typeface="Segoe UI Light" pitchFamily="34" charset="0"/>
              </a:rPr>
              <a:t> </a:t>
            </a:r>
            <a:r>
              <a:rPr lang="ru-RU" sz="3200" dirty="0" smtClean="0">
                <a:latin typeface="Segoe UI Light" pitchFamily="34" charset="0"/>
              </a:rPr>
              <a:t>отображает данные в виде списка или таблицы</a:t>
            </a:r>
            <a:endParaRPr lang="en-US" sz="3200" dirty="0" smtClean="0">
              <a:latin typeface="Segoe UI Light" pitchFamily="34" charset="0"/>
            </a:endParaRPr>
          </a:p>
          <a:p>
            <a:pPr marL="0" lvl="1">
              <a:lnSpc>
                <a:spcPct val="150000"/>
              </a:lnSpc>
            </a:pPr>
            <a:r>
              <a:rPr lang="ru-RU" sz="3200" dirty="0" smtClean="0">
                <a:latin typeface="Segoe UI Light" pitchFamily="34" charset="0"/>
              </a:rPr>
              <a:t>Максимально гибкий и адаптивный инструмент</a:t>
            </a:r>
            <a:endParaRPr lang="en-US" sz="3200" dirty="0" smtClean="0">
              <a:latin typeface="Segoe UI Light" pitchFamily="34" charset="0"/>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2107672"/>
          </a:xfrm>
        </p:spPr>
        <p:txBody>
          <a:bodyPr/>
          <a:lstStyle/>
          <a:p>
            <a:r>
              <a:rPr lang="ru-RU" sz="6000" dirty="0">
                <a:cs typeface="Courier New" pitchFamily="49" charset="0"/>
              </a:rPr>
              <a:t>Элемент управления </a:t>
            </a:r>
            <a:r>
              <a:rPr lang="ru-RU" sz="6000" dirty="0" smtClean="0">
                <a:cs typeface="Courier New" pitchFamily="49" charset="0"/>
              </a:rPr>
              <a:t/>
            </a:r>
            <a:br>
              <a:rPr lang="ru-RU" sz="6000" dirty="0" smtClean="0">
                <a:cs typeface="Courier New" pitchFamily="49" charset="0"/>
              </a:rPr>
            </a:br>
            <a:r>
              <a:rPr lang="en-US" sz="6000" dirty="0" err="1" smtClean="0">
                <a:cs typeface="Courier New" pitchFamily="49" charset="0"/>
              </a:rPr>
              <a:t>ListView</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6683368"/>
          </a:xfrm>
        </p:spPr>
        <p:txBody>
          <a:bodyPr/>
          <a:lstStyle/>
          <a:p>
            <a:pPr marL="0" lvl="1" indent="0">
              <a:lnSpc>
                <a:spcPct val="150000"/>
              </a:lnSpc>
              <a:buNone/>
            </a:pPr>
            <a:r>
              <a:rPr lang="ru-RU" sz="3200" dirty="0" smtClean="0"/>
              <a:t>Позволяет отображать данные </a:t>
            </a:r>
            <a:br>
              <a:rPr lang="ru-RU" sz="3200" dirty="0" smtClean="0"/>
            </a:br>
            <a:r>
              <a:rPr lang="ru-RU" sz="3200" dirty="0" smtClean="0"/>
              <a:t>в двух вариантах:</a:t>
            </a:r>
            <a:endParaRPr lang="en-US" sz="3200" dirty="0">
              <a:latin typeface="Segoe UI Light" pitchFamily="34" charset="0"/>
            </a:endParaRPr>
          </a:p>
          <a:p>
            <a:pPr marL="0" lvl="1">
              <a:lnSpc>
                <a:spcPct val="150000"/>
              </a:lnSpc>
            </a:pPr>
            <a:r>
              <a:rPr lang="ru-RU" sz="3200" dirty="0" smtClean="0">
                <a:latin typeface="Segoe UI Light" pitchFamily="34" charset="0"/>
              </a:rPr>
              <a:t>Список</a:t>
            </a:r>
            <a:endParaRPr lang="en-US" sz="3200" dirty="0">
              <a:latin typeface="Segoe UI Light" pitchFamily="34" charset="0"/>
            </a:endParaRPr>
          </a:p>
          <a:p>
            <a:pPr marL="959329" lvl="3">
              <a:lnSpc>
                <a:spcPct val="150000"/>
              </a:lnSpc>
            </a:pPr>
            <a:r>
              <a:rPr lang="ru-RU" sz="2600" dirty="0" smtClean="0">
                <a:latin typeface="Segoe UI Light" pitchFamily="34" charset="0"/>
              </a:rPr>
              <a:t>Список с вертикальной прокруткой</a:t>
            </a:r>
            <a:endParaRPr lang="en-US" sz="2600" dirty="0">
              <a:latin typeface="Segoe UI Light" pitchFamily="34" charset="0"/>
            </a:endParaRPr>
          </a:p>
          <a:p>
            <a:pPr marL="959329" lvl="3">
              <a:lnSpc>
                <a:spcPct val="150000"/>
              </a:lnSpc>
            </a:pPr>
            <a:r>
              <a:rPr lang="ru-RU" sz="2600" dirty="0" smtClean="0">
                <a:latin typeface="Segoe UI Light" pitchFamily="34" charset="0"/>
              </a:rPr>
              <a:t>Полезен для фиксированного режима</a:t>
            </a:r>
            <a:endParaRPr lang="en-US" sz="2600" dirty="0" smtClean="0">
              <a:latin typeface="Segoe UI Light" pitchFamily="34" charset="0"/>
            </a:endParaRPr>
          </a:p>
          <a:p>
            <a:pPr marL="516249" lvl="2">
              <a:lnSpc>
                <a:spcPct val="150000"/>
              </a:lnSpc>
            </a:pPr>
            <a:r>
              <a:rPr lang="ru-RU" sz="3500" dirty="0" smtClean="0">
                <a:latin typeface="Segoe UI Light" pitchFamily="34" charset="0"/>
              </a:rPr>
              <a:t>Таблица</a:t>
            </a:r>
            <a:endParaRPr lang="en-US" sz="3500" dirty="0" smtClean="0">
              <a:latin typeface="Segoe UI Light" pitchFamily="34" charset="0"/>
            </a:endParaRPr>
          </a:p>
          <a:p>
            <a:pPr marL="959329" lvl="3">
              <a:lnSpc>
                <a:spcPct val="150000"/>
              </a:lnSpc>
            </a:pPr>
            <a:r>
              <a:rPr lang="ru-RU" sz="2600" dirty="0" smtClean="0">
                <a:latin typeface="Segoe UI Light" pitchFamily="34" charset="0"/>
              </a:rPr>
              <a:t>Таблица с горизонт. прокруткой</a:t>
            </a:r>
            <a:endParaRPr lang="en-US" sz="2600" dirty="0" smtClean="0">
              <a:latin typeface="Segoe UI Light" pitchFamily="34" charset="0"/>
            </a:endParaRPr>
          </a:p>
          <a:p>
            <a:pPr marL="959329" lvl="3">
              <a:lnSpc>
                <a:spcPct val="150000"/>
              </a:lnSpc>
            </a:pPr>
            <a:r>
              <a:rPr lang="ru-RU" sz="2600" dirty="0" smtClean="0">
                <a:latin typeface="Segoe UI Light" pitchFamily="34" charset="0"/>
              </a:rPr>
              <a:t>Полезна для стартовой страницы</a:t>
            </a:r>
            <a:endParaRPr lang="en-US" sz="2600" dirty="0" smtClean="0">
              <a:latin typeface="Segoe UI Light" pitchFamily="34" charset="0"/>
            </a:endParaRPr>
          </a:p>
          <a:p>
            <a:pPr lvl="1">
              <a:lnSpc>
                <a:spcPct val="150000"/>
              </a:lnSpc>
            </a:pPr>
            <a:endParaRPr lang="en-US" sz="2800" dirty="0" smtClean="0">
              <a:latin typeface="Segoe UI Light" pitchFamily="34" charset="0"/>
            </a:endParaRPr>
          </a:p>
        </p:txBody>
      </p:sp>
      <p:pic>
        <p:nvPicPr>
          <p:cNvPr id="5" name="Picture 4"/>
          <p:cNvPicPr/>
          <p:nvPr/>
        </p:nvPicPr>
        <p:blipFill>
          <a:blip r:embed="rId3"/>
          <a:stretch>
            <a:fillRect/>
          </a:stretch>
        </p:blipFill>
        <p:spPr>
          <a:xfrm>
            <a:off x="7772047" y="5426663"/>
            <a:ext cx="5005127" cy="3161712"/>
          </a:xfrm>
          <a:prstGeom prst="rect">
            <a:avLst/>
          </a:prstGeom>
        </p:spPr>
      </p:pic>
      <p:pic>
        <p:nvPicPr>
          <p:cNvPr id="6" name="Picture 5"/>
          <p:cNvPicPr/>
          <p:nvPr/>
        </p:nvPicPr>
        <p:blipFill>
          <a:blip r:embed="rId4"/>
          <a:stretch>
            <a:fillRect/>
          </a:stretch>
        </p:blipFill>
        <p:spPr>
          <a:xfrm>
            <a:off x="8756806" y="547453"/>
            <a:ext cx="3035612" cy="4622409"/>
          </a:xfrm>
          <a:prstGeom prst="rect">
            <a:avLst/>
          </a:prstGeom>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cs typeface="Courier New" pitchFamily="49" charset="0"/>
              </a:rPr>
              <a:t>Элемент управления </a:t>
            </a:r>
            <a:r>
              <a:rPr lang="en-US" sz="6000" dirty="0" err="1">
                <a:cs typeface="Courier New" pitchFamily="49" charset="0"/>
              </a:rPr>
              <a:t>ListView</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3976473"/>
          </a:xfrm>
        </p:spPr>
        <p:txBody>
          <a:bodyPr/>
          <a:lstStyle/>
          <a:p>
            <a:pPr marL="0" lvl="1">
              <a:lnSpc>
                <a:spcPct val="150000"/>
              </a:lnSpc>
            </a:pPr>
            <a:r>
              <a:rPr lang="ru-RU" sz="3200" dirty="0" smtClean="0">
                <a:latin typeface="Segoe UI Light" pitchFamily="34" charset="0"/>
              </a:rPr>
              <a:t>Для создания элемента </a:t>
            </a:r>
            <a:r>
              <a:rPr lang="en-US" sz="3200" dirty="0" err="1" smtClean="0">
                <a:latin typeface="Segoe UI Light" pitchFamily="34" charset="0"/>
              </a:rPr>
              <a:t>ListView</a:t>
            </a:r>
            <a:r>
              <a:rPr lang="en-US" sz="3200" dirty="0" smtClean="0">
                <a:latin typeface="Segoe UI Light" pitchFamily="34" charset="0"/>
              </a:rPr>
              <a:t> </a:t>
            </a:r>
            <a:r>
              <a:rPr lang="ru-RU" sz="3200" dirty="0" smtClean="0">
                <a:latin typeface="Segoe UI Light" pitchFamily="34" charset="0"/>
              </a:rPr>
              <a:t>используется </a:t>
            </a:r>
            <a:r>
              <a:rPr lang="en-US" sz="3200" dirty="0" smtClean="0">
                <a:latin typeface="Segoe UI Light" pitchFamily="34" charset="0"/>
              </a:rPr>
              <a:t>data-win-control</a:t>
            </a:r>
          </a:p>
          <a:p>
            <a:pPr marL="959329" lvl="3">
              <a:lnSpc>
                <a:spcPct val="150000"/>
              </a:lnSpc>
            </a:pPr>
            <a:r>
              <a:rPr lang="ru-RU" sz="2600" dirty="0" smtClean="0">
                <a:latin typeface="Segoe UI Light" pitchFamily="34" charset="0"/>
              </a:rPr>
              <a:t>Применяется к элементу </a:t>
            </a:r>
            <a:r>
              <a:rPr lang="en-US" sz="2600" dirty="0" smtClean="0">
                <a:latin typeface="Segoe UI Light" pitchFamily="34" charset="0"/>
              </a:rPr>
              <a:t>&lt;div&gt;</a:t>
            </a:r>
          </a:p>
          <a:p>
            <a:pPr marL="959329" lvl="3">
              <a:lnSpc>
                <a:spcPct val="150000"/>
              </a:lnSpc>
            </a:pPr>
            <a:r>
              <a:rPr lang="ru-RU" sz="2600" dirty="0" smtClean="0">
                <a:latin typeface="Segoe UI Light" pitchFamily="34" charset="0"/>
              </a:rPr>
              <a:t>Примечание</a:t>
            </a:r>
            <a:r>
              <a:rPr lang="en-US" sz="2600" dirty="0" smtClean="0">
                <a:latin typeface="Segoe UI Light" pitchFamily="34" charset="0"/>
              </a:rPr>
              <a:t>: </a:t>
            </a:r>
            <a:r>
              <a:rPr lang="ru-RU" sz="2600" dirty="0" smtClean="0">
                <a:latin typeface="Segoe UI Light" pitchFamily="34" charset="0"/>
              </a:rPr>
              <a:t>подробнее об элементах управления рассказано в Модуле 4.</a:t>
            </a:r>
            <a:endParaRPr lang="en-US" sz="2600" dirty="0" smtClean="0">
              <a:latin typeface="Segoe UI Light" pitchFamily="34" charset="0"/>
            </a:endParaRPr>
          </a:p>
          <a:p>
            <a:pPr lvl="1">
              <a:lnSpc>
                <a:spcPct val="150000"/>
              </a:lnSpc>
            </a:pPr>
            <a:endParaRPr lang="en-US" sz="2800" dirty="0" smtClean="0">
              <a:latin typeface="Segoe UI Light" pitchFamily="34" charset="0"/>
            </a:endParaRPr>
          </a:p>
          <a:p>
            <a:pPr marL="1095375" lvl="0" indent="9525" defTabSz="1219200"/>
            <a:r>
              <a:rPr lang="en-US" sz="2400" dirty="0" smtClean="0">
                <a:solidFill>
                  <a:srgbClr val="0000FF"/>
                </a:solidFill>
                <a:latin typeface="Consolas" pitchFamily="49" charset="0"/>
                <a:ea typeface="Times New Roman" pitchFamily="18" charset="0"/>
                <a:cs typeface="Consolas" pitchFamily="49" charset="0"/>
              </a:rPr>
              <a:t>&lt;</a:t>
            </a:r>
            <a:r>
              <a:rPr lang="en-US" sz="2400" dirty="0" smtClean="0">
                <a:solidFill>
                  <a:srgbClr val="800000"/>
                </a:solidFill>
                <a:latin typeface="Consolas" pitchFamily="49" charset="0"/>
                <a:ea typeface="Times New Roman" pitchFamily="18" charset="0"/>
                <a:cs typeface="Consolas" pitchFamily="49" charset="0"/>
              </a:rPr>
              <a:t>div</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FF0000"/>
                </a:solidFill>
                <a:latin typeface="Consolas" pitchFamily="49" charset="0"/>
                <a:ea typeface="Times New Roman" pitchFamily="18" charset="0"/>
                <a:cs typeface="Consolas" pitchFamily="49" charset="0"/>
              </a:rPr>
              <a:t>id</a:t>
            </a:r>
            <a:r>
              <a:rPr lang="en-US" sz="2400" dirty="0" smtClean="0">
                <a:solidFill>
                  <a:srgbClr val="0000FF"/>
                </a:solidFill>
                <a:latin typeface="Consolas" pitchFamily="49" charset="0"/>
                <a:ea typeface="Times New Roman" pitchFamily="18" charset="0"/>
                <a:cs typeface="Consolas" pitchFamily="49" charset="0"/>
              </a:rPr>
              <a:t>="</a:t>
            </a:r>
            <a:r>
              <a:rPr lang="en-US" sz="2400" dirty="0" err="1" smtClean="0">
                <a:solidFill>
                  <a:srgbClr val="0000FF"/>
                </a:solidFill>
                <a:latin typeface="Consolas" pitchFamily="49" charset="0"/>
                <a:ea typeface="Times New Roman" pitchFamily="18" charset="0"/>
                <a:cs typeface="Consolas" pitchFamily="49" charset="0"/>
              </a:rPr>
              <a:t>myListView</a:t>
            </a:r>
            <a:r>
              <a:rPr lang="en-US" sz="2400" dirty="0" smtClean="0">
                <a:solidFill>
                  <a:srgbClr val="0000FF"/>
                </a:solidFill>
                <a:latin typeface="Consolas" pitchFamily="49" charset="0"/>
                <a:ea typeface="Times New Roman" pitchFamily="18" charset="0"/>
                <a:cs typeface="Consolas" pitchFamily="49" charset="0"/>
              </a:rPr>
              <a:t>"</a:t>
            </a:r>
            <a:r>
              <a:rPr lang="en-US" sz="2400" dirty="0" smtClean="0">
                <a:solidFill>
                  <a:srgbClr val="000000"/>
                </a:solidFill>
                <a:latin typeface="Consolas" pitchFamily="49" charset="0"/>
                <a:ea typeface="Times New Roman" pitchFamily="18" charset="0"/>
                <a:cs typeface="Consolas" pitchFamily="49" charset="0"/>
              </a:rPr>
              <a:t>  </a:t>
            </a:r>
            <a:br>
              <a:rPr lang="en-US" sz="2400" dirty="0" smtClean="0">
                <a:solidFill>
                  <a:srgbClr val="000000"/>
                </a:solidFill>
                <a:latin typeface="Consolas" pitchFamily="49" charset="0"/>
                <a:ea typeface="Times New Roman" pitchFamily="18" charset="0"/>
                <a:cs typeface="Consolas" pitchFamily="49" charset="0"/>
              </a:rPr>
            </a:b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FF0000"/>
                </a:solidFill>
                <a:latin typeface="Consolas" pitchFamily="49" charset="0"/>
                <a:ea typeface="Times New Roman" pitchFamily="18" charset="0"/>
                <a:cs typeface="Consolas" pitchFamily="49" charset="0"/>
              </a:rPr>
              <a:t>data-win-control</a:t>
            </a:r>
            <a:r>
              <a:rPr lang="en-US" sz="2400" dirty="0" smtClean="0">
                <a:solidFill>
                  <a:srgbClr val="0000FF"/>
                </a:solidFill>
                <a:latin typeface="Consolas" pitchFamily="49" charset="0"/>
                <a:ea typeface="Times New Roman" pitchFamily="18" charset="0"/>
                <a:cs typeface="Consolas" pitchFamily="49" charset="0"/>
              </a:rPr>
              <a:t>="</a:t>
            </a:r>
            <a:r>
              <a:rPr lang="en-US" sz="2400" dirty="0" err="1" smtClean="0">
                <a:solidFill>
                  <a:srgbClr val="0000FF"/>
                </a:solidFill>
                <a:latin typeface="Consolas" pitchFamily="49" charset="0"/>
                <a:ea typeface="Times New Roman" pitchFamily="18" charset="0"/>
                <a:cs typeface="Consolas" pitchFamily="49" charset="0"/>
              </a:rPr>
              <a:t>WinJS.UI.ListView</a:t>
            </a:r>
            <a:r>
              <a:rPr lang="en-US" sz="2400" dirty="0" smtClean="0">
                <a:solidFill>
                  <a:srgbClr val="0000FF"/>
                </a:solidFill>
                <a:latin typeface="Consolas" pitchFamily="49" charset="0"/>
                <a:ea typeface="Times New Roman" pitchFamily="18" charset="0"/>
                <a:cs typeface="Consolas" pitchFamily="49" charset="0"/>
              </a:rPr>
              <a:t>"&gt;</a:t>
            </a:r>
            <a:endParaRPr lang="en-US" sz="4000" dirty="0" smtClean="0">
              <a:solidFill>
                <a:schemeClr val="tx1"/>
              </a:solidFill>
              <a:latin typeface="Arial" pitchFamily="34" charset="0"/>
              <a:cs typeface="Arial" pitchFamily="34" charset="0"/>
            </a:endParaRPr>
          </a:p>
          <a:p>
            <a:pPr marL="1095375" lvl="0" indent="9525" defTabSz="1219200" eaLnBrk="0" hangingPunct="0"/>
            <a:r>
              <a:rPr lang="en-US" sz="2400" dirty="0" smtClean="0">
                <a:solidFill>
                  <a:srgbClr val="0000FF"/>
                </a:solidFill>
                <a:latin typeface="Consolas" pitchFamily="49" charset="0"/>
                <a:ea typeface="Times New Roman" pitchFamily="18" charset="0"/>
                <a:cs typeface="Consolas" pitchFamily="49" charset="0"/>
              </a:rPr>
              <a:t>&lt;/</a:t>
            </a:r>
            <a:r>
              <a:rPr lang="en-US" sz="2400" dirty="0" smtClean="0">
                <a:solidFill>
                  <a:srgbClr val="800000"/>
                </a:solidFill>
                <a:latin typeface="Consolas" pitchFamily="49" charset="0"/>
                <a:ea typeface="Times New Roman" pitchFamily="18" charset="0"/>
                <a:cs typeface="Consolas" pitchFamily="49" charset="0"/>
              </a:rPr>
              <a:t>div</a:t>
            </a:r>
            <a:r>
              <a:rPr lang="en-US" sz="2400" dirty="0" smtClean="0">
                <a:solidFill>
                  <a:srgbClr val="0000FF"/>
                </a:solidFill>
                <a:latin typeface="Consolas" pitchFamily="49" charset="0"/>
                <a:ea typeface="Times New Roman" pitchFamily="18" charset="0"/>
                <a:cs typeface="Consolas" pitchFamily="49" charset="0"/>
              </a:rPr>
              <a:t>&gt;</a:t>
            </a:r>
            <a:endParaRPr lang="en-US" sz="5400" dirty="0" smtClean="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cs typeface="Courier New" pitchFamily="49" charset="0"/>
              </a:rPr>
              <a:t>Элемент управления </a:t>
            </a:r>
            <a:r>
              <a:rPr lang="en-US" sz="6000" dirty="0" err="1">
                <a:cs typeface="Courier New" pitchFamily="49" charset="0"/>
              </a:rPr>
              <a:t>ListView</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6817251"/>
          </a:xfrm>
        </p:spPr>
        <p:txBody>
          <a:bodyPr/>
          <a:lstStyle/>
          <a:p>
            <a:pPr marL="0" lvl="1">
              <a:lnSpc>
                <a:spcPct val="150000"/>
              </a:lnSpc>
            </a:pPr>
            <a:r>
              <a:rPr lang="ru-RU" sz="3200" dirty="0" smtClean="0">
                <a:latin typeface="Segoe UI Light" pitchFamily="34" charset="0"/>
              </a:rPr>
              <a:t>Для определения внешнего вида </a:t>
            </a:r>
            <a:r>
              <a:rPr lang="en-US" sz="3200" dirty="0" err="1" smtClean="0">
                <a:latin typeface="Segoe UI Light" pitchFamily="34" charset="0"/>
              </a:rPr>
              <a:t>ListView</a:t>
            </a:r>
            <a:r>
              <a:rPr lang="en-US" sz="3200" dirty="0" smtClean="0">
                <a:latin typeface="Segoe UI Light" pitchFamily="34" charset="0"/>
              </a:rPr>
              <a:t> </a:t>
            </a:r>
            <a:r>
              <a:rPr lang="ru-RU" sz="3200" dirty="0" smtClean="0">
                <a:latin typeface="Segoe UI Light" pitchFamily="34" charset="0"/>
              </a:rPr>
              <a:t>используются шаблоны</a:t>
            </a:r>
            <a:endParaRPr lang="en-US" sz="3200" dirty="0" smtClean="0">
              <a:latin typeface="Segoe UI Light" pitchFamily="34" charset="0"/>
            </a:endParaRPr>
          </a:p>
          <a:p>
            <a:pPr marL="959329" lvl="3">
              <a:lnSpc>
                <a:spcPct val="150000"/>
              </a:lnSpc>
            </a:pPr>
            <a:r>
              <a:rPr lang="ru-RU" sz="2600" dirty="0" smtClean="0">
                <a:latin typeface="Segoe UI Light" pitchFamily="34" charset="0"/>
              </a:rPr>
              <a:t>Каждый объект в </a:t>
            </a:r>
            <a:r>
              <a:rPr lang="en-US" sz="2600" dirty="0" err="1" smtClean="0">
                <a:latin typeface="Segoe UI Light" pitchFamily="34" charset="0"/>
              </a:rPr>
              <a:t>ListView</a:t>
            </a:r>
            <a:r>
              <a:rPr lang="en-US" sz="2600" dirty="0" smtClean="0">
                <a:latin typeface="Segoe UI Light" pitchFamily="34" charset="0"/>
              </a:rPr>
              <a:t> </a:t>
            </a:r>
            <a:r>
              <a:rPr lang="ru-RU" sz="2600" dirty="0" smtClean="0">
                <a:latin typeface="Segoe UI Light" pitchFamily="34" charset="0"/>
              </a:rPr>
              <a:t>будет выглядеть, как прописано в шаблоне</a:t>
            </a:r>
            <a:r>
              <a:rPr lang="en-US" sz="2600" dirty="0">
                <a:latin typeface="Segoe UI Light" pitchFamily="34" charset="0"/>
              </a:rPr>
              <a:t/>
            </a:r>
            <a:br>
              <a:rPr lang="en-US" sz="2600" dirty="0">
                <a:latin typeface="Segoe UI Light" pitchFamily="34" charset="0"/>
              </a:rPr>
            </a:br>
            <a:r>
              <a:rPr lang="en-US" dirty="0" smtClean="0">
                <a:solidFill>
                  <a:srgbClr val="0000FF"/>
                </a:solidFill>
                <a:latin typeface="Consolas" pitchFamily="49" charset="0"/>
                <a:ea typeface="Times New Roman" pitchFamily="18" charset="0"/>
                <a:cs typeface="Consolas" pitchFamily="49" charset="0"/>
              </a:rPr>
              <a:t>&lt;</a:t>
            </a:r>
            <a:r>
              <a:rPr lang="en-US" dirty="0" smtClean="0">
                <a:solidFill>
                  <a:srgbClr val="800000"/>
                </a:solidFill>
                <a:latin typeface="Consolas" pitchFamily="49" charset="0"/>
                <a:ea typeface="Times New Roman" pitchFamily="18" charset="0"/>
                <a:cs typeface="Consolas" pitchFamily="49" charset="0"/>
              </a:rPr>
              <a:t>div</a:t>
            </a:r>
            <a:r>
              <a:rPr lang="en-US" dirty="0" smtClean="0">
                <a:solidFill>
                  <a:srgbClr val="000000"/>
                </a:solidFill>
                <a:latin typeface="Consolas" pitchFamily="49" charset="0"/>
                <a:ea typeface="Times New Roman" pitchFamily="18" charset="0"/>
                <a:cs typeface="Consolas" pitchFamily="49" charset="0"/>
              </a:rPr>
              <a:t> </a:t>
            </a:r>
            <a:r>
              <a:rPr lang="en-US" dirty="0" smtClean="0">
                <a:solidFill>
                  <a:srgbClr val="FF0000"/>
                </a:solidFill>
                <a:latin typeface="Consolas" pitchFamily="49" charset="0"/>
                <a:ea typeface="Times New Roman" pitchFamily="18" charset="0"/>
                <a:cs typeface="Consolas" pitchFamily="49" charset="0"/>
              </a:rPr>
              <a:t>id</a:t>
            </a:r>
            <a:r>
              <a:rPr lang="en-US" dirty="0" smtClean="0">
                <a:solidFill>
                  <a:srgbClr val="0000FF"/>
                </a:solidFill>
                <a:latin typeface="Consolas" pitchFamily="49" charset="0"/>
                <a:ea typeface="Times New Roman" pitchFamily="18" charset="0"/>
                <a:cs typeface="Consolas" pitchFamily="49" charset="0"/>
              </a:rPr>
              <a:t>="</a:t>
            </a:r>
            <a:r>
              <a:rPr lang="en-US" dirty="0" err="1" smtClean="0">
                <a:solidFill>
                  <a:srgbClr val="0000FF"/>
                </a:solidFill>
                <a:latin typeface="Consolas" pitchFamily="49" charset="0"/>
                <a:ea typeface="Times New Roman" pitchFamily="18" charset="0"/>
                <a:cs typeface="Consolas" pitchFamily="49" charset="0"/>
              </a:rPr>
              <a:t>myListView</a:t>
            </a:r>
            <a:r>
              <a:rPr lang="en-US" dirty="0" smtClean="0">
                <a:solidFill>
                  <a:srgbClr val="0000FF"/>
                </a:solidFill>
                <a:latin typeface="Consolas" pitchFamily="49" charset="0"/>
                <a:ea typeface="Times New Roman" pitchFamily="18" charset="0"/>
                <a:cs typeface="Consolas" pitchFamily="49" charset="0"/>
              </a:rPr>
              <a:t>"</a:t>
            </a:r>
            <a:r>
              <a:rPr lang="en-US" dirty="0" smtClean="0">
                <a:solidFill>
                  <a:srgbClr val="000000"/>
                </a:solidFill>
                <a:latin typeface="Consolas" pitchFamily="49" charset="0"/>
                <a:ea typeface="Times New Roman" pitchFamily="18" charset="0"/>
                <a:cs typeface="Consolas" pitchFamily="49" charset="0"/>
              </a:rPr>
              <a:t>  </a:t>
            </a:r>
            <a:br>
              <a:rPr lang="en-US" dirty="0" smtClean="0">
                <a:solidFill>
                  <a:srgbClr val="000000"/>
                </a:solidFill>
                <a:latin typeface="Consolas" pitchFamily="49" charset="0"/>
                <a:ea typeface="Times New Roman" pitchFamily="18" charset="0"/>
                <a:cs typeface="Consolas" pitchFamily="49" charset="0"/>
              </a:rPr>
            </a:br>
            <a:r>
              <a:rPr lang="en-US" dirty="0" smtClean="0">
                <a:solidFill>
                  <a:srgbClr val="000000"/>
                </a:solidFill>
                <a:latin typeface="Consolas" pitchFamily="49" charset="0"/>
                <a:ea typeface="Times New Roman" pitchFamily="18" charset="0"/>
                <a:cs typeface="Consolas" pitchFamily="49" charset="0"/>
              </a:rPr>
              <a:t>     </a:t>
            </a:r>
            <a:r>
              <a:rPr lang="en-US" dirty="0" smtClean="0">
                <a:solidFill>
                  <a:srgbClr val="FF0000"/>
                </a:solidFill>
                <a:latin typeface="Consolas" pitchFamily="49" charset="0"/>
                <a:ea typeface="Times New Roman" pitchFamily="18" charset="0"/>
                <a:cs typeface="Consolas" pitchFamily="49" charset="0"/>
              </a:rPr>
              <a:t>data-win-control</a:t>
            </a:r>
            <a:r>
              <a:rPr lang="en-US" dirty="0" smtClean="0">
                <a:solidFill>
                  <a:srgbClr val="0000FF"/>
                </a:solidFill>
                <a:latin typeface="Consolas" pitchFamily="49" charset="0"/>
                <a:ea typeface="Times New Roman" pitchFamily="18" charset="0"/>
                <a:cs typeface="Consolas" pitchFamily="49" charset="0"/>
              </a:rPr>
              <a:t>="</a:t>
            </a:r>
            <a:r>
              <a:rPr lang="en-US" dirty="0" err="1" smtClean="0">
                <a:solidFill>
                  <a:srgbClr val="0000FF"/>
                </a:solidFill>
                <a:latin typeface="Consolas" pitchFamily="49" charset="0"/>
                <a:ea typeface="Times New Roman" pitchFamily="18" charset="0"/>
                <a:cs typeface="Consolas" pitchFamily="49" charset="0"/>
              </a:rPr>
              <a:t>WinJS.UI.ListView</a:t>
            </a:r>
            <a:r>
              <a:rPr lang="en-US" dirty="0" smtClean="0">
                <a:solidFill>
                  <a:srgbClr val="0000FF"/>
                </a:solidFill>
                <a:latin typeface="Consolas" pitchFamily="49" charset="0"/>
                <a:ea typeface="Times New Roman" pitchFamily="18" charset="0"/>
                <a:cs typeface="Consolas" pitchFamily="49" charset="0"/>
              </a:rPr>
              <a:t>“</a:t>
            </a:r>
            <a:br>
              <a:rPr lang="en-US" dirty="0" smtClean="0">
                <a:solidFill>
                  <a:srgbClr val="0000FF"/>
                </a:solidFill>
                <a:latin typeface="Consolas" pitchFamily="49" charset="0"/>
                <a:ea typeface="Times New Roman" pitchFamily="18" charset="0"/>
                <a:cs typeface="Consolas" pitchFamily="49" charset="0"/>
              </a:rPr>
            </a:br>
            <a:r>
              <a:rPr lang="en-US" dirty="0" smtClean="0">
                <a:solidFill>
                  <a:srgbClr val="0000FF"/>
                </a:solidFill>
                <a:latin typeface="Consolas" pitchFamily="49" charset="0"/>
                <a:ea typeface="Times New Roman" pitchFamily="18" charset="0"/>
                <a:cs typeface="Consolas" pitchFamily="49" charset="0"/>
              </a:rPr>
              <a:t>     </a:t>
            </a:r>
            <a:r>
              <a:rPr lang="en-US" dirty="0" smtClean="0">
                <a:solidFill>
                  <a:srgbClr val="FF0000"/>
                </a:solidFill>
                <a:latin typeface="Consolas" pitchFamily="49" charset="0"/>
                <a:ea typeface="Times New Roman" pitchFamily="18" charset="0"/>
                <a:cs typeface="Consolas" pitchFamily="49" charset="0"/>
              </a:rPr>
              <a:t>data-win-options</a:t>
            </a:r>
            <a:r>
              <a:rPr lang="en-US" dirty="0">
                <a:solidFill>
                  <a:srgbClr val="0000FF"/>
                </a:solidFill>
                <a:latin typeface="Consolas" pitchFamily="49" charset="0"/>
                <a:ea typeface="Times New Roman" pitchFamily="18" charset="0"/>
                <a:cs typeface="Consolas" pitchFamily="49" charset="0"/>
              </a:rPr>
              <a:t>=“{</a:t>
            </a:r>
            <a:r>
              <a:rPr lang="en-US" dirty="0" err="1">
                <a:solidFill>
                  <a:srgbClr val="0000FF"/>
                </a:solidFill>
                <a:latin typeface="Consolas" pitchFamily="49" charset="0"/>
                <a:ea typeface="Times New Roman" pitchFamily="18" charset="0"/>
                <a:cs typeface="Consolas" pitchFamily="49" charset="0"/>
              </a:rPr>
              <a:t>itemTemplate</a:t>
            </a:r>
            <a:r>
              <a:rPr lang="en-US" dirty="0">
                <a:solidFill>
                  <a:srgbClr val="0000FF"/>
                </a:solidFill>
                <a:latin typeface="Consolas" pitchFamily="49" charset="0"/>
                <a:ea typeface="Times New Roman" pitchFamily="18" charset="0"/>
                <a:cs typeface="Consolas" pitchFamily="49" charset="0"/>
              </a:rPr>
              <a:t>: select('#</a:t>
            </a:r>
            <a:r>
              <a:rPr lang="en-US" dirty="0" err="1">
                <a:solidFill>
                  <a:srgbClr val="0000FF"/>
                </a:solidFill>
                <a:latin typeface="Consolas" pitchFamily="49" charset="0"/>
                <a:ea typeface="Times New Roman" pitchFamily="18" charset="0"/>
                <a:cs typeface="Consolas" pitchFamily="49" charset="0"/>
              </a:rPr>
              <a:t>myTemplate</a:t>
            </a:r>
            <a:r>
              <a:rPr lang="en-US" dirty="0">
                <a:solidFill>
                  <a:srgbClr val="0000FF"/>
                </a:solidFill>
                <a:latin typeface="Consolas" pitchFamily="49" charset="0"/>
                <a:ea typeface="Times New Roman" pitchFamily="18" charset="0"/>
                <a:cs typeface="Consolas" pitchFamily="49" charset="0"/>
              </a:rPr>
              <a:t>')}"&gt;</a:t>
            </a:r>
            <a:endParaRPr lang="en-US" sz="3600" dirty="0" smtClean="0">
              <a:solidFill>
                <a:schemeClr val="tx1"/>
              </a:solidFill>
              <a:latin typeface="Arial" pitchFamily="34" charset="0"/>
              <a:cs typeface="Arial" pitchFamily="34" charset="0"/>
            </a:endParaRPr>
          </a:p>
          <a:p>
            <a:pPr marL="1095375" lvl="0" indent="9525" defTabSz="1219200" eaLnBrk="0" hangingPunct="0"/>
            <a:r>
              <a:rPr lang="en-US" sz="2000" dirty="0" smtClean="0">
                <a:solidFill>
                  <a:srgbClr val="0000FF"/>
                </a:solidFill>
                <a:latin typeface="Consolas" pitchFamily="49" charset="0"/>
                <a:ea typeface="Times New Roman" pitchFamily="18" charset="0"/>
                <a:cs typeface="Consolas" pitchFamily="49" charset="0"/>
              </a:rPr>
              <a:t>&lt;/</a:t>
            </a:r>
            <a:r>
              <a:rPr lang="en-US" sz="2000" dirty="0" smtClean="0">
                <a:solidFill>
                  <a:srgbClr val="800000"/>
                </a:solidFill>
                <a:latin typeface="Consolas" pitchFamily="49" charset="0"/>
                <a:ea typeface="Times New Roman" pitchFamily="18" charset="0"/>
                <a:cs typeface="Consolas" pitchFamily="49" charset="0"/>
              </a:rPr>
              <a:t>div</a:t>
            </a:r>
            <a:r>
              <a:rPr lang="en-US" sz="2000" dirty="0" smtClean="0">
                <a:solidFill>
                  <a:srgbClr val="0000FF"/>
                </a:solidFill>
                <a:latin typeface="Consolas" pitchFamily="49" charset="0"/>
                <a:ea typeface="Times New Roman" pitchFamily="18" charset="0"/>
                <a:cs typeface="Consolas" pitchFamily="49" charset="0"/>
              </a:rPr>
              <a:t>&gt;</a:t>
            </a:r>
            <a:br>
              <a:rPr lang="en-US" sz="2000" dirty="0" smtClean="0">
                <a:solidFill>
                  <a:srgbClr val="0000FF"/>
                </a:solidFill>
                <a:latin typeface="Consolas" pitchFamily="49" charset="0"/>
                <a:ea typeface="Times New Roman" pitchFamily="18" charset="0"/>
                <a:cs typeface="Consolas" pitchFamily="49" charset="0"/>
              </a:rPr>
            </a:br>
            <a:endParaRPr lang="en-US" sz="2000" dirty="0" smtClean="0">
              <a:solidFill>
                <a:srgbClr val="0000FF"/>
              </a:solidFill>
              <a:latin typeface="Consolas" pitchFamily="49" charset="0"/>
              <a:ea typeface="Times New Roman" pitchFamily="18" charset="0"/>
              <a:cs typeface="Consolas" pitchFamily="49" charset="0"/>
            </a:endParaRPr>
          </a:p>
          <a:p>
            <a:pPr marL="1095375" lvl="0" indent="9525" defTabSz="1219200"/>
            <a:r>
              <a:rPr lang="en-US" sz="2000" dirty="0">
                <a:solidFill>
                  <a:srgbClr val="0000FF"/>
                </a:solidFill>
                <a:latin typeface="Consolas" pitchFamily="49" charset="0"/>
                <a:ea typeface="Times New Roman" pitchFamily="18" charset="0"/>
                <a:cs typeface="Consolas" pitchFamily="49" charset="0"/>
              </a:rPr>
              <a:t>&lt;</a:t>
            </a:r>
            <a:r>
              <a:rPr lang="en-US" sz="2000" dirty="0">
                <a:solidFill>
                  <a:srgbClr val="800000"/>
                </a:solidFill>
                <a:latin typeface="Consolas" pitchFamily="49" charset="0"/>
                <a:ea typeface="Times New Roman" pitchFamily="18" charset="0"/>
                <a:cs typeface="Consolas" pitchFamily="49" charset="0"/>
              </a:rPr>
              <a:t>div</a:t>
            </a:r>
            <a:r>
              <a:rPr lang="en-US" sz="2000" dirty="0">
                <a:solidFill>
                  <a:srgbClr val="000000"/>
                </a:solidFill>
                <a:latin typeface="Consolas" pitchFamily="49" charset="0"/>
                <a:ea typeface="Times New Roman" pitchFamily="18" charset="0"/>
                <a:cs typeface="Consolas" pitchFamily="49" charset="0"/>
              </a:rPr>
              <a:t> </a:t>
            </a:r>
            <a:r>
              <a:rPr lang="en-US" sz="2000" dirty="0">
                <a:solidFill>
                  <a:srgbClr val="FF0000"/>
                </a:solidFill>
                <a:latin typeface="Consolas" pitchFamily="49" charset="0"/>
                <a:ea typeface="Times New Roman" pitchFamily="18" charset="0"/>
                <a:cs typeface="Consolas" pitchFamily="49" charset="0"/>
              </a:rPr>
              <a:t>id</a:t>
            </a:r>
            <a:r>
              <a:rPr lang="en-US" sz="2000" dirty="0" smtClean="0">
                <a:solidFill>
                  <a:srgbClr val="0000FF"/>
                </a:solidFill>
                <a:latin typeface="Consolas" pitchFamily="49" charset="0"/>
                <a:ea typeface="Times New Roman" pitchFamily="18" charset="0"/>
                <a:cs typeface="Consolas" pitchFamily="49" charset="0"/>
              </a:rPr>
              <a:t>="</a:t>
            </a:r>
            <a:r>
              <a:rPr lang="en-US" sz="2000" dirty="0" err="1" smtClean="0">
                <a:solidFill>
                  <a:srgbClr val="0000FF"/>
                </a:solidFill>
                <a:latin typeface="Consolas" pitchFamily="49" charset="0"/>
                <a:ea typeface="Times New Roman" pitchFamily="18" charset="0"/>
                <a:cs typeface="Consolas" pitchFamily="49" charset="0"/>
              </a:rPr>
              <a:t>myTemplate</a:t>
            </a:r>
            <a:r>
              <a:rPr lang="en-US" sz="2000" dirty="0" smtClean="0">
                <a:solidFill>
                  <a:srgbClr val="0000FF"/>
                </a:solidFill>
                <a:latin typeface="Consolas" pitchFamily="49" charset="0"/>
                <a:ea typeface="Times New Roman" pitchFamily="18" charset="0"/>
                <a:cs typeface="Consolas" pitchFamily="49" charset="0"/>
              </a:rPr>
              <a:t>"</a:t>
            </a:r>
            <a:r>
              <a:rPr lang="en-US" sz="2000" dirty="0" smtClean="0">
                <a:solidFill>
                  <a:srgbClr val="000000"/>
                </a:solidFill>
                <a:latin typeface="Consolas" pitchFamily="49" charset="0"/>
                <a:ea typeface="Times New Roman" pitchFamily="18" charset="0"/>
                <a:cs typeface="Consolas" pitchFamily="49" charset="0"/>
              </a:rPr>
              <a:t>  </a:t>
            </a:r>
            <a:r>
              <a:rPr lang="en-US" sz="2000" dirty="0">
                <a:solidFill>
                  <a:srgbClr val="000000"/>
                </a:solidFill>
                <a:latin typeface="Consolas" pitchFamily="49" charset="0"/>
                <a:ea typeface="Times New Roman" pitchFamily="18" charset="0"/>
                <a:cs typeface="Consolas" pitchFamily="49" charset="0"/>
              </a:rPr>
              <a:t/>
            </a:r>
            <a:br>
              <a:rPr lang="en-US" sz="2000" dirty="0">
                <a:solidFill>
                  <a:srgbClr val="000000"/>
                </a:solidFill>
                <a:latin typeface="Consolas" pitchFamily="49" charset="0"/>
                <a:ea typeface="Times New Roman" pitchFamily="18" charset="0"/>
                <a:cs typeface="Consolas" pitchFamily="49" charset="0"/>
              </a:rPr>
            </a:br>
            <a:r>
              <a:rPr lang="en-US" sz="2000" dirty="0">
                <a:solidFill>
                  <a:srgbClr val="000000"/>
                </a:solidFill>
                <a:latin typeface="Consolas" pitchFamily="49" charset="0"/>
                <a:ea typeface="Times New Roman" pitchFamily="18" charset="0"/>
                <a:cs typeface="Consolas" pitchFamily="49" charset="0"/>
              </a:rPr>
              <a:t>     </a:t>
            </a:r>
            <a:r>
              <a:rPr lang="en-US" sz="2000" dirty="0">
                <a:solidFill>
                  <a:srgbClr val="FF0000"/>
                </a:solidFill>
                <a:latin typeface="Consolas" pitchFamily="49" charset="0"/>
                <a:ea typeface="Times New Roman" pitchFamily="18" charset="0"/>
                <a:cs typeface="Consolas" pitchFamily="49" charset="0"/>
              </a:rPr>
              <a:t>data-win-control</a:t>
            </a:r>
            <a:r>
              <a:rPr lang="en-US" sz="2000" dirty="0">
                <a:solidFill>
                  <a:srgbClr val="0000FF"/>
                </a:solidFill>
                <a:latin typeface="Consolas" pitchFamily="49" charset="0"/>
                <a:ea typeface="Times New Roman" pitchFamily="18" charset="0"/>
                <a:cs typeface="Consolas" pitchFamily="49" charset="0"/>
              </a:rPr>
              <a:t>="</a:t>
            </a:r>
            <a:r>
              <a:rPr lang="en-US" sz="2000" dirty="0" err="1" smtClean="0">
                <a:solidFill>
                  <a:srgbClr val="0000FF"/>
                </a:solidFill>
                <a:latin typeface="Consolas" pitchFamily="49" charset="0"/>
                <a:ea typeface="Times New Roman" pitchFamily="18" charset="0"/>
                <a:cs typeface="Consolas" pitchFamily="49" charset="0"/>
              </a:rPr>
              <a:t>WinJS.Binding.Template</a:t>
            </a:r>
            <a:r>
              <a:rPr lang="en-US" sz="2000" dirty="0" smtClean="0">
                <a:solidFill>
                  <a:srgbClr val="0000FF"/>
                </a:solidFill>
                <a:latin typeface="Consolas" pitchFamily="49" charset="0"/>
                <a:ea typeface="Times New Roman" pitchFamily="18" charset="0"/>
                <a:cs typeface="Consolas" pitchFamily="49" charset="0"/>
              </a:rPr>
              <a:t>"&gt;</a:t>
            </a:r>
          </a:p>
          <a:p>
            <a:pPr marL="1095375" lvl="0" indent="9525" defTabSz="1219200"/>
            <a:r>
              <a:rPr lang="en-US" sz="2000" dirty="0" smtClean="0">
                <a:solidFill>
                  <a:srgbClr val="0000FF"/>
                </a:solidFill>
                <a:latin typeface="Consolas" pitchFamily="49" charset="0"/>
                <a:ea typeface="Times New Roman" pitchFamily="18" charset="0"/>
                <a:cs typeface="Consolas" pitchFamily="49" charset="0"/>
              </a:rPr>
              <a:t>    &lt;</a:t>
            </a:r>
            <a:r>
              <a:rPr lang="en-US" sz="2000" dirty="0" smtClean="0">
                <a:solidFill>
                  <a:srgbClr val="800000"/>
                </a:solidFill>
                <a:latin typeface="Consolas" pitchFamily="49" charset="0"/>
                <a:ea typeface="Times New Roman" pitchFamily="18" charset="0"/>
                <a:cs typeface="Consolas" pitchFamily="49" charset="0"/>
              </a:rPr>
              <a:t>div</a:t>
            </a:r>
            <a:r>
              <a:rPr lang="en-US" sz="2000" dirty="0" smtClean="0">
                <a:solidFill>
                  <a:srgbClr val="0000FF"/>
                </a:solidFill>
                <a:latin typeface="Consolas" pitchFamily="49" charset="0"/>
                <a:ea typeface="Times New Roman" pitchFamily="18" charset="0"/>
                <a:cs typeface="Consolas" pitchFamily="49" charset="0"/>
              </a:rPr>
              <a:t>&gt;</a:t>
            </a:r>
            <a:br>
              <a:rPr lang="en-US" sz="2000" dirty="0" smtClean="0">
                <a:solidFill>
                  <a:srgbClr val="0000FF"/>
                </a:solidFill>
                <a:latin typeface="Consolas" pitchFamily="49" charset="0"/>
                <a:ea typeface="Times New Roman" pitchFamily="18" charset="0"/>
                <a:cs typeface="Consolas" pitchFamily="49" charset="0"/>
              </a:rPr>
            </a:br>
            <a:r>
              <a:rPr lang="en-US" sz="2000" dirty="0" smtClean="0">
                <a:solidFill>
                  <a:srgbClr val="00B050"/>
                </a:solidFill>
                <a:latin typeface="Consolas" pitchFamily="49" charset="0"/>
                <a:ea typeface="Times New Roman" pitchFamily="18" charset="0"/>
                <a:cs typeface="Consolas" pitchFamily="49" charset="0"/>
              </a:rPr>
              <a:t>        &lt;!-- define appearance in template here --&gt;</a:t>
            </a:r>
            <a:endParaRPr lang="en-US" sz="3600" dirty="0" smtClean="0">
              <a:solidFill>
                <a:srgbClr val="00B050"/>
              </a:solidFill>
              <a:latin typeface="Arial" pitchFamily="34" charset="0"/>
              <a:cs typeface="Arial" pitchFamily="34" charset="0"/>
            </a:endParaRPr>
          </a:p>
          <a:p>
            <a:pPr marL="1095375" lvl="0" indent="9525" defTabSz="1219200" eaLnBrk="0" hangingPunct="0"/>
            <a:r>
              <a:rPr lang="en-US" sz="2000" dirty="0" smtClean="0">
                <a:solidFill>
                  <a:srgbClr val="0000FF"/>
                </a:solidFill>
                <a:latin typeface="Consolas" pitchFamily="49" charset="0"/>
                <a:ea typeface="Times New Roman" pitchFamily="18" charset="0"/>
                <a:cs typeface="Consolas" pitchFamily="49" charset="0"/>
              </a:rPr>
              <a:t>    &lt;/</a:t>
            </a:r>
            <a:r>
              <a:rPr lang="en-US" sz="2000" dirty="0">
                <a:solidFill>
                  <a:srgbClr val="800000"/>
                </a:solidFill>
                <a:latin typeface="Consolas" pitchFamily="49" charset="0"/>
                <a:ea typeface="Times New Roman" pitchFamily="18" charset="0"/>
                <a:cs typeface="Consolas" pitchFamily="49" charset="0"/>
              </a:rPr>
              <a:t>div</a:t>
            </a:r>
            <a:r>
              <a:rPr lang="en-US" sz="2000" dirty="0">
                <a:solidFill>
                  <a:srgbClr val="0000FF"/>
                </a:solidFill>
                <a:latin typeface="Consolas" pitchFamily="49" charset="0"/>
                <a:ea typeface="Times New Roman" pitchFamily="18" charset="0"/>
                <a:cs typeface="Consolas" pitchFamily="49" charset="0"/>
              </a:rPr>
              <a:t>&gt;</a:t>
            </a:r>
          </a:p>
          <a:p>
            <a:pPr marL="1095375" indent="9525" defTabSz="1219200" eaLnBrk="0" hangingPunct="0"/>
            <a:r>
              <a:rPr lang="en-US" sz="2000" dirty="0">
                <a:solidFill>
                  <a:srgbClr val="0000FF"/>
                </a:solidFill>
                <a:latin typeface="Consolas" pitchFamily="49" charset="0"/>
                <a:ea typeface="Times New Roman" pitchFamily="18" charset="0"/>
                <a:cs typeface="Consolas" pitchFamily="49" charset="0"/>
              </a:rPr>
              <a:t>&lt;/</a:t>
            </a:r>
            <a:r>
              <a:rPr lang="en-US" sz="2000" dirty="0">
                <a:solidFill>
                  <a:srgbClr val="800000"/>
                </a:solidFill>
                <a:latin typeface="Consolas" pitchFamily="49" charset="0"/>
                <a:ea typeface="Times New Roman" pitchFamily="18" charset="0"/>
                <a:cs typeface="Consolas" pitchFamily="49" charset="0"/>
              </a:rPr>
              <a:t>div</a:t>
            </a:r>
            <a:r>
              <a:rPr lang="en-US" sz="2000" dirty="0">
                <a:solidFill>
                  <a:srgbClr val="0000FF"/>
                </a:solidFill>
                <a:latin typeface="Consolas" pitchFamily="49" charset="0"/>
                <a:ea typeface="Times New Roman" pitchFamily="18" charset="0"/>
                <a:cs typeface="Consolas" pitchFamily="49" charset="0"/>
              </a:rPr>
              <a:t>&gt;</a:t>
            </a:r>
            <a:endParaRPr lang="en-US" sz="2400" dirty="0">
              <a:solidFill>
                <a:srgbClr val="0000FF"/>
              </a:solidFill>
              <a:latin typeface="Consolas" pitchFamily="49" charset="0"/>
              <a:ea typeface="Times New Roman" pitchFamily="18" charset="0"/>
              <a:cs typeface="Consolas" pitchFamily="49" charset="0"/>
            </a:endParaRPr>
          </a:p>
          <a:p>
            <a:pPr marL="1095375" lvl="0" indent="9525" defTabSz="1219200" eaLnBrk="0" hangingPunct="0"/>
            <a:endParaRPr lang="en-US" sz="2800" dirty="0" smtClean="0">
              <a:solidFill>
                <a:srgbClr val="0000FF"/>
              </a:solidFill>
              <a:latin typeface="Consolas" pitchFamily="49" charset="0"/>
              <a:ea typeface="Times New Roman" pitchFamily="18" charset="0"/>
              <a:cs typeface="Consolas" pitchFamily="49" charset="0"/>
            </a:endParaRPr>
          </a:p>
          <a:p>
            <a:pPr marL="1095375" lvl="0" indent="9525" defTabSz="1219200" eaLnBrk="0" hangingPunct="0"/>
            <a:endParaRPr lang="en-US" sz="6000" dirty="0" smtClean="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94392871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pPr>
              <a:lnSpc>
                <a:spcPct val="150000"/>
              </a:lnSpc>
            </a:pPr>
            <a:r>
              <a:rPr lang="ru-RU" sz="6000" dirty="0" smtClean="0">
                <a:sym typeface="Auto 2 Regular" charset="0"/>
              </a:rPr>
              <a:t>Обработка изменения </a:t>
            </a:r>
            <a:r>
              <a:rPr lang="ru-RU" sz="6000" dirty="0">
                <a:sym typeface="Auto 2 Regular" charset="0"/>
              </a:rPr>
              <a:t>режимов просмотра</a:t>
            </a:r>
            <a:endParaRPr lang="en-US" sz="6000" dirty="0">
              <a:sym typeface="Auto 2 Regular" charset="0"/>
            </a:endParaRPr>
          </a:p>
        </p:txBody>
      </p:sp>
      <p:sp>
        <p:nvSpPr>
          <p:cNvPr id="27" name="Content Placeholder 26"/>
          <p:cNvSpPr>
            <a:spLocks noGrp="1"/>
          </p:cNvSpPr>
          <p:nvPr>
            <p:ph type="body" sz="quarter" idx="10"/>
          </p:nvPr>
        </p:nvSpPr>
        <p:spPr>
          <a:xfrm>
            <a:off x="774954" y="2473023"/>
            <a:ext cx="14276777" cy="5884688"/>
          </a:xfrm>
        </p:spPr>
        <p:txBody>
          <a:bodyPr/>
          <a:lstStyle/>
          <a:p>
            <a:pPr>
              <a:lnSpc>
                <a:spcPct val="150000"/>
              </a:lnSpc>
            </a:pPr>
            <a:r>
              <a:rPr lang="ru-RU" sz="3200" dirty="0" smtClean="0">
                <a:latin typeface="Segoe UI Light" pitchFamily="34" charset="0"/>
              </a:rPr>
              <a:t>Изменение режима просмотра инициируется пользователем</a:t>
            </a:r>
            <a:endParaRPr lang="en-US" sz="3200" dirty="0" smtClean="0">
              <a:latin typeface="Segoe UI Light" pitchFamily="34" charset="0"/>
            </a:endParaRPr>
          </a:p>
          <a:p>
            <a:pPr lvl="1">
              <a:lnSpc>
                <a:spcPct val="150000"/>
              </a:lnSpc>
            </a:pPr>
            <a:r>
              <a:rPr lang="ru-RU" sz="2800" dirty="0" smtClean="0">
                <a:latin typeface="Segoe UI Light" pitchFamily="34" charset="0"/>
              </a:rPr>
              <a:t>Пример</a:t>
            </a:r>
            <a:r>
              <a:rPr lang="en-US" sz="2800" dirty="0" smtClean="0">
                <a:latin typeface="Segoe UI Light" pitchFamily="34" charset="0"/>
              </a:rPr>
              <a:t>: </a:t>
            </a:r>
            <a:r>
              <a:rPr lang="ru-RU" sz="2800" dirty="0" smtClean="0">
                <a:latin typeface="Segoe UI Light" pitchFamily="34" charset="0"/>
              </a:rPr>
              <a:t>перетаскивание </a:t>
            </a:r>
            <a:r>
              <a:rPr lang="ru-RU" sz="2800" dirty="0" smtClean="0"/>
              <a:t>окна приложений в прикрепленный режим или режим заполнения</a:t>
            </a:r>
            <a:endParaRPr lang="en-US" sz="2800" dirty="0" smtClean="0">
              <a:latin typeface="Segoe UI Light" pitchFamily="34" charset="0"/>
            </a:endParaRPr>
          </a:p>
          <a:p>
            <a:pPr lvl="1">
              <a:lnSpc>
                <a:spcPct val="150000"/>
              </a:lnSpc>
            </a:pPr>
            <a:r>
              <a:rPr lang="ru-RU" sz="2800" dirty="0" smtClean="0">
                <a:latin typeface="Segoe UI Light" pitchFamily="34" charset="0"/>
              </a:rPr>
              <a:t>Пример</a:t>
            </a:r>
            <a:r>
              <a:rPr lang="en-US" sz="2800" dirty="0" smtClean="0">
                <a:latin typeface="Segoe UI Light" pitchFamily="34" charset="0"/>
              </a:rPr>
              <a:t>: </a:t>
            </a:r>
            <a:r>
              <a:rPr lang="ru-RU" sz="2800" dirty="0" smtClean="0">
                <a:latin typeface="Segoe UI Light" pitchFamily="34" charset="0"/>
              </a:rPr>
              <a:t>поворот устройства на 90 градусов</a:t>
            </a:r>
            <a:endParaRPr lang="en-US" sz="2800" dirty="0" smtClean="0">
              <a:latin typeface="Segoe UI Light" pitchFamily="34" charset="0"/>
            </a:endParaRPr>
          </a:p>
          <a:p>
            <a:pPr>
              <a:lnSpc>
                <a:spcPct val="150000"/>
              </a:lnSpc>
            </a:pPr>
            <a:r>
              <a:rPr lang="ru-RU" sz="3200" dirty="0" smtClean="0"/>
              <a:t>Чтобы среагировать на смену режима, приложение должно</a:t>
            </a:r>
            <a:r>
              <a:rPr lang="en-US" sz="3200" dirty="0" smtClean="0">
                <a:latin typeface="Segoe UI Light" pitchFamily="34" charset="0"/>
              </a:rPr>
              <a:t>:</a:t>
            </a:r>
          </a:p>
          <a:p>
            <a:pPr lvl="1">
              <a:lnSpc>
                <a:spcPct val="150000"/>
              </a:lnSpc>
            </a:pPr>
            <a:r>
              <a:rPr lang="ru-RU" sz="2800" dirty="0" smtClean="0"/>
              <a:t>быть подписанным на событие изменения размера и обработать его;</a:t>
            </a:r>
          </a:p>
          <a:p>
            <a:pPr lvl="1">
              <a:lnSpc>
                <a:spcPct val="150000"/>
              </a:lnSpc>
            </a:pPr>
            <a:r>
              <a:rPr lang="ru-RU" sz="2800" dirty="0" smtClean="0"/>
              <a:t>изменить свойство отображения элемента </a:t>
            </a:r>
            <a:r>
              <a:rPr lang="ru-RU" sz="2800" dirty="0" err="1" smtClean="0"/>
              <a:t>ListView</a:t>
            </a:r>
            <a:r>
              <a:rPr lang="ru-RU" sz="2800" dirty="0" smtClean="0"/>
              <a:t>;</a:t>
            </a:r>
          </a:p>
          <a:p>
            <a:pPr lvl="1">
              <a:lnSpc>
                <a:spcPct val="150000"/>
              </a:lnSpc>
            </a:pPr>
            <a:r>
              <a:rPr lang="ru-RU" sz="2800" dirty="0" smtClean="0"/>
              <a:t>скорректировать стили отображения элемента </a:t>
            </a:r>
            <a:r>
              <a:rPr lang="ru-RU" sz="2800" dirty="0" err="1" smtClean="0"/>
              <a:t>ListView</a:t>
            </a:r>
            <a:r>
              <a:rPr lang="ru-RU" sz="2800" dirty="0" smtClean="0"/>
              <a:t> .</a:t>
            </a:r>
            <a:endParaRPr lang="en-US" sz="2800" dirty="0" smtClean="0">
              <a:latin typeface="Segoe UI Light" pitchFamily="34" charset="0"/>
            </a:endParaRPr>
          </a:p>
        </p:txBody>
      </p:sp>
    </p:spTree>
    <p:extLst>
      <p:ext uri="{BB962C8B-B14F-4D97-AF65-F5344CB8AC3E}">
        <p14:creationId xmlns:p14="http://schemas.microsoft.com/office/powerpoint/2010/main" val="318886825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l"/>
            <a:r>
              <a:rPr lang="ru-RU" sz="6000" b="1" dirty="0" smtClean="0"/>
              <a:t>Итоги</a:t>
            </a:r>
            <a:endParaRPr lang="en-US" sz="6000" b="1" dirty="0" smtClean="0"/>
          </a:p>
        </p:txBody>
      </p:sp>
      <p:sp>
        <p:nvSpPr>
          <p:cNvPr id="18433" name="Rectangle 1"/>
          <p:cNvSpPr>
            <a:spLocks noGrp="1" noChangeArrowheads="1"/>
          </p:cNvSpPr>
          <p:nvPr>
            <p:ph type="body" sz="quarter" idx="10"/>
          </p:nvPr>
        </p:nvSpPr>
        <p:spPr>
          <a:xfrm>
            <a:off x="774954" y="2473023"/>
            <a:ext cx="14276777" cy="4401205"/>
          </a:xfrm>
        </p:spPr>
        <p:txBody>
          <a:bodyPr/>
          <a:lstStyle/>
          <a:p>
            <a:pPr marL="0" indent="0">
              <a:lnSpc>
                <a:spcPct val="150000"/>
              </a:lnSpc>
              <a:buNone/>
            </a:pPr>
            <a:r>
              <a:rPr lang="ru-RU" sz="3200" dirty="0" smtClean="0"/>
              <a:t>В этом модуле вы ознакомились со следующими темами</a:t>
            </a:r>
            <a:r>
              <a:rPr lang="en-US" sz="3200" dirty="0" smtClean="0">
                <a:latin typeface="Segoe UI Light" pitchFamily="34" charset="0"/>
              </a:rPr>
              <a:t>:</a:t>
            </a:r>
            <a:endParaRPr lang="en-US" sz="3200" dirty="0">
              <a:latin typeface="Segoe UI Light" pitchFamily="34" charset="0"/>
            </a:endParaRPr>
          </a:p>
          <a:p>
            <a:pPr>
              <a:lnSpc>
                <a:spcPct val="150000"/>
              </a:lnSpc>
              <a:buFont typeface="Wingdings" pitchFamily="2" charset="2"/>
              <a:buChar char="§"/>
            </a:pPr>
            <a:r>
              <a:rPr lang="ru-RU" sz="2800" dirty="0" smtClean="0">
                <a:latin typeface="Segoe UI Light" pitchFamily="34" charset="0"/>
                <a:sym typeface="Auto 2 Regular" charset="0"/>
              </a:rPr>
              <a:t>Режимы и состояние просмотра</a:t>
            </a:r>
            <a:endParaRPr lang="en-US" sz="2800" dirty="0" smtClean="0">
              <a:latin typeface="Segoe UI Light" pitchFamily="34" charset="0"/>
              <a:sym typeface="Auto 2 Regular" charset="0"/>
            </a:endParaRPr>
          </a:p>
          <a:p>
            <a:pPr>
              <a:lnSpc>
                <a:spcPct val="150000"/>
              </a:lnSpc>
              <a:buFont typeface="Wingdings" pitchFamily="2" charset="2"/>
              <a:buChar char="§"/>
            </a:pPr>
            <a:r>
              <a:rPr lang="ru-RU" sz="2800" dirty="0" smtClean="0">
                <a:latin typeface="Segoe UI Light" pitchFamily="34" charset="0"/>
                <a:sym typeface="Auto 2 Regular" charset="0"/>
              </a:rPr>
              <a:t>Медиа-запросы </a:t>
            </a:r>
            <a:r>
              <a:rPr lang="en-US" sz="2800" dirty="0" smtClean="0">
                <a:latin typeface="Segoe UI Light" pitchFamily="34" charset="0"/>
                <a:sym typeface="Auto 2 Regular" charset="0"/>
              </a:rPr>
              <a:t>CSS</a:t>
            </a:r>
          </a:p>
          <a:p>
            <a:pPr>
              <a:lnSpc>
                <a:spcPct val="150000"/>
              </a:lnSpc>
              <a:buFont typeface="Wingdings" pitchFamily="2" charset="2"/>
              <a:buChar char="§"/>
            </a:pPr>
            <a:r>
              <a:rPr lang="ru-RU" sz="2800" dirty="0" smtClean="0">
                <a:latin typeface="Segoe UI Light" pitchFamily="34" charset="0"/>
                <a:sym typeface="Auto 2 Regular" charset="0"/>
              </a:rPr>
              <a:t>Элемент управления </a:t>
            </a:r>
            <a:r>
              <a:rPr lang="en-US" sz="2800" dirty="0" err="1" smtClean="0">
                <a:latin typeface="Segoe UI Light" pitchFamily="34" charset="0"/>
                <a:sym typeface="Auto 2 Regular" charset="0"/>
              </a:rPr>
              <a:t>ListView</a:t>
            </a:r>
            <a:endParaRPr lang="en-US" sz="2800" dirty="0" smtClean="0">
              <a:latin typeface="Segoe UI Light" pitchFamily="34" charset="0"/>
              <a:sym typeface="Auto 2 Regular" charset="0"/>
            </a:endParaRPr>
          </a:p>
          <a:p>
            <a:pPr>
              <a:lnSpc>
                <a:spcPct val="150000"/>
              </a:lnSpc>
              <a:buFont typeface="Wingdings" pitchFamily="2" charset="2"/>
              <a:buChar char="§"/>
            </a:pPr>
            <a:r>
              <a:rPr lang="ru-RU" sz="2800" dirty="0" smtClean="0">
                <a:latin typeface="Segoe UI Light" pitchFamily="34" charset="0"/>
                <a:sym typeface="Auto 2 Regular" charset="0"/>
              </a:rPr>
              <a:t>Обработка изменения режимов просмотра</a:t>
            </a:r>
            <a:endParaRPr lang="en-US" sz="2800" dirty="0" smtClean="0">
              <a:latin typeface="Segoe UI Light" pitchFamily="34" charset="0"/>
              <a:sym typeface="Auto 2 Regular" charset="0"/>
            </a:endParaRPr>
          </a:p>
          <a:p>
            <a:pPr>
              <a:lnSpc>
                <a:spcPct val="150000"/>
              </a:lnSpc>
              <a:buFont typeface="Wingdings" pitchFamily="2" charset="2"/>
              <a:buChar char="§"/>
            </a:pPr>
            <a:r>
              <a:rPr lang="ru-RU" sz="2800" dirty="0" smtClean="0">
                <a:latin typeface="Segoe UI Light" pitchFamily="34" charset="0"/>
                <a:sym typeface="Auto 2 Regular" charset="0"/>
              </a:rPr>
              <a:t>Работа с прикрепленным режимом просмотра (</a:t>
            </a:r>
            <a:r>
              <a:rPr lang="en-US" sz="2800" dirty="0" smtClean="0">
                <a:latin typeface="Segoe UI Light" pitchFamily="34" charset="0"/>
                <a:sym typeface="Auto 2 Regular" charset="0"/>
              </a:rPr>
              <a:t>Snapped</a:t>
            </a:r>
            <a:r>
              <a:rPr lang="ru-RU" sz="2800" dirty="0" smtClean="0">
                <a:latin typeface="Segoe UI Light" pitchFamily="34" charset="0"/>
                <a:sym typeface="Auto 2 Regular" charset="0"/>
              </a:rPr>
              <a:t> </a:t>
            </a:r>
            <a:r>
              <a:rPr lang="en-US" sz="2800" dirty="0" smtClean="0">
                <a:latin typeface="Segoe UI Light" pitchFamily="34" charset="0"/>
                <a:sym typeface="Auto 2 Regular" charset="0"/>
              </a:rPr>
              <a:t>View State)</a:t>
            </a:r>
          </a:p>
        </p:txBody>
      </p:sp>
    </p:spTree>
    <p:extLst>
      <p:ext uri="{BB962C8B-B14F-4D97-AF65-F5344CB8AC3E}">
        <p14:creationId xmlns:p14="http://schemas.microsoft.com/office/powerpoint/2010/main" val="364172499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p:txBody>
          <a:bodyPr/>
          <a:lstStyle/>
          <a:p>
            <a:r>
              <a:rPr lang="ru-RU" sz="6000" dirty="0" smtClean="0"/>
              <a:t>Содержание презентации</a:t>
            </a:r>
            <a:r>
              <a:rPr lang="en-US" sz="6000" dirty="0" smtClean="0"/>
              <a:t>:</a:t>
            </a:r>
            <a:endParaRPr lang="en-US" sz="6000" dirty="0"/>
          </a:p>
        </p:txBody>
      </p:sp>
      <p:sp>
        <p:nvSpPr>
          <p:cNvPr id="7" name="Content Placeholder 6"/>
          <p:cNvSpPr>
            <a:spLocks noGrp="1"/>
          </p:cNvSpPr>
          <p:nvPr>
            <p:ph type="body" sz="quarter" idx="10"/>
          </p:nvPr>
        </p:nvSpPr>
        <p:spPr>
          <a:xfrm>
            <a:off x="774954" y="2473023"/>
            <a:ext cx="14833346" cy="4087273"/>
          </a:xfrm>
        </p:spPr>
        <p:txBody>
          <a:bodyPr/>
          <a:lstStyle/>
          <a:p>
            <a:pPr>
              <a:lnSpc>
                <a:spcPct val="150000"/>
              </a:lnSpc>
              <a:buFont typeface="Wingdings" pitchFamily="2" charset="2"/>
              <a:buChar char="§"/>
            </a:pPr>
            <a:r>
              <a:rPr lang="ru-RU" sz="3200" dirty="0" smtClean="0">
                <a:latin typeface="Segoe UI Light" pitchFamily="34" charset="0"/>
                <a:sym typeface="Auto 2 Regular" charset="0"/>
              </a:rPr>
              <a:t>Режимы и состояние просмотра</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Медиа-запросы </a:t>
            </a:r>
            <a:r>
              <a:rPr lang="en-US" sz="3200" dirty="0" smtClean="0">
                <a:latin typeface="Segoe UI Light" pitchFamily="34" charset="0"/>
                <a:sym typeface="Auto 2 Regular" charset="0"/>
              </a:rPr>
              <a:t>CSS</a:t>
            </a:r>
          </a:p>
          <a:p>
            <a:pPr>
              <a:lnSpc>
                <a:spcPct val="150000"/>
              </a:lnSpc>
              <a:buFont typeface="Wingdings" pitchFamily="2" charset="2"/>
              <a:buChar char="§"/>
            </a:pPr>
            <a:r>
              <a:rPr lang="ru-RU" sz="3200" dirty="0" smtClean="0">
                <a:latin typeface="Segoe UI Light" pitchFamily="34" charset="0"/>
                <a:sym typeface="Auto 2 Regular" charset="0"/>
              </a:rPr>
              <a:t>Элемент управления </a:t>
            </a:r>
            <a:r>
              <a:rPr lang="en-US" sz="3200" dirty="0" err="1" smtClean="0">
                <a:latin typeface="Segoe UI Light" pitchFamily="34" charset="0"/>
                <a:sym typeface="Auto 2 Regular" charset="0"/>
              </a:rPr>
              <a:t>ListView</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Обработка изменения режимов просмотра</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Работа с прикрепленным режимом просмотра (</a:t>
            </a:r>
            <a:r>
              <a:rPr lang="en-US" sz="3200" dirty="0" smtClean="0">
                <a:latin typeface="Segoe UI Light" pitchFamily="34" charset="0"/>
                <a:sym typeface="Auto 2 Regular" charset="0"/>
              </a:rPr>
              <a:t>Snapped</a:t>
            </a:r>
            <a:r>
              <a:rPr lang="ru-RU" sz="3200" dirty="0" smtClean="0">
                <a:latin typeface="Segoe UI Light" pitchFamily="34" charset="0"/>
                <a:sym typeface="Auto 2 Regular" charset="0"/>
              </a:rPr>
              <a:t> </a:t>
            </a:r>
            <a:r>
              <a:rPr lang="en-US" sz="3200" dirty="0" smtClean="0">
                <a:latin typeface="Segoe UI Light" pitchFamily="34" charset="0"/>
                <a:sym typeface="Auto 2 Regular" charset="0"/>
              </a:rPr>
              <a:t>View State)</a:t>
            </a:r>
          </a:p>
        </p:txBody>
      </p:sp>
    </p:spTree>
    <p:extLst>
      <p:ext uri="{BB962C8B-B14F-4D97-AF65-F5344CB8AC3E}">
        <p14:creationId xmlns:p14="http://schemas.microsoft.com/office/powerpoint/2010/main" val="349438683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lang="ru-RU" sz="6000" dirty="0" smtClean="0"/>
              <a:t>Режимы и состояние просмотра</a:t>
            </a:r>
            <a:endParaRPr lang="en-US" sz="6000" dirty="0"/>
          </a:p>
        </p:txBody>
      </p:sp>
      <p:sp>
        <p:nvSpPr>
          <p:cNvPr id="18433" name="Rectangle 1"/>
          <p:cNvSpPr>
            <a:spLocks noGrp="1" noChangeArrowheads="1"/>
          </p:cNvSpPr>
          <p:nvPr>
            <p:ph type="body" sz="quarter" idx="10"/>
          </p:nvPr>
        </p:nvSpPr>
        <p:spPr>
          <a:xfrm>
            <a:off x="774954" y="2473023"/>
            <a:ext cx="14276777" cy="2117503"/>
          </a:xfrm>
        </p:spPr>
        <p:txBody>
          <a:bodyPr/>
          <a:lstStyle/>
          <a:p>
            <a:pPr lvl="1">
              <a:lnSpc>
                <a:spcPct val="150000"/>
              </a:lnSpc>
            </a:pPr>
            <a:r>
              <a:rPr lang="en-US" sz="3200" dirty="0" err="1" smtClean="0">
                <a:latin typeface="Segoe UI Light" pitchFamily="34" charset="0"/>
              </a:rPr>
              <a:t>WinRT</a:t>
            </a:r>
            <a:r>
              <a:rPr lang="ru-RU" sz="3200" dirty="0" smtClean="0">
                <a:latin typeface="Segoe UI Light" pitchFamily="34" charset="0"/>
              </a:rPr>
              <a:t>-приложения поддерживают 4 режима просмотра:</a:t>
            </a:r>
            <a:endParaRPr lang="en-US" sz="3200" dirty="0" smtClean="0">
              <a:latin typeface="Segoe UI Light" pitchFamily="34" charset="0"/>
            </a:endParaRPr>
          </a:p>
          <a:p>
            <a:pPr lvl="2">
              <a:lnSpc>
                <a:spcPct val="150000"/>
              </a:lnSpc>
              <a:buFont typeface="+mj-lt"/>
              <a:buAutoNum type="arabicPeriod"/>
            </a:pPr>
            <a:r>
              <a:rPr lang="ru-RU" sz="2800" dirty="0" smtClean="0">
                <a:latin typeface="Segoe UI Light" pitchFamily="34" charset="0"/>
              </a:rPr>
              <a:t>Полноэкранный </a:t>
            </a:r>
            <a:br>
              <a:rPr lang="ru-RU" sz="2800" dirty="0" smtClean="0">
                <a:latin typeface="Segoe UI Light" pitchFamily="34" charset="0"/>
              </a:rPr>
            </a:br>
            <a:r>
              <a:rPr lang="ru-RU" sz="2800" dirty="0" smtClean="0">
                <a:latin typeface="Segoe UI Light" pitchFamily="34" charset="0"/>
              </a:rPr>
              <a:t>альбомный</a:t>
            </a:r>
            <a:endParaRPr lang="en-US" sz="2800" dirty="0" smtClean="0">
              <a:latin typeface="Segoe UI Light" pitchFamily="34" charset="0"/>
            </a:endParaRPr>
          </a:p>
        </p:txBody>
      </p:sp>
      <p:pic>
        <p:nvPicPr>
          <p:cNvPr id="4" name="Picture 3"/>
          <p:cNvPicPr/>
          <p:nvPr/>
        </p:nvPicPr>
        <p:blipFill>
          <a:blip r:embed="rId3"/>
          <a:stretch>
            <a:fillRect/>
          </a:stretch>
        </p:blipFill>
        <p:spPr>
          <a:xfrm>
            <a:off x="7083260" y="3438360"/>
            <a:ext cx="6345322" cy="3725846"/>
          </a:xfrm>
          <a:prstGeom prst="rect">
            <a:avLst/>
          </a:prstGeom>
        </p:spPr>
      </p:pic>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lang="ru-RU" sz="6000" dirty="0"/>
              <a:t>Режимы и состояние просмотра</a:t>
            </a:r>
            <a:endParaRPr lang="en-US" sz="6000" dirty="0"/>
          </a:p>
        </p:txBody>
      </p:sp>
      <p:sp>
        <p:nvSpPr>
          <p:cNvPr id="18433" name="Rectangle 1"/>
          <p:cNvSpPr>
            <a:spLocks noGrp="1" noChangeArrowheads="1"/>
          </p:cNvSpPr>
          <p:nvPr>
            <p:ph type="body" sz="quarter" idx="10"/>
          </p:nvPr>
        </p:nvSpPr>
        <p:spPr>
          <a:xfrm>
            <a:off x="774954" y="2473023"/>
            <a:ext cx="14276777" cy="3588675"/>
          </a:xfrm>
        </p:spPr>
        <p:txBody>
          <a:bodyPr/>
          <a:lstStyle/>
          <a:p>
            <a:pPr lvl="1">
              <a:lnSpc>
                <a:spcPct val="150000"/>
              </a:lnSpc>
            </a:pPr>
            <a:r>
              <a:rPr lang="en-US" sz="3200" dirty="0" err="1">
                <a:latin typeface="Segoe UI Light" pitchFamily="34" charset="0"/>
              </a:rPr>
              <a:t>WinRT</a:t>
            </a:r>
            <a:r>
              <a:rPr lang="ru-RU" sz="3200" dirty="0">
                <a:latin typeface="Segoe UI Light" pitchFamily="34" charset="0"/>
              </a:rPr>
              <a:t>-приложения поддерживают</a:t>
            </a:r>
            <a:r>
              <a:rPr lang="ru-RU" sz="3200" dirty="0" smtClean="0">
                <a:latin typeface="Segoe UI Light" pitchFamily="34" charset="0"/>
              </a:rPr>
              <a:t/>
            </a:r>
            <a:br>
              <a:rPr lang="ru-RU" sz="3200" dirty="0" smtClean="0">
                <a:latin typeface="Segoe UI Light" pitchFamily="34" charset="0"/>
              </a:rPr>
            </a:br>
            <a:r>
              <a:rPr lang="ru-RU" sz="3200" dirty="0" smtClean="0">
                <a:latin typeface="Segoe UI Light" pitchFamily="34" charset="0"/>
              </a:rPr>
              <a:t>четыре режима просмотра:</a:t>
            </a:r>
            <a:endParaRPr lang="en-US" sz="3200" dirty="0" smtClean="0">
              <a:latin typeface="Segoe UI Light" pitchFamily="34" charset="0"/>
            </a:endParaRPr>
          </a:p>
          <a:p>
            <a:pPr lvl="2">
              <a:lnSpc>
                <a:spcPct val="150000"/>
              </a:lnSpc>
              <a:buFont typeface="+mj-lt"/>
              <a:buAutoNum type="arabicPeriod"/>
            </a:pPr>
            <a:r>
              <a:rPr lang="ru-RU" sz="2800" dirty="0" smtClean="0">
                <a:latin typeface="Segoe UI Light" pitchFamily="34" charset="0"/>
              </a:rPr>
              <a:t>Полноэкранный </a:t>
            </a:r>
            <a:br>
              <a:rPr lang="ru-RU" sz="2800" dirty="0" smtClean="0">
                <a:latin typeface="Segoe UI Light" pitchFamily="34" charset="0"/>
              </a:rPr>
            </a:br>
            <a:r>
              <a:rPr lang="ru-RU" sz="2800" dirty="0" smtClean="0">
                <a:latin typeface="Segoe UI Light" pitchFamily="34" charset="0"/>
              </a:rPr>
              <a:t>альбомный</a:t>
            </a:r>
            <a:endParaRPr lang="en-US" sz="2800" dirty="0" smtClean="0">
              <a:latin typeface="Segoe UI Light" pitchFamily="34" charset="0"/>
            </a:endParaRPr>
          </a:p>
          <a:p>
            <a:pPr lvl="2">
              <a:lnSpc>
                <a:spcPct val="150000"/>
              </a:lnSpc>
              <a:buFont typeface="+mj-lt"/>
              <a:buAutoNum type="arabicPeriod"/>
            </a:pPr>
            <a:r>
              <a:rPr lang="ru-RU" sz="2800" dirty="0" smtClean="0">
                <a:latin typeface="Segoe UI Light" pitchFamily="34" charset="0"/>
              </a:rPr>
              <a:t>Прикрепленный</a:t>
            </a:r>
            <a:endParaRPr lang="en-US" sz="2800" dirty="0" smtClean="0">
              <a:latin typeface="Segoe UI Light" pitchFamily="34" charset="0"/>
            </a:endParaRPr>
          </a:p>
        </p:txBody>
      </p:sp>
      <p:pic>
        <p:nvPicPr>
          <p:cNvPr id="5" name="Picture 4"/>
          <p:cNvPicPr/>
          <p:nvPr/>
        </p:nvPicPr>
        <p:blipFill>
          <a:blip r:embed="rId3"/>
          <a:stretch>
            <a:fillRect/>
          </a:stretch>
        </p:blipFill>
        <p:spPr>
          <a:xfrm>
            <a:off x="7123650" y="3428375"/>
            <a:ext cx="6301048" cy="3713971"/>
          </a:xfrm>
          <a:prstGeom prst="rect">
            <a:avLst/>
          </a:prstGeom>
        </p:spPr>
      </p:pic>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lang="ru-RU" sz="6000" dirty="0"/>
              <a:t>Режимы и состояние просмотра</a:t>
            </a:r>
            <a:endParaRPr lang="en-US" sz="6000" dirty="0"/>
          </a:p>
        </p:txBody>
      </p:sp>
      <p:sp>
        <p:nvSpPr>
          <p:cNvPr id="18433" name="Rectangle 1"/>
          <p:cNvSpPr>
            <a:spLocks noGrp="1" noChangeArrowheads="1"/>
          </p:cNvSpPr>
          <p:nvPr>
            <p:ph type="body" sz="quarter" idx="10"/>
          </p:nvPr>
        </p:nvSpPr>
        <p:spPr>
          <a:xfrm>
            <a:off x="774954" y="2473023"/>
            <a:ext cx="14276777" cy="4321183"/>
          </a:xfrm>
        </p:spPr>
        <p:txBody>
          <a:bodyPr/>
          <a:lstStyle/>
          <a:p>
            <a:pPr lvl="1">
              <a:lnSpc>
                <a:spcPct val="150000"/>
              </a:lnSpc>
            </a:pPr>
            <a:r>
              <a:rPr lang="en-US" sz="3200" dirty="0" err="1">
                <a:latin typeface="Segoe UI Light" pitchFamily="34" charset="0"/>
              </a:rPr>
              <a:t>WinRT</a:t>
            </a:r>
            <a:r>
              <a:rPr lang="ru-RU" sz="3200" dirty="0">
                <a:latin typeface="Segoe UI Light" pitchFamily="34" charset="0"/>
              </a:rPr>
              <a:t>-приложения поддерживают</a:t>
            </a:r>
            <a:r>
              <a:rPr lang="ru-RU" sz="3200" dirty="0" smtClean="0">
                <a:latin typeface="Segoe UI Light" pitchFamily="34" charset="0"/>
              </a:rPr>
              <a:t/>
            </a:r>
            <a:br>
              <a:rPr lang="ru-RU" sz="3200" dirty="0" smtClean="0">
                <a:latin typeface="Segoe UI Light" pitchFamily="34" charset="0"/>
              </a:rPr>
            </a:br>
            <a:r>
              <a:rPr lang="ru-RU" sz="3200" dirty="0" smtClean="0">
                <a:latin typeface="Segoe UI Light" pitchFamily="34" charset="0"/>
              </a:rPr>
              <a:t>четыре режима просмотра:</a:t>
            </a:r>
            <a:endParaRPr lang="en-US" sz="3200" dirty="0" smtClean="0">
              <a:latin typeface="Segoe UI Light" pitchFamily="34" charset="0"/>
            </a:endParaRPr>
          </a:p>
          <a:p>
            <a:pPr lvl="2">
              <a:lnSpc>
                <a:spcPct val="150000"/>
              </a:lnSpc>
              <a:buFont typeface="+mj-lt"/>
              <a:buAutoNum type="arabicPeriod"/>
            </a:pPr>
            <a:r>
              <a:rPr lang="ru-RU" sz="2800" dirty="0" smtClean="0">
                <a:latin typeface="Segoe UI Light" pitchFamily="34" charset="0"/>
              </a:rPr>
              <a:t>Полноэкранный </a:t>
            </a:r>
            <a:br>
              <a:rPr lang="ru-RU" sz="2800" dirty="0" smtClean="0">
                <a:latin typeface="Segoe UI Light" pitchFamily="34" charset="0"/>
              </a:rPr>
            </a:br>
            <a:r>
              <a:rPr lang="ru-RU" sz="2800" dirty="0" smtClean="0">
                <a:latin typeface="Segoe UI Light" pitchFamily="34" charset="0"/>
              </a:rPr>
              <a:t>альбомный</a:t>
            </a:r>
            <a:endParaRPr lang="en-US" sz="2800" dirty="0" smtClean="0">
              <a:latin typeface="Segoe UI Light" pitchFamily="34" charset="0"/>
            </a:endParaRPr>
          </a:p>
          <a:p>
            <a:pPr lvl="2">
              <a:lnSpc>
                <a:spcPct val="150000"/>
              </a:lnSpc>
              <a:buFont typeface="+mj-lt"/>
              <a:buAutoNum type="arabicPeriod"/>
            </a:pPr>
            <a:r>
              <a:rPr lang="ru-RU" sz="2800" dirty="0" smtClean="0">
                <a:latin typeface="Segoe UI Light" pitchFamily="34" charset="0"/>
              </a:rPr>
              <a:t>Прикрепленный</a:t>
            </a:r>
            <a:endParaRPr lang="en-US" sz="2800" dirty="0" smtClean="0">
              <a:latin typeface="Segoe UI Light" pitchFamily="34" charset="0"/>
            </a:endParaRPr>
          </a:p>
          <a:p>
            <a:pPr lvl="2">
              <a:lnSpc>
                <a:spcPct val="150000"/>
              </a:lnSpc>
              <a:buFont typeface="+mj-lt"/>
              <a:buAutoNum type="arabicPeriod"/>
            </a:pPr>
            <a:r>
              <a:rPr lang="ru-RU" sz="2800" dirty="0" smtClean="0">
                <a:latin typeface="Segoe UI Light" pitchFamily="34" charset="0"/>
              </a:rPr>
              <a:t>Режим заполнения</a:t>
            </a:r>
            <a:endParaRPr lang="en-US" sz="2800" dirty="0" smtClean="0">
              <a:latin typeface="Segoe UI Light" pitchFamily="34" charset="0"/>
            </a:endParaRPr>
          </a:p>
        </p:txBody>
      </p:sp>
      <p:pic>
        <p:nvPicPr>
          <p:cNvPr id="6" name="Picture 5"/>
          <p:cNvPicPr/>
          <p:nvPr/>
        </p:nvPicPr>
        <p:blipFill>
          <a:blip r:embed="rId3"/>
          <a:stretch>
            <a:fillRect/>
          </a:stretch>
        </p:blipFill>
        <p:spPr>
          <a:xfrm>
            <a:off x="7150642" y="3425267"/>
            <a:ext cx="6265423" cy="3702096"/>
          </a:xfrm>
          <a:prstGeom prst="rect">
            <a:avLst/>
          </a:prstGeom>
        </p:spPr>
      </p:pic>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lang="ru-RU" sz="6000" dirty="0"/>
              <a:t>Режимы и состояние просмотра</a:t>
            </a:r>
            <a:endParaRPr lang="en-US" sz="6000" dirty="0"/>
          </a:p>
        </p:txBody>
      </p:sp>
      <p:sp>
        <p:nvSpPr>
          <p:cNvPr id="18433" name="Rectangle 1"/>
          <p:cNvSpPr>
            <a:spLocks noGrp="1" noChangeArrowheads="1"/>
          </p:cNvSpPr>
          <p:nvPr>
            <p:ph type="body" sz="quarter" idx="10"/>
          </p:nvPr>
        </p:nvSpPr>
        <p:spPr>
          <a:xfrm>
            <a:off x="774954" y="2473023"/>
            <a:ext cx="14276777" cy="4407360"/>
          </a:xfrm>
        </p:spPr>
        <p:txBody>
          <a:bodyPr/>
          <a:lstStyle/>
          <a:p>
            <a:pPr lvl="1">
              <a:lnSpc>
                <a:spcPct val="150000"/>
              </a:lnSpc>
            </a:pPr>
            <a:r>
              <a:rPr lang="en-US" sz="3200" dirty="0" err="1">
                <a:latin typeface="Segoe UI Light" pitchFamily="34" charset="0"/>
              </a:rPr>
              <a:t>WinRT</a:t>
            </a:r>
            <a:r>
              <a:rPr lang="ru-RU" sz="3200" dirty="0">
                <a:latin typeface="Segoe UI Light" pitchFamily="34" charset="0"/>
              </a:rPr>
              <a:t>-приложения поддерживают</a:t>
            </a:r>
            <a:r>
              <a:rPr lang="ru-RU" sz="3200" dirty="0" smtClean="0">
                <a:latin typeface="Segoe UI Light" pitchFamily="34" charset="0"/>
              </a:rPr>
              <a:t/>
            </a:r>
            <a:br>
              <a:rPr lang="ru-RU" sz="3200" dirty="0" smtClean="0">
                <a:latin typeface="Segoe UI Light" pitchFamily="34" charset="0"/>
              </a:rPr>
            </a:br>
            <a:r>
              <a:rPr lang="ru-RU" sz="3200" dirty="0" smtClean="0">
                <a:latin typeface="Segoe UI Light" pitchFamily="34" charset="0"/>
              </a:rPr>
              <a:t>четыре режима просмотра:</a:t>
            </a:r>
            <a:endParaRPr lang="en-US" sz="3200" dirty="0" smtClean="0">
              <a:latin typeface="Segoe UI Light" pitchFamily="34" charset="0"/>
            </a:endParaRPr>
          </a:p>
          <a:p>
            <a:pPr lvl="2">
              <a:lnSpc>
                <a:spcPct val="150000"/>
              </a:lnSpc>
              <a:buFont typeface="+mj-lt"/>
              <a:buAutoNum type="arabicPeriod"/>
            </a:pPr>
            <a:r>
              <a:rPr lang="ru-RU" sz="2800" dirty="0" smtClean="0">
                <a:latin typeface="Segoe UI Light" pitchFamily="34" charset="0"/>
              </a:rPr>
              <a:t>Полноэкранный альбомный</a:t>
            </a:r>
            <a:endParaRPr lang="en-US" sz="2800" dirty="0" smtClean="0">
              <a:latin typeface="Segoe UI Light" pitchFamily="34" charset="0"/>
            </a:endParaRPr>
          </a:p>
          <a:p>
            <a:pPr lvl="2">
              <a:lnSpc>
                <a:spcPct val="150000"/>
              </a:lnSpc>
              <a:buFont typeface="+mj-lt"/>
              <a:buAutoNum type="arabicPeriod"/>
            </a:pPr>
            <a:r>
              <a:rPr lang="ru-RU" sz="2800" dirty="0" smtClean="0">
                <a:latin typeface="Segoe UI Light" pitchFamily="34" charset="0"/>
              </a:rPr>
              <a:t>Фиксированный</a:t>
            </a:r>
            <a:endParaRPr lang="en-US" sz="2800" dirty="0" smtClean="0">
              <a:latin typeface="Segoe UI Light" pitchFamily="34" charset="0"/>
            </a:endParaRPr>
          </a:p>
          <a:p>
            <a:pPr lvl="2">
              <a:lnSpc>
                <a:spcPct val="150000"/>
              </a:lnSpc>
              <a:buFont typeface="+mj-lt"/>
              <a:buAutoNum type="arabicPeriod"/>
            </a:pPr>
            <a:r>
              <a:rPr lang="ru-RU" sz="2800" dirty="0" smtClean="0">
                <a:latin typeface="Segoe UI Light" pitchFamily="34" charset="0"/>
              </a:rPr>
              <a:t>Режим заполнения</a:t>
            </a:r>
            <a:endParaRPr lang="en-US" sz="2800" dirty="0" smtClean="0">
              <a:latin typeface="Segoe UI Light" pitchFamily="34" charset="0"/>
            </a:endParaRPr>
          </a:p>
          <a:p>
            <a:pPr lvl="2">
              <a:lnSpc>
                <a:spcPct val="150000"/>
              </a:lnSpc>
              <a:buFont typeface="+mj-lt"/>
              <a:buAutoNum type="arabicPeriod"/>
            </a:pPr>
            <a:r>
              <a:rPr lang="ru-RU" sz="2800" dirty="0" smtClean="0">
                <a:latin typeface="Segoe UI Light" pitchFamily="34" charset="0"/>
              </a:rPr>
              <a:t>Полноэкранный портретный</a:t>
            </a:r>
            <a:endParaRPr lang="en-US" sz="2500" dirty="0" smtClean="0">
              <a:latin typeface="Segoe UI Light" pitchFamily="34" charset="0"/>
            </a:endParaRPr>
          </a:p>
        </p:txBody>
      </p:sp>
      <p:pic>
        <p:nvPicPr>
          <p:cNvPr id="7" name="Picture 6"/>
          <p:cNvPicPr/>
          <p:nvPr/>
        </p:nvPicPr>
        <p:blipFill>
          <a:blip r:embed="rId3"/>
          <a:stretch>
            <a:fillRect/>
          </a:stretch>
        </p:blipFill>
        <p:spPr>
          <a:xfrm>
            <a:off x="8849584" y="1991727"/>
            <a:ext cx="3736972" cy="5557339"/>
          </a:xfrm>
          <a:prstGeom prst="rect">
            <a:avLst/>
          </a:prstGeom>
        </p:spPr>
      </p:pic>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Дизайн с учетом четырех режимов просмотра</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2314480"/>
          </a:xfrm>
        </p:spPr>
        <p:txBody>
          <a:bodyPr/>
          <a:lstStyle/>
          <a:p>
            <a:pPr marL="457200" lvl="1" indent="-457200">
              <a:lnSpc>
                <a:spcPct val="150000"/>
              </a:lnSpc>
            </a:pPr>
            <a:r>
              <a:rPr lang="ru-RU" sz="3200" dirty="0" smtClean="0">
                <a:latin typeface="Segoe UI Light" pitchFamily="34" charset="0"/>
              </a:rPr>
              <a:t>При разработке </a:t>
            </a:r>
            <a:r>
              <a:rPr lang="en-US" sz="3200" dirty="0" err="1">
                <a:latin typeface="Segoe UI Light" pitchFamily="34" charset="0"/>
              </a:rPr>
              <a:t>WinRT</a:t>
            </a:r>
            <a:r>
              <a:rPr lang="ru-RU" sz="3200" dirty="0">
                <a:latin typeface="Segoe UI Light" pitchFamily="34" charset="0"/>
              </a:rPr>
              <a:t>-приложения </a:t>
            </a:r>
            <a:r>
              <a:rPr lang="ru-RU" sz="3200" dirty="0" smtClean="0">
                <a:latin typeface="Segoe UI Light" pitchFamily="34" charset="0"/>
              </a:rPr>
              <a:t>важно учитывать поддержку всех этих режимов для обеспечения максимального уровня комфорта.</a:t>
            </a:r>
          </a:p>
          <a:p>
            <a:pPr marL="457200" lvl="1" indent="-457200">
              <a:lnSpc>
                <a:spcPct val="150000"/>
              </a:lnSpc>
            </a:pPr>
            <a:r>
              <a:rPr lang="ru-RU" sz="3200" dirty="0" smtClean="0">
                <a:latin typeface="Segoe UI Light" pitchFamily="34" charset="0"/>
              </a:rPr>
              <a:t>Пример: приложение в полноэкранном и прикрепленном режимах</a:t>
            </a:r>
            <a:endParaRPr lang="en-US" sz="3200" dirty="0" smtClean="0">
              <a:latin typeface="Segoe UI Light" pitchFamily="34" charset="0"/>
            </a:endParaRPr>
          </a:p>
        </p:txBody>
      </p:sp>
      <p:pic>
        <p:nvPicPr>
          <p:cNvPr id="4" name="Picture 3"/>
          <p:cNvPicPr/>
          <p:nvPr/>
        </p:nvPicPr>
        <p:blipFill>
          <a:blip r:embed="rId3"/>
          <a:stretch>
            <a:fillRect/>
          </a:stretch>
        </p:blipFill>
        <p:spPr>
          <a:xfrm>
            <a:off x="1930400" y="5092010"/>
            <a:ext cx="4687779" cy="2930511"/>
          </a:xfrm>
          <a:prstGeom prst="rect">
            <a:avLst/>
          </a:prstGeom>
        </p:spPr>
      </p:pic>
      <p:pic>
        <p:nvPicPr>
          <p:cNvPr id="5" name="Picture 4"/>
          <p:cNvPicPr/>
          <p:nvPr/>
        </p:nvPicPr>
        <p:blipFill>
          <a:blip r:embed="rId4"/>
          <a:stretch>
            <a:fillRect/>
          </a:stretch>
        </p:blipFill>
        <p:spPr>
          <a:xfrm>
            <a:off x="8453120" y="5092009"/>
            <a:ext cx="4687779" cy="2930511"/>
          </a:xfrm>
          <a:prstGeom prst="rect">
            <a:avLst/>
          </a:prstGeom>
        </p:spPr>
      </p:pic>
      <p:sp>
        <p:nvSpPr>
          <p:cNvPr id="6" name="Right Arrow 5"/>
          <p:cNvSpPr/>
          <p:nvPr/>
        </p:nvSpPr>
        <p:spPr bwMode="auto">
          <a:xfrm>
            <a:off x="6843018" y="6090406"/>
            <a:ext cx="1386840" cy="731520"/>
          </a:xfrm>
          <a:prstGeom prst="rightArrow">
            <a:avLst/>
          </a:prstGeom>
          <a:solidFill>
            <a:schemeClr val="accent1"/>
          </a:solidFill>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Медиа-запросы </a:t>
            </a:r>
            <a:r>
              <a:rPr sz="6000" dirty="0" smtClean="0">
                <a:cs typeface="Courier New" pitchFamily="49" charset="0"/>
              </a:rPr>
              <a:t>CSS</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4218078"/>
          </a:xfrm>
        </p:spPr>
        <p:txBody>
          <a:bodyPr/>
          <a:lstStyle/>
          <a:p>
            <a:pPr marL="0" lvl="1">
              <a:lnSpc>
                <a:spcPct val="150000"/>
              </a:lnSpc>
            </a:pPr>
            <a:r>
              <a:rPr lang="ru-RU" sz="3200" dirty="0" smtClean="0"/>
              <a:t>Специальные модули CSS, позволяющие определять устройство вывода</a:t>
            </a:r>
            <a:endParaRPr lang="en-US" sz="3200" dirty="0" smtClean="0">
              <a:latin typeface="Segoe UI Light" pitchFamily="34" charset="0"/>
            </a:endParaRPr>
          </a:p>
          <a:p>
            <a:pPr marL="959329" lvl="3">
              <a:lnSpc>
                <a:spcPct val="150000"/>
              </a:lnSpc>
            </a:pPr>
            <a:r>
              <a:rPr lang="ru-RU" sz="2600" dirty="0" smtClean="0">
                <a:latin typeface="Segoe UI Light" pitchFamily="34" charset="0"/>
              </a:rPr>
              <a:t>Например: планшетный ПК, настольный ПК или принтер</a:t>
            </a:r>
            <a:endParaRPr lang="en-US" sz="2600" dirty="0" smtClean="0">
              <a:latin typeface="Segoe UI Light" pitchFamily="34" charset="0"/>
            </a:endParaRPr>
          </a:p>
          <a:p>
            <a:pPr marL="516249" lvl="2">
              <a:lnSpc>
                <a:spcPct val="150000"/>
              </a:lnSpc>
            </a:pPr>
            <a:r>
              <a:rPr lang="en-US" sz="2900" dirty="0" smtClean="0">
                <a:latin typeface="Segoe UI Light" pitchFamily="34" charset="0"/>
              </a:rPr>
              <a:t>Microsoft </a:t>
            </a:r>
            <a:r>
              <a:rPr lang="ru-RU" sz="2900" dirty="0" smtClean="0">
                <a:latin typeface="Segoe UI Light" pitchFamily="34" charset="0"/>
              </a:rPr>
              <a:t>предоставляет специальную функцию:</a:t>
            </a:r>
            <a:endParaRPr lang="en-US" sz="2900" dirty="0" smtClean="0">
              <a:latin typeface="Segoe UI Light" pitchFamily="34" charset="0"/>
            </a:endParaRPr>
          </a:p>
          <a:p>
            <a:pPr marL="959329" lvl="3">
              <a:lnSpc>
                <a:spcPct val="150000"/>
              </a:lnSpc>
            </a:pPr>
            <a:r>
              <a:rPr lang="en-US" sz="2600" dirty="0" smtClean="0">
                <a:latin typeface="Courier New" pitchFamily="49" charset="0"/>
                <a:cs typeface="Courier New" pitchFamily="49" charset="0"/>
              </a:rPr>
              <a:t>-</a:t>
            </a:r>
            <a:r>
              <a:rPr lang="en-US" sz="2600" dirty="0" err="1" smtClean="0">
                <a:latin typeface="Courier New" pitchFamily="49" charset="0"/>
                <a:cs typeface="Courier New" pitchFamily="49" charset="0"/>
              </a:rPr>
              <a:t>ms</a:t>
            </a:r>
            <a:r>
              <a:rPr lang="en-US" sz="2600" dirty="0" smtClean="0">
                <a:latin typeface="Courier New" pitchFamily="49" charset="0"/>
                <a:cs typeface="Courier New" pitchFamily="49" charset="0"/>
              </a:rPr>
              <a:t>-view-state</a:t>
            </a:r>
          </a:p>
          <a:p>
            <a:pPr marL="959329" lvl="3">
              <a:lnSpc>
                <a:spcPct val="150000"/>
              </a:lnSpc>
            </a:pPr>
            <a:r>
              <a:rPr lang="ru-RU" sz="2600" dirty="0" smtClean="0">
                <a:latin typeface="Segoe UI Light" pitchFamily="34" charset="0"/>
                <a:cs typeface="Segoe UI Light" pitchFamily="34" charset="0"/>
              </a:rPr>
              <a:t>Определяет четыре доступных режима просмотра:</a:t>
            </a:r>
            <a:endParaRPr lang="en-US" sz="2600" dirty="0" smtClean="0">
              <a:latin typeface="Segoe UI Light" pitchFamily="34" charset="0"/>
              <a:cs typeface="Segoe UI Light" pitchFamily="34" charset="0"/>
            </a:endParaRPr>
          </a:p>
          <a:p>
            <a:pPr marL="1390214" lvl="4">
              <a:lnSpc>
                <a:spcPct val="150000"/>
              </a:lnSpc>
            </a:pPr>
            <a:r>
              <a:rPr lang="en-US" sz="2600" dirty="0" err="1">
                <a:latin typeface="Segoe UI Light" pitchFamily="34" charset="0"/>
                <a:cs typeface="Segoe UI Light" pitchFamily="34" charset="0"/>
              </a:rPr>
              <a:t>fullscreen</a:t>
            </a:r>
            <a:r>
              <a:rPr lang="en-US" sz="2600" dirty="0">
                <a:latin typeface="Segoe UI Light" pitchFamily="34" charset="0"/>
                <a:cs typeface="Segoe UI Light" pitchFamily="34" charset="0"/>
              </a:rPr>
              <a:t>-landscape, filled, </a:t>
            </a:r>
            <a:r>
              <a:rPr lang="en-US" sz="2600" dirty="0" smtClean="0">
                <a:latin typeface="Segoe UI Light" pitchFamily="34" charset="0"/>
                <a:cs typeface="Segoe UI Light" pitchFamily="34" charset="0"/>
              </a:rPr>
              <a:t>snapped</a:t>
            </a:r>
            <a:r>
              <a:rPr lang="ru-RU" sz="2600" dirty="0" smtClean="0">
                <a:latin typeface="Segoe UI Light" pitchFamily="34" charset="0"/>
                <a:cs typeface="Segoe UI Light" pitchFamily="34" charset="0"/>
              </a:rPr>
              <a:t> или </a:t>
            </a:r>
            <a:r>
              <a:rPr lang="en-US" sz="2600" dirty="0" err="1" smtClean="0">
                <a:latin typeface="Segoe UI Light" pitchFamily="34" charset="0"/>
                <a:cs typeface="Segoe UI Light" pitchFamily="34" charset="0"/>
              </a:rPr>
              <a:t>fullscreen</a:t>
            </a:r>
            <a:r>
              <a:rPr lang="en-US" sz="2600" dirty="0" smtClean="0">
                <a:latin typeface="Segoe UI Light" pitchFamily="34" charset="0"/>
                <a:cs typeface="Segoe UI Light" pitchFamily="34" charset="0"/>
              </a:rPr>
              <a:t>-portrait</a:t>
            </a: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sz="6000">
                <a:cs typeface="Courier New" pitchFamily="49" charset="0"/>
              </a:rPr>
              <a:t>-ms-view-state</a:t>
            </a:r>
            <a:endParaRPr lang="en-US" sz="6000" dirty="0">
              <a:cs typeface="Courier New" pitchFamily="49" charset="0"/>
            </a:endParaRPr>
          </a:p>
        </p:txBody>
      </p:sp>
      <p:sp>
        <p:nvSpPr>
          <p:cNvPr id="27" name="Content Placeholder 26"/>
          <p:cNvSpPr>
            <a:spLocks noGrp="1"/>
          </p:cNvSpPr>
          <p:nvPr>
            <p:ph type="body" sz="quarter" idx="10"/>
          </p:nvPr>
        </p:nvSpPr>
        <p:spPr>
          <a:xfrm>
            <a:off x="774954" y="3790950"/>
            <a:ext cx="14276777" cy="4186208"/>
          </a:xfrm>
        </p:spPr>
        <p:txBody>
          <a:bodyPr/>
          <a:lstStyle/>
          <a:p>
            <a:pPr marL="533400" lvl="0" defTabSz="914400" fontAlgn="base">
              <a:spcBef>
                <a:spcPct val="0"/>
              </a:spcBef>
              <a:spcAft>
                <a:spcPct val="0"/>
              </a:spcAft>
            </a:pPr>
            <a:r>
              <a:rPr lang="en-US" sz="2400" dirty="0" smtClean="0">
                <a:solidFill>
                  <a:srgbClr val="0000FF"/>
                </a:solidFill>
                <a:latin typeface="Consolas" pitchFamily="49" charset="0"/>
                <a:ea typeface="Times New Roman" pitchFamily="18" charset="0"/>
                <a:cs typeface="Consolas" pitchFamily="49" charset="0"/>
              </a:rPr>
              <a:t>@media</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screen</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and</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a:t>
            </a:r>
            <a:r>
              <a:rPr lang="en-US" sz="2400" dirty="0" smtClean="0">
                <a:solidFill>
                  <a:srgbClr val="FF0000"/>
                </a:solidFill>
                <a:latin typeface="Consolas" pitchFamily="49" charset="0"/>
                <a:ea typeface="Times New Roman" pitchFamily="18" charset="0"/>
                <a:cs typeface="Consolas" pitchFamily="49" charset="0"/>
              </a:rPr>
              <a:t>-ms-view-state</a:t>
            </a:r>
            <a:r>
              <a:rPr lang="en-US" sz="2400" dirty="0" smtClean="0">
                <a:solidFill>
                  <a:srgbClr val="000000"/>
                </a:solidFill>
                <a:latin typeface="Consolas" pitchFamily="49" charset="0"/>
                <a:ea typeface="Times New Roman" pitchFamily="18" charset="0"/>
                <a:cs typeface="Consolas" pitchFamily="49" charset="0"/>
              </a:rPr>
              <a:t>: </a:t>
            </a:r>
            <a:r>
              <a:rPr lang="en-US" sz="2400" dirty="0" err="1" smtClean="0">
                <a:solidFill>
                  <a:srgbClr val="0000FF"/>
                </a:solidFill>
                <a:latin typeface="Consolas" pitchFamily="49" charset="0"/>
                <a:ea typeface="Times New Roman" pitchFamily="18" charset="0"/>
                <a:cs typeface="Consolas" pitchFamily="49" charset="0"/>
              </a:rPr>
              <a:t>fullscreen</a:t>
            </a:r>
            <a:r>
              <a:rPr lang="en-US" sz="2400" dirty="0" smtClean="0">
                <a:solidFill>
                  <a:srgbClr val="0000FF"/>
                </a:solidFill>
                <a:latin typeface="Consolas" pitchFamily="49" charset="0"/>
                <a:ea typeface="Times New Roman" pitchFamily="18" charset="0"/>
                <a:cs typeface="Consolas" pitchFamily="49" charset="0"/>
              </a:rPr>
              <a:t>-landscape)</a:t>
            </a:r>
            <a:r>
              <a:rPr lang="en-US" sz="2400" dirty="0" smtClean="0">
                <a:solidFill>
                  <a:srgbClr val="000000"/>
                </a:solidFill>
                <a:latin typeface="Consolas" pitchFamily="49" charset="0"/>
                <a:ea typeface="Times New Roman" pitchFamily="18" charset="0"/>
                <a:cs typeface="Consolas" pitchFamily="49" charset="0"/>
              </a:rPr>
              <a:t> {</a:t>
            </a:r>
            <a:br>
              <a:rPr lang="en-US" sz="2400" dirty="0" smtClean="0">
                <a:solidFill>
                  <a:srgbClr val="000000"/>
                </a:solidFill>
                <a:latin typeface="Consolas" pitchFamily="49" charset="0"/>
                <a:ea typeface="Times New Roman" pitchFamily="18" charset="0"/>
                <a:cs typeface="Consolas" pitchFamily="49" charset="0"/>
              </a:rPr>
            </a:b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B050"/>
                </a:solidFill>
                <a:latin typeface="Consolas" pitchFamily="49" charset="0"/>
                <a:ea typeface="Times New Roman" pitchFamily="18" charset="0"/>
                <a:cs typeface="Consolas" pitchFamily="49" charset="0"/>
              </a:rPr>
              <a:t>&lt;!-- define landscape styles here --&gt;</a:t>
            </a:r>
            <a:endParaRPr lang="en-US" sz="2400" dirty="0" smtClean="0">
              <a:latin typeface="Arial" pitchFamily="34" charset="0"/>
              <a:cs typeface="Arial" pitchFamily="34" charset="0"/>
            </a:endParaRPr>
          </a:p>
          <a:p>
            <a:pPr marL="533400" lvl="0" defTabSz="914400" eaLnBrk="0" fontAlgn="base" hangingPunct="0">
              <a:spcBef>
                <a:spcPct val="0"/>
              </a:spcBef>
              <a:spcAft>
                <a:spcPct val="0"/>
              </a:spcAft>
            </a:pPr>
            <a:r>
              <a:rPr lang="en-US" sz="2400" dirty="0" smtClean="0">
                <a:solidFill>
                  <a:srgbClr val="000000"/>
                </a:solidFill>
                <a:latin typeface="Consolas" pitchFamily="49" charset="0"/>
                <a:ea typeface="Times New Roman" pitchFamily="18" charset="0"/>
                <a:cs typeface="Consolas" pitchFamily="49" charset="0"/>
              </a:rPr>
              <a:t>}</a:t>
            </a:r>
            <a:endParaRPr lang="en-US" sz="2400" dirty="0" smtClean="0">
              <a:latin typeface="Arial" pitchFamily="34" charset="0"/>
              <a:cs typeface="Arial" pitchFamily="34" charset="0"/>
            </a:endParaRPr>
          </a:p>
          <a:p>
            <a:pPr marL="533400" lvl="0" defTabSz="914400" eaLnBrk="0" fontAlgn="base" hangingPunct="0">
              <a:spcBef>
                <a:spcPct val="0"/>
              </a:spcBef>
              <a:spcAft>
                <a:spcPct val="0"/>
              </a:spcAft>
            </a:pPr>
            <a:r>
              <a:rPr lang="en-US" sz="2400" dirty="0" smtClean="0">
                <a:solidFill>
                  <a:srgbClr val="0000FF"/>
                </a:solidFill>
                <a:latin typeface="Consolas" pitchFamily="49" charset="0"/>
                <a:ea typeface="Times New Roman" pitchFamily="18" charset="0"/>
                <a:cs typeface="Consolas" pitchFamily="49" charset="0"/>
              </a:rPr>
              <a:t>@media</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screen</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and</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a:t>
            </a:r>
            <a:r>
              <a:rPr lang="en-US" sz="2400" dirty="0" smtClean="0">
                <a:solidFill>
                  <a:srgbClr val="FF0000"/>
                </a:solidFill>
                <a:latin typeface="Consolas" pitchFamily="49" charset="0"/>
                <a:ea typeface="Times New Roman" pitchFamily="18" charset="0"/>
                <a:cs typeface="Consolas" pitchFamily="49" charset="0"/>
              </a:rPr>
              <a:t>-ms-view-state</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filled)</a:t>
            </a:r>
            <a:r>
              <a:rPr lang="en-US" sz="2400" dirty="0" smtClean="0">
                <a:solidFill>
                  <a:srgbClr val="000000"/>
                </a:solidFill>
                <a:latin typeface="Consolas" pitchFamily="49" charset="0"/>
                <a:ea typeface="Times New Roman" pitchFamily="18" charset="0"/>
                <a:cs typeface="Consolas" pitchFamily="49" charset="0"/>
              </a:rPr>
              <a:t> {</a:t>
            </a:r>
            <a:endParaRPr lang="en-US" sz="2400" dirty="0" smtClean="0">
              <a:latin typeface="Arial" pitchFamily="34" charset="0"/>
              <a:cs typeface="Arial" pitchFamily="34" charset="0"/>
            </a:endParaRPr>
          </a:p>
          <a:p>
            <a:pPr marL="533400" lvl="0" defTabSz="914400" eaLnBrk="0" fontAlgn="base" hangingPunct="0">
              <a:spcBef>
                <a:spcPct val="0"/>
              </a:spcBef>
              <a:spcAft>
                <a:spcPct val="0"/>
              </a:spcAft>
            </a:pP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B050"/>
                </a:solidFill>
                <a:latin typeface="Consolas" pitchFamily="49" charset="0"/>
                <a:ea typeface="Times New Roman" pitchFamily="18" charset="0"/>
                <a:cs typeface="Consolas" pitchFamily="49" charset="0"/>
              </a:rPr>
              <a:t>&lt;!-- define filled styles here --&gt;</a:t>
            </a:r>
            <a:endParaRPr lang="en-US" sz="2400" dirty="0" smtClean="0">
              <a:latin typeface="Arial" pitchFamily="34" charset="0"/>
              <a:cs typeface="Arial" pitchFamily="34" charset="0"/>
            </a:endParaRPr>
          </a:p>
          <a:p>
            <a:pPr marL="533400" lvl="0" defTabSz="914400" eaLnBrk="0" fontAlgn="base" hangingPunct="0">
              <a:spcBef>
                <a:spcPct val="0"/>
              </a:spcBef>
              <a:spcAft>
                <a:spcPct val="0"/>
              </a:spcAft>
            </a:pPr>
            <a:r>
              <a:rPr lang="en-US" sz="2400" dirty="0" smtClean="0">
                <a:solidFill>
                  <a:srgbClr val="000000"/>
                </a:solidFill>
                <a:latin typeface="Consolas" pitchFamily="49" charset="0"/>
                <a:ea typeface="Times New Roman" pitchFamily="18" charset="0"/>
                <a:cs typeface="Consolas" pitchFamily="49" charset="0"/>
              </a:rPr>
              <a:t>}</a:t>
            </a:r>
            <a:endParaRPr lang="en-US" sz="2400" dirty="0" smtClean="0">
              <a:latin typeface="Arial" pitchFamily="34" charset="0"/>
              <a:cs typeface="Arial" pitchFamily="34" charset="0"/>
            </a:endParaRPr>
          </a:p>
          <a:p>
            <a:pPr marL="533400" lvl="0" defTabSz="914400" eaLnBrk="0" fontAlgn="base" hangingPunct="0">
              <a:spcBef>
                <a:spcPct val="0"/>
              </a:spcBef>
              <a:spcAft>
                <a:spcPct val="0"/>
              </a:spcAft>
            </a:pPr>
            <a:r>
              <a:rPr lang="en-US" sz="2400" dirty="0" smtClean="0">
                <a:solidFill>
                  <a:srgbClr val="0000FF"/>
                </a:solidFill>
                <a:latin typeface="Consolas" pitchFamily="49" charset="0"/>
                <a:ea typeface="Times New Roman" pitchFamily="18" charset="0"/>
                <a:cs typeface="Consolas" pitchFamily="49" charset="0"/>
              </a:rPr>
              <a:t>@media</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screen</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and</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a:t>
            </a:r>
            <a:r>
              <a:rPr lang="en-US" sz="2400" dirty="0" smtClean="0">
                <a:solidFill>
                  <a:srgbClr val="FF0000"/>
                </a:solidFill>
                <a:latin typeface="Consolas" pitchFamily="49" charset="0"/>
                <a:ea typeface="Times New Roman" pitchFamily="18" charset="0"/>
                <a:cs typeface="Consolas" pitchFamily="49" charset="0"/>
              </a:rPr>
              <a:t>-ms-view-state</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snapped)</a:t>
            </a:r>
            <a:r>
              <a:rPr lang="en-US" sz="2400" dirty="0" smtClean="0">
                <a:solidFill>
                  <a:srgbClr val="000000"/>
                </a:solidFill>
                <a:latin typeface="Consolas" pitchFamily="49" charset="0"/>
                <a:ea typeface="Times New Roman" pitchFamily="18" charset="0"/>
                <a:cs typeface="Consolas" pitchFamily="49" charset="0"/>
              </a:rPr>
              <a:t> {</a:t>
            </a:r>
            <a:endParaRPr lang="en-US" sz="2400" dirty="0" smtClean="0">
              <a:latin typeface="Arial" pitchFamily="34" charset="0"/>
              <a:cs typeface="Arial" pitchFamily="34" charset="0"/>
            </a:endParaRPr>
          </a:p>
          <a:p>
            <a:pPr marL="533400" lvl="0" defTabSz="914400" eaLnBrk="0" fontAlgn="base" hangingPunct="0">
              <a:spcBef>
                <a:spcPct val="0"/>
              </a:spcBef>
              <a:spcAft>
                <a:spcPct val="0"/>
              </a:spcAft>
            </a:pP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B050"/>
                </a:solidFill>
                <a:latin typeface="Consolas" pitchFamily="49" charset="0"/>
                <a:ea typeface="Times New Roman" pitchFamily="18" charset="0"/>
                <a:cs typeface="Consolas" pitchFamily="49" charset="0"/>
              </a:rPr>
              <a:t>&lt;!-- define snapped styles here --&gt;</a:t>
            </a:r>
            <a:endParaRPr lang="en-US" sz="2400" dirty="0" smtClean="0">
              <a:latin typeface="Arial" pitchFamily="34" charset="0"/>
              <a:cs typeface="Arial" pitchFamily="34" charset="0"/>
            </a:endParaRPr>
          </a:p>
          <a:p>
            <a:pPr marL="533400" lvl="0" defTabSz="914400" eaLnBrk="0" fontAlgn="base" hangingPunct="0">
              <a:spcBef>
                <a:spcPct val="0"/>
              </a:spcBef>
              <a:spcAft>
                <a:spcPct val="0"/>
              </a:spcAft>
            </a:pPr>
            <a:r>
              <a:rPr lang="en-US" sz="2400" dirty="0" smtClean="0">
                <a:solidFill>
                  <a:srgbClr val="000000"/>
                </a:solidFill>
                <a:latin typeface="Consolas" pitchFamily="49" charset="0"/>
                <a:ea typeface="Times New Roman" pitchFamily="18" charset="0"/>
                <a:cs typeface="Consolas" pitchFamily="49" charset="0"/>
              </a:rPr>
              <a:t>}</a:t>
            </a:r>
            <a:endParaRPr lang="en-US" sz="2400" dirty="0" smtClean="0">
              <a:latin typeface="Arial" pitchFamily="34" charset="0"/>
              <a:cs typeface="Arial" pitchFamily="34" charset="0"/>
            </a:endParaRPr>
          </a:p>
          <a:p>
            <a:pPr marL="533400" lvl="0" defTabSz="914400" eaLnBrk="0" fontAlgn="base" hangingPunct="0">
              <a:spcBef>
                <a:spcPct val="0"/>
              </a:spcBef>
              <a:spcAft>
                <a:spcPct val="0"/>
              </a:spcAft>
            </a:pPr>
            <a:r>
              <a:rPr lang="en-US" sz="2400" dirty="0" smtClean="0">
                <a:solidFill>
                  <a:srgbClr val="0000FF"/>
                </a:solidFill>
                <a:latin typeface="Consolas" pitchFamily="49" charset="0"/>
                <a:ea typeface="Times New Roman" pitchFamily="18" charset="0"/>
                <a:cs typeface="Consolas" pitchFamily="49" charset="0"/>
              </a:rPr>
              <a:t>@media</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screen</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and</a:t>
            </a: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00FF"/>
                </a:solidFill>
                <a:latin typeface="Consolas" pitchFamily="49" charset="0"/>
                <a:ea typeface="Times New Roman" pitchFamily="18" charset="0"/>
                <a:cs typeface="Consolas" pitchFamily="49" charset="0"/>
              </a:rPr>
              <a:t>(</a:t>
            </a:r>
            <a:r>
              <a:rPr lang="en-US" sz="2400" dirty="0" smtClean="0">
                <a:solidFill>
                  <a:srgbClr val="FF0000"/>
                </a:solidFill>
                <a:latin typeface="Consolas" pitchFamily="49" charset="0"/>
                <a:ea typeface="Times New Roman" pitchFamily="18" charset="0"/>
                <a:cs typeface="Consolas" pitchFamily="49" charset="0"/>
              </a:rPr>
              <a:t>-ms-view-state</a:t>
            </a:r>
            <a:r>
              <a:rPr lang="en-US" sz="2400" dirty="0" smtClean="0">
                <a:solidFill>
                  <a:srgbClr val="000000"/>
                </a:solidFill>
                <a:latin typeface="Consolas" pitchFamily="49" charset="0"/>
                <a:ea typeface="Times New Roman" pitchFamily="18" charset="0"/>
                <a:cs typeface="Consolas" pitchFamily="49" charset="0"/>
              </a:rPr>
              <a:t>: </a:t>
            </a:r>
            <a:r>
              <a:rPr lang="en-US" sz="2400" dirty="0" err="1" smtClean="0">
                <a:solidFill>
                  <a:srgbClr val="0000FF"/>
                </a:solidFill>
                <a:latin typeface="Consolas" pitchFamily="49" charset="0"/>
                <a:ea typeface="Times New Roman" pitchFamily="18" charset="0"/>
                <a:cs typeface="Consolas" pitchFamily="49" charset="0"/>
              </a:rPr>
              <a:t>fullscreen</a:t>
            </a:r>
            <a:r>
              <a:rPr lang="en-US" sz="2400" dirty="0" smtClean="0">
                <a:solidFill>
                  <a:srgbClr val="0000FF"/>
                </a:solidFill>
                <a:latin typeface="Consolas" pitchFamily="49" charset="0"/>
                <a:ea typeface="Times New Roman" pitchFamily="18" charset="0"/>
                <a:cs typeface="Consolas" pitchFamily="49" charset="0"/>
              </a:rPr>
              <a:t>-portrait)</a:t>
            </a:r>
            <a:r>
              <a:rPr lang="en-US" sz="2400" dirty="0" smtClean="0">
                <a:solidFill>
                  <a:srgbClr val="000000"/>
                </a:solidFill>
                <a:latin typeface="Consolas" pitchFamily="49" charset="0"/>
                <a:ea typeface="Times New Roman" pitchFamily="18" charset="0"/>
                <a:cs typeface="Consolas" pitchFamily="49" charset="0"/>
              </a:rPr>
              <a:t> {</a:t>
            </a:r>
            <a:endParaRPr lang="en-US" sz="2400" dirty="0" smtClean="0">
              <a:latin typeface="Arial" pitchFamily="34" charset="0"/>
              <a:cs typeface="Arial" pitchFamily="34" charset="0"/>
            </a:endParaRPr>
          </a:p>
          <a:p>
            <a:pPr marL="533400" lvl="0" defTabSz="914400" eaLnBrk="0" fontAlgn="base" hangingPunct="0">
              <a:spcBef>
                <a:spcPct val="0"/>
              </a:spcBef>
              <a:spcAft>
                <a:spcPct val="0"/>
              </a:spcAft>
            </a:pPr>
            <a:r>
              <a:rPr lang="en-US" sz="2400" dirty="0" smtClean="0">
                <a:solidFill>
                  <a:srgbClr val="000000"/>
                </a:solidFill>
                <a:latin typeface="Consolas" pitchFamily="49" charset="0"/>
                <a:ea typeface="Times New Roman" pitchFamily="18" charset="0"/>
                <a:cs typeface="Consolas" pitchFamily="49" charset="0"/>
              </a:rPr>
              <a:t>	</a:t>
            </a:r>
            <a:r>
              <a:rPr lang="en-US" sz="2400" dirty="0" smtClean="0">
                <a:solidFill>
                  <a:srgbClr val="00B050"/>
                </a:solidFill>
                <a:latin typeface="Consolas" pitchFamily="49" charset="0"/>
                <a:ea typeface="Times New Roman" pitchFamily="18" charset="0"/>
                <a:cs typeface="Consolas" pitchFamily="49" charset="0"/>
              </a:rPr>
              <a:t>&lt;!-- define portrait styles here --&gt;</a:t>
            </a:r>
            <a:endParaRPr lang="en-US" sz="2400" dirty="0" smtClean="0">
              <a:latin typeface="Arial" pitchFamily="34" charset="0"/>
              <a:cs typeface="Arial" pitchFamily="34" charset="0"/>
            </a:endParaRPr>
          </a:p>
          <a:p>
            <a:pPr marL="533400" lvl="0" defTabSz="914400" eaLnBrk="0" fontAlgn="base" hangingPunct="0">
              <a:spcBef>
                <a:spcPct val="0"/>
              </a:spcBef>
              <a:spcAft>
                <a:spcPct val="0"/>
              </a:spcAft>
            </a:pPr>
            <a:r>
              <a:rPr lang="en-US" sz="2800" dirty="0" smtClean="0">
                <a:solidFill>
                  <a:srgbClr val="000000"/>
                </a:solidFill>
                <a:latin typeface="Consolas" pitchFamily="49" charset="0"/>
                <a:ea typeface="Times New Roman" pitchFamily="18" charset="0"/>
                <a:cs typeface="Consolas" pitchFamily="49" charset="0"/>
              </a:rPr>
              <a:t>}</a:t>
            </a:r>
            <a:endParaRPr lang="en-US" sz="4400" dirty="0" smtClean="0">
              <a:latin typeface="Arial" pitchFamily="34" charset="0"/>
              <a:cs typeface="Arial" pitchFamily="34" charset="0"/>
            </a:endParaRPr>
          </a:p>
          <a:p>
            <a:pPr lvl="0" defTabSz="914400" eaLnBrk="0" fontAlgn="base" hangingPunct="0">
              <a:spcBef>
                <a:spcPct val="0"/>
              </a:spcBef>
              <a:spcAft>
                <a:spcPct val="0"/>
              </a:spcAft>
            </a:pPr>
            <a:endParaRPr lang="en-US" sz="6000" dirty="0" smtClean="0">
              <a:latin typeface="Arial" pitchFamily="34" charset="0"/>
              <a:cs typeface="Arial" pitchFamily="34" charset="0"/>
            </a:endParaRPr>
          </a:p>
          <a:p>
            <a:pPr lvl="1">
              <a:lnSpc>
                <a:spcPct val="150000"/>
              </a:lnSpc>
              <a:buNone/>
            </a:pPr>
            <a:endParaRPr lang="en-US" sz="2700" dirty="0" smtClean="0">
              <a:latin typeface="Segoe UI Light" pitchFamily="34" charset="0"/>
            </a:endParaRPr>
          </a:p>
        </p:txBody>
      </p:sp>
      <p:sp>
        <p:nvSpPr>
          <p:cNvPr id="4" name="Content Placeholder 26"/>
          <p:cNvSpPr>
            <a:spLocks noGrp="1"/>
          </p:cNvSpPr>
          <p:nvPr>
            <p:ph type="body" sz="quarter" idx="10"/>
          </p:nvPr>
        </p:nvSpPr>
        <p:spPr>
          <a:xfrm>
            <a:off x="774954" y="1924051"/>
            <a:ext cx="14276777" cy="1477328"/>
          </a:xfrm>
        </p:spPr>
        <p:txBody>
          <a:bodyPr/>
          <a:lstStyle/>
          <a:p>
            <a:pPr marL="0" lvl="1" indent="0">
              <a:lnSpc>
                <a:spcPct val="150000"/>
              </a:lnSpc>
              <a:buNone/>
            </a:pPr>
            <a:r>
              <a:rPr lang="ru-RU" sz="3200" dirty="0" smtClean="0">
                <a:latin typeface="Segoe UI Light" pitchFamily="34" charset="0"/>
              </a:rPr>
              <a:t>Пример использования </a:t>
            </a:r>
            <a:r>
              <a:rPr lang="en-US" sz="3200" dirty="0" smtClean="0">
                <a:latin typeface="Segoe UI Light" pitchFamily="34" charset="0"/>
              </a:rPr>
              <a:t>–ms-view-state </a:t>
            </a:r>
            <a:r>
              <a:rPr lang="ru-RU" sz="3200" dirty="0" smtClean="0">
                <a:latin typeface="Segoe UI Light" pitchFamily="34" charset="0"/>
              </a:rPr>
              <a:t>в </a:t>
            </a:r>
            <a:r>
              <a:rPr lang="en-US" sz="3200" dirty="0" smtClean="0">
                <a:latin typeface="Segoe UI Light" pitchFamily="34" charset="0"/>
              </a:rPr>
              <a:t>CSS </a:t>
            </a:r>
            <a:r>
              <a:rPr lang="ru-RU" sz="3200" dirty="0" smtClean="0">
                <a:latin typeface="Segoe UI Light" pitchFamily="34" charset="0"/>
              </a:rPr>
              <a:t>для определения внешнего вида окна приложения</a:t>
            </a:r>
            <a:endParaRPr lang="en-US" sz="3200" dirty="0" smtClean="0">
              <a:latin typeface="Segoe UI Light" pitchFamily="34" charset="0"/>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Win8_PPT_Template">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1ba418b2-d25a-4750-94ba-b9e42b42716b">Final</Statu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F3A473F469C524B98A00E41D68EB517" ma:contentTypeVersion="1" ma:contentTypeDescription="Create a new document." ma:contentTypeScope="" ma:versionID="55535fa4b6b301620755396e2f6ec2cb">
  <xsd:schema xmlns:xsd="http://www.w3.org/2001/XMLSchema" xmlns:xs="http://www.w3.org/2001/XMLSchema" xmlns:p="http://schemas.microsoft.com/office/2006/metadata/properties" xmlns:ns2="1ba418b2-d25a-4750-94ba-b9e42b42716b" targetNamespace="http://schemas.microsoft.com/office/2006/metadata/properties" ma:root="true" ma:fieldsID="201a5cace168dc1ce9b2aaabe05c4a7d" ns2:_="">
    <xsd:import namespace="1ba418b2-d25a-4750-94ba-b9e42b42716b"/>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418b2-d25a-4750-94ba-b9e42b42716b" elementFormDefault="qualified">
    <xsd:import namespace="http://schemas.microsoft.com/office/2006/documentManagement/types"/>
    <xsd:import namespace="http://schemas.microsoft.com/office/infopath/2007/PartnerControls"/>
    <xsd:element name="Status" ma:index="8" nillable="true" ma:displayName="Status" ma:default="Ready for review" ma:format="Dropdown" ma:internalName="Status">
      <xsd:simpleType>
        <xsd:restriction base="dms:Choice">
          <xsd:enumeration value="Ready for review"/>
          <xsd:enumeration value="Review completed"/>
          <xsd:enumeration value="Edits required"/>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33C7443-01E3-4E0D-AC31-8BD209C1C579}">
  <ds:schemaRefs>
    <ds:schemaRef ds:uri="http://www.w3.org/XML/1998/namespace"/>
    <ds:schemaRef ds:uri="http://schemas.microsoft.com/office/infopath/2007/PartnerControls"/>
    <ds:schemaRef ds:uri="http://purl.org/dc/elements/1.1/"/>
    <ds:schemaRef ds:uri="http://purl.org/dc/terms/"/>
    <ds:schemaRef ds:uri="http://purl.org/dc/dcmitype/"/>
    <ds:schemaRef ds:uri="http://schemas.microsoft.com/office/2006/documentManagement/types"/>
    <ds:schemaRef ds:uri="http://schemas.microsoft.com/office/2006/metadata/properties"/>
    <ds:schemaRef ds:uri="http://schemas.openxmlformats.org/package/2006/metadata/core-properties"/>
    <ds:schemaRef ds:uri="1ba418b2-d25a-4750-94ba-b9e42b42716b"/>
  </ds:schemaRefs>
</ds:datastoreItem>
</file>

<file path=customXml/itemProps2.xml><?xml version="1.0" encoding="utf-8"?>
<ds:datastoreItem xmlns:ds="http://schemas.openxmlformats.org/officeDocument/2006/customXml" ds:itemID="{16AC5392-C834-498C-B674-ABCC5D8E16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a418b2-d25a-4750-94ba-b9e42b4271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CEB2934-CB9D-4953-B340-FBE61D6714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Win8_PPT_Template</Template>
  <TotalTime>0</TotalTime>
  <Words>560</Words>
  <Application>Microsoft Office PowerPoint</Application>
  <PresentationFormat>Произвольный</PresentationFormat>
  <Paragraphs>119</Paragraphs>
  <Slides>16</Slides>
  <Notes>15</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Win8_PPT_Template</vt:lpstr>
      <vt:lpstr>Модуль 3: Продвинутые адаптивные макеты</vt:lpstr>
      <vt:lpstr>Содержание презентации:</vt:lpstr>
      <vt:lpstr>Режимы и состояние просмотра</vt:lpstr>
      <vt:lpstr>Режимы и состояние просмотра</vt:lpstr>
      <vt:lpstr>Режимы и состояние просмотра</vt:lpstr>
      <vt:lpstr>Режимы и состояние просмотра</vt:lpstr>
      <vt:lpstr>Дизайн с учетом четырех режимов просмотра</vt:lpstr>
      <vt:lpstr>Медиа-запросы CSS</vt:lpstr>
      <vt:lpstr>-ms-view-state</vt:lpstr>
      <vt:lpstr>Медиа-запросы CSS</vt:lpstr>
      <vt:lpstr>Элемент управления ListView</vt:lpstr>
      <vt:lpstr>Элемент управления  ListView</vt:lpstr>
      <vt:lpstr>Элемент управления ListView</vt:lpstr>
      <vt:lpstr>Элемент управления ListView</vt:lpstr>
      <vt:lpstr>Обработка изменения режимов просмотра</vt:lpstr>
      <vt:lpstr>Итоги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Embrace Metro style design principles and Leverage Metro style design</dc:title>
  <dc:creator/>
  <cp:lastModifiedBy/>
  <cp:revision>1</cp:revision>
  <dcterms:created xsi:type="dcterms:W3CDTF">2012-03-27T02:52:18Z</dcterms:created>
  <dcterms:modified xsi:type="dcterms:W3CDTF">2012-11-01T22:08:11Z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0x0101004F3A473F469C524B98A00E41D68EB517</vt:lpwstr>
  </property>
</Properties>
</file>