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93" r:id="rId4"/>
  </p:sldMasterIdLst>
  <p:notesMasterIdLst>
    <p:notesMasterId r:id="rId18"/>
  </p:notesMasterIdLst>
  <p:handoutMasterIdLst>
    <p:handoutMasterId r:id="rId19"/>
  </p:handoutMasterIdLst>
  <p:sldIdLst>
    <p:sldId id="493" r:id="rId5"/>
    <p:sldId id="494" r:id="rId6"/>
    <p:sldId id="495" r:id="rId7"/>
    <p:sldId id="496" r:id="rId8"/>
    <p:sldId id="497" r:id="rId9"/>
    <p:sldId id="498" r:id="rId10"/>
    <p:sldId id="499" r:id="rId11"/>
    <p:sldId id="500" r:id="rId12"/>
    <p:sldId id="501" r:id="rId13"/>
    <p:sldId id="502" r:id="rId14"/>
    <p:sldId id="503" r:id="rId15"/>
    <p:sldId id="504" r:id="rId16"/>
    <p:sldId id="505" r:id="rId17"/>
  </p:sldIdLst>
  <p:sldSz cx="15608300" cy="8778875"/>
  <p:notesSz cx="6858000" cy="9144000"/>
  <p:defaultTextStyle>
    <a:defPPr>
      <a:defRPr lang="en-US"/>
    </a:defPPr>
    <a:lvl1pPr marL="0" algn="l" defTabSz="1170659" rtl="0" eaLnBrk="1" latinLnBrk="0" hangingPunct="1">
      <a:defRPr sz="2300" kern="1200">
        <a:solidFill>
          <a:schemeClr val="tx1"/>
        </a:solidFill>
        <a:latin typeface="+mn-lt"/>
        <a:ea typeface="+mn-ea"/>
        <a:cs typeface="+mn-cs"/>
      </a:defRPr>
    </a:lvl1pPr>
    <a:lvl2pPr marL="585330" algn="l" defTabSz="1170659" rtl="0" eaLnBrk="1" latinLnBrk="0" hangingPunct="1">
      <a:defRPr sz="2300" kern="1200">
        <a:solidFill>
          <a:schemeClr val="tx1"/>
        </a:solidFill>
        <a:latin typeface="+mn-lt"/>
        <a:ea typeface="+mn-ea"/>
        <a:cs typeface="+mn-cs"/>
      </a:defRPr>
    </a:lvl2pPr>
    <a:lvl3pPr marL="1170659" algn="l" defTabSz="1170659" rtl="0" eaLnBrk="1" latinLnBrk="0" hangingPunct="1">
      <a:defRPr sz="2300" kern="1200">
        <a:solidFill>
          <a:schemeClr val="tx1"/>
        </a:solidFill>
        <a:latin typeface="+mn-lt"/>
        <a:ea typeface="+mn-ea"/>
        <a:cs typeface="+mn-cs"/>
      </a:defRPr>
    </a:lvl3pPr>
    <a:lvl4pPr marL="1755989" algn="l" defTabSz="1170659" rtl="0" eaLnBrk="1" latinLnBrk="0" hangingPunct="1">
      <a:defRPr sz="2300" kern="1200">
        <a:solidFill>
          <a:schemeClr val="tx1"/>
        </a:solidFill>
        <a:latin typeface="+mn-lt"/>
        <a:ea typeface="+mn-ea"/>
        <a:cs typeface="+mn-cs"/>
      </a:defRPr>
    </a:lvl4pPr>
    <a:lvl5pPr marL="2341319" algn="l" defTabSz="1170659" rtl="0" eaLnBrk="1" latinLnBrk="0" hangingPunct="1">
      <a:defRPr sz="2300" kern="1200">
        <a:solidFill>
          <a:schemeClr val="tx1"/>
        </a:solidFill>
        <a:latin typeface="+mn-lt"/>
        <a:ea typeface="+mn-ea"/>
        <a:cs typeface="+mn-cs"/>
      </a:defRPr>
    </a:lvl5pPr>
    <a:lvl6pPr marL="2926649" algn="l" defTabSz="1170659" rtl="0" eaLnBrk="1" latinLnBrk="0" hangingPunct="1">
      <a:defRPr sz="2300" kern="1200">
        <a:solidFill>
          <a:schemeClr val="tx1"/>
        </a:solidFill>
        <a:latin typeface="+mn-lt"/>
        <a:ea typeface="+mn-ea"/>
        <a:cs typeface="+mn-cs"/>
      </a:defRPr>
    </a:lvl6pPr>
    <a:lvl7pPr marL="3511978" algn="l" defTabSz="1170659" rtl="0" eaLnBrk="1" latinLnBrk="0" hangingPunct="1">
      <a:defRPr sz="2300" kern="1200">
        <a:solidFill>
          <a:schemeClr val="tx1"/>
        </a:solidFill>
        <a:latin typeface="+mn-lt"/>
        <a:ea typeface="+mn-ea"/>
        <a:cs typeface="+mn-cs"/>
      </a:defRPr>
    </a:lvl7pPr>
    <a:lvl8pPr marL="4097308" algn="l" defTabSz="1170659" rtl="0" eaLnBrk="1" latinLnBrk="0" hangingPunct="1">
      <a:defRPr sz="2300" kern="1200">
        <a:solidFill>
          <a:schemeClr val="tx1"/>
        </a:solidFill>
        <a:latin typeface="+mn-lt"/>
        <a:ea typeface="+mn-ea"/>
        <a:cs typeface="+mn-cs"/>
      </a:defRPr>
    </a:lvl8pPr>
    <a:lvl9pPr marL="4682638" algn="l" defTabSz="1170659" rtl="0" eaLnBrk="1" latinLnBrk="0" hangingPunct="1">
      <a:defRPr sz="2300" kern="1200">
        <a:solidFill>
          <a:schemeClr val="tx1"/>
        </a:solidFill>
        <a:latin typeface="+mn-lt"/>
        <a:ea typeface="+mn-ea"/>
        <a:cs typeface="+mn-cs"/>
      </a:defRPr>
    </a:lvl9pPr>
  </p:defaultTextStyle>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Автор"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4D2"/>
    <a:srgbClr val="333399"/>
    <a:srgbClr val="00DCFF"/>
    <a:srgbClr val="111111"/>
    <a:srgbClr val="008DA4"/>
    <a:srgbClr val="7D0D00"/>
    <a:srgbClr val="164613"/>
    <a:srgbClr val="072B60"/>
    <a:srgbClr val="21DCFE"/>
    <a:srgbClr val="2929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23301" autoAdjust="0"/>
    <p:restoredTop sz="83993" autoAdjust="0"/>
  </p:normalViewPr>
  <p:slideViewPr>
    <p:cSldViewPr snapToGrid="0">
      <p:cViewPr>
        <p:scale>
          <a:sx n="70" d="100"/>
          <a:sy n="70" d="100"/>
        </p:scale>
        <p:origin x="-882" y="-276"/>
      </p:cViewPr>
      <p:guideLst>
        <p:guide orient="horz" pos="184"/>
        <p:guide orient="horz" pos="1536"/>
        <p:guide orient="horz" pos="3502"/>
        <p:guide orient="horz" pos="5346"/>
        <p:guide orient="horz" pos="1905"/>
        <p:guide orient="horz" pos="1167"/>
        <p:guide pos="4916"/>
        <p:guide pos="419"/>
        <p:guide pos="1524"/>
        <p:guide pos="9412"/>
        <p:guide pos="9044"/>
        <p:guide pos="78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98" d="100"/>
          <a:sy n="98" d="100"/>
        </p:scale>
        <p:origin x="-3516" y="-11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Segoe UI"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UI" pitchFamily="34" charset="0"/>
              </a:rPr>
              <a:pPr/>
              <a:t>10/26/2012</a:t>
            </a:fld>
            <a:endParaRPr lang="en-US" dirty="0">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UI" pitchFamily="34" charset="0"/>
              </a:rPr>
              <a:pPr/>
              <a:t>‹#›</a:t>
            </a:fld>
            <a:endParaRPr lang="en-US" dirty="0">
              <a:latin typeface="Segoe UI" pitchFamily="34" charset="0"/>
            </a:endParaRPr>
          </a:p>
        </p:txBody>
      </p:sp>
    </p:spTree>
    <p:extLst>
      <p:ext uri="{BB962C8B-B14F-4D97-AF65-F5344CB8AC3E}">
        <p14:creationId xmlns:p14="http://schemas.microsoft.com/office/powerpoint/2010/main" val="28290163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7C3FBCD4-166E-446F-AF18-7D4A0CF9AEF6}" type="datetimeFigureOut">
              <a:rPr lang="en-US" smtClean="0"/>
              <a:pPr/>
              <a:t>10/26/2012</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Segoe UI"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3124071592"/>
      </p:ext>
    </p:extLst>
  </p:cSld>
  <p:clrMap bg1="lt1" tx1="dk1" bg2="lt2" tx2="dk2" accent1="accent1" accent2="accent2" accent3="accent3" accent4="accent4" accent5="accent5" accent6="accent6" hlink="hlink" folHlink="folHlink"/>
  <p:notesStyle>
    <a:lvl1pPr marL="0" algn="l" defTabSz="1170659" rtl="0" eaLnBrk="1" latinLnBrk="0" hangingPunct="1">
      <a:lnSpc>
        <a:spcPct val="90000"/>
      </a:lnSpc>
      <a:spcAft>
        <a:spcPts val="426"/>
      </a:spcAft>
      <a:defRPr sz="1200" kern="1200">
        <a:solidFill>
          <a:schemeClr val="tx1"/>
        </a:solidFill>
        <a:latin typeface="Segoe UI" pitchFamily="34" charset="0"/>
        <a:ea typeface="+mn-ea"/>
        <a:cs typeface="+mn-cs"/>
      </a:defRPr>
    </a:lvl1pPr>
    <a:lvl2pPr marL="272680" indent="-135493" algn="l" defTabSz="1170659" rtl="0" eaLnBrk="1" latinLnBrk="0" hangingPunct="1">
      <a:lnSpc>
        <a:spcPct val="90000"/>
      </a:lnSpc>
      <a:spcAft>
        <a:spcPts val="426"/>
      </a:spcAft>
      <a:buFont typeface="Arial" pitchFamily="34" charset="0"/>
      <a:buChar char="•"/>
      <a:defRPr sz="1200" kern="1200">
        <a:solidFill>
          <a:schemeClr val="tx1"/>
        </a:solidFill>
        <a:latin typeface="Segoe UI" pitchFamily="34" charset="0"/>
        <a:ea typeface="+mn-ea"/>
        <a:cs typeface="+mn-cs"/>
      </a:defRPr>
    </a:lvl2pPr>
    <a:lvl3pPr marL="420028" indent="-147350" algn="l" defTabSz="1170659" rtl="0" eaLnBrk="1" latinLnBrk="0" hangingPunct="1">
      <a:lnSpc>
        <a:spcPct val="90000"/>
      </a:lnSpc>
      <a:spcAft>
        <a:spcPts val="426"/>
      </a:spcAft>
      <a:buFont typeface="Arial" pitchFamily="34" charset="0"/>
      <a:buChar char="•"/>
      <a:defRPr sz="1200" kern="1200">
        <a:solidFill>
          <a:schemeClr val="tx1"/>
        </a:solidFill>
        <a:latin typeface="Segoe UI" pitchFamily="34" charset="0"/>
        <a:ea typeface="+mn-ea"/>
        <a:cs typeface="+mn-cs"/>
      </a:defRPr>
    </a:lvl3pPr>
    <a:lvl4pPr marL="618188" indent="-187997" algn="l" defTabSz="1170659" rtl="0" eaLnBrk="1" latinLnBrk="0" hangingPunct="1">
      <a:lnSpc>
        <a:spcPct val="90000"/>
      </a:lnSpc>
      <a:spcAft>
        <a:spcPts val="426"/>
      </a:spcAft>
      <a:buFont typeface="Arial" pitchFamily="34" charset="0"/>
      <a:buChar char="•"/>
      <a:defRPr sz="1200" kern="1200">
        <a:solidFill>
          <a:schemeClr val="tx1"/>
        </a:solidFill>
        <a:latin typeface="Segoe UI" pitchFamily="34" charset="0"/>
        <a:ea typeface="+mn-ea"/>
        <a:cs typeface="+mn-cs"/>
      </a:defRPr>
    </a:lvl4pPr>
    <a:lvl5pPr marL="787553" indent="-147350" algn="l" defTabSz="1170659" rtl="0" eaLnBrk="1" latinLnBrk="0" hangingPunct="1">
      <a:lnSpc>
        <a:spcPct val="90000"/>
      </a:lnSpc>
      <a:spcAft>
        <a:spcPts val="426"/>
      </a:spcAft>
      <a:buFont typeface="Arial" pitchFamily="34" charset="0"/>
      <a:buChar char="•"/>
      <a:defRPr sz="1200" kern="1200">
        <a:solidFill>
          <a:schemeClr val="tx1"/>
        </a:solidFill>
        <a:latin typeface="Segoe UI" pitchFamily="34" charset="0"/>
        <a:ea typeface="+mn-ea"/>
        <a:cs typeface="+mn-cs"/>
      </a:defRPr>
    </a:lvl5pPr>
    <a:lvl6pPr marL="2926649" algn="l" defTabSz="1170659" rtl="0" eaLnBrk="1" latinLnBrk="0" hangingPunct="1">
      <a:defRPr sz="1500" kern="1200">
        <a:solidFill>
          <a:schemeClr val="tx1"/>
        </a:solidFill>
        <a:latin typeface="+mn-lt"/>
        <a:ea typeface="+mn-ea"/>
        <a:cs typeface="+mn-cs"/>
      </a:defRPr>
    </a:lvl6pPr>
    <a:lvl7pPr marL="3511978" algn="l" defTabSz="1170659" rtl="0" eaLnBrk="1" latinLnBrk="0" hangingPunct="1">
      <a:defRPr sz="1500" kern="1200">
        <a:solidFill>
          <a:schemeClr val="tx1"/>
        </a:solidFill>
        <a:latin typeface="+mn-lt"/>
        <a:ea typeface="+mn-ea"/>
        <a:cs typeface="+mn-cs"/>
      </a:defRPr>
    </a:lvl7pPr>
    <a:lvl8pPr marL="4097308" algn="l" defTabSz="1170659" rtl="0" eaLnBrk="1" latinLnBrk="0" hangingPunct="1">
      <a:defRPr sz="1500" kern="1200">
        <a:solidFill>
          <a:schemeClr val="tx1"/>
        </a:solidFill>
        <a:latin typeface="+mn-lt"/>
        <a:ea typeface="+mn-ea"/>
        <a:cs typeface="+mn-cs"/>
      </a:defRPr>
    </a:lvl8pPr>
    <a:lvl9pPr marL="4682638" algn="l" defTabSz="1170659"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ue 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3485191"/>
            <a:ext cx="13116012" cy="1950217"/>
          </a:xfrm>
        </p:spPr>
        <p:txBody>
          <a:bodyPr anchor="ctr">
            <a:noAutofit/>
          </a:bodyPr>
          <a:lstStyle>
            <a:lvl1pPr algn="ctr">
              <a:lnSpc>
                <a:spcPct val="90000"/>
              </a:lnSpc>
              <a:defRPr sz="7700" spc="-384"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842574" y="7267588"/>
            <a:ext cx="13116013" cy="593009"/>
          </a:xfrm>
        </p:spPr>
        <p:txBody>
          <a:bodyPr>
            <a:noAutofit/>
          </a:bodyPr>
          <a:lstStyle>
            <a:lvl1pPr marL="0" indent="0" algn="l">
              <a:lnSpc>
                <a:spcPct val="90000"/>
              </a:lnSpc>
              <a:spcBef>
                <a:spcPts val="0"/>
              </a:spcBef>
              <a:buNone/>
              <a:defRPr sz="2600" b="1" cap="all" baseline="0">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842574" y="7835960"/>
            <a:ext cx="6832442" cy="283667"/>
          </a:xfrm>
        </p:spPr>
        <p:txBody>
          <a:bodyPr/>
          <a:lstStyle>
            <a:lvl1pPr marL="0" indent="0">
              <a:buNone/>
              <a:defRPr sz="2000" baseline="0">
                <a:solidFill>
                  <a:schemeClr val="bg1">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Tree>
    <p:extLst>
      <p:ext uri="{BB962C8B-B14F-4D97-AF65-F5344CB8AC3E}">
        <p14:creationId xmlns:p14="http://schemas.microsoft.com/office/powerpoint/2010/main" val="1662264788"/>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Subtitle with Content">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473023"/>
            <a:ext cx="14276777" cy="1935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3"/>
          <p:cNvSpPr>
            <a:spLocks noGrp="1"/>
          </p:cNvSpPr>
          <p:nvPr>
            <p:ph type="body" sz="quarter" idx="11"/>
          </p:nvPr>
        </p:nvSpPr>
        <p:spPr>
          <a:xfrm>
            <a:off x="784448" y="1830511"/>
            <a:ext cx="14162097" cy="276999"/>
          </a:xfrm>
        </p:spPr>
        <p:txBody>
          <a:bodyPr/>
          <a:lstStyle>
            <a:lvl1pPr marL="0" indent="0">
              <a:buNone/>
              <a:defRPr sz="20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7" name="TextBox 6"/>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9" name="TextBox 8"/>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10" name="TextBox 9"/>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Tree>
    <p:extLst>
      <p:ext uri="{BB962C8B-B14F-4D97-AF65-F5344CB8AC3E}">
        <p14:creationId xmlns:p14="http://schemas.microsoft.com/office/powerpoint/2010/main" val="2287014585"/>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ist with Bullets">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774954" y="2473023"/>
            <a:ext cx="14276777" cy="193591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3"/>
          <p:cNvSpPr>
            <a:spLocks noGrp="1"/>
          </p:cNvSpPr>
          <p:nvPr>
            <p:ph type="body" sz="quarter" idx="11"/>
          </p:nvPr>
        </p:nvSpPr>
        <p:spPr>
          <a:xfrm>
            <a:off x="784448" y="1830511"/>
            <a:ext cx="14162097" cy="276999"/>
          </a:xfrm>
        </p:spPr>
        <p:txBody>
          <a:bodyPr/>
          <a:lstStyle>
            <a:lvl1pPr marL="0" indent="0">
              <a:buNone/>
              <a:defRPr sz="20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7" name="TextBox 6"/>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extLst>
      <p:ext uri="{BB962C8B-B14F-4D97-AF65-F5344CB8AC3E}">
        <p14:creationId xmlns:p14="http://schemas.microsoft.com/office/powerpoint/2010/main" val="4206615753"/>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ist without Bullets">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473023"/>
            <a:ext cx="14276777" cy="425501"/>
          </a:xfrm>
        </p:spPr>
        <p:txBody>
          <a:bodyPr/>
          <a:lstStyle>
            <a:lvl1pPr marL="0" indent="0">
              <a:buNone/>
              <a:defRPr/>
            </a:lvl1pPr>
          </a:lstStyle>
          <a:p>
            <a:pPr lvl="0"/>
            <a:r>
              <a:rPr lang="en-US" smtClean="0"/>
              <a:t>Click to edit Master text styles</a:t>
            </a:r>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3"/>
          <p:cNvSpPr>
            <a:spLocks noGrp="1"/>
          </p:cNvSpPr>
          <p:nvPr>
            <p:ph type="body" sz="quarter" idx="11"/>
          </p:nvPr>
        </p:nvSpPr>
        <p:spPr>
          <a:xfrm>
            <a:off x="784448" y="1830511"/>
            <a:ext cx="14162097" cy="276999"/>
          </a:xfrm>
        </p:spPr>
        <p:txBody>
          <a:bodyPr/>
          <a:lstStyle>
            <a:lvl1pPr marL="0" indent="0">
              <a:buNone/>
              <a:defRPr sz="20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7" name="TextBox 6"/>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extLst>
      <p:ext uri="{BB962C8B-B14F-4D97-AF65-F5344CB8AC3E}">
        <p14:creationId xmlns:p14="http://schemas.microsoft.com/office/powerpoint/2010/main" val="947561039"/>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ubtitle and Paragraph">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473023"/>
            <a:ext cx="14276777" cy="425501"/>
          </a:xfrm>
        </p:spPr>
        <p:txBody>
          <a:bodyPr/>
          <a:lstStyle>
            <a:lvl1pPr marL="0" indent="0">
              <a:buNone/>
              <a:defRPr/>
            </a:lvl1pPr>
          </a:lstStyle>
          <a:p>
            <a:pPr lvl="0"/>
            <a:r>
              <a:rPr lang="en-US" smtClean="0"/>
              <a:t>Click to edit Master text styles</a:t>
            </a:r>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3"/>
          <p:cNvSpPr>
            <a:spLocks noGrp="1"/>
          </p:cNvSpPr>
          <p:nvPr>
            <p:ph type="body" sz="quarter" idx="11"/>
          </p:nvPr>
        </p:nvSpPr>
        <p:spPr>
          <a:xfrm>
            <a:off x="784448" y="1830511"/>
            <a:ext cx="14162097" cy="276999"/>
          </a:xfrm>
        </p:spPr>
        <p:txBody>
          <a:bodyPr/>
          <a:lstStyle>
            <a:lvl1pPr marL="0" indent="0">
              <a:buNone/>
              <a:defRPr sz="20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7" name="TextBox 6"/>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extLst>
      <p:ext uri="{BB962C8B-B14F-4D97-AF65-F5344CB8AC3E}">
        <p14:creationId xmlns:p14="http://schemas.microsoft.com/office/powerpoint/2010/main" val="3774478821"/>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No Sub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774954" y="1991030"/>
            <a:ext cx="14276777" cy="1935915"/>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5"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6" name="TextBox 5"/>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5" name="TextBox 4"/>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6" name="TextBox 5"/>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7" name="TextBox 6"/>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Walkin 2">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3485191"/>
            <a:ext cx="13116012" cy="1950217"/>
          </a:xfrm>
        </p:spPr>
        <p:txBody>
          <a:bodyPr anchor="ctr">
            <a:noAutofit/>
          </a:bodyPr>
          <a:lstStyle>
            <a:lvl1pPr algn="ctr">
              <a:lnSpc>
                <a:spcPct val="90000"/>
              </a:lnSpc>
              <a:defRPr sz="7700" spc="-384" baseline="0">
                <a:solidFill>
                  <a:schemeClr val="accent6">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842574" y="7267588"/>
            <a:ext cx="13116013" cy="593009"/>
          </a:xfrm>
        </p:spPr>
        <p:txBody>
          <a:bodyPr>
            <a:noAutofit/>
          </a:bodyPr>
          <a:lstStyle>
            <a:lvl1pPr marL="0" indent="0" algn="l">
              <a:lnSpc>
                <a:spcPct val="90000"/>
              </a:lnSpc>
              <a:spcBef>
                <a:spcPts val="0"/>
              </a:spcBef>
              <a:buNone/>
              <a:defRPr sz="2600" b="1" cap="all" baseline="0">
                <a:solidFill>
                  <a:schemeClr val="tx1">
                    <a:lumMod val="75000"/>
                    <a:lumOff val="25000"/>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842574" y="7835960"/>
            <a:ext cx="6832442" cy="283667"/>
          </a:xfrm>
        </p:spPr>
        <p:txBody>
          <a:bodyPr/>
          <a:lstStyle>
            <a:lvl1pPr marL="0" indent="0">
              <a:buNone/>
              <a:defRPr sz="2000" baseline="0">
                <a:solidFill>
                  <a:schemeClr val="tx1">
                    <a:lumMod val="75000"/>
                    <a:lumOff val="25000"/>
                    <a:alpha val="99000"/>
                  </a:schemeClr>
                </a:solidFill>
              </a:defRPr>
            </a:lvl1pPr>
          </a:lstStyle>
          <a:p>
            <a:pPr lvl="0"/>
            <a:r>
              <a:rPr lang="en-US" dirty="0" smtClean="0"/>
              <a:t>Click to edit presenter and date</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Tree>
    <p:extLst>
      <p:ext uri="{BB962C8B-B14F-4D97-AF65-F5344CB8AC3E}">
        <p14:creationId xmlns:p14="http://schemas.microsoft.com/office/powerpoint/2010/main" val="538925357"/>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Tree>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664745" y="1853317"/>
            <a:ext cx="14276777" cy="1935915"/>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3485191"/>
            <a:ext cx="13116012" cy="1950217"/>
          </a:xfrm>
        </p:spPr>
        <p:txBody>
          <a:bodyPr anchor="ctr">
            <a:noAutofit/>
          </a:bodyPr>
          <a:lstStyle>
            <a:lvl1pPr algn="ctr">
              <a:lnSpc>
                <a:spcPct val="90000"/>
              </a:lnSpc>
              <a:defRPr sz="7700" spc="-384"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hasCustomPrompt="1"/>
          </p:nvPr>
        </p:nvSpPr>
        <p:spPr>
          <a:xfrm>
            <a:off x="842574" y="7267588"/>
            <a:ext cx="13116013" cy="593009"/>
          </a:xfrm>
        </p:spPr>
        <p:txBody>
          <a:bodyPr>
            <a:noAutofit/>
          </a:bodyPr>
          <a:lstStyle>
            <a:lvl1pPr marL="0" indent="0" algn="l">
              <a:lnSpc>
                <a:spcPct val="90000"/>
              </a:lnSpc>
              <a:spcBef>
                <a:spcPts val="0"/>
              </a:spcBef>
              <a:buNone/>
              <a:defRPr sz="2600" b="1" cap="all" baseline="0">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dirty="0" smtClean="0"/>
              <a:t>This is a subtitle</a:t>
            </a:r>
            <a:endParaRPr lang="en-US" dirty="0"/>
          </a:p>
        </p:txBody>
      </p:sp>
      <p:sp>
        <p:nvSpPr>
          <p:cNvPr id="13" name="Text Placeholder 12"/>
          <p:cNvSpPr>
            <a:spLocks noGrp="1"/>
          </p:cNvSpPr>
          <p:nvPr>
            <p:ph type="body" sz="quarter" idx="10" hasCustomPrompt="1"/>
          </p:nvPr>
        </p:nvSpPr>
        <p:spPr>
          <a:xfrm>
            <a:off x="842574" y="7835960"/>
            <a:ext cx="6832442" cy="283667"/>
          </a:xfrm>
        </p:spPr>
        <p:txBody>
          <a:bodyPr/>
          <a:lstStyle>
            <a:lvl1pPr marL="0" indent="0">
              <a:buNone/>
              <a:defRPr sz="2000" baseline="0">
                <a:solidFill>
                  <a:schemeClr val="bg1">
                    <a:alpha val="99000"/>
                  </a:schemeClr>
                </a:solidFill>
              </a:defRPr>
            </a:lvl1pPr>
          </a:lstStyle>
          <a:p>
            <a:pPr lvl="0"/>
            <a:r>
              <a:rPr lang="en-US" dirty="0" smtClean="0"/>
              <a:t>Click to edit presenter and date</a:t>
            </a:r>
            <a:endParaRPr lang="en-US" dirty="0"/>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664745" y="1853317"/>
            <a:ext cx="14276777" cy="1935915"/>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7986340"/>
            <a:ext cx="15608301" cy="792537"/>
          </a:xfrm>
          <a:solidFill>
            <a:srgbClr val="FFFF99"/>
          </a:solidFill>
        </p:spPr>
        <p:txBody>
          <a:bodyPr wrap="square" lIns="195110" tIns="97555" rIns="195110" bIns="97555" anchor="b" anchorCtr="0">
            <a:noAutofit/>
          </a:bodyPr>
          <a:lstStyle>
            <a:lvl1pPr algn="r">
              <a:buFont typeface="Arial" pitchFamily="34" charset="0"/>
              <a:buNone/>
              <a:defRPr spc="-64"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786426" y="7224997"/>
            <a:ext cx="12260797" cy="471459"/>
          </a:xfrm>
          <a:prstGeom prst="rect">
            <a:avLst/>
          </a:prstGeom>
        </p:spPr>
        <p:txBody>
          <a:bodyPr lIns="0">
            <a:noAutofit/>
          </a:bodyPr>
          <a:lstStyle>
            <a:lvl1pPr marL="0" indent="0" algn="l">
              <a:buNone/>
              <a:defRPr sz="2600" b="1" cap="all" spc="0" baseline="0">
                <a:solidFill>
                  <a:schemeClr val="tx1">
                    <a:lumMod val="75000"/>
                    <a:lumOff val="25000"/>
                  </a:schemeClr>
                </a:solidFill>
                <a:latin typeface="Segoe UI" pitchFamily="34" charset="0"/>
                <a:ea typeface="Segoe UI" pitchFamily="34" charset="0"/>
                <a:cs typeface="Segoe UI" pitchFamily="34" charset="0"/>
              </a:defRPr>
            </a:lvl1pPr>
            <a:lvl2pPr marL="585353" indent="0" algn="ctr">
              <a:buNone/>
              <a:defRPr>
                <a:solidFill>
                  <a:schemeClr val="tx1">
                    <a:tint val="75000"/>
                  </a:schemeClr>
                </a:solidFill>
              </a:defRPr>
            </a:lvl2pPr>
            <a:lvl3pPr marL="1170706" indent="0" algn="ctr">
              <a:buNone/>
              <a:defRPr>
                <a:solidFill>
                  <a:schemeClr val="tx1">
                    <a:tint val="75000"/>
                  </a:schemeClr>
                </a:solidFill>
              </a:defRPr>
            </a:lvl3pPr>
            <a:lvl4pPr marL="1756059" indent="0" algn="ctr">
              <a:buNone/>
              <a:defRPr>
                <a:solidFill>
                  <a:schemeClr val="tx1">
                    <a:tint val="75000"/>
                  </a:schemeClr>
                </a:solidFill>
              </a:defRPr>
            </a:lvl4pPr>
            <a:lvl5pPr marL="2341413" indent="0" algn="ctr">
              <a:buNone/>
              <a:defRPr>
                <a:solidFill>
                  <a:schemeClr val="tx1">
                    <a:tint val="75000"/>
                  </a:schemeClr>
                </a:solidFill>
              </a:defRPr>
            </a:lvl5pPr>
            <a:lvl6pPr marL="2926766" indent="0" algn="ctr">
              <a:buNone/>
              <a:defRPr>
                <a:solidFill>
                  <a:schemeClr val="tx1">
                    <a:tint val="75000"/>
                  </a:schemeClr>
                </a:solidFill>
              </a:defRPr>
            </a:lvl6pPr>
            <a:lvl7pPr marL="3512119" indent="0" algn="ctr">
              <a:buNone/>
              <a:defRPr>
                <a:solidFill>
                  <a:schemeClr val="tx1">
                    <a:tint val="75000"/>
                  </a:schemeClr>
                </a:solidFill>
              </a:defRPr>
            </a:lvl7pPr>
            <a:lvl8pPr marL="4097472" indent="0" algn="ctr">
              <a:buNone/>
              <a:defRPr>
                <a:solidFill>
                  <a:schemeClr val="tx1">
                    <a:tint val="75000"/>
                  </a:schemeClr>
                </a:solidFill>
              </a:defRPr>
            </a:lvl8pPr>
            <a:lvl9pPr marL="4682825"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786426" y="7642264"/>
            <a:ext cx="12260797" cy="798378"/>
          </a:xfrm>
          <a:prstGeom prst="rect">
            <a:avLst/>
          </a:prstGeom>
        </p:spPr>
        <p:txBody>
          <a:bodyPr vert="horz" lIns="0">
            <a:normAutofit/>
          </a:bodyPr>
          <a:lstStyle>
            <a:lvl1pPr>
              <a:lnSpc>
                <a:spcPct val="70000"/>
              </a:lnSpc>
              <a:buFontTx/>
              <a:buNone/>
              <a:defRPr kumimoji="0" lang="en-US" sz="2000" b="0" i="0" u="none" strike="noStrike" kern="1200" cap="none" spc="-9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1170706" rtl="0" eaLnBrk="1" fontAlgn="auto" latinLnBrk="0" hangingPunct="1">
              <a:lnSpc>
                <a:spcPts val="3073"/>
              </a:lnSpc>
              <a:spcBef>
                <a:spcPts val="0"/>
              </a:spcBef>
              <a:spcAft>
                <a:spcPts val="0"/>
              </a:spcAft>
              <a:buClr>
                <a:srgbClr val="00B0F0"/>
              </a:buClr>
              <a:buSzPct val="100000"/>
              <a:buFontTx/>
              <a:buNone/>
              <a:tabLst/>
              <a:defRPr/>
            </a:pPr>
            <a:r>
              <a:rPr lang="en-US" dirty="0" smtClean="0"/>
              <a:t>Click to edit presenter </a:t>
            </a:r>
          </a:p>
          <a:p>
            <a:pPr marL="0" marR="0" lvl="0" indent="0" algn="l" defTabSz="1170706" rtl="0" eaLnBrk="1" fontAlgn="auto" latinLnBrk="0" hangingPunct="1">
              <a:lnSpc>
                <a:spcPts val="3073"/>
              </a:lnSpc>
              <a:spcBef>
                <a:spcPts val="0"/>
              </a:spcBef>
              <a:spcAft>
                <a:spcPts val="0"/>
              </a:spcAft>
              <a:buClr>
                <a:srgbClr val="00B0F0"/>
              </a:buClr>
              <a:buSzPct val="100000"/>
              <a:buFontTx/>
              <a:buNone/>
              <a:tabLst/>
              <a:defRPr/>
            </a:pPr>
            <a:r>
              <a:rPr lang="en-US" dirty="0" smtClean="0"/>
              <a:t>and date</a:t>
            </a:r>
          </a:p>
        </p:txBody>
      </p:sp>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0861"/>
            <a:ext cx="15627657" cy="8768016"/>
          </a:xfrm>
          <a:prstGeom prst="rect">
            <a:avLst/>
          </a:prstGeom>
        </p:spPr>
      </p:pic>
    </p:spTree>
    <p:extLst>
      <p:ext uri="{BB962C8B-B14F-4D97-AF65-F5344CB8AC3E}">
        <p14:creationId xmlns:p14="http://schemas.microsoft.com/office/powerpoint/2010/main" val="831213568"/>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80415" y="351562"/>
            <a:ext cx="14047470" cy="1463146"/>
          </a:xfrm>
          <a:prstGeom prst="rect">
            <a:avLst/>
          </a:prstGeom>
        </p:spPr>
        <p:txBody>
          <a:bodyPr vert="horz" lIns="130046" tIns="65023" rIns="130046" bIns="65023"/>
          <a:lstStyle/>
          <a:p>
            <a:r>
              <a:rPr lang="en-US" dirty="0" smtClean="0"/>
              <a:t>Click to edit Master title style</a:t>
            </a:r>
            <a:endParaRPr lang="en-US" dirty="0"/>
          </a:p>
        </p:txBody>
      </p:sp>
      <p:sp>
        <p:nvSpPr>
          <p:cNvPr id="3" name="Content Placeholder 2"/>
          <p:cNvSpPr>
            <a:spLocks noGrp="1"/>
          </p:cNvSpPr>
          <p:nvPr>
            <p:ph idx="1"/>
          </p:nvPr>
        </p:nvSpPr>
        <p:spPr>
          <a:xfrm>
            <a:off x="780415" y="2048405"/>
            <a:ext cx="14047470" cy="2411940"/>
          </a:xfrm>
          <a:prstGeom prst="rect">
            <a:avLst/>
          </a:prstGeom>
        </p:spPr>
        <p:txBody>
          <a:bodyPr vert="horz" lIns="130046" tIns="65023" rIns="130046" bIns="65023"/>
          <a:lstStyle>
            <a:lvl1pPr>
              <a:defRPr sz="4000"/>
            </a:lvl1pPr>
            <a:lvl2pPr>
              <a:defRPr sz="3400"/>
            </a:lvl2pPr>
            <a:lvl3pPr>
              <a:defRPr sz="28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62101697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hoto 1">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19850" y="345411"/>
            <a:ext cx="13116012" cy="1950217"/>
          </a:xfrm>
        </p:spPr>
        <p:txBody>
          <a:bodyPr anchor="ctr">
            <a:noAutofit/>
          </a:bodyPr>
          <a:lstStyle>
            <a:lvl1pPr algn="l">
              <a:lnSpc>
                <a:spcPct val="90000"/>
              </a:lnSpc>
              <a:defRPr sz="6100" spc="-256" baseline="0">
                <a:solidFill>
                  <a:schemeClr val="accent6">
                    <a:alpha val="99000"/>
                  </a:schemeClr>
                </a:solidFill>
                <a:latin typeface="Segoe UI Light"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719849" y="7432843"/>
            <a:ext cx="13116013" cy="593009"/>
          </a:xfrm>
        </p:spPr>
        <p:txBody>
          <a:bodyPr>
            <a:noAutofit/>
          </a:bodyPr>
          <a:lstStyle>
            <a:lvl1pPr marL="0" indent="0" algn="l">
              <a:lnSpc>
                <a:spcPct val="90000"/>
              </a:lnSpc>
              <a:spcBef>
                <a:spcPts val="0"/>
              </a:spcBef>
              <a:buNone/>
              <a:defRPr sz="2600" b="1" cap="all" baseline="0">
                <a:solidFill>
                  <a:schemeClr val="tx1">
                    <a:lumMod val="75000"/>
                    <a:lumOff val="25000"/>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719850" y="7835960"/>
            <a:ext cx="6832442" cy="283667"/>
          </a:xfrm>
        </p:spPr>
        <p:txBody>
          <a:bodyPr/>
          <a:lstStyle>
            <a:lvl1pPr marL="0" indent="0">
              <a:buNone/>
              <a:defRPr sz="2000" baseline="0">
                <a:solidFill>
                  <a:schemeClr val="tx1">
                    <a:lumMod val="75000"/>
                    <a:lumOff val="25000"/>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Tree>
    <p:extLst>
      <p:ext uri="{BB962C8B-B14F-4D97-AF65-F5344CB8AC3E}">
        <p14:creationId xmlns:p14="http://schemas.microsoft.com/office/powerpoint/2010/main" val="4060681425"/>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hoto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19850" y="5661108"/>
            <a:ext cx="13116012" cy="1950217"/>
          </a:xfrm>
        </p:spPr>
        <p:txBody>
          <a:bodyPr anchor="ctr">
            <a:noAutofit/>
          </a:bodyPr>
          <a:lstStyle>
            <a:lvl1pPr algn="l">
              <a:lnSpc>
                <a:spcPct val="90000"/>
              </a:lnSpc>
              <a:defRPr sz="6100" spc="-256" baseline="0">
                <a:solidFill>
                  <a:schemeClr val="bg1">
                    <a:alpha val="99000"/>
                  </a:schemeClr>
                </a:solidFill>
                <a:latin typeface="Segoe UI Light"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719849" y="7432843"/>
            <a:ext cx="13116013" cy="593009"/>
          </a:xfrm>
        </p:spPr>
        <p:txBody>
          <a:bodyPr>
            <a:noAutofit/>
          </a:bodyPr>
          <a:lstStyle>
            <a:lvl1pPr marL="0" indent="0" algn="l">
              <a:lnSpc>
                <a:spcPct val="90000"/>
              </a:lnSpc>
              <a:spcBef>
                <a:spcPts val="0"/>
              </a:spcBef>
              <a:buNone/>
              <a:defRPr sz="2600" b="1" cap="all" baseline="0">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719850" y="7835960"/>
            <a:ext cx="6832442" cy="283667"/>
          </a:xfrm>
        </p:spPr>
        <p:txBody>
          <a:bodyPr/>
          <a:lstStyle>
            <a:lvl1pPr marL="0" indent="0">
              <a:buNone/>
              <a:defRPr sz="2000" baseline="0">
                <a:solidFill>
                  <a:schemeClr val="bg1">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Tree>
    <p:extLst>
      <p:ext uri="{BB962C8B-B14F-4D97-AF65-F5344CB8AC3E}">
        <p14:creationId xmlns:p14="http://schemas.microsoft.com/office/powerpoint/2010/main" val="2993010980"/>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1621858"/>
            <a:ext cx="11938988" cy="1950213"/>
          </a:xfrm>
        </p:spPr>
        <p:txBody>
          <a:bodyPr anchor="ctr" anchorCtr="0">
            <a:noAutofit/>
          </a:bodyPr>
          <a:lstStyle>
            <a:lvl1pPr>
              <a:lnSpc>
                <a:spcPct val="90000"/>
              </a:lnSpc>
              <a:defRPr sz="5600" i="0" u="none" baseline="0">
                <a:solidFill>
                  <a:schemeClr val="bg1">
                    <a:alpha val="99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42080" y="5561989"/>
            <a:ext cx="11938989" cy="590974"/>
          </a:xfrm>
        </p:spPr>
        <p:txBody>
          <a:bodyPr>
            <a:noAutofit/>
          </a:bodyPr>
          <a:lstStyle>
            <a:lvl1pPr marL="0" indent="0" algn="l">
              <a:lnSpc>
                <a:spcPct val="90000"/>
              </a:lnSpc>
              <a:spcBef>
                <a:spcPts val="0"/>
              </a:spcBef>
              <a:buNone/>
              <a:defRPr sz="2600" i="0" u="none">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1242080" y="3492057"/>
            <a:ext cx="13116013" cy="1764792"/>
          </a:xfrm>
        </p:spPr>
        <p:txBody>
          <a:bodyPr anchor="t" anchorCtr="0">
            <a:noAutofit/>
            <a:scene3d>
              <a:camera prst="orthographicFront"/>
              <a:lightRig rig="flat" dir="t"/>
            </a:scene3d>
            <a:sp3d>
              <a:contourClr>
                <a:schemeClr val="bg2"/>
              </a:contourClr>
            </a:sp3d>
          </a:bodyPr>
          <a:lstStyle>
            <a:lvl1pPr marL="0" indent="0" algn="l">
              <a:buFont typeface="Arial" pitchFamily="34" charset="0"/>
              <a:buNone/>
              <a:defRPr kumimoji="0" lang="en-US" sz="12300" b="0" i="0" u="none" strike="noStrike" kern="1200" cap="none" spc="-822" normalizeH="0" baseline="0" noProof="0" dirty="0" smtClean="0">
                <a:ln w="11430"/>
                <a:solidFill>
                  <a:schemeClr val="bg1">
                    <a:alpha val="99000"/>
                  </a:schemeClr>
                </a:solidFill>
                <a:effectLst/>
                <a:uLnTx/>
                <a:uFillTx/>
                <a:latin typeface="Segoe UI" pitchFamily="34" charset="0"/>
                <a:ea typeface="+mn-ea"/>
                <a:cs typeface="+mn-cs"/>
              </a:defRPr>
            </a:lvl1pPr>
          </a:lstStyle>
          <a:p>
            <a:pPr lvl="0"/>
            <a:r>
              <a:rPr lang="en-US" dirty="0" smtClean="0"/>
              <a:t>click to…</a:t>
            </a:r>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3485191"/>
            <a:ext cx="13116012" cy="1950217"/>
          </a:xfrm>
        </p:spPr>
        <p:txBody>
          <a:bodyPr anchor="ctr">
            <a:noAutofit/>
          </a:bodyPr>
          <a:lstStyle>
            <a:lvl1pPr algn="ctr">
              <a:lnSpc>
                <a:spcPct val="90000"/>
              </a:lnSpc>
              <a:defRPr sz="7700" spc="-384"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842574" y="7267588"/>
            <a:ext cx="13116013" cy="593009"/>
          </a:xfrm>
        </p:spPr>
        <p:txBody>
          <a:bodyPr>
            <a:noAutofit/>
          </a:bodyPr>
          <a:lstStyle>
            <a:lvl1pPr marL="0" indent="0" algn="l">
              <a:lnSpc>
                <a:spcPct val="90000"/>
              </a:lnSpc>
              <a:spcBef>
                <a:spcPts val="0"/>
              </a:spcBef>
              <a:buNone/>
              <a:defRPr sz="2600" b="1" cap="all" baseline="0">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842574" y="7835960"/>
            <a:ext cx="6832442" cy="283667"/>
          </a:xfrm>
        </p:spPr>
        <p:txBody>
          <a:bodyPr/>
          <a:lstStyle>
            <a:lvl1pPr marL="0" indent="0">
              <a:buNone/>
              <a:defRPr sz="2000" baseline="0">
                <a:solidFill>
                  <a:schemeClr val="bg1">
                    <a:alpha val="99000"/>
                  </a:schemeClr>
                </a:solidFill>
              </a:defRPr>
            </a:lvl1pPr>
          </a:lstStyle>
          <a:p>
            <a:pPr lvl="0"/>
            <a:r>
              <a:rPr lang="en-US" dirty="0" smtClean="0"/>
              <a:t>Click to edit presenter and date</a:t>
            </a:r>
            <a:endParaRPr lang="en-US" dirty="0"/>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Tree>
    <p:extLst>
      <p:ext uri="{BB962C8B-B14F-4D97-AF65-F5344CB8AC3E}">
        <p14:creationId xmlns:p14="http://schemas.microsoft.com/office/powerpoint/2010/main" val="970928383"/>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lain Blue Backgroun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1865790"/>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156285"/>
            <a:ext cx="14276777" cy="1935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9"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11" name="TextBox 10"/>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12" name="TextBox 11"/>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13" name="TextBox 12"/>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hoto slides with Blue Ba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lvl1pPr>
              <a:defRPr>
                <a:solidFill>
                  <a:schemeClr val="bg1">
                    <a:alpha val="99000"/>
                  </a:schemeClr>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156285"/>
            <a:ext cx="14276777" cy="1935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
        <p:nvSpPr>
          <p:cNvPr id="8"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6" name="TextBox 5"/>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9" name="TextBox 8"/>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10" name="TextBox 9"/>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Tree>
    <p:extLst>
      <p:ext uri="{BB962C8B-B14F-4D97-AF65-F5344CB8AC3E}">
        <p14:creationId xmlns:p14="http://schemas.microsoft.com/office/powerpoint/2010/main" val="2921322557"/>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47402" y="251316"/>
            <a:ext cx="14276777" cy="1489563"/>
          </a:xfrm>
          <a:prstGeom prst="rect">
            <a:avLst/>
          </a:prstGeom>
        </p:spPr>
        <p:txBody>
          <a:bodyPr vert="horz" wrap="square" lIns="0" tIns="0" rIns="0" bIns="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774954" y="2156285"/>
            <a:ext cx="14276776" cy="1985672"/>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27" r:id="rId1"/>
    <p:sldLayoutId id="2147483694" r:id="rId2"/>
    <p:sldLayoutId id="2147483723" r:id="rId3"/>
    <p:sldLayoutId id="2147483724" r:id="rId4"/>
    <p:sldLayoutId id="2147483695" r:id="rId5"/>
    <p:sldLayoutId id="2147483725" r:id="rId6"/>
    <p:sldLayoutId id="2147483732" r:id="rId7"/>
    <p:sldLayoutId id="2147483696" r:id="rId8"/>
    <p:sldLayoutId id="2147483731" r:id="rId9"/>
    <p:sldLayoutId id="2147483728" r:id="rId10"/>
    <p:sldLayoutId id="2147483735" r:id="rId11"/>
    <p:sldLayoutId id="2147483736" r:id="rId12"/>
    <p:sldLayoutId id="2147483734" r:id="rId13"/>
    <p:sldLayoutId id="2147483697" r:id="rId14"/>
    <p:sldLayoutId id="2147483700" r:id="rId15"/>
    <p:sldLayoutId id="2147483701" r:id="rId16"/>
    <p:sldLayoutId id="2147483726" r:id="rId17"/>
    <p:sldLayoutId id="2147483702" r:id="rId18"/>
    <p:sldLayoutId id="2147483703" r:id="rId19"/>
    <p:sldLayoutId id="2147483704" r:id="rId20"/>
    <p:sldLayoutId id="2147483753" r:id="rId21"/>
    <p:sldLayoutId id="2147483755" r:id="rId22"/>
  </p:sldLayoutIdLst>
  <p:transition>
    <p:fade/>
  </p:transition>
  <p:timing>
    <p:tnLst>
      <p:par>
        <p:cTn id="1" dur="indefinite" restart="never" nodeType="tmRoot"/>
      </p:par>
    </p:tnLst>
  </p:timing>
  <p:hf hdr="0"/>
  <p:txStyles>
    <p:titleStyle>
      <a:lvl1pPr algn="l" defTabSz="1170659" rtl="0" eaLnBrk="1" latinLnBrk="0" hangingPunct="1">
        <a:lnSpc>
          <a:spcPct val="90000"/>
        </a:lnSpc>
        <a:spcBef>
          <a:spcPct val="0"/>
        </a:spcBef>
        <a:buNone/>
        <a:defRPr lang="en-US" sz="6100" b="0" kern="1200" cap="none" spc="-256" baseline="0" dirty="0" smtClean="0">
          <a:ln w="3175">
            <a:noFill/>
          </a:ln>
          <a:solidFill>
            <a:schemeClr val="accent6">
              <a:alpha val="98824"/>
            </a:schemeClr>
          </a:solidFill>
          <a:effectLst/>
          <a:latin typeface="Segoe UI Light" pitchFamily="34" charset="0"/>
          <a:ea typeface="+mn-ea"/>
          <a:cs typeface="Arial" charset="0"/>
        </a:defRPr>
      </a:lvl1pPr>
    </p:titleStyle>
    <p:bodyStyle>
      <a:lvl1pPr marL="589418" indent="-589418" algn="l" defTabSz="1170659" rtl="0" eaLnBrk="1" latinLnBrk="0" hangingPunct="1">
        <a:lnSpc>
          <a:spcPct val="90000"/>
        </a:lnSpc>
        <a:spcBef>
          <a:spcPct val="20000"/>
        </a:spcBef>
        <a:buClr>
          <a:srgbClr val="00DCFF"/>
        </a:buClr>
        <a:buSzPct val="90000"/>
        <a:buFont typeface="Arial" pitchFamily="34" charset="0"/>
        <a:buChar char="•"/>
        <a:defRPr sz="3100" kern="1200">
          <a:solidFill>
            <a:schemeClr val="tx1">
              <a:lumMod val="75000"/>
              <a:lumOff val="25000"/>
              <a:alpha val="99000"/>
            </a:schemeClr>
          </a:solidFill>
          <a:latin typeface="+mn-lt"/>
          <a:ea typeface="+mn-ea"/>
          <a:cs typeface="+mn-cs"/>
        </a:defRPr>
      </a:lvl1pPr>
      <a:lvl2pPr marL="1095505" indent="-506087" algn="l" defTabSz="1170659" rtl="0" eaLnBrk="1" latinLnBrk="0" hangingPunct="1">
        <a:lnSpc>
          <a:spcPct val="90000"/>
        </a:lnSpc>
        <a:spcBef>
          <a:spcPct val="20000"/>
        </a:spcBef>
        <a:buClr>
          <a:srgbClr val="00DCFF"/>
        </a:buClr>
        <a:buSzPct val="90000"/>
        <a:buFont typeface="Arial" pitchFamily="34" charset="0"/>
        <a:buChar char="•"/>
        <a:defRPr sz="2600" kern="1200">
          <a:solidFill>
            <a:schemeClr val="tx1">
              <a:lumMod val="75000"/>
              <a:lumOff val="25000"/>
              <a:alpha val="99000"/>
            </a:schemeClr>
          </a:solidFill>
          <a:latin typeface="+mn-lt"/>
          <a:ea typeface="+mn-ea"/>
          <a:cs typeface="+mn-cs"/>
        </a:defRPr>
      </a:lvl2pPr>
      <a:lvl3pPr marL="1611754" indent="-516249" algn="l" defTabSz="1170659" rtl="0" eaLnBrk="1" latinLnBrk="0" hangingPunct="1">
        <a:lnSpc>
          <a:spcPct val="90000"/>
        </a:lnSpc>
        <a:spcBef>
          <a:spcPct val="20000"/>
        </a:spcBef>
        <a:buClr>
          <a:srgbClr val="00DCFF"/>
        </a:buClr>
        <a:buSzPct val="90000"/>
        <a:buFont typeface="Arial" pitchFamily="34" charset="0"/>
        <a:buChar char="•"/>
        <a:defRPr sz="2300" kern="1200">
          <a:solidFill>
            <a:schemeClr val="tx1">
              <a:lumMod val="75000"/>
              <a:lumOff val="25000"/>
              <a:alpha val="99000"/>
            </a:schemeClr>
          </a:solidFill>
          <a:latin typeface="+mn-lt"/>
          <a:ea typeface="+mn-ea"/>
          <a:cs typeface="+mn-cs"/>
        </a:defRPr>
      </a:lvl3pPr>
      <a:lvl4pPr marL="2054834" indent="-443080" algn="l" defTabSz="1170659" rtl="0" eaLnBrk="1" latinLnBrk="0" hangingPunct="1">
        <a:lnSpc>
          <a:spcPct val="90000"/>
        </a:lnSpc>
        <a:spcBef>
          <a:spcPct val="20000"/>
        </a:spcBef>
        <a:buClr>
          <a:srgbClr val="00DCFF"/>
        </a:buClr>
        <a:buSzPct val="90000"/>
        <a:buFont typeface="Arial" pitchFamily="34" charset="0"/>
        <a:buChar char="•"/>
        <a:defRPr sz="2000" kern="1200">
          <a:solidFill>
            <a:schemeClr val="tx1">
              <a:lumMod val="75000"/>
              <a:lumOff val="25000"/>
              <a:alpha val="99000"/>
            </a:schemeClr>
          </a:solidFill>
          <a:latin typeface="+mn-lt"/>
          <a:ea typeface="+mn-ea"/>
          <a:cs typeface="+mn-cs"/>
        </a:defRPr>
      </a:lvl4pPr>
      <a:lvl5pPr marL="2485719" indent="-430885" algn="l" defTabSz="1170659" rtl="0" eaLnBrk="1" latinLnBrk="0" hangingPunct="1">
        <a:lnSpc>
          <a:spcPct val="90000"/>
        </a:lnSpc>
        <a:spcBef>
          <a:spcPct val="20000"/>
        </a:spcBef>
        <a:buClr>
          <a:srgbClr val="00DCFF"/>
        </a:buClr>
        <a:buSzPct val="90000"/>
        <a:buFont typeface="Arial" pitchFamily="34" charset="0"/>
        <a:buChar char="•"/>
        <a:defRPr sz="2000" kern="1200">
          <a:solidFill>
            <a:schemeClr val="tx1">
              <a:lumMod val="75000"/>
              <a:lumOff val="25000"/>
              <a:alpha val="99000"/>
            </a:schemeClr>
          </a:solidFill>
          <a:latin typeface="+mn-lt"/>
          <a:ea typeface="+mn-ea"/>
          <a:cs typeface="+mn-cs"/>
        </a:defRPr>
      </a:lvl5pPr>
      <a:lvl6pPr marL="321931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80464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38997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497530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9pPr>
    </p:bodyStyle>
    <p:otherStyle>
      <a:defPPr>
        <a:defRPr lang="en-US"/>
      </a:defPPr>
      <a:lvl1pPr marL="0" algn="l" defTabSz="1170659" rtl="0" eaLnBrk="1" latinLnBrk="0" hangingPunct="1">
        <a:defRPr sz="2300" kern="1200">
          <a:solidFill>
            <a:schemeClr val="tx1"/>
          </a:solidFill>
          <a:latin typeface="+mn-lt"/>
          <a:ea typeface="+mn-ea"/>
          <a:cs typeface="+mn-cs"/>
        </a:defRPr>
      </a:lvl1pPr>
      <a:lvl2pPr marL="585330" algn="l" defTabSz="1170659" rtl="0" eaLnBrk="1" latinLnBrk="0" hangingPunct="1">
        <a:defRPr sz="2300" kern="1200">
          <a:solidFill>
            <a:schemeClr val="tx1"/>
          </a:solidFill>
          <a:latin typeface="+mn-lt"/>
          <a:ea typeface="+mn-ea"/>
          <a:cs typeface="+mn-cs"/>
        </a:defRPr>
      </a:lvl2pPr>
      <a:lvl3pPr marL="1170659" algn="l" defTabSz="1170659" rtl="0" eaLnBrk="1" latinLnBrk="0" hangingPunct="1">
        <a:defRPr sz="2300" kern="1200">
          <a:solidFill>
            <a:schemeClr val="tx1"/>
          </a:solidFill>
          <a:latin typeface="+mn-lt"/>
          <a:ea typeface="+mn-ea"/>
          <a:cs typeface="+mn-cs"/>
        </a:defRPr>
      </a:lvl3pPr>
      <a:lvl4pPr marL="1755989" algn="l" defTabSz="1170659" rtl="0" eaLnBrk="1" latinLnBrk="0" hangingPunct="1">
        <a:defRPr sz="2300" kern="1200">
          <a:solidFill>
            <a:schemeClr val="tx1"/>
          </a:solidFill>
          <a:latin typeface="+mn-lt"/>
          <a:ea typeface="+mn-ea"/>
          <a:cs typeface="+mn-cs"/>
        </a:defRPr>
      </a:lvl4pPr>
      <a:lvl5pPr marL="2341319" algn="l" defTabSz="1170659" rtl="0" eaLnBrk="1" latinLnBrk="0" hangingPunct="1">
        <a:defRPr sz="2300" kern="1200">
          <a:solidFill>
            <a:schemeClr val="tx1"/>
          </a:solidFill>
          <a:latin typeface="+mn-lt"/>
          <a:ea typeface="+mn-ea"/>
          <a:cs typeface="+mn-cs"/>
        </a:defRPr>
      </a:lvl5pPr>
      <a:lvl6pPr marL="2926649" algn="l" defTabSz="1170659" rtl="0" eaLnBrk="1" latinLnBrk="0" hangingPunct="1">
        <a:defRPr sz="2300" kern="1200">
          <a:solidFill>
            <a:schemeClr val="tx1"/>
          </a:solidFill>
          <a:latin typeface="+mn-lt"/>
          <a:ea typeface="+mn-ea"/>
          <a:cs typeface="+mn-cs"/>
        </a:defRPr>
      </a:lvl6pPr>
      <a:lvl7pPr marL="3511978" algn="l" defTabSz="1170659" rtl="0" eaLnBrk="1" latinLnBrk="0" hangingPunct="1">
        <a:defRPr sz="2300" kern="1200">
          <a:solidFill>
            <a:schemeClr val="tx1"/>
          </a:solidFill>
          <a:latin typeface="+mn-lt"/>
          <a:ea typeface="+mn-ea"/>
          <a:cs typeface="+mn-cs"/>
        </a:defRPr>
      </a:lvl7pPr>
      <a:lvl8pPr marL="4097308" algn="l" defTabSz="1170659" rtl="0" eaLnBrk="1" latinLnBrk="0" hangingPunct="1">
        <a:defRPr sz="2300" kern="1200">
          <a:solidFill>
            <a:schemeClr val="tx1"/>
          </a:solidFill>
          <a:latin typeface="+mn-lt"/>
          <a:ea typeface="+mn-ea"/>
          <a:cs typeface="+mn-cs"/>
        </a:defRPr>
      </a:lvl8pPr>
      <a:lvl9pPr marL="4682638" algn="l" defTabSz="117065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hyperlink" Target="http://ie.microsoft.com/testdrive/Graphics/hands-on-css3/hands-on_grid.htm" TargetMode="Externa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hyperlink" Target="http://ie.microsoft.com/testdrive/Graphics/hands-on-css3/hands-on_flex.htm." TargetMode="Externa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hyperlink" Target="http://developers.whatwg.org/" TargetMode="Externa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hyperlink" Target="http://ie.microsoft.com/testdrive/Graphics/hands-on-css3/" TargetMode="Externa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ctrTitle"/>
          </p:nvPr>
        </p:nvSpPr>
        <p:spPr/>
        <p:txBody>
          <a:bodyPr/>
          <a:lstStyle/>
          <a:p>
            <a:r>
              <a:rPr lang="ru-RU" dirty="0"/>
              <a:t>Разработка приложений для </a:t>
            </a:r>
            <a:r>
              <a:rPr lang="en-US" dirty="0" smtClean="0"/>
              <a:t>Modern UI</a:t>
            </a:r>
            <a:r>
              <a:rPr lang="ru-RU" dirty="0" smtClean="0"/>
              <a:t>.</a:t>
            </a:r>
            <a:r>
              <a:rPr lang="ru-RU" dirty="0"/>
              <a:t/>
            </a:r>
            <a:br>
              <a:rPr lang="ru-RU" dirty="0"/>
            </a:br>
            <a:r>
              <a:rPr lang="ru-RU" dirty="0"/>
              <a:t>Модуль1: Компоненты </a:t>
            </a:r>
            <a:r>
              <a:rPr lang="en-US" dirty="0"/>
              <a:t>HTML</a:t>
            </a:r>
            <a:r>
              <a:rPr lang="ru-RU" dirty="0"/>
              <a:t>5 и </a:t>
            </a:r>
            <a:r>
              <a:rPr lang="en-US" dirty="0"/>
              <a:t>CSS</a:t>
            </a:r>
            <a:r>
              <a:rPr lang="ru-RU" dirty="0" smtClean="0"/>
              <a:t>3 </a:t>
            </a:r>
            <a:endParaRPr lang="ru-RU" dirty="0"/>
          </a:p>
        </p:txBody>
      </p:sp>
      <p:sp>
        <p:nvSpPr>
          <p:cNvPr id="3" name="Подзаголовок 2"/>
          <p:cNvSpPr>
            <a:spLocks noGrp="1"/>
          </p:cNvSpPr>
          <p:nvPr>
            <p:ph type="subTitle" idx="1"/>
          </p:nvPr>
        </p:nvSpPr>
        <p:spPr/>
        <p:txBody>
          <a:bodyPr/>
          <a:lstStyle/>
          <a:p>
            <a:endParaRPr lang="ru-RU"/>
          </a:p>
        </p:txBody>
      </p:sp>
      <p:sp>
        <p:nvSpPr>
          <p:cNvPr id="4" name="Текст 3"/>
          <p:cNvSpPr>
            <a:spLocks noGrp="1"/>
          </p:cNvSpPr>
          <p:nvPr>
            <p:ph type="body" sz="quarter" idx="10"/>
          </p:nvPr>
        </p:nvSpPr>
        <p:spPr/>
        <p:txBody>
          <a:bodyPr/>
          <a:lstStyle/>
          <a:p>
            <a:endParaRPr lang="ru-RU"/>
          </a:p>
        </p:txBody>
      </p:sp>
    </p:spTree>
    <p:extLst>
      <p:ext uri="{BB962C8B-B14F-4D97-AF65-F5344CB8AC3E}">
        <p14:creationId xmlns:p14="http://schemas.microsoft.com/office/powerpoint/2010/main" val="1291353498"/>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en-US" dirty="0" smtClean="0"/>
              <a:t>CSS</a:t>
            </a:r>
            <a:r>
              <a:rPr lang="ru-RU" dirty="0" smtClean="0"/>
              <a:t>-</a:t>
            </a:r>
            <a:r>
              <a:rPr lang="en-US" dirty="0" err="1" smtClean="0"/>
              <a:t>переходы</a:t>
            </a:r>
            <a:r>
              <a:rPr lang="ru-RU" dirty="0" smtClean="0"/>
              <a:t> </a:t>
            </a:r>
            <a:endParaRPr lang="ru-RU" dirty="0"/>
          </a:p>
        </p:txBody>
      </p:sp>
      <p:sp>
        <p:nvSpPr>
          <p:cNvPr id="3" name="Текст 2"/>
          <p:cNvSpPr>
            <a:spLocks noGrp="1"/>
          </p:cNvSpPr>
          <p:nvPr>
            <p:ph type="body" sz="quarter" idx="10"/>
          </p:nvPr>
        </p:nvSpPr>
        <p:spPr>
          <a:xfrm>
            <a:off x="774954" y="2473023"/>
            <a:ext cx="14276777" cy="5789277"/>
          </a:xfrm>
        </p:spPr>
        <p:txBody>
          <a:bodyPr/>
          <a:lstStyle/>
          <a:p>
            <a:r>
              <a:rPr lang="ru-RU" sz="2800" dirty="0">
                <a:latin typeface="Segoe UI Light" pitchFamily="34" charset="0"/>
              </a:rPr>
              <a:t>CSS-переходы – это разновидность анимации, не путайте с </a:t>
            </a:r>
            <a:r>
              <a:rPr lang="ru-RU" sz="2800" dirty="0" smtClean="0">
                <a:latin typeface="Segoe UI Light" pitchFamily="34" charset="0"/>
              </a:rPr>
              <a:t>анимацией вообще. </a:t>
            </a:r>
            <a:r>
              <a:rPr lang="ru-RU" sz="2800" dirty="0">
                <a:latin typeface="Segoe UI Light" pitchFamily="34" charset="0"/>
              </a:rPr>
              <a:t>Переходы позволяют осуществлять плавное изменение значений </a:t>
            </a:r>
            <a:r>
              <a:rPr lang="en-US" sz="2800" dirty="0">
                <a:latin typeface="Segoe UI Light" pitchFamily="34" charset="0"/>
              </a:rPr>
              <a:t>CSS</a:t>
            </a:r>
            <a:r>
              <a:rPr lang="ru-RU" sz="2800" dirty="0">
                <a:latin typeface="Segoe UI Light" pitchFamily="34" charset="0"/>
              </a:rPr>
              <a:t>-параметров за определенное время. Например, кнопка, которая имеет зеленый фоновый цвет может плавно поменять цвет, когда пользователь наводит курсор на кнопку. Как и другие возможности </a:t>
            </a:r>
            <a:r>
              <a:rPr lang="en-US" sz="2800" dirty="0">
                <a:latin typeface="Segoe UI Light" pitchFamily="34" charset="0"/>
              </a:rPr>
              <a:t>CSS </a:t>
            </a:r>
            <a:r>
              <a:rPr lang="ru-RU" sz="2800" dirty="0">
                <a:latin typeface="Segoe UI Light" pitchFamily="34" charset="0"/>
              </a:rPr>
              <a:t>в </a:t>
            </a:r>
            <a:r>
              <a:rPr lang="en-US" sz="2800" dirty="0" err="1">
                <a:latin typeface="Segoe UI Light" pitchFamily="34" charset="0"/>
              </a:rPr>
              <a:t>WinRT</a:t>
            </a:r>
            <a:r>
              <a:rPr lang="ru-RU" sz="2800" dirty="0">
                <a:latin typeface="Segoe UI Light" pitchFamily="34" charset="0"/>
              </a:rPr>
              <a:t>-приложениях, переходы просто настраивать, при работе с ними нет необходимости в использовании скриптового языка.</a:t>
            </a:r>
          </a:p>
          <a:p>
            <a:r>
              <a:rPr lang="ru-RU" sz="2800" dirty="0">
                <a:latin typeface="Segoe UI Light" pitchFamily="34" charset="0"/>
              </a:rPr>
              <a:t>Всё это подходит для </a:t>
            </a:r>
            <a:r>
              <a:rPr lang="en-US" sz="2800" dirty="0" err="1">
                <a:latin typeface="Segoe UI Light" pitchFamily="34" charset="0"/>
              </a:rPr>
              <a:t>WinRT</a:t>
            </a:r>
            <a:r>
              <a:rPr lang="en-US" sz="2800" dirty="0">
                <a:latin typeface="Segoe UI Light" pitchFamily="34" charset="0"/>
              </a:rPr>
              <a:t>-</a:t>
            </a:r>
            <a:r>
              <a:rPr lang="ru-RU" sz="2800" dirty="0">
                <a:latin typeface="Segoe UI Light" pitchFamily="34" charset="0"/>
              </a:rPr>
              <a:t>приложений, так как CSS-переходы хорошо работают со многими стандартными параметрами CSS, например, цвет фона, параметры расположения элемента, ширина, высота и </a:t>
            </a:r>
            <a:r>
              <a:rPr lang="ru-RU" sz="2800" dirty="0" err="1">
                <a:latin typeface="Segoe UI Light" pitchFamily="34" charset="0"/>
              </a:rPr>
              <a:t>тд</a:t>
            </a:r>
            <a:r>
              <a:rPr lang="ru-RU" sz="2800" dirty="0">
                <a:latin typeface="Segoe UI Light" pitchFamily="34" charset="0"/>
              </a:rPr>
              <a:t>. Это делает их полезными для базовых элементов интерфейса, например, кнопок. Большое количество встроенных в </a:t>
            </a:r>
            <a:r>
              <a:rPr lang="en-US" sz="2800" dirty="0" err="1">
                <a:latin typeface="Segoe UI Light" pitchFamily="34" charset="0"/>
              </a:rPr>
              <a:t>WIndows</a:t>
            </a:r>
            <a:r>
              <a:rPr lang="ru-RU" sz="2800" dirty="0">
                <a:latin typeface="Segoe UI Light" pitchFamily="34" charset="0"/>
              </a:rPr>
              <a:t> </a:t>
            </a:r>
            <a:r>
              <a:rPr lang="ru-RU" sz="2800" dirty="0" err="1">
                <a:latin typeface="Segoe UI Light" pitchFamily="34" charset="0"/>
              </a:rPr>
              <a:t>анимаций</a:t>
            </a:r>
            <a:r>
              <a:rPr lang="ru-RU" sz="2800" dirty="0">
                <a:latin typeface="Segoe UI Light" pitchFamily="34" charset="0"/>
              </a:rPr>
              <a:t> используют переходы, они просто вызываются из языка </a:t>
            </a:r>
            <a:r>
              <a:rPr lang="ru-RU" sz="2800" dirty="0" err="1">
                <a:latin typeface="Segoe UI Light" pitchFamily="34" charset="0"/>
              </a:rPr>
              <a:t>JavaScript</a:t>
            </a:r>
            <a:r>
              <a:rPr lang="ru-RU" sz="2800" dirty="0">
                <a:latin typeface="Segoe UI Light" pitchFamily="34" charset="0"/>
              </a:rPr>
              <a:t>.</a:t>
            </a:r>
          </a:p>
          <a:p>
            <a:endParaRPr lang="ru-RU" dirty="0"/>
          </a:p>
          <a:p>
            <a:endParaRPr lang="ru-RU" dirty="0"/>
          </a:p>
        </p:txBody>
      </p:sp>
      <p:sp>
        <p:nvSpPr>
          <p:cNvPr id="4" name="Текст 3"/>
          <p:cNvSpPr>
            <a:spLocks noGrp="1"/>
          </p:cNvSpPr>
          <p:nvPr>
            <p:ph type="body" sz="quarter" idx="11"/>
          </p:nvPr>
        </p:nvSpPr>
        <p:spPr/>
        <p:txBody>
          <a:bodyPr/>
          <a:lstStyle/>
          <a:p>
            <a:endParaRPr lang="ru-RU"/>
          </a:p>
        </p:txBody>
      </p:sp>
      <p:sp>
        <p:nvSpPr>
          <p:cNvPr id="5" name="Текст 4"/>
          <p:cNvSpPr>
            <a:spLocks noGrp="1"/>
          </p:cNvSpPr>
          <p:nvPr>
            <p:ph type="body" sz="quarter" idx="12"/>
          </p:nvPr>
        </p:nvSpPr>
        <p:spPr/>
        <p:txBody>
          <a:bodyPr/>
          <a:lstStyle/>
          <a:p>
            <a:endParaRPr lang="ru-RU"/>
          </a:p>
        </p:txBody>
      </p:sp>
    </p:spTree>
    <p:extLst>
      <p:ext uri="{BB962C8B-B14F-4D97-AF65-F5344CB8AC3E}">
        <p14:creationId xmlns:p14="http://schemas.microsoft.com/office/powerpoint/2010/main" val="3425357382"/>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Верстка по сетке в </a:t>
            </a:r>
            <a:r>
              <a:rPr lang="en-US" dirty="0" smtClean="0"/>
              <a:t>CSS3</a:t>
            </a:r>
            <a:endParaRPr lang="ru-RU" dirty="0"/>
          </a:p>
        </p:txBody>
      </p:sp>
      <p:sp>
        <p:nvSpPr>
          <p:cNvPr id="3" name="Текст 2"/>
          <p:cNvSpPr>
            <a:spLocks noGrp="1"/>
          </p:cNvSpPr>
          <p:nvPr>
            <p:ph type="body" sz="quarter" idx="10"/>
          </p:nvPr>
        </p:nvSpPr>
        <p:spPr>
          <a:xfrm>
            <a:off x="774954" y="2473023"/>
            <a:ext cx="14276777" cy="5275290"/>
          </a:xfrm>
        </p:spPr>
        <p:txBody>
          <a:bodyPr/>
          <a:lstStyle/>
          <a:p>
            <a:r>
              <a:rPr lang="ru-RU" dirty="0"/>
              <a:t>CSS-макет, основанный на сетке, позволяет разделить пространство экрана на столбцы и строки, используя предварительно рассчитанный размер. Вы можете полностью настроить данную раскладку, располагая элементы с привязкой к линиям сетки – разделяющим столбцы и строки, и с привязкой к ячейкам – прямоугольным областям, которые являются пересечениями строк и столбцов.</a:t>
            </a:r>
          </a:p>
          <a:p>
            <a:r>
              <a:rPr lang="ru-RU" dirty="0" smtClean="0"/>
              <a:t>Это важно для </a:t>
            </a:r>
            <a:r>
              <a:rPr lang="en-US" dirty="0" err="1" smtClean="0"/>
              <a:t>WinRT</a:t>
            </a:r>
            <a:r>
              <a:rPr lang="en-US" dirty="0" smtClean="0"/>
              <a:t>-</a:t>
            </a:r>
            <a:r>
              <a:rPr lang="ru-RU" dirty="0" smtClean="0"/>
              <a:t>приложений, так как верстка </a:t>
            </a:r>
            <a:r>
              <a:rPr lang="ru-RU" dirty="0"/>
              <a:t>по сетке </a:t>
            </a:r>
            <a:r>
              <a:rPr lang="ru-RU" dirty="0" smtClean="0"/>
              <a:t>позволяет </a:t>
            </a:r>
            <a:r>
              <a:rPr lang="ru-RU" dirty="0"/>
              <a:t>вам создать пропорциональный дизайн, который можно легко адаптировать к различным разрешениям. Помимо прочих преимуществ, вы получаете возможность задавать позиции элементов, не зависящие от порядка отображения содержимого. </a:t>
            </a:r>
            <a:r>
              <a:rPr lang="en-US" sz="3200" dirty="0">
                <a:latin typeface="Segoe UI Light" pitchFamily="34" charset="0"/>
                <a:hlinkClick r:id="rId2"/>
              </a:rPr>
              <a:t>http://ie.microsoft.com/testdrive/Graphics/hands-on-css3/hands-on_grid.htm </a:t>
            </a:r>
            <a:endParaRPr lang="ru-RU" dirty="0" smtClean="0"/>
          </a:p>
        </p:txBody>
      </p:sp>
      <p:sp>
        <p:nvSpPr>
          <p:cNvPr id="4" name="Текст 3"/>
          <p:cNvSpPr>
            <a:spLocks noGrp="1"/>
          </p:cNvSpPr>
          <p:nvPr>
            <p:ph type="body" sz="quarter" idx="11"/>
          </p:nvPr>
        </p:nvSpPr>
        <p:spPr/>
        <p:txBody>
          <a:bodyPr/>
          <a:lstStyle/>
          <a:p>
            <a:endParaRPr lang="ru-RU"/>
          </a:p>
        </p:txBody>
      </p:sp>
      <p:sp>
        <p:nvSpPr>
          <p:cNvPr id="5" name="Текст 4"/>
          <p:cNvSpPr>
            <a:spLocks noGrp="1"/>
          </p:cNvSpPr>
          <p:nvPr>
            <p:ph type="body" sz="quarter" idx="12"/>
          </p:nvPr>
        </p:nvSpPr>
        <p:spPr/>
        <p:txBody>
          <a:bodyPr/>
          <a:lstStyle/>
          <a:p>
            <a:endParaRPr lang="ru-RU"/>
          </a:p>
        </p:txBody>
      </p:sp>
    </p:spTree>
    <p:extLst>
      <p:ext uri="{BB962C8B-B14F-4D97-AF65-F5344CB8AC3E}">
        <p14:creationId xmlns:p14="http://schemas.microsoft.com/office/powerpoint/2010/main" val="629293567"/>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a:t>Гибкая блочная </a:t>
            </a:r>
            <a:r>
              <a:rPr lang="ru-RU" dirty="0" smtClean="0"/>
              <a:t>верстка</a:t>
            </a:r>
            <a:endParaRPr lang="ru-RU" dirty="0"/>
          </a:p>
        </p:txBody>
      </p:sp>
      <p:sp>
        <p:nvSpPr>
          <p:cNvPr id="3" name="Текст 2"/>
          <p:cNvSpPr>
            <a:spLocks noGrp="1"/>
          </p:cNvSpPr>
          <p:nvPr>
            <p:ph type="body" sz="quarter" idx="10"/>
          </p:nvPr>
        </p:nvSpPr>
        <p:spPr>
          <a:xfrm>
            <a:off x="774954" y="2473023"/>
            <a:ext cx="14276777" cy="6160148"/>
          </a:xfrm>
        </p:spPr>
        <p:txBody>
          <a:bodyPr/>
          <a:lstStyle/>
          <a:p>
            <a:r>
              <a:rPr lang="ru-RU" dirty="0"/>
              <a:t>Обычно такую верстку называют «</a:t>
            </a:r>
            <a:r>
              <a:rPr lang="ru-RU" dirty="0" err="1"/>
              <a:t>flexbox</a:t>
            </a:r>
            <a:r>
              <a:rPr lang="ru-RU" dirty="0"/>
              <a:t>» («резиновая» верстка). Этот способ </a:t>
            </a:r>
            <a:r>
              <a:rPr lang="ru-RU" dirty="0" smtClean="0"/>
              <a:t>раскладки </a:t>
            </a:r>
            <a:r>
              <a:rPr lang="ru-RU" dirty="0"/>
              <a:t>используется </a:t>
            </a:r>
            <a:r>
              <a:rPr lang="ru-RU" dirty="0" smtClean="0"/>
              <a:t>для </a:t>
            </a:r>
            <a:r>
              <a:rPr lang="ru-RU" dirty="0"/>
              <a:t>создания </a:t>
            </a:r>
            <a:r>
              <a:rPr lang="ru-RU" dirty="0" smtClean="0"/>
              <a:t>как простых</a:t>
            </a:r>
            <a:r>
              <a:rPr lang="ru-RU" dirty="0"/>
              <a:t>, так и </a:t>
            </a:r>
            <a:r>
              <a:rPr lang="ru-RU" dirty="0" smtClean="0"/>
              <a:t>сложных </a:t>
            </a:r>
            <a:r>
              <a:rPr lang="ru-RU" dirty="0"/>
              <a:t>структур страниц, адаптированных для различных экранов. </a:t>
            </a:r>
            <a:r>
              <a:rPr lang="ru-RU" dirty="0" smtClean="0"/>
              <a:t>Преимущество такой верстки в том, </a:t>
            </a:r>
            <a:r>
              <a:rPr lang="ru-RU" dirty="0"/>
              <a:t>что относительное расположение содержимого остается неизменным, даже если размер экрана меняется. </a:t>
            </a:r>
            <a:endParaRPr lang="en-US" dirty="0" smtClean="0"/>
          </a:p>
          <a:p>
            <a:r>
              <a:rPr lang="ru-RU" dirty="0"/>
              <a:t>«Резиновая» верстка полезна, когда используется с элементом управления </a:t>
            </a:r>
            <a:r>
              <a:rPr lang="ru-RU" dirty="0" err="1"/>
              <a:t>ViewBox</a:t>
            </a:r>
            <a:r>
              <a:rPr lang="ru-RU" dirty="0"/>
              <a:t>. Два этих компонента комбинируются при создании Приложения с фиксированным макетом (</a:t>
            </a:r>
            <a:r>
              <a:rPr lang="en-US" dirty="0"/>
              <a:t>Fixed Layout App</a:t>
            </a:r>
            <a:r>
              <a:rPr lang="ru-RU" dirty="0"/>
              <a:t>) в </a:t>
            </a:r>
            <a:r>
              <a:rPr lang="en-US" dirty="0"/>
              <a:t>Blend </a:t>
            </a:r>
            <a:r>
              <a:rPr lang="ru-RU" dirty="0"/>
              <a:t>или </a:t>
            </a:r>
            <a:r>
              <a:rPr lang="en-US" dirty="0"/>
              <a:t>Visual Studio</a:t>
            </a:r>
            <a:r>
              <a:rPr lang="ru-RU" dirty="0"/>
              <a:t>. Приложение с фиксированным макетом подразумевает создание фиксированной области просмотра для содержимого, что подразумевает неизменность размеров – в противоположность приложению, использующему макет на основе сетки</a:t>
            </a:r>
            <a:r>
              <a:rPr lang="ru-RU" dirty="0" smtClean="0"/>
              <a:t>.</a:t>
            </a:r>
            <a:r>
              <a:rPr lang="en-US" dirty="0" smtClean="0"/>
              <a:t> </a:t>
            </a:r>
            <a:r>
              <a:rPr lang="en-US" sz="3200" dirty="0">
                <a:latin typeface="Segoe UI Light" pitchFamily="34" charset="0"/>
                <a:hlinkClick r:id="rId2"/>
              </a:rPr>
              <a:t>http://ie.microsoft.com/testdrive/Graphics/hands-on-css3/hands-on_flex.htm.</a:t>
            </a:r>
            <a:endParaRPr lang="en-US" sz="3200" dirty="0">
              <a:latin typeface="Segoe UI Light" pitchFamily="34" charset="0"/>
            </a:endParaRPr>
          </a:p>
          <a:p>
            <a:endParaRPr lang="ru-RU" dirty="0"/>
          </a:p>
        </p:txBody>
      </p:sp>
      <p:sp>
        <p:nvSpPr>
          <p:cNvPr id="4" name="Текст 3"/>
          <p:cNvSpPr>
            <a:spLocks noGrp="1"/>
          </p:cNvSpPr>
          <p:nvPr>
            <p:ph type="body" sz="quarter" idx="11"/>
          </p:nvPr>
        </p:nvSpPr>
        <p:spPr/>
        <p:txBody>
          <a:bodyPr/>
          <a:lstStyle/>
          <a:p>
            <a:endParaRPr lang="ru-RU"/>
          </a:p>
        </p:txBody>
      </p:sp>
      <p:sp>
        <p:nvSpPr>
          <p:cNvPr id="5" name="Текст 4"/>
          <p:cNvSpPr>
            <a:spLocks noGrp="1"/>
          </p:cNvSpPr>
          <p:nvPr>
            <p:ph type="body" sz="quarter" idx="12"/>
          </p:nvPr>
        </p:nvSpPr>
        <p:spPr/>
        <p:txBody>
          <a:bodyPr/>
          <a:lstStyle/>
          <a:p>
            <a:endParaRPr lang="ru-RU"/>
          </a:p>
        </p:txBody>
      </p:sp>
    </p:spTree>
    <p:extLst>
      <p:ext uri="{BB962C8B-B14F-4D97-AF65-F5344CB8AC3E}">
        <p14:creationId xmlns:p14="http://schemas.microsoft.com/office/powerpoint/2010/main" val="126148541"/>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Итоги</a:t>
            </a:r>
            <a:endParaRPr lang="ru-RU" dirty="0"/>
          </a:p>
        </p:txBody>
      </p:sp>
      <p:sp>
        <p:nvSpPr>
          <p:cNvPr id="3" name="Текст 2"/>
          <p:cNvSpPr>
            <a:spLocks noGrp="1"/>
          </p:cNvSpPr>
          <p:nvPr>
            <p:ph type="body" sz="quarter" idx="10"/>
          </p:nvPr>
        </p:nvSpPr>
        <p:spPr>
          <a:xfrm>
            <a:off x="774954" y="2473023"/>
            <a:ext cx="14276777" cy="5506123"/>
          </a:xfrm>
        </p:spPr>
        <p:txBody>
          <a:bodyPr/>
          <a:lstStyle/>
          <a:p>
            <a:pPr marL="0" indent="0">
              <a:buNone/>
            </a:pPr>
            <a:r>
              <a:rPr lang="ru-RU" dirty="0" smtClean="0"/>
              <a:t>Вы узнали:</a:t>
            </a:r>
          </a:p>
          <a:p>
            <a:r>
              <a:rPr lang="ru-RU" sz="3200" dirty="0" smtClean="0">
                <a:latin typeface="Segoe UI Light" pitchFamily="34" charset="0"/>
              </a:rPr>
              <a:t>ключевые </a:t>
            </a:r>
            <a:r>
              <a:rPr lang="ru-RU" sz="3200" dirty="0">
                <a:latin typeface="Segoe UI Light" pitchFamily="34" charset="0"/>
              </a:rPr>
              <a:t>принципы </a:t>
            </a:r>
            <a:r>
              <a:rPr lang="en-US" sz="3200" dirty="0">
                <a:latin typeface="Segoe UI Light" pitchFamily="34" charset="0"/>
                <a:sym typeface="Auto 2 Regular" charset="0"/>
              </a:rPr>
              <a:t>HTML5 </a:t>
            </a:r>
            <a:r>
              <a:rPr lang="ru-RU" sz="3200" dirty="0">
                <a:latin typeface="Segoe UI Light" pitchFamily="34" charset="0"/>
                <a:sym typeface="Auto 2 Regular" charset="0"/>
              </a:rPr>
              <a:t>и</a:t>
            </a:r>
            <a:r>
              <a:rPr lang="en-US" sz="3200" dirty="0">
                <a:latin typeface="Segoe UI Light" pitchFamily="34" charset="0"/>
                <a:sym typeface="Auto 2 Regular" charset="0"/>
              </a:rPr>
              <a:t> CSS3</a:t>
            </a:r>
            <a:r>
              <a:rPr lang="ru-RU" sz="3200" dirty="0">
                <a:latin typeface="Segoe UI Light" pitchFamily="34" charset="0"/>
                <a:sym typeface="Auto 2 Regular" charset="0"/>
              </a:rPr>
              <a:t>, используемые в </a:t>
            </a:r>
            <a:r>
              <a:rPr lang="en-US" sz="3200" dirty="0" err="1">
                <a:latin typeface="Segoe UI Light" pitchFamily="34" charset="0"/>
                <a:sym typeface="Auto 2 Regular" charset="0"/>
              </a:rPr>
              <a:t>WinRT</a:t>
            </a:r>
            <a:r>
              <a:rPr lang="en-US" sz="3200" dirty="0">
                <a:latin typeface="Segoe UI Light" pitchFamily="34" charset="0"/>
                <a:sym typeface="Auto 2 Regular" charset="0"/>
              </a:rPr>
              <a:t>-</a:t>
            </a:r>
            <a:r>
              <a:rPr lang="ru-RU" sz="3200" dirty="0" smtClean="0">
                <a:latin typeface="Segoe UI Light" pitchFamily="34" charset="0"/>
                <a:sym typeface="Auto 2 Regular" charset="0"/>
              </a:rPr>
              <a:t>приложениях;</a:t>
            </a:r>
            <a:endParaRPr lang="en-US" sz="3200" dirty="0">
              <a:latin typeface="Segoe UI Light" pitchFamily="34" charset="0"/>
              <a:sym typeface="Auto 2 Regular" charset="0"/>
            </a:endParaRPr>
          </a:p>
          <a:p>
            <a:r>
              <a:rPr lang="ru-RU" sz="3200" dirty="0" smtClean="0">
                <a:latin typeface="Segoe UI Light" pitchFamily="34" charset="0"/>
                <a:sym typeface="Auto 2 Regular" charset="0"/>
              </a:rPr>
              <a:t>обзор </a:t>
            </a:r>
            <a:r>
              <a:rPr lang="ru-RU" sz="3200" dirty="0">
                <a:latin typeface="Segoe UI Light" pitchFamily="34" charset="0"/>
                <a:sym typeface="Auto 2 Regular" charset="0"/>
              </a:rPr>
              <a:t>синтаксиса </a:t>
            </a:r>
            <a:r>
              <a:rPr lang="en-US" sz="3200" dirty="0">
                <a:latin typeface="Segoe UI Light" pitchFamily="34" charset="0"/>
                <a:sym typeface="Auto 2 Regular" charset="0"/>
              </a:rPr>
              <a:t> </a:t>
            </a:r>
            <a:r>
              <a:rPr lang="en-US" sz="3200" dirty="0" err="1" smtClean="0">
                <a:latin typeface="Segoe UI Light" pitchFamily="34" charset="0"/>
                <a:sym typeface="Auto 2 Regular" charset="0"/>
              </a:rPr>
              <a:t>HTML5</a:t>
            </a:r>
            <a:r>
              <a:rPr lang="ru-RU" sz="3200" dirty="0" smtClean="0">
                <a:latin typeface="Segoe UI Light" pitchFamily="34" charset="0"/>
                <a:sym typeface="Auto 2 Regular" charset="0"/>
              </a:rPr>
              <a:t>;</a:t>
            </a:r>
            <a:r>
              <a:rPr lang="en-US" sz="3200" dirty="0" smtClean="0">
                <a:latin typeface="Segoe UI Light" pitchFamily="34" charset="0"/>
                <a:sym typeface="Auto 2 Regular" charset="0"/>
              </a:rPr>
              <a:t> </a:t>
            </a:r>
            <a:endParaRPr lang="ru-RU" sz="3200" dirty="0">
              <a:latin typeface="Segoe UI Light" pitchFamily="34" charset="0"/>
              <a:sym typeface="Auto 2 Regular" charset="0"/>
            </a:endParaRPr>
          </a:p>
          <a:p>
            <a:r>
              <a:rPr lang="ru-RU" sz="3200" dirty="0" smtClean="0">
                <a:latin typeface="Segoe UI Light" pitchFamily="34" charset="0"/>
                <a:sym typeface="Auto 2 Regular" charset="0"/>
              </a:rPr>
              <a:t>обзор </a:t>
            </a:r>
            <a:r>
              <a:rPr lang="ru-RU" sz="3200" dirty="0">
                <a:latin typeface="Segoe UI Light" pitchFamily="34" charset="0"/>
                <a:sym typeface="Auto 2 Regular" charset="0"/>
              </a:rPr>
              <a:t>моделей компоновки </a:t>
            </a:r>
            <a:r>
              <a:rPr lang="en-US" sz="3200" dirty="0" err="1" smtClean="0">
                <a:latin typeface="Segoe UI Light" pitchFamily="34" charset="0"/>
                <a:sym typeface="Auto 2 Regular" charset="0"/>
              </a:rPr>
              <a:t>CSS3</a:t>
            </a:r>
            <a:r>
              <a:rPr lang="ru-RU" sz="3200" dirty="0" smtClean="0">
                <a:latin typeface="Segoe UI Light" pitchFamily="34" charset="0"/>
                <a:sym typeface="Auto 2 Regular" charset="0"/>
              </a:rPr>
              <a:t>;</a:t>
            </a:r>
            <a:endParaRPr lang="ru-RU" sz="3200" dirty="0">
              <a:latin typeface="Segoe UI Light" pitchFamily="34" charset="0"/>
              <a:sym typeface="Auto 2 Regular" charset="0"/>
            </a:endParaRPr>
          </a:p>
          <a:p>
            <a:r>
              <a:rPr lang="ru-RU" sz="3200" dirty="0" smtClean="0">
                <a:latin typeface="Segoe UI Light" pitchFamily="34" charset="0"/>
                <a:sym typeface="Auto 2 Regular" charset="0"/>
              </a:rPr>
              <a:t>роль </a:t>
            </a:r>
            <a:r>
              <a:rPr lang="ru-RU" sz="3200" dirty="0">
                <a:latin typeface="Segoe UI Light" pitchFamily="34" charset="0"/>
                <a:sym typeface="Auto 2 Regular" charset="0"/>
              </a:rPr>
              <a:t>библиотеки </a:t>
            </a:r>
            <a:r>
              <a:rPr lang="en-US" sz="3200" dirty="0">
                <a:latin typeface="Segoe UI Light" pitchFamily="34" charset="0"/>
                <a:sym typeface="Auto 2 Regular" charset="0"/>
              </a:rPr>
              <a:t>Windows</a:t>
            </a:r>
            <a:r>
              <a:rPr lang="ru-RU" sz="3200" dirty="0">
                <a:latin typeface="Segoe UI Light" pitchFamily="34" charset="0"/>
                <a:sym typeface="Auto 2 Regular" charset="0"/>
              </a:rPr>
              <a:t> </a:t>
            </a:r>
            <a:r>
              <a:rPr lang="en-US" sz="3200" dirty="0">
                <a:latin typeface="Segoe UI Light" pitchFamily="34" charset="0"/>
                <a:sym typeface="Auto 2 Regular" charset="0"/>
              </a:rPr>
              <a:t>Library for</a:t>
            </a:r>
            <a:r>
              <a:rPr lang="ru-RU" sz="3200" dirty="0">
                <a:latin typeface="Segoe UI Light" pitchFamily="34" charset="0"/>
                <a:sym typeface="Auto 2 Regular" charset="0"/>
              </a:rPr>
              <a:t> </a:t>
            </a:r>
            <a:r>
              <a:rPr lang="en-US" sz="3200" dirty="0">
                <a:latin typeface="Segoe UI Light" pitchFamily="34" charset="0"/>
                <a:sym typeface="Auto 2 Regular" charset="0"/>
              </a:rPr>
              <a:t>JavaScript  </a:t>
            </a:r>
            <a:r>
              <a:rPr lang="ru-RU" sz="3200" dirty="0">
                <a:latin typeface="Segoe UI Light" pitchFamily="34" charset="0"/>
                <a:sym typeface="Auto 2 Regular" charset="0"/>
              </a:rPr>
              <a:t>(</a:t>
            </a:r>
            <a:r>
              <a:rPr lang="en-US" sz="3200" dirty="0" err="1">
                <a:latin typeface="Segoe UI Light" pitchFamily="34" charset="0"/>
                <a:sym typeface="Auto 2 Regular" charset="0"/>
              </a:rPr>
              <a:t>WinJS</a:t>
            </a:r>
            <a:r>
              <a:rPr lang="ru-RU" sz="3200" dirty="0" smtClean="0">
                <a:latin typeface="Segoe UI Light" pitchFamily="34" charset="0"/>
                <a:sym typeface="Auto 2 Regular" charset="0"/>
              </a:rPr>
              <a:t>); </a:t>
            </a:r>
            <a:endParaRPr lang="en-US" sz="3200" dirty="0">
              <a:latin typeface="Segoe UI Light" pitchFamily="34" charset="0"/>
              <a:sym typeface="Auto 2 Regular" charset="0"/>
            </a:endParaRPr>
          </a:p>
          <a:p>
            <a:r>
              <a:rPr lang="ru-RU" sz="3200" dirty="0" smtClean="0">
                <a:latin typeface="Segoe UI Light" pitchFamily="34" charset="0"/>
                <a:sym typeface="Auto 2 Regular" charset="0"/>
              </a:rPr>
              <a:t>важность </a:t>
            </a:r>
            <a:r>
              <a:rPr lang="ru-RU" sz="3200" dirty="0">
                <a:latin typeface="Segoe UI Light" pitchFamily="34" charset="0"/>
                <a:sym typeface="Auto 2 Regular" charset="0"/>
              </a:rPr>
              <a:t>стилей </a:t>
            </a:r>
            <a:r>
              <a:rPr lang="en-US" sz="3200" dirty="0">
                <a:latin typeface="Segoe UI Light" pitchFamily="34" charset="0"/>
                <a:sym typeface="Auto 2 Regular" charset="0"/>
              </a:rPr>
              <a:t>CSS3 </a:t>
            </a:r>
            <a:r>
              <a:rPr lang="ru-RU" sz="3200" dirty="0">
                <a:latin typeface="Segoe UI Light" pitchFamily="34" charset="0"/>
                <a:sym typeface="Auto 2 Regular" charset="0"/>
              </a:rPr>
              <a:t>для </a:t>
            </a:r>
            <a:r>
              <a:rPr lang="en-US" sz="3200" dirty="0" err="1">
                <a:latin typeface="Segoe UI Light" pitchFamily="34" charset="0"/>
                <a:sym typeface="Auto 2 Regular" charset="0"/>
              </a:rPr>
              <a:t>WinRT</a:t>
            </a:r>
            <a:r>
              <a:rPr lang="en-US" sz="3200" dirty="0">
                <a:latin typeface="Segoe UI Light" pitchFamily="34" charset="0"/>
                <a:sym typeface="Auto 2 Regular" charset="0"/>
              </a:rPr>
              <a:t>-</a:t>
            </a:r>
            <a:r>
              <a:rPr lang="ru-RU" sz="3200" dirty="0" smtClean="0">
                <a:latin typeface="Segoe UI Light" pitchFamily="34" charset="0"/>
                <a:sym typeface="Auto 2 Regular" charset="0"/>
              </a:rPr>
              <a:t>приложений;</a:t>
            </a:r>
            <a:endParaRPr lang="ru-RU" sz="3200" dirty="0">
              <a:latin typeface="Segoe UI Light" pitchFamily="34" charset="0"/>
              <a:sym typeface="Auto 2 Regular" charset="0"/>
            </a:endParaRPr>
          </a:p>
          <a:p>
            <a:r>
              <a:rPr lang="ru-RU" sz="3200" dirty="0" smtClean="0">
                <a:latin typeface="Segoe UI Light" pitchFamily="34" charset="0"/>
                <a:sym typeface="Auto 2 Regular" charset="0"/>
              </a:rPr>
              <a:t>как </a:t>
            </a:r>
            <a:r>
              <a:rPr lang="ru-RU" sz="3200" dirty="0">
                <a:latin typeface="Segoe UI Light" pitchFamily="34" charset="0"/>
                <a:sym typeface="Auto 2 Regular" charset="0"/>
              </a:rPr>
              <a:t>исследовать функции </a:t>
            </a:r>
            <a:r>
              <a:rPr lang="en-US" sz="3200" dirty="0">
                <a:latin typeface="Segoe UI Light" pitchFamily="34" charset="0"/>
                <a:sym typeface="Auto 2 Regular" charset="0"/>
              </a:rPr>
              <a:t>CSS3</a:t>
            </a:r>
            <a:r>
              <a:rPr lang="ru-RU" sz="3200" dirty="0">
                <a:latin typeface="Segoe UI Light" pitchFamily="34" charset="0"/>
                <a:sym typeface="Auto 2 Regular" charset="0"/>
              </a:rPr>
              <a:t>, используя </a:t>
            </a:r>
            <a:r>
              <a:rPr lang="en-US" sz="3200" dirty="0">
                <a:latin typeface="Segoe UI Light" pitchFamily="34" charset="0"/>
                <a:sym typeface="Auto 2 Regular" charset="0"/>
              </a:rPr>
              <a:t>Internet Explorer </a:t>
            </a:r>
            <a:r>
              <a:rPr lang="en-US" sz="3200" dirty="0" smtClean="0">
                <a:latin typeface="Segoe UI Light" pitchFamily="34" charset="0"/>
                <a:sym typeface="Auto 2 Regular" charset="0"/>
              </a:rPr>
              <a:t>10</a:t>
            </a:r>
            <a:r>
              <a:rPr lang="ru-RU" sz="3200" dirty="0" smtClean="0">
                <a:latin typeface="Segoe UI Light" pitchFamily="34" charset="0"/>
                <a:sym typeface="Auto 2 Regular" charset="0"/>
              </a:rPr>
              <a:t>.</a:t>
            </a:r>
            <a:r>
              <a:rPr lang="en-US" sz="3200" dirty="0" smtClean="0">
                <a:latin typeface="Segoe UI Light" pitchFamily="34" charset="0"/>
                <a:sym typeface="Auto 2 Regular" charset="0"/>
              </a:rPr>
              <a:t> </a:t>
            </a:r>
            <a:r>
              <a:rPr lang="ru-RU" sz="3200" dirty="0" smtClean="0">
                <a:latin typeface="Segoe UI Light" pitchFamily="34" charset="0"/>
                <a:sym typeface="Auto 2 Regular" charset="0"/>
              </a:rPr>
              <a:t> </a:t>
            </a:r>
            <a:endParaRPr lang="ru-RU" dirty="0"/>
          </a:p>
          <a:p>
            <a:pPr marL="0" indent="0">
              <a:buNone/>
            </a:pPr>
            <a:r>
              <a:rPr lang="ru-RU" dirty="0" smtClean="0"/>
              <a:t>Эти концепции помогут вам понять основы разработки приложений для </a:t>
            </a:r>
            <a:r>
              <a:rPr lang="en-US" dirty="0" smtClean="0"/>
              <a:t>Windows Store</a:t>
            </a:r>
            <a:r>
              <a:rPr lang="ru-RU" dirty="0" smtClean="0"/>
              <a:t>, использующих </a:t>
            </a:r>
            <a:r>
              <a:rPr lang="en-US" dirty="0" smtClean="0"/>
              <a:t>JavaScript</a:t>
            </a:r>
            <a:r>
              <a:rPr lang="ru-RU" dirty="0" smtClean="0"/>
              <a:t>, и </a:t>
            </a:r>
            <a:r>
              <a:rPr lang="ru-RU" smtClean="0"/>
              <a:t>дадут возможность </a:t>
            </a:r>
            <a:r>
              <a:rPr lang="ru-RU" dirty="0" smtClean="0"/>
              <a:t>настроить внешний вид ваших приложений</a:t>
            </a:r>
            <a:endParaRPr lang="ru-RU" dirty="0"/>
          </a:p>
        </p:txBody>
      </p:sp>
      <p:sp>
        <p:nvSpPr>
          <p:cNvPr id="4" name="Текст 3"/>
          <p:cNvSpPr>
            <a:spLocks noGrp="1"/>
          </p:cNvSpPr>
          <p:nvPr>
            <p:ph type="body" sz="quarter" idx="11"/>
          </p:nvPr>
        </p:nvSpPr>
        <p:spPr/>
        <p:txBody>
          <a:bodyPr/>
          <a:lstStyle/>
          <a:p>
            <a:endParaRPr lang="ru-RU"/>
          </a:p>
        </p:txBody>
      </p:sp>
      <p:sp>
        <p:nvSpPr>
          <p:cNvPr id="5" name="Текст 4"/>
          <p:cNvSpPr>
            <a:spLocks noGrp="1"/>
          </p:cNvSpPr>
          <p:nvPr>
            <p:ph type="body" sz="quarter" idx="12"/>
          </p:nvPr>
        </p:nvSpPr>
        <p:spPr/>
        <p:txBody>
          <a:bodyPr/>
          <a:lstStyle/>
          <a:p>
            <a:endParaRPr lang="ru-RU"/>
          </a:p>
        </p:txBody>
      </p:sp>
    </p:spTree>
    <p:extLst>
      <p:ext uri="{BB962C8B-B14F-4D97-AF65-F5344CB8AC3E}">
        <p14:creationId xmlns:p14="http://schemas.microsoft.com/office/powerpoint/2010/main" val="3035252732"/>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Содержание презентации </a:t>
            </a:r>
            <a:endParaRPr lang="ru-RU" dirty="0"/>
          </a:p>
        </p:txBody>
      </p:sp>
      <p:sp>
        <p:nvSpPr>
          <p:cNvPr id="3" name="Текст 2"/>
          <p:cNvSpPr>
            <a:spLocks noGrp="1"/>
          </p:cNvSpPr>
          <p:nvPr>
            <p:ph type="body" sz="quarter" idx="10"/>
          </p:nvPr>
        </p:nvSpPr>
        <p:spPr>
          <a:xfrm>
            <a:off x="774954" y="2473022"/>
            <a:ext cx="14276777" cy="2799228"/>
          </a:xfrm>
        </p:spPr>
        <p:txBody>
          <a:bodyPr/>
          <a:lstStyle/>
          <a:p>
            <a:r>
              <a:rPr lang="ru-RU" sz="2800" dirty="0">
                <a:latin typeface="Segoe UI Light" pitchFamily="34" charset="0"/>
              </a:rPr>
              <a:t>Ключевые принципы </a:t>
            </a:r>
            <a:r>
              <a:rPr lang="en-US" sz="2800" dirty="0">
                <a:latin typeface="Segoe UI Light" pitchFamily="34" charset="0"/>
                <a:sym typeface="Auto 2 Regular" charset="0"/>
              </a:rPr>
              <a:t>HTML5 </a:t>
            </a:r>
            <a:r>
              <a:rPr lang="ru-RU" sz="2800" dirty="0" smtClean="0">
                <a:latin typeface="Segoe UI Light" pitchFamily="34" charset="0"/>
                <a:sym typeface="Auto 2 Regular" charset="0"/>
              </a:rPr>
              <a:t>и</a:t>
            </a:r>
            <a:r>
              <a:rPr lang="en-US" sz="2800" dirty="0" smtClean="0">
                <a:latin typeface="Segoe UI Light" pitchFamily="34" charset="0"/>
                <a:sym typeface="Auto 2 Regular" charset="0"/>
              </a:rPr>
              <a:t> CSS3</a:t>
            </a:r>
            <a:r>
              <a:rPr lang="ru-RU" sz="2800" dirty="0" smtClean="0">
                <a:latin typeface="Segoe UI Light" pitchFamily="34" charset="0"/>
                <a:sym typeface="Auto 2 Regular" charset="0"/>
              </a:rPr>
              <a:t>, используемые в </a:t>
            </a:r>
            <a:r>
              <a:rPr lang="en-US" sz="2800" dirty="0" err="1" smtClean="0">
                <a:latin typeface="Segoe UI Light" pitchFamily="34" charset="0"/>
                <a:sym typeface="Auto 2 Regular" charset="0"/>
              </a:rPr>
              <a:t>WinRT</a:t>
            </a:r>
            <a:r>
              <a:rPr lang="en-US" sz="2800" dirty="0" smtClean="0">
                <a:latin typeface="Segoe UI Light" pitchFamily="34" charset="0"/>
                <a:sym typeface="Auto 2 Regular" charset="0"/>
              </a:rPr>
              <a:t>-</a:t>
            </a:r>
            <a:r>
              <a:rPr lang="ru-RU" sz="2800" dirty="0" smtClean="0">
                <a:latin typeface="Segoe UI Light" pitchFamily="34" charset="0"/>
                <a:sym typeface="Auto 2 Regular" charset="0"/>
              </a:rPr>
              <a:t>приложениях</a:t>
            </a:r>
            <a:endParaRPr lang="en-US" sz="2800" dirty="0" smtClean="0">
              <a:latin typeface="Segoe UI Light" pitchFamily="34" charset="0"/>
              <a:sym typeface="Auto 2 Regular" charset="0"/>
            </a:endParaRPr>
          </a:p>
          <a:p>
            <a:r>
              <a:rPr lang="ru-RU" sz="2800" dirty="0" smtClean="0">
                <a:latin typeface="Segoe UI Light" pitchFamily="34" charset="0"/>
                <a:sym typeface="Auto 2 Regular" charset="0"/>
              </a:rPr>
              <a:t>Обзор синтаксиса </a:t>
            </a:r>
            <a:r>
              <a:rPr lang="en-US" sz="2800" dirty="0" smtClean="0">
                <a:latin typeface="Segoe UI Light" pitchFamily="34" charset="0"/>
                <a:sym typeface="Auto 2 Regular" charset="0"/>
              </a:rPr>
              <a:t> </a:t>
            </a:r>
            <a:r>
              <a:rPr lang="en-US" sz="2800" dirty="0">
                <a:latin typeface="Segoe UI Light" pitchFamily="34" charset="0"/>
                <a:sym typeface="Auto 2 Regular" charset="0"/>
              </a:rPr>
              <a:t>HTML5 </a:t>
            </a:r>
            <a:endParaRPr lang="ru-RU" sz="2800" dirty="0" smtClean="0">
              <a:latin typeface="Segoe UI Light" pitchFamily="34" charset="0"/>
              <a:sym typeface="Auto 2 Regular" charset="0"/>
            </a:endParaRPr>
          </a:p>
          <a:p>
            <a:r>
              <a:rPr lang="ru-RU" sz="2800" dirty="0" smtClean="0">
                <a:latin typeface="Segoe UI Light" pitchFamily="34" charset="0"/>
                <a:sym typeface="Auto 2 Regular" charset="0"/>
              </a:rPr>
              <a:t>Обзор моделей компоновки </a:t>
            </a:r>
            <a:r>
              <a:rPr lang="en-US" sz="2800" dirty="0" smtClean="0">
                <a:latin typeface="Segoe UI Light" pitchFamily="34" charset="0"/>
                <a:sym typeface="Auto 2 Regular" charset="0"/>
              </a:rPr>
              <a:t>CSS3</a:t>
            </a:r>
            <a:endParaRPr lang="ru-RU" sz="2800" dirty="0" smtClean="0">
              <a:latin typeface="Segoe UI Light" pitchFamily="34" charset="0"/>
              <a:sym typeface="Auto 2 Regular" charset="0"/>
            </a:endParaRPr>
          </a:p>
          <a:p>
            <a:r>
              <a:rPr lang="ru-RU" sz="2800" dirty="0" smtClean="0">
                <a:latin typeface="Segoe UI Light" pitchFamily="34" charset="0"/>
                <a:sym typeface="Auto 2 Regular" charset="0"/>
              </a:rPr>
              <a:t>Роль библиотеки </a:t>
            </a:r>
            <a:r>
              <a:rPr lang="en-US" sz="2800" dirty="0" smtClean="0">
                <a:latin typeface="Segoe UI Light" pitchFamily="34" charset="0"/>
                <a:sym typeface="Auto 2 Regular" charset="0"/>
              </a:rPr>
              <a:t>Windows</a:t>
            </a:r>
            <a:r>
              <a:rPr lang="ru-RU" sz="2800" dirty="0" smtClean="0">
                <a:latin typeface="Segoe UI Light" pitchFamily="34" charset="0"/>
                <a:sym typeface="Auto 2 Regular" charset="0"/>
              </a:rPr>
              <a:t> </a:t>
            </a:r>
            <a:r>
              <a:rPr lang="en-US" sz="2800" dirty="0" smtClean="0">
                <a:latin typeface="Segoe UI Light" pitchFamily="34" charset="0"/>
                <a:sym typeface="Auto 2 Regular" charset="0"/>
              </a:rPr>
              <a:t>Library for</a:t>
            </a:r>
            <a:r>
              <a:rPr lang="ru-RU" sz="2800" dirty="0" smtClean="0">
                <a:latin typeface="Segoe UI Light" pitchFamily="34" charset="0"/>
                <a:sym typeface="Auto 2 Regular" charset="0"/>
              </a:rPr>
              <a:t> </a:t>
            </a:r>
            <a:r>
              <a:rPr lang="en-US" sz="2800" dirty="0">
                <a:latin typeface="Segoe UI Light" pitchFamily="34" charset="0"/>
                <a:sym typeface="Auto 2 Regular" charset="0"/>
              </a:rPr>
              <a:t>JavaScript </a:t>
            </a:r>
            <a:r>
              <a:rPr lang="en-US" sz="2800" dirty="0" smtClean="0">
                <a:latin typeface="Segoe UI Light" pitchFamily="34" charset="0"/>
                <a:sym typeface="Auto 2 Regular" charset="0"/>
              </a:rPr>
              <a:t> </a:t>
            </a:r>
            <a:r>
              <a:rPr lang="ru-RU" sz="2800" dirty="0" smtClean="0">
                <a:latin typeface="Segoe UI Light" pitchFamily="34" charset="0"/>
                <a:sym typeface="Auto 2 Regular" charset="0"/>
              </a:rPr>
              <a:t>(</a:t>
            </a:r>
            <a:r>
              <a:rPr lang="en-US" sz="2800" dirty="0" err="1" smtClean="0">
                <a:latin typeface="Segoe UI Light" pitchFamily="34" charset="0"/>
                <a:sym typeface="Auto 2 Regular" charset="0"/>
              </a:rPr>
              <a:t>WinJS</a:t>
            </a:r>
            <a:r>
              <a:rPr lang="ru-RU" sz="2800" dirty="0" smtClean="0">
                <a:latin typeface="Segoe UI Light" pitchFamily="34" charset="0"/>
                <a:sym typeface="Auto 2 Regular" charset="0"/>
              </a:rPr>
              <a:t>) </a:t>
            </a:r>
            <a:endParaRPr lang="en-US" sz="2800" dirty="0" smtClean="0">
              <a:latin typeface="Segoe UI Light" pitchFamily="34" charset="0"/>
              <a:sym typeface="Auto 2 Regular" charset="0"/>
            </a:endParaRPr>
          </a:p>
          <a:p>
            <a:r>
              <a:rPr lang="ru-RU" sz="2800" dirty="0" smtClean="0">
                <a:latin typeface="Segoe UI Light" pitchFamily="34" charset="0"/>
                <a:sym typeface="Auto 2 Regular" charset="0"/>
              </a:rPr>
              <a:t>Важность стилей </a:t>
            </a:r>
            <a:r>
              <a:rPr lang="en-US" sz="2800" dirty="0" smtClean="0">
                <a:latin typeface="Segoe UI Light" pitchFamily="34" charset="0"/>
                <a:sym typeface="Auto 2 Regular" charset="0"/>
              </a:rPr>
              <a:t>CSS3 </a:t>
            </a:r>
            <a:r>
              <a:rPr lang="ru-RU" sz="2800" dirty="0" smtClean="0">
                <a:latin typeface="Segoe UI Light" pitchFamily="34" charset="0"/>
                <a:sym typeface="Auto 2 Regular" charset="0"/>
              </a:rPr>
              <a:t>для </a:t>
            </a:r>
            <a:r>
              <a:rPr lang="en-US" sz="2800" dirty="0" err="1" smtClean="0">
                <a:latin typeface="Segoe UI Light" pitchFamily="34" charset="0"/>
                <a:sym typeface="Auto 2 Regular" charset="0"/>
              </a:rPr>
              <a:t>WinRT</a:t>
            </a:r>
            <a:r>
              <a:rPr lang="en-US" sz="2800" dirty="0" smtClean="0">
                <a:latin typeface="Segoe UI Light" pitchFamily="34" charset="0"/>
                <a:sym typeface="Auto 2 Regular" charset="0"/>
              </a:rPr>
              <a:t>-</a:t>
            </a:r>
            <a:r>
              <a:rPr lang="ru-RU" sz="2800" dirty="0" smtClean="0">
                <a:latin typeface="Segoe UI Light" pitchFamily="34" charset="0"/>
                <a:sym typeface="Auto 2 Regular" charset="0"/>
              </a:rPr>
              <a:t>приложений</a:t>
            </a:r>
          </a:p>
          <a:p>
            <a:r>
              <a:rPr lang="ru-RU" sz="2800" dirty="0" smtClean="0">
                <a:latin typeface="Segoe UI Light" pitchFamily="34" charset="0"/>
                <a:sym typeface="Auto 2 Regular" charset="0"/>
              </a:rPr>
              <a:t>Как исследовать функции </a:t>
            </a:r>
            <a:r>
              <a:rPr lang="en-US" sz="2800" dirty="0" smtClean="0">
                <a:latin typeface="Segoe UI Light" pitchFamily="34" charset="0"/>
                <a:sym typeface="Auto 2 Regular" charset="0"/>
              </a:rPr>
              <a:t>CSS3</a:t>
            </a:r>
            <a:r>
              <a:rPr lang="ru-RU" sz="2800" dirty="0" smtClean="0">
                <a:latin typeface="Segoe UI Light" pitchFamily="34" charset="0"/>
                <a:sym typeface="Auto 2 Regular" charset="0"/>
              </a:rPr>
              <a:t>, используя </a:t>
            </a:r>
            <a:r>
              <a:rPr lang="en-US" sz="2800" dirty="0" smtClean="0">
                <a:latin typeface="Segoe UI Light" pitchFamily="34" charset="0"/>
                <a:sym typeface="Auto 2 Regular" charset="0"/>
              </a:rPr>
              <a:t>Internet </a:t>
            </a:r>
            <a:r>
              <a:rPr lang="en-US" sz="2800" dirty="0">
                <a:latin typeface="Segoe UI Light" pitchFamily="34" charset="0"/>
                <a:sym typeface="Auto 2 Regular" charset="0"/>
              </a:rPr>
              <a:t>Explorer 10 </a:t>
            </a:r>
            <a:r>
              <a:rPr lang="ru-RU" sz="2800" dirty="0" smtClean="0">
                <a:latin typeface="Segoe UI Light" pitchFamily="34" charset="0"/>
                <a:sym typeface="Auto 2 Regular" charset="0"/>
              </a:rPr>
              <a:t> </a:t>
            </a:r>
            <a:endParaRPr lang="ru-RU" dirty="0"/>
          </a:p>
        </p:txBody>
      </p:sp>
      <p:sp>
        <p:nvSpPr>
          <p:cNvPr id="4" name="Текст 3"/>
          <p:cNvSpPr>
            <a:spLocks noGrp="1"/>
          </p:cNvSpPr>
          <p:nvPr>
            <p:ph type="body" sz="quarter" idx="11"/>
          </p:nvPr>
        </p:nvSpPr>
        <p:spPr/>
        <p:txBody>
          <a:bodyPr/>
          <a:lstStyle/>
          <a:p>
            <a:endParaRPr lang="ru-RU"/>
          </a:p>
        </p:txBody>
      </p:sp>
      <p:sp>
        <p:nvSpPr>
          <p:cNvPr id="5" name="Текст 4"/>
          <p:cNvSpPr>
            <a:spLocks noGrp="1"/>
          </p:cNvSpPr>
          <p:nvPr>
            <p:ph type="body" sz="quarter" idx="12"/>
          </p:nvPr>
        </p:nvSpPr>
        <p:spPr/>
        <p:txBody>
          <a:bodyPr/>
          <a:lstStyle/>
          <a:p>
            <a:endParaRPr lang="ru-RU"/>
          </a:p>
        </p:txBody>
      </p:sp>
    </p:spTree>
    <p:extLst>
      <p:ext uri="{BB962C8B-B14F-4D97-AF65-F5344CB8AC3E}">
        <p14:creationId xmlns:p14="http://schemas.microsoft.com/office/powerpoint/2010/main" val="1176693347"/>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747402" y="292628"/>
            <a:ext cx="12505135" cy="1448251"/>
          </a:xfrm>
        </p:spPr>
        <p:txBody>
          <a:bodyPr/>
          <a:lstStyle/>
          <a:p>
            <a:r>
              <a:rPr lang="ru-RU" sz="5400" dirty="0"/>
              <a:t>Приложения в стиле метро позаимствовали страницы из спецификаций HTML5 и  CSS3 </a:t>
            </a:r>
          </a:p>
        </p:txBody>
      </p:sp>
      <p:sp>
        <p:nvSpPr>
          <p:cNvPr id="3" name="Текст 2"/>
          <p:cNvSpPr>
            <a:spLocks noGrp="1"/>
          </p:cNvSpPr>
          <p:nvPr>
            <p:ph type="body" sz="quarter" idx="10"/>
          </p:nvPr>
        </p:nvSpPr>
        <p:spPr>
          <a:xfrm>
            <a:off x="774954" y="2473023"/>
            <a:ext cx="14276777" cy="3836435"/>
          </a:xfrm>
        </p:spPr>
        <p:txBody>
          <a:bodyPr/>
          <a:lstStyle/>
          <a:p>
            <a:r>
              <a:rPr lang="ru-RU" sz="2800" dirty="0"/>
              <a:t>Когда вы создаете </a:t>
            </a:r>
            <a:r>
              <a:rPr lang="en-US" sz="2800" dirty="0" err="1"/>
              <a:t>WinRT</a:t>
            </a:r>
            <a:r>
              <a:rPr lang="en-US" sz="2800" dirty="0"/>
              <a:t>-</a:t>
            </a:r>
            <a:r>
              <a:rPr lang="ru-RU" sz="2800" dirty="0"/>
              <a:t>приложение, у вас есть 2 варианта:</a:t>
            </a:r>
          </a:p>
          <a:p>
            <a:pPr lvl="1"/>
            <a:r>
              <a:rPr lang="ru-RU" sz="2300" dirty="0" smtClean="0"/>
              <a:t>писать </a:t>
            </a:r>
            <a:r>
              <a:rPr lang="ru-RU" sz="2300" dirty="0"/>
              <a:t>на </a:t>
            </a:r>
            <a:r>
              <a:rPr lang="en-US" sz="2300" dirty="0"/>
              <a:t> XAML </a:t>
            </a:r>
            <a:r>
              <a:rPr lang="ru-RU" sz="2300" dirty="0"/>
              <a:t>и </a:t>
            </a:r>
            <a:r>
              <a:rPr lang="en-US" sz="2300" dirty="0"/>
              <a:t>C</a:t>
            </a:r>
            <a:r>
              <a:rPr lang="en-US" sz="2300" dirty="0" smtClean="0"/>
              <a:t>#</a:t>
            </a:r>
            <a:r>
              <a:rPr lang="ru-RU" sz="2300" dirty="0" smtClean="0"/>
              <a:t>;</a:t>
            </a:r>
            <a:endParaRPr lang="ru-RU" sz="2300" dirty="0"/>
          </a:p>
          <a:p>
            <a:pPr marL="1105667" lvl="2" indent="-589418"/>
            <a:r>
              <a:rPr lang="ru-RU" sz="2500" dirty="0" smtClean="0"/>
              <a:t>писать </a:t>
            </a:r>
            <a:r>
              <a:rPr lang="ru-RU" sz="2500" dirty="0"/>
              <a:t>на </a:t>
            </a:r>
            <a:r>
              <a:rPr lang="en-US" sz="2500" dirty="0"/>
              <a:t> HTML, CSS </a:t>
            </a:r>
            <a:r>
              <a:rPr lang="ru-RU" sz="2500" dirty="0"/>
              <a:t>и</a:t>
            </a:r>
            <a:r>
              <a:rPr lang="en-US" sz="2500" dirty="0"/>
              <a:t> JavaScript.</a:t>
            </a:r>
            <a:endParaRPr lang="ru-RU" sz="2500" dirty="0"/>
          </a:p>
          <a:p>
            <a:pPr marL="589418" lvl="1" indent="-589418"/>
            <a:r>
              <a:rPr lang="ru-RU" sz="2800" dirty="0" smtClean="0"/>
              <a:t>При </a:t>
            </a:r>
            <a:r>
              <a:rPr lang="ru-RU" sz="2800" dirty="0"/>
              <a:t>разработке приложений для </a:t>
            </a:r>
            <a:r>
              <a:rPr lang="en-US" sz="2800" dirty="0" smtClean="0"/>
              <a:t>Windows Store </a:t>
            </a:r>
            <a:r>
              <a:rPr lang="ru-RU" sz="2800" dirty="0" smtClean="0"/>
              <a:t>используются </a:t>
            </a:r>
            <a:r>
              <a:rPr lang="ru-RU" sz="2800" dirty="0"/>
              <a:t>те же самые принципы (а иногда и код), что и при разработке </a:t>
            </a:r>
            <a:r>
              <a:rPr lang="ru-RU" sz="2800" dirty="0" smtClean="0"/>
              <a:t>самых современных </a:t>
            </a:r>
            <a:r>
              <a:rPr lang="ru-RU" sz="2800" dirty="0" err="1" smtClean="0"/>
              <a:t>веб-страниц</a:t>
            </a:r>
            <a:r>
              <a:rPr lang="ru-RU" sz="2800" dirty="0"/>
              <a:t>. </a:t>
            </a:r>
            <a:r>
              <a:rPr lang="en-US" sz="2800" dirty="0"/>
              <a:t> </a:t>
            </a:r>
          </a:p>
          <a:p>
            <a:pPr marL="589418" lvl="1" indent="-589418"/>
            <a:r>
              <a:rPr lang="ru-RU" sz="2800" dirty="0"/>
              <a:t>Вам не нужно знать </a:t>
            </a:r>
            <a:r>
              <a:rPr lang="en-US" sz="2800" dirty="0"/>
              <a:t>HTML </a:t>
            </a:r>
            <a:r>
              <a:rPr lang="ru-RU" sz="2800" dirty="0"/>
              <a:t>и </a:t>
            </a:r>
            <a:r>
              <a:rPr lang="en-US" sz="2800" dirty="0"/>
              <a:t>CSS</a:t>
            </a:r>
            <a:r>
              <a:rPr lang="ru-RU" sz="2800" dirty="0"/>
              <a:t> для того, чтобы заниматься разработкой </a:t>
            </a:r>
            <a:r>
              <a:rPr lang="en-US" sz="2800" dirty="0" err="1" smtClean="0"/>
              <a:t>WinRT</a:t>
            </a:r>
            <a:r>
              <a:rPr lang="en-US" sz="2800" dirty="0" smtClean="0"/>
              <a:t>-</a:t>
            </a:r>
            <a:r>
              <a:rPr lang="ru-RU" sz="2800" dirty="0" smtClean="0"/>
              <a:t>приложений, </a:t>
            </a:r>
            <a:r>
              <a:rPr lang="ru-RU" sz="2800" dirty="0"/>
              <a:t>но если вы знаете, вам это </a:t>
            </a:r>
            <a:r>
              <a:rPr lang="ru-RU" sz="2800" dirty="0" smtClean="0"/>
              <a:t>будет весьма полезно. </a:t>
            </a:r>
            <a:endParaRPr lang="en-US" sz="2800" dirty="0"/>
          </a:p>
          <a:p>
            <a:endParaRPr lang="ru-RU" dirty="0"/>
          </a:p>
        </p:txBody>
      </p:sp>
      <p:sp>
        <p:nvSpPr>
          <p:cNvPr id="4" name="Текст 3"/>
          <p:cNvSpPr>
            <a:spLocks noGrp="1"/>
          </p:cNvSpPr>
          <p:nvPr>
            <p:ph type="body" sz="quarter" idx="11"/>
          </p:nvPr>
        </p:nvSpPr>
        <p:spPr/>
        <p:txBody>
          <a:bodyPr/>
          <a:lstStyle/>
          <a:p>
            <a:endParaRPr lang="ru-RU"/>
          </a:p>
        </p:txBody>
      </p:sp>
      <p:sp>
        <p:nvSpPr>
          <p:cNvPr id="5" name="Текст 4"/>
          <p:cNvSpPr>
            <a:spLocks noGrp="1"/>
          </p:cNvSpPr>
          <p:nvPr>
            <p:ph type="body" sz="quarter" idx="12"/>
          </p:nvPr>
        </p:nvSpPr>
        <p:spPr/>
        <p:txBody>
          <a:bodyPr/>
          <a:lstStyle/>
          <a:p>
            <a:endParaRPr lang="ru-RU"/>
          </a:p>
        </p:txBody>
      </p:sp>
    </p:spTree>
    <p:extLst>
      <p:ext uri="{BB962C8B-B14F-4D97-AF65-F5344CB8AC3E}">
        <p14:creationId xmlns:p14="http://schemas.microsoft.com/office/powerpoint/2010/main" val="853265569"/>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747402" y="292628"/>
            <a:ext cx="12455031" cy="1448251"/>
          </a:xfrm>
        </p:spPr>
        <p:txBody>
          <a:bodyPr/>
          <a:lstStyle/>
          <a:p>
            <a:r>
              <a:rPr lang="ru-RU" sz="4400" dirty="0" smtClean="0"/>
              <a:t>То, что обычно называют </a:t>
            </a:r>
            <a:r>
              <a:rPr lang="ru-RU" sz="4400" dirty="0"/>
              <a:t>HTML5, на самом деле является комбинацией HTML5, CSS3 и </a:t>
            </a:r>
            <a:r>
              <a:rPr lang="ru-RU" sz="4400" dirty="0" err="1"/>
              <a:t>JavaScript</a:t>
            </a:r>
            <a:r>
              <a:rPr lang="ru-RU" sz="4400" dirty="0" smtClean="0"/>
              <a:t>.</a:t>
            </a:r>
            <a:endParaRPr lang="ru-RU" sz="4400" dirty="0"/>
          </a:p>
        </p:txBody>
      </p:sp>
      <p:sp>
        <p:nvSpPr>
          <p:cNvPr id="3" name="Текст 2"/>
          <p:cNvSpPr>
            <a:spLocks noGrp="1"/>
          </p:cNvSpPr>
          <p:nvPr>
            <p:ph type="body" sz="quarter" idx="10"/>
          </p:nvPr>
        </p:nvSpPr>
        <p:spPr>
          <a:xfrm>
            <a:off x="774954" y="2473023"/>
            <a:ext cx="14276777" cy="5343001"/>
          </a:xfrm>
        </p:spPr>
        <p:txBody>
          <a:bodyPr/>
          <a:lstStyle/>
          <a:p>
            <a:r>
              <a:rPr lang="ru-RU" dirty="0"/>
              <a:t>«Ядро» HTML5 можно определить как спецификацию, определяющую новые элементы разметки или  синтаксис, и теги, используемые дизайнерами при создании </a:t>
            </a:r>
            <a:r>
              <a:rPr lang="ru-RU" dirty="0" err="1" smtClean="0"/>
              <a:t>веб-страниц</a:t>
            </a:r>
            <a:r>
              <a:rPr lang="ru-RU" dirty="0" smtClean="0"/>
              <a:t> </a:t>
            </a:r>
            <a:r>
              <a:rPr lang="ru-RU" dirty="0"/>
              <a:t>– в совокупности с уже используемыми тегами. Многие из этих новых элементов знакомы дизайнерам, работавшим со стандартными тегами HTML, например, &lt;p&gt;, &lt;</a:t>
            </a:r>
            <a:r>
              <a:rPr lang="ru-RU" dirty="0" err="1"/>
              <a:t>ul</a:t>
            </a:r>
            <a:r>
              <a:rPr lang="ru-RU" dirty="0"/>
              <a:t>&gt; и &lt;</a:t>
            </a:r>
            <a:r>
              <a:rPr lang="ru-RU" dirty="0" err="1"/>
              <a:t>div</a:t>
            </a:r>
            <a:r>
              <a:rPr lang="ru-RU" dirty="0"/>
              <a:t>&gt;. Эти новые теги </a:t>
            </a:r>
            <a:r>
              <a:rPr lang="ru-RU" dirty="0" smtClean="0"/>
              <a:t>дают </a:t>
            </a:r>
            <a:r>
              <a:rPr lang="ru-RU" dirty="0"/>
              <a:t>дизайнерам и разработчикам улучшенные инструменты </a:t>
            </a:r>
            <a:r>
              <a:rPr lang="ru-RU" dirty="0" smtClean="0"/>
              <a:t>разработки  </a:t>
            </a:r>
            <a:r>
              <a:rPr lang="ru-RU" dirty="0"/>
              <a:t>и  предоставляют улучшенные возможности для пользователей. Это упрощает ситуацию и относится к «ядру» </a:t>
            </a:r>
            <a:r>
              <a:rPr lang="en-US" dirty="0" smtClean="0"/>
              <a:t>HTML</a:t>
            </a:r>
            <a:r>
              <a:rPr lang="ru-RU" dirty="0" smtClean="0"/>
              <a:t>.</a:t>
            </a:r>
            <a:endParaRPr lang="ru-RU" dirty="0"/>
          </a:p>
          <a:p>
            <a:r>
              <a:rPr lang="ru-RU" dirty="0"/>
              <a:t>«Семейство» HTML5 включает в себя новые теги и такие технологии или спецификации, как CSS3, </a:t>
            </a:r>
            <a:r>
              <a:rPr lang="ru-RU" dirty="0" err="1"/>
              <a:t>Geolocation</a:t>
            </a:r>
            <a:r>
              <a:rPr lang="ru-RU" dirty="0"/>
              <a:t>, </a:t>
            </a:r>
            <a:r>
              <a:rPr lang="ru-RU" dirty="0" err="1"/>
              <a:t>Web</a:t>
            </a:r>
            <a:r>
              <a:rPr lang="ru-RU" dirty="0"/>
              <a:t> </a:t>
            </a:r>
            <a:r>
              <a:rPr lang="ru-RU" dirty="0" err="1"/>
              <a:t>Storage</a:t>
            </a:r>
            <a:r>
              <a:rPr lang="ru-RU" dirty="0"/>
              <a:t>, </a:t>
            </a:r>
            <a:r>
              <a:rPr lang="ru-RU" dirty="0" err="1"/>
              <a:t>Web</a:t>
            </a:r>
            <a:r>
              <a:rPr lang="ru-RU" dirty="0"/>
              <a:t> </a:t>
            </a:r>
            <a:r>
              <a:rPr lang="ru-RU" dirty="0" err="1"/>
              <a:t>Workers</a:t>
            </a:r>
            <a:r>
              <a:rPr lang="ru-RU" dirty="0"/>
              <a:t>, и </a:t>
            </a:r>
            <a:r>
              <a:rPr lang="ru-RU" dirty="0" err="1"/>
              <a:t>Web</a:t>
            </a:r>
            <a:r>
              <a:rPr lang="ru-RU" dirty="0"/>
              <a:t> </a:t>
            </a:r>
            <a:r>
              <a:rPr lang="ru-RU" dirty="0" err="1"/>
              <a:t>Sockets</a:t>
            </a:r>
            <a:r>
              <a:rPr lang="ru-RU" dirty="0"/>
              <a:t>, многие из которых очень зависят от </a:t>
            </a:r>
            <a:r>
              <a:rPr lang="ru-RU" dirty="0" err="1"/>
              <a:t>JavaScript</a:t>
            </a:r>
            <a:r>
              <a:rPr lang="ru-RU" dirty="0"/>
              <a:t>. </a:t>
            </a:r>
            <a:r>
              <a:rPr lang="ru-RU" dirty="0" smtClean="0"/>
              <a:t> </a:t>
            </a:r>
          </a:p>
          <a:p>
            <a:endParaRPr lang="ru-RU" dirty="0"/>
          </a:p>
        </p:txBody>
      </p:sp>
      <p:sp>
        <p:nvSpPr>
          <p:cNvPr id="4" name="Текст 3"/>
          <p:cNvSpPr>
            <a:spLocks noGrp="1"/>
          </p:cNvSpPr>
          <p:nvPr>
            <p:ph type="body" sz="quarter" idx="11"/>
          </p:nvPr>
        </p:nvSpPr>
        <p:spPr/>
        <p:txBody>
          <a:bodyPr/>
          <a:lstStyle/>
          <a:p>
            <a:endParaRPr lang="ru-RU"/>
          </a:p>
        </p:txBody>
      </p:sp>
      <p:sp>
        <p:nvSpPr>
          <p:cNvPr id="5" name="Текст 4"/>
          <p:cNvSpPr>
            <a:spLocks noGrp="1"/>
          </p:cNvSpPr>
          <p:nvPr>
            <p:ph type="body" sz="quarter" idx="12"/>
          </p:nvPr>
        </p:nvSpPr>
        <p:spPr/>
        <p:txBody>
          <a:bodyPr/>
          <a:lstStyle/>
          <a:p>
            <a:endParaRPr lang="ru-RU"/>
          </a:p>
        </p:txBody>
      </p:sp>
    </p:spTree>
    <p:extLst>
      <p:ext uri="{BB962C8B-B14F-4D97-AF65-F5344CB8AC3E}">
        <p14:creationId xmlns:p14="http://schemas.microsoft.com/office/powerpoint/2010/main" val="1865178678"/>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a:t>HTML5 и </a:t>
            </a:r>
            <a:r>
              <a:rPr lang="en-US" dirty="0" err="1" smtClean="0"/>
              <a:t>WinRT</a:t>
            </a:r>
            <a:r>
              <a:rPr lang="en-US" dirty="0" smtClean="0"/>
              <a:t>-</a:t>
            </a:r>
            <a:r>
              <a:rPr lang="ru-RU" dirty="0" smtClean="0"/>
              <a:t>приложения</a:t>
            </a:r>
            <a:endParaRPr lang="ru-RU" dirty="0"/>
          </a:p>
        </p:txBody>
      </p:sp>
      <p:sp>
        <p:nvSpPr>
          <p:cNvPr id="3" name="Текст 2"/>
          <p:cNvSpPr>
            <a:spLocks noGrp="1"/>
          </p:cNvSpPr>
          <p:nvPr>
            <p:ph type="body" sz="quarter" idx="10"/>
          </p:nvPr>
        </p:nvSpPr>
        <p:spPr>
          <a:xfrm>
            <a:off x="762428" y="2410393"/>
            <a:ext cx="14276777" cy="4014945"/>
          </a:xfrm>
        </p:spPr>
        <p:txBody>
          <a:bodyPr/>
          <a:lstStyle/>
          <a:p>
            <a:r>
              <a:rPr lang="ru-RU" dirty="0"/>
              <a:t>Приложения построены на основе синтаксиса </a:t>
            </a:r>
            <a:r>
              <a:rPr lang="en-US" dirty="0"/>
              <a:t>JavaScript </a:t>
            </a:r>
            <a:r>
              <a:rPr lang="ru-RU" dirty="0"/>
              <a:t>в соответствии со спецификациями</a:t>
            </a:r>
            <a:r>
              <a:rPr lang="en-US" dirty="0"/>
              <a:t> HTML5</a:t>
            </a:r>
            <a:r>
              <a:rPr lang="ru-RU" dirty="0"/>
              <a:t> </a:t>
            </a:r>
            <a:r>
              <a:rPr lang="en-US" dirty="0">
                <a:hlinkClick r:id="rId2"/>
              </a:rPr>
              <a:t>http://developers.whatwg.org/ </a:t>
            </a:r>
            <a:endParaRPr lang="ru-RU" dirty="0"/>
          </a:p>
          <a:p>
            <a:r>
              <a:rPr lang="ru-RU" dirty="0"/>
              <a:t>Поддержка </a:t>
            </a:r>
            <a:r>
              <a:rPr lang="en-US" dirty="0"/>
              <a:t>HTML</a:t>
            </a:r>
            <a:r>
              <a:rPr lang="ru-RU" dirty="0"/>
              <a:t>5 в </a:t>
            </a:r>
            <a:r>
              <a:rPr lang="en-US" dirty="0" err="1"/>
              <a:t>WinRT</a:t>
            </a:r>
            <a:r>
              <a:rPr lang="en-US" dirty="0"/>
              <a:t>-</a:t>
            </a:r>
            <a:r>
              <a:rPr lang="ru-RU" dirty="0"/>
              <a:t>приложениях включает в себя не только новые элементы, такие, как </a:t>
            </a:r>
            <a:r>
              <a:rPr lang="en-US" dirty="0"/>
              <a:t>&lt;header&gt;, &lt;footer&gt;,</a:t>
            </a:r>
            <a:r>
              <a:rPr lang="ru-RU" dirty="0"/>
              <a:t> но и другие компоненты: </a:t>
            </a:r>
          </a:p>
          <a:p>
            <a:pPr lvl="1"/>
            <a:r>
              <a:rPr lang="ru-RU" sz="2700" dirty="0" smtClean="0"/>
              <a:t>с</a:t>
            </a:r>
            <a:r>
              <a:rPr lang="en-US" sz="2700" dirty="0" err="1" smtClean="0"/>
              <a:t>обытия</a:t>
            </a:r>
            <a:r>
              <a:rPr lang="en-US" sz="2700" dirty="0" smtClean="0"/>
              <a:t> </a:t>
            </a:r>
            <a:r>
              <a:rPr lang="en-US" sz="2700" dirty="0"/>
              <a:t>DOM</a:t>
            </a:r>
            <a:r>
              <a:rPr lang="ru-RU" sz="2700" dirty="0"/>
              <a:t> (</a:t>
            </a:r>
            <a:r>
              <a:rPr lang="en-US" sz="2700" dirty="0"/>
              <a:t>Document Object Model</a:t>
            </a:r>
            <a:r>
              <a:rPr lang="ru-RU" sz="2700" dirty="0"/>
              <a:t> – </a:t>
            </a:r>
            <a:r>
              <a:rPr lang="en-US" sz="2700" dirty="0" err="1"/>
              <a:t>объектная</a:t>
            </a:r>
            <a:r>
              <a:rPr lang="en-US" sz="2700" dirty="0"/>
              <a:t> </a:t>
            </a:r>
            <a:r>
              <a:rPr lang="en-US" sz="2700" dirty="0" err="1"/>
              <a:t>модель</a:t>
            </a:r>
            <a:r>
              <a:rPr lang="en-US" sz="2700" dirty="0"/>
              <a:t> </a:t>
            </a:r>
            <a:r>
              <a:rPr lang="en-US" sz="2700" dirty="0" err="1"/>
              <a:t>документа</a:t>
            </a:r>
            <a:r>
              <a:rPr lang="ru-RU" sz="2700" dirty="0" smtClean="0"/>
              <a:t>);</a:t>
            </a:r>
            <a:r>
              <a:rPr lang="ru-RU" sz="2700" dirty="0"/>
              <a:t>	</a:t>
            </a:r>
          </a:p>
          <a:p>
            <a:pPr lvl="1"/>
            <a:r>
              <a:rPr lang="ru-RU" sz="2700" dirty="0" smtClean="0"/>
              <a:t>о</a:t>
            </a:r>
            <a:r>
              <a:rPr lang="en-US" sz="2700" dirty="0" err="1" smtClean="0"/>
              <a:t>бъекты</a:t>
            </a:r>
            <a:r>
              <a:rPr lang="en-US" sz="2700" dirty="0"/>
              <a:t>, </a:t>
            </a:r>
            <a:r>
              <a:rPr lang="en-US" sz="2700" dirty="0" err="1"/>
              <a:t>методы</a:t>
            </a:r>
            <a:r>
              <a:rPr lang="en-US" sz="2700" dirty="0"/>
              <a:t> и </a:t>
            </a:r>
            <a:r>
              <a:rPr lang="en-US" sz="2700" dirty="0" err="1" smtClean="0"/>
              <a:t>параметры</a:t>
            </a:r>
            <a:r>
              <a:rPr lang="ru-RU" sz="2700" dirty="0" smtClean="0"/>
              <a:t>, которые</a:t>
            </a:r>
            <a:r>
              <a:rPr lang="en-US" sz="2700" dirty="0" smtClean="0"/>
              <a:t> </a:t>
            </a:r>
            <a:r>
              <a:rPr lang="en-US" sz="2700" dirty="0" err="1"/>
              <a:t>могут</a:t>
            </a:r>
            <a:r>
              <a:rPr lang="en-US" sz="2700" dirty="0"/>
              <a:t> </a:t>
            </a:r>
            <a:r>
              <a:rPr lang="en-US" sz="2700" dirty="0" err="1"/>
              <a:t>быть</a:t>
            </a:r>
            <a:r>
              <a:rPr lang="en-US" sz="2700" dirty="0"/>
              <a:t> </a:t>
            </a:r>
            <a:r>
              <a:rPr lang="en-US" sz="2700" dirty="0" err="1"/>
              <a:t>использованы</a:t>
            </a:r>
            <a:r>
              <a:rPr lang="en-US" sz="2700" dirty="0"/>
              <a:t> </a:t>
            </a:r>
            <a:r>
              <a:rPr lang="en-US" sz="2700" dirty="0" err="1"/>
              <a:t>для</a:t>
            </a:r>
            <a:r>
              <a:rPr lang="en-US" sz="2700" dirty="0"/>
              <a:t> </a:t>
            </a:r>
            <a:r>
              <a:rPr lang="en-US" sz="2700" dirty="0" err="1"/>
              <a:t>того</a:t>
            </a:r>
            <a:r>
              <a:rPr lang="en-US" sz="2700" dirty="0"/>
              <a:t>, </a:t>
            </a:r>
            <a:r>
              <a:rPr lang="en-US" sz="2700" dirty="0" err="1"/>
              <a:t>чтобы</a:t>
            </a:r>
            <a:r>
              <a:rPr lang="en-US" sz="2700" dirty="0"/>
              <a:t> </a:t>
            </a:r>
            <a:r>
              <a:rPr lang="en-US" sz="2700" dirty="0" err="1"/>
              <a:t>управлять</a:t>
            </a:r>
            <a:r>
              <a:rPr lang="en-US" sz="2700" dirty="0"/>
              <a:t> </a:t>
            </a:r>
            <a:r>
              <a:rPr lang="en-US" sz="2700" dirty="0" err="1"/>
              <a:t>Объектной</a:t>
            </a:r>
            <a:r>
              <a:rPr lang="en-US" sz="2700" dirty="0"/>
              <a:t> </a:t>
            </a:r>
            <a:r>
              <a:rPr lang="en-US" sz="2700" dirty="0" err="1"/>
              <a:t>моделью</a:t>
            </a:r>
            <a:r>
              <a:rPr lang="en-US" sz="2700" dirty="0"/>
              <a:t> </a:t>
            </a:r>
            <a:r>
              <a:rPr lang="en-US" sz="2700" dirty="0" err="1" smtClean="0"/>
              <a:t>документа</a:t>
            </a:r>
            <a:r>
              <a:rPr lang="ru-RU" sz="2700" dirty="0" smtClean="0"/>
              <a:t>;</a:t>
            </a:r>
            <a:endParaRPr lang="ru-RU" sz="2700" dirty="0"/>
          </a:p>
          <a:p>
            <a:pPr lvl="1"/>
            <a:r>
              <a:rPr lang="ru-RU" sz="2700" dirty="0" err="1" smtClean="0"/>
              <a:t>н</a:t>
            </a:r>
            <a:r>
              <a:rPr lang="en-US" sz="2700" dirty="0" err="1" smtClean="0"/>
              <a:t>аборы</a:t>
            </a:r>
            <a:r>
              <a:rPr lang="en-US" sz="2700" dirty="0" smtClean="0"/>
              <a:t> </a:t>
            </a:r>
            <a:r>
              <a:rPr lang="en-US" sz="2700" dirty="0" err="1"/>
              <a:t>библиотек</a:t>
            </a:r>
            <a:r>
              <a:rPr lang="en-US" sz="2700" dirty="0"/>
              <a:t> (API</a:t>
            </a:r>
            <a:r>
              <a:rPr lang="ru-RU" sz="2700" dirty="0"/>
              <a:t>) </a:t>
            </a:r>
            <a:r>
              <a:rPr lang="en-US" sz="2700" dirty="0"/>
              <a:t>HTML</a:t>
            </a:r>
            <a:r>
              <a:rPr lang="ru-RU" sz="2700" dirty="0"/>
              <a:t>5 </a:t>
            </a:r>
            <a:r>
              <a:rPr lang="en-US" sz="2700" dirty="0" err="1"/>
              <a:t>для</a:t>
            </a:r>
            <a:r>
              <a:rPr lang="en-US" sz="2700" dirty="0"/>
              <a:t> </a:t>
            </a:r>
            <a:r>
              <a:rPr lang="en-US" sz="2700" dirty="0" err="1"/>
              <a:t>работы</a:t>
            </a:r>
            <a:r>
              <a:rPr lang="en-US" sz="2700" dirty="0"/>
              <a:t> с </a:t>
            </a:r>
            <a:r>
              <a:rPr lang="en-US" sz="2700" dirty="0" err="1"/>
              <a:t>аудио</a:t>
            </a:r>
            <a:r>
              <a:rPr lang="en-US" sz="2700" dirty="0"/>
              <a:t> и </a:t>
            </a:r>
            <a:r>
              <a:rPr lang="en-US" sz="2700" dirty="0" err="1" smtClean="0"/>
              <a:t>видео</a:t>
            </a:r>
            <a:r>
              <a:rPr lang="ru-RU" sz="2700" dirty="0" smtClean="0"/>
              <a:t>;</a:t>
            </a:r>
            <a:endParaRPr lang="ru-RU" sz="2700" dirty="0"/>
          </a:p>
          <a:p>
            <a:pPr lvl="1"/>
            <a:r>
              <a:rPr lang="ru-RU" sz="2700" dirty="0" err="1" smtClean="0"/>
              <a:t>х</a:t>
            </a:r>
            <a:r>
              <a:rPr lang="en-US" sz="2700" dirty="0" err="1" smtClean="0"/>
              <a:t>олст</a:t>
            </a:r>
            <a:r>
              <a:rPr lang="en-US" sz="2700" dirty="0" smtClean="0"/>
              <a:t> </a:t>
            </a:r>
            <a:r>
              <a:rPr lang="en-US" sz="2700" dirty="0"/>
              <a:t>(canvas</a:t>
            </a:r>
            <a:r>
              <a:rPr lang="ru-RU" sz="2700" dirty="0"/>
              <a:t> – </a:t>
            </a:r>
            <a:r>
              <a:rPr lang="en-US" sz="2700" dirty="0" err="1"/>
              <a:t>поверхность</a:t>
            </a:r>
            <a:r>
              <a:rPr lang="en-US" sz="2700" dirty="0"/>
              <a:t> </a:t>
            </a:r>
            <a:r>
              <a:rPr lang="en-US" sz="2700" dirty="0" err="1"/>
              <a:t>для</a:t>
            </a:r>
            <a:r>
              <a:rPr lang="en-US" sz="2700" dirty="0"/>
              <a:t> </a:t>
            </a:r>
            <a:r>
              <a:rPr lang="en-US" sz="2700" dirty="0" err="1"/>
              <a:t>рисования</a:t>
            </a:r>
            <a:r>
              <a:rPr lang="en-US" sz="2700" dirty="0"/>
              <a:t>) HTML</a:t>
            </a:r>
            <a:r>
              <a:rPr lang="ru-RU" sz="2700" dirty="0" smtClean="0"/>
              <a:t>5.</a:t>
            </a:r>
            <a:endParaRPr lang="ru-RU" sz="2700" dirty="0"/>
          </a:p>
        </p:txBody>
      </p:sp>
      <p:sp>
        <p:nvSpPr>
          <p:cNvPr id="4" name="Текст 3"/>
          <p:cNvSpPr>
            <a:spLocks noGrp="1"/>
          </p:cNvSpPr>
          <p:nvPr>
            <p:ph type="body" sz="quarter" idx="11"/>
          </p:nvPr>
        </p:nvSpPr>
        <p:spPr/>
        <p:txBody>
          <a:bodyPr/>
          <a:lstStyle/>
          <a:p>
            <a:endParaRPr lang="ru-RU"/>
          </a:p>
        </p:txBody>
      </p:sp>
      <p:sp>
        <p:nvSpPr>
          <p:cNvPr id="5" name="Текст 4"/>
          <p:cNvSpPr>
            <a:spLocks noGrp="1"/>
          </p:cNvSpPr>
          <p:nvPr>
            <p:ph type="body" sz="quarter" idx="12"/>
          </p:nvPr>
        </p:nvSpPr>
        <p:spPr/>
        <p:txBody>
          <a:bodyPr/>
          <a:lstStyle/>
          <a:p>
            <a:endParaRPr lang="ru-RU"/>
          </a:p>
        </p:txBody>
      </p:sp>
    </p:spTree>
    <p:extLst>
      <p:ext uri="{BB962C8B-B14F-4D97-AF65-F5344CB8AC3E}">
        <p14:creationId xmlns:p14="http://schemas.microsoft.com/office/powerpoint/2010/main" val="1708999324"/>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en-US" dirty="0"/>
              <a:t>CSS</a:t>
            </a:r>
            <a:r>
              <a:rPr lang="ru-RU" dirty="0"/>
              <a:t>3 и </a:t>
            </a:r>
            <a:r>
              <a:rPr lang="en-US" dirty="0" err="1" smtClean="0"/>
              <a:t>WinRT</a:t>
            </a:r>
            <a:r>
              <a:rPr lang="en-US" dirty="0" smtClean="0"/>
              <a:t>-</a:t>
            </a:r>
            <a:r>
              <a:rPr lang="ru-RU" dirty="0" smtClean="0"/>
              <a:t>приложения</a:t>
            </a:r>
            <a:endParaRPr lang="ru-RU" dirty="0"/>
          </a:p>
        </p:txBody>
      </p:sp>
      <p:sp>
        <p:nvSpPr>
          <p:cNvPr id="3" name="Текст 2"/>
          <p:cNvSpPr>
            <a:spLocks noGrp="1"/>
          </p:cNvSpPr>
          <p:nvPr>
            <p:ph type="body" sz="quarter" idx="10"/>
          </p:nvPr>
        </p:nvSpPr>
        <p:spPr>
          <a:xfrm>
            <a:off x="774954" y="2473022"/>
            <a:ext cx="14276777" cy="4365811"/>
          </a:xfrm>
        </p:spPr>
        <p:txBody>
          <a:bodyPr/>
          <a:lstStyle/>
          <a:p>
            <a:r>
              <a:rPr lang="en-US" sz="3200" dirty="0">
                <a:latin typeface="Segoe UI Light" pitchFamily="34" charset="0"/>
              </a:rPr>
              <a:t>CSS3 </a:t>
            </a:r>
            <a:r>
              <a:rPr lang="ru-RU" sz="3200" dirty="0">
                <a:latin typeface="Segoe UI Light" pitchFamily="34" charset="0"/>
              </a:rPr>
              <a:t>функции разбиты на модули, некоторые из них стабильнее других, спецификации </a:t>
            </a:r>
            <a:r>
              <a:rPr lang="en-US" sz="3200" dirty="0">
                <a:latin typeface="Segoe UI Light" pitchFamily="34" charset="0"/>
              </a:rPr>
              <a:t>CSS3</a:t>
            </a:r>
            <a:r>
              <a:rPr lang="ru-RU" sz="3200" dirty="0">
                <a:latin typeface="Segoe UI Light" pitchFamily="34" charset="0"/>
              </a:rPr>
              <a:t> не стандартизированы уже много лет.</a:t>
            </a:r>
          </a:p>
          <a:p>
            <a:r>
              <a:rPr lang="ru-RU" sz="3200" dirty="0">
                <a:latin typeface="Segoe UI Light" pitchFamily="34" charset="0"/>
              </a:rPr>
              <a:t>Есть зависящие от поставщика префиксы в </a:t>
            </a:r>
            <a:r>
              <a:rPr lang="en-US" sz="3200" dirty="0">
                <a:latin typeface="Segoe UI Light" pitchFamily="34" charset="0"/>
              </a:rPr>
              <a:t>CSS</a:t>
            </a:r>
            <a:r>
              <a:rPr lang="ru-RU" sz="3200" dirty="0">
                <a:latin typeface="Segoe UI Light" pitchFamily="34" charset="0"/>
              </a:rPr>
              <a:t>, добавляемые к синтаксису, который в этом случае будет работать только в определенном браузере.</a:t>
            </a:r>
          </a:p>
          <a:p>
            <a:r>
              <a:rPr lang="ru-RU" sz="3200" dirty="0">
                <a:latin typeface="Segoe UI Light" pitchFamily="34" charset="0"/>
              </a:rPr>
              <a:t>У </a:t>
            </a:r>
            <a:r>
              <a:rPr lang="en-US" sz="3200" dirty="0">
                <a:latin typeface="Segoe UI Light" pitchFamily="34" charset="0"/>
              </a:rPr>
              <a:t>Microsoft</a:t>
            </a:r>
            <a:r>
              <a:rPr lang="ru-RU" sz="3200" dirty="0">
                <a:latin typeface="Segoe UI Light" pitchFamily="34" charset="0"/>
              </a:rPr>
              <a:t> есть свой собственный префикс «</a:t>
            </a:r>
            <a:r>
              <a:rPr lang="en-US" sz="3200" dirty="0" err="1">
                <a:latin typeface="Segoe UI Light" pitchFamily="34" charset="0"/>
              </a:rPr>
              <a:t>ms</a:t>
            </a:r>
            <a:r>
              <a:rPr lang="ru-RU" sz="3200" dirty="0">
                <a:latin typeface="Segoe UI Light" pitchFamily="34" charset="0"/>
              </a:rPr>
              <a:t>» </a:t>
            </a:r>
          </a:p>
          <a:p>
            <a:r>
              <a:rPr lang="ru-RU" sz="3200" dirty="0" smtClean="0">
                <a:latin typeface="Segoe UI Light" pitchFamily="34" charset="0"/>
              </a:rPr>
              <a:t>Например</a:t>
            </a:r>
            <a:r>
              <a:rPr lang="en-US" sz="3200" dirty="0" smtClean="0">
                <a:latin typeface="Segoe UI Light" pitchFamily="34" charset="0"/>
              </a:rPr>
              <a:t>: </a:t>
            </a:r>
            <a:r>
              <a:rPr lang="en-US" sz="3200" dirty="0">
                <a:latin typeface="Segoe UI Light" pitchFamily="34" charset="0"/>
              </a:rPr>
              <a:t>display: -</a:t>
            </a:r>
            <a:r>
              <a:rPr lang="en-US" sz="3200" dirty="0" err="1">
                <a:latin typeface="Segoe UI Light" pitchFamily="34" charset="0"/>
              </a:rPr>
              <a:t>ms</a:t>
            </a:r>
            <a:r>
              <a:rPr lang="en-US" sz="3200" dirty="0">
                <a:latin typeface="Segoe UI Light" pitchFamily="34" charset="0"/>
              </a:rPr>
              <a:t>-grid; </a:t>
            </a:r>
            <a:r>
              <a:rPr lang="ru-RU" sz="3200" dirty="0" smtClean="0">
                <a:latin typeface="Segoe UI Light" pitchFamily="34" charset="0"/>
              </a:rPr>
              <a:t>это</a:t>
            </a:r>
            <a:r>
              <a:rPr lang="en-US" sz="3200" dirty="0" smtClean="0">
                <a:latin typeface="Segoe UI Light" pitchFamily="34" charset="0"/>
              </a:rPr>
              <a:t> CSS</a:t>
            </a:r>
            <a:r>
              <a:rPr lang="ru-RU" sz="3200" dirty="0" smtClean="0">
                <a:latin typeface="Segoe UI Light" pitchFamily="34" charset="0"/>
              </a:rPr>
              <a:t>-параметр, определяющий макет на основе сетки, поддерживаемый в настоящее время только в </a:t>
            </a:r>
            <a:r>
              <a:rPr lang="en-US" sz="3200" dirty="0" err="1" smtClean="0">
                <a:latin typeface="Segoe UI Light" pitchFamily="34" charset="0"/>
              </a:rPr>
              <a:t>WinRT</a:t>
            </a:r>
            <a:r>
              <a:rPr lang="en-US" sz="3200" dirty="0" smtClean="0">
                <a:latin typeface="Segoe UI Light" pitchFamily="34" charset="0"/>
              </a:rPr>
              <a:t>-</a:t>
            </a:r>
            <a:r>
              <a:rPr lang="ru-RU" sz="3200" dirty="0" smtClean="0">
                <a:latin typeface="Segoe UI Light" pitchFamily="34" charset="0"/>
              </a:rPr>
              <a:t>приложениях и в </a:t>
            </a:r>
            <a:r>
              <a:rPr lang="en-US" sz="3200" dirty="0" smtClean="0">
                <a:latin typeface="Segoe UI Light" pitchFamily="34" charset="0"/>
              </a:rPr>
              <a:t>IE10</a:t>
            </a:r>
            <a:r>
              <a:rPr lang="en-US" sz="3200" dirty="0">
                <a:latin typeface="Segoe UI Light" pitchFamily="34" charset="0"/>
              </a:rPr>
              <a:t>.</a:t>
            </a:r>
          </a:p>
          <a:p>
            <a:endParaRPr lang="ru-RU" dirty="0"/>
          </a:p>
        </p:txBody>
      </p:sp>
      <p:sp>
        <p:nvSpPr>
          <p:cNvPr id="4" name="Текст 3"/>
          <p:cNvSpPr>
            <a:spLocks noGrp="1"/>
          </p:cNvSpPr>
          <p:nvPr>
            <p:ph type="body" sz="quarter" idx="11"/>
          </p:nvPr>
        </p:nvSpPr>
        <p:spPr/>
        <p:txBody>
          <a:bodyPr/>
          <a:lstStyle/>
          <a:p>
            <a:endParaRPr lang="ru-RU"/>
          </a:p>
        </p:txBody>
      </p:sp>
      <p:sp>
        <p:nvSpPr>
          <p:cNvPr id="5" name="Текст 4"/>
          <p:cNvSpPr>
            <a:spLocks noGrp="1"/>
          </p:cNvSpPr>
          <p:nvPr>
            <p:ph type="body" sz="quarter" idx="12"/>
          </p:nvPr>
        </p:nvSpPr>
        <p:spPr/>
        <p:txBody>
          <a:bodyPr/>
          <a:lstStyle/>
          <a:p>
            <a:endParaRPr lang="ru-RU"/>
          </a:p>
        </p:txBody>
      </p:sp>
    </p:spTree>
    <p:extLst>
      <p:ext uri="{BB962C8B-B14F-4D97-AF65-F5344CB8AC3E}">
        <p14:creationId xmlns:p14="http://schemas.microsoft.com/office/powerpoint/2010/main" val="872787509"/>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Использование </a:t>
            </a:r>
            <a:r>
              <a:rPr lang="ru-RU" dirty="0"/>
              <a:t>Internet Explorer 10 </a:t>
            </a:r>
            <a:r>
              <a:rPr lang="ru-RU" dirty="0" smtClean="0"/>
              <a:t> для понимания функций приложений</a:t>
            </a:r>
            <a:endParaRPr lang="ru-RU" dirty="0"/>
          </a:p>
        </p:txBody>
      </p:sp>
      <p:sp>
        <p:nvSpPr>
          <p:cNvPr id="3" name="Текст 2"/>
          <p:cNvSpPr>
            <a:spLocks noGrp="1"/>
          </p:cNvSpPr>
          <p:nvPr>
            <p:ph type="body" sz="quarter" idx="10"/>
          </p:nvPr>
        </p:nvSpPr>
        <p:spPr>
          <a:xfrm>
            <a:off x="774954" y="2473023"/>
            <a:ext cx="14276777" cy="4792081"/>
          </a:xfrm>
        </p:spPr>
        <p:txBody>
          <a:bodyPr/>
          <a:lstStyle/>
          <a:p>
            <a:r>
              <a:rPr lang="ru-RU" sz="3200" dirty="0">
                <a:latin typeface="Segoe UI Light" pitchFamily="34" charset="0"/>
              </a:rPr>
              <a:t>Процесс, запускающий и поддерживающий приложения с использованием </a:t>
            </a:r>
            <a:r>
              <a:rPr lang="ru-RU" sz="3200" dirty="0" err="1" smtClean="0">
                <a:latin typeface="Segoe UI Light" pitchFamily="34" charset="0"/>
              </a:rPr>
              <a:t>JavaScript</a:t>
            </a:r>
            <a:r>
              <a:rPr lang="ru-RU" sz="3200" dirty="0" smtClean="0">
                <a:latin typeface="Segoe UI Light" pitchFamily="34" charset="0"/>
              </a:rPr>
              <a:t>, </a:t>
            </a:r>
            <a:r>
              <a:rPr lang="ru-RU" sz="3200" dirty="0">
                <a:latin typeface="Segoe UI Light" pitchFamily="34" charset="0"/>
              </a:rPr>
              <a:t>называется WWAHost.exe. Этот процесс включает в себя всю </a:t>
            </a:r>
            <a:r>
              <a:rPr lang="ru-RU" sz="3200" dirty="0" smtClean="0">
                <a:latin typeface="Segoe UI Light" pitchFamily="34" charset="0"/>
              </a:rPr>
              <a:t>функциональность, </a:t>
            </a:r>
            <a:r>
              <a:rPr lang="ru-RU" sz="3200" dirty="0">
                <a:latin typeface="Segoe UI Light" pitchFamily="34" charset="0"/>
              </a:rPr>
              <a:t>предоставляемую браузером </a:t>
            </a:r>
            <a:r>
              <a:rPr lang="ru-RU" sz="3200" dirty="0" err="1">
                <a:latin typeface="Segoe UI Light" pitchFamily="34" charset="0"/>
              </a:rPr>
              <a:t>Internet</a:t>
            </a:r>
            <a:r>
              <a:rPr lang="ru-RU" sz="3200" dirty="0">
                <a:latin typeface="Segoe UI Light" pitchFamily="34" charset="0"/>
              </a:rPr>
              <a:t> </a:t>
            </a:r>
            <a:r>
              <a:rPr lang="ru-RU" sz="3200" dirty="0" err="1">
                <a:latin typeface="Segoe UI Light" pitchFamily="34" charset="0"/>
              </a:rPr>
              <a:t>Explorer</a:t>
            </a:r>
            <a:r>
              <a:rPr lang="ru-RU" sz="3200" dirty="0">
                <a:latin typeface="Segoe UI Light" pitchFamily="34" charset="0"/>
              </a:rPr>
              <a:t> 10.  </a:t>
            </a:r>
          </a:p>
          <a:p>
            <a:r>
              <a:rPr lang="ru-RU" sz="3200" dirty="0">
                <a:latin typeface="Segoe UI Light" pitchFamily="34" charset="0"/>
              </a:rPr>
              <a:t>Это значит, что для того, чтобы узнать, как работают те или иные механизмы </a:t>
            </a:r>
            <a:r>
              <a:rPr lang="en-US" sz="3200" dirty="0" err="1">
                <a:latin typeface="Segoe UI Light" pitchFamily="34" charset="0"/>
              </a:rPr>
              <a:t>WinRT</a:t>
            </a:r>
            <a:r>
              <a:rPr lang="ru-RU" sz="3200" dirty="0">
                <a:latin typeface="Segoe UI Light" pitchFamily="34" charset="0"/>
              </a:rPr>
              <a:t>-приложений, можно воспользоваться их изучением в </a:t>
            </a:r>
            <a:r>
              <a:rPr lang="ru-RU" sz="3200" dirty="0" err="1">
                <a:latin typeface="Segoe UI Light" pitchFamily="34" charset="0"/>
              </a:rPr>
              <a:t>IE</a:t>
            </a:r>
            <a:r>
              <a:rPr lang="ru-RU" sz="3200" dirty="0">
                <a:latin typeface="Segoe UI Light" pitchFamily="34" charset="0"/>
              </a:rPr>
              <a:t> </a:t>
            </a:r>
            <a:r>
              <a:rPr lang="ru-RU" sz="3200" dirty="0" smtClean="0">
                <a:latin typeface="Segoe UI Light" pitchFamily="34" charset="0"/>
              </a:rPr>
              <a:t>10: </a:t>
            </a:r>
            <a:endParaRPr lang="ru-RU" sz="3200" dirty="0">
              <a:latin typeface="Segoe UI Light" pitchFamily="34" charset="0"/>
            </a:endParaRPr>
          </a:p>
          <a:p>
            <a:r>
              <a:rPr lang="en-US" sz="3200" dirty="0">
                <a:latin typeface="Segoe UI Light" pitchFamily="34" charset="0"/>
                <a:hlinkClick r:id="rId2"/>
              </a:rPr>
              <a:t>http://ie.microsoft.com/testdrive/Graphics/hands-on-css3/ </a:t>
            </a:r>
            <a:endParaRPr lang="en-US" sz="3200" dirty="0">
              <a:latin typeface="Segoe UI Light" pitchFamily="34" charset="0"/>
            </a:endParaRPr>
          </a:p>
          <a:p>
            <a:endParaRPr lang="ru-RU" dirty="0"/>
          </a:p>
          <a:p>
            <a:endParaRPr lang="ru-RU" dirty="0"/>
          </a:p>
        </p:txBody>
      </p:sp>
      <p:sp>
        <p:nvSpPr>
          <p:cNvPr id="4" name="Текст 3"/>
          <p:cNvSpPr>
            <a:spLocks noGrp="1"/>
          </p:cNvSpPr>
          <p:nvPr>
            <p:ph type="body" sz="quarter" idx="11"/>
          </p:nvPr>
        </p:nvSpPr>
        <p:spPr/>
        <p:txBody>
          <a:bodyPr/>
          <a:lstStyle/>
          <a:p>
            <a:endParaRPr lang="ru-RU"/>
          </a:p>
        </p:txBody>
      </p:sp>
      <p:sp>
        <p:nvSpPr>
          <p:cNvPr id="5" name="Текст 4"/>
          <p:cNvSpPr>
            <a:spLocks noGrp="1"/>
          </p:cNvSpPr>
          <p:nvPr>
            <p:ph type="body" sz="quarter" idx="12"/>
          </p:nvPr>
        </p:nvSpPr>
        <p:spPr/>
        <p:txBody>
          <a:bodyPr/>
          <a:lstStyle/>
          <a:p>
            <a:endParaRPr lang="ru-RU"/>
          </a:p>
        </p:txBody>
      </p:sp>
    </p:spTree>
    <p:extLst>
      <p:ext uri="{BB962C8B-B14F-4D97-AF65-F5344CB8AC3E}">
        <p14:creationId xmlns:p14="http://schemas.microsoft.com/office/powerpoint/2010/main" val="1628107667"/>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en-US" dirty="0"/>
              <a:t>Границы, </a:t>
            </a:r>
            <a:r>
              <a:rPr lang="en-US" dirty="0" err="1"/>
              <a:t>цвета</a:t>
            </a:r>
            <a:r>
              <a:rPr lang="en-US" dirty="0"/>
              <a:t> </a:t>
            </a:r>
            <a:r>
              <a:rPr lang="en-US" dirty="0" err="1" smtClean="0"/>
              <a:t>RGBa</a:t>
            </a:r>
            <a:r>
              <a:rPr lang="ru-RU" dirty="0" smtClean="0"/>
              <a:t>, </a:t>
            </a:r>
            <a:r>
              <a:rPr lang="ru-RU" dirty="0"/>
              <a:t>градиент и </a:t>
            </a:r>
            <a:r>
              <a:rPr lang="ru-RU" dirty="0" smtClean="0"/>
              <a:t>тени </a:t>
            </a:r>
            <a:endParaRPr lang="ru-RU" dirty="0"/>
          </a:p>
        </p:txBody>
      </p:sp>
      <p:sp>
        <p:nvSpPr>
          <p:cNvPr id="3" name="Текст 2"/>
          <p:cNvSpPr>
            <a:spLocks noGrp="1"/>
          </p:cNvSpPr>
          <p:nvPr>
            <p:ph type="body" sz="quarter" idx="10"/>
          </p:nvPr>
        </p:nvSpPr>
        <p:spPr>
          <a:xfrm>
            <a:off x="774954" y="2473023"/>
            <a:ext cx="14276777" cy="3576364"/>
          </a:xfrm>
        </p:spPr>
        <p:txBody>
          <a:bodyPr/>
          <a:lstStyle/>
          <a:p>
            <a:pPr marL="457200" indent="-457200">
              <a:buFont typeface="Arial" pitchFamily="34" charset="0"/>
              <a:buChar char="•"/>
            </a:pPr>
            <a:r>
              <a:rPr lang="ru-RU" sz="2800" dirty="0">
                <a:latin typeface="Segoe UI Light" pitchFamily="34" charset="0"/>
              </a:rPr>
              <a:t>Есть несколько технических возможностей улучшения внешнего вида страниц, которые доступны с CSS3. Например, кроме закругления углов есть градиент,  тени для текста или контейнеров. Применение цветов в формате </a:t>
            </a:r>
            <a:r>
              <a:rPr lang="en-US" sz="2800" dirty="0" err="1">
                <a:latin typeface="Segoe UI Light" pitchFamily="34" charset="0"/>
              </a:rPr>
              <a:t>RGBa</a:t>
            </a:r>
            <a:r>
              <a:rPr lang="ru-RU" sz="2800" dirty="0">
                <a:latin typeface="Segoe UI Light" pitchFamily="34" charset="0"/>
              </a:rPr>
              <a:t> добавляет возможность использовать прозрачность.</a:t>
            </a:r>
          </a:p>
          <a:p>
            <a:pPr marL="457200" indent="-457200">
              <a:buFont typeface="Arial" pitchFamily="34" charset="0"/>
              <a:buChar char="•"/>
            </a:pPr>
            <a:r>
              <a:rPr lang="ru-RU" sz="2800" dirty="0">
                <a:latin typeface="Segoe UI Light" pitchFamily="34" charset="0"/>
              </a:rPr>
              <a:t>Всё это подходит для </a:t>
            </a:r>
            <a:r>
              <a:rPr lang="en-US" sz="2800" dirty="0" err="1">
                <a:latin typeface="Segoe UI Light" pitchFamily="34" charset="0"/>
              </a:rPr>
              <a:t>WinRT</a:t>
            </a:r>
            <a:r>
              <a:rPr lang="en-US" sz="2800" dirty="0">
                <a:latin typeface="Segoe UI Light" pitchFamily="34" charset="0"/>
              </a:rPr>
              <a:t>-</a:t>
            </a:r>
            <a:r>
              <a:rPr lang="ru-RU" sz="2800" dirty="0">
                <a:latin typeface="Segoe UI Light" pitchFamily="34" charset="0"/>
              </a:rPr>
              <a:t>приложений, так как обычно такие эффекты создают в программе обработки изображений и сохраняют в графическом формате. Возможность сделать то же самое в коде означает, что производительность приложений оптимизирована, а эффекты легче модифицировать. Тем более, некоторые из этих параметров (такие, как прозрачность) могут быть полезнее, если они анимированы.</a:t>
            </a:r>
          </a:p>
        </p:txBody>
      </p:sp>
      <p:sp>
        <p:nvSpPr>
          <p:cNvPr id="4" name="Текст 3"/>
          <p:cNvSpPr>
            <a:spLocks noGrp="1"/>
          </p:cNvSpPr>
          <p:nvPr>
            <p:ph type="body" sz="quarter" idx="11"/>
          </p:nvPr>
        </p:nvSpPr>
        <p:spPr/>
        <p:txBody>
          <a:bodyPr/>
          <a:lstStyle/>
          <a:p>
            <a:endParaRPr lang="ru-RU"/>
          </a:p>
        </p:txBody>
      </p:sp>
      <p:sp>
        <p:nvSpPr>
          <p:cNvPr id="5" name="Текст 4"/>
          <p:cNvSpPr>
            <a:spLocks noGrp="1"/>
          </p:cNvSpPr>
          <p:nvPr>
            <p:ph type="body" sz="quarter" idx="12"/>
          </p:nvPr>
        </p:nvSpPr>
        <p:spPr/>
        <p:txBody>
          <a:bodyPr/>
          <a:lstStyle/>
          <a:p>
            <a:endParaRPr lang="ru-RU"/>
          </a:p>
        </p:txBody>
      </p:sp>
    </p:spTree>
    <p:extLst>
      <p:ext uri="{BB962C8B-B14F-4D97-AF65-F5344CB8AC3E}">
        <p14:creationId xmlns:p14="http://schemas.microsoft.com/office/powerpoint/2010/main" val="1466802641"/>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err="1"/>
              <a:t>CSS</a:t>
            </a:r>
            <a:r>
              <a:rPr lang="ru-RU" dirty="0"/>
              <a:t> </a:t>
            </a:r>
            <a:r>
              <a:rPr lang="ru-RU" dirty="0" err="1" smtClean="0"/>
              <a:t>2D</a:t>
            </a:r>
            <a:r>
              <a:rPr lang="ru-RU" dirty="0" smtClean="0"/>
              <a:t>- </a:t>
            </a:r>
            <a:r>
              <a:rPr lang="ru-RU" dirty="0"/>
              <a:t>и </a:t>
            </a:r>
            <a:r>
              <a:rPr lang="ru-RU" dirty="0" err="1" smtClean="0"/>
              <a:t>3D-трансформации</a:t>
            </a:r>
            <a:endParaRPr lang="ru-RU" dirty="0"/>
          </a:p>
        </p:txBody>
      </p:sp>
      <p:sp>
        <p:nvSpPr>
          <p:cNvPr id="3" name="Текст 2"/>
          <p:cNvSpPr>
            <a:spLocks noGrp="1"/>
          </p:cNvSpPr>
          <p:nvPr>
            <p:ph type="body" sz="quarter" idx="10"/>
          </p:nvPr>
        </p:nvSpPr>
        <p:spPr>
          <a:xfrm>
            <a:off x="774954" y="2473023"/>
            <a:ext cx="14276777" cy="4876720"/>
          </a:xfrm>
        </p:spPr>
        <p:txBody>
          <a:bodyPr/>
          <a:lstStyle/>
          <a:p>
            <a:r>
              <a:rPr lang="ru-RU" sz="2800" dirty="0">
                <a:latin typeface="Segoe UI Light" pitchFamily="34" charset="0"/>
              </a:rPr>
              <a:t>Свойства трансформации в </a:t>
            </a:r>
            <a:r>
              <a:rPr lang="en-US" sz="2800" dirty="0">
                <a:latin typeface="Segoe UI Light" pitchFamily="34" charset="0"/>
              </a:rPr>
              <a:t>CSS</a:t>
            </a:r>
            <a:r>
              <a:rPr lang="ru-RU" sz="2800" dirty="0">
                <a:latin typeface="Segoe UI Light" pitchFamily="34" charset="0"/>
              </a:rPr>
              <a:t> позволяют вращать, масштабировать, наклонять объекты на странице. Например, можно слегка наклонить изображение на странице – для эстетических целей. Кроме того, вы можете анимировать трансформации. Например, анимация масштабирования позволяет создавать эффект увеличения или уменьшения изображения или другого элемента страницы. Кроме того, вы можете добавить свойство перспективы к эффектам </a:t>
            </a:r>
            <a:r>
              <a:rPr lang="ru-RU" sz="2800" dirty="0" smtClean="0">
                <a:latin typeface="Segoe UI Light" pitchFamily="34" charset="0"/>
              </a:rPr>
              <a:t>трансформации, </a:t>
            </a:r>
            <a:r>
              <a:rPr lang="ru-RU" sz="2800" dirty="0">
                <a:latin typeface="Segoe UI Light" pitchFamily="34" charset="0"/>
              </a:rPr>
              <a:t>чтобы создать эффект </a:t>
            </a:r>
            <a:r>
              <a:rPr lang="ru-RU" sz="2800" dirty="0" smtClean="0">
                <a:latin typeface="Segoe UI Light" pitchFamily="34" charset="0"/>
              </a:rPr>
              <a:t>присутствия или </a:t>
            </a:r>
            <a:r>
              <a:rPr lang="ru-RU" sz="2800" dirty="0">
                <a:latin typeface="Segoe UI Light" pitchFamily="34" charset="0"/>
              </a:rPr>
              <a:t>движения объекта в трехмерном пространстве.</a:t>
            </a:r>
          </a:p>
          <a:p>
            <a:r>
              <a:rPr lang="ru-RU" sz="2800" dirty="0">
                <a:latin typeface="Segoe UI Light" pitchFamily="34" charset="0"/>
              </a:rPr>
              <a:t>Всё это подходит для </a:t>
            </a:r>
            <a:r>
              <a:rPr lang="en-US" sz="2800" dirty="0" err="1">
                <a:latin typeface="Segoe UI Light" pitchFamily="34" charset="0"/>
              </a:rPr>
              <a:t>WinRT</a:t>
            </a:r>
            <a:r>
              <a:rPr lang="en-US" sz="2800" dirty="0">
                <a:latin typeface="Segoe UI Light" pitchFamily="34" charset="0"/>
              </a:rPr>
              <a:t>-</a:t>
            </a:r>
            <a:r>
              <a:rPr lang="ru-RU" sz="2800" dirty="0">
                <a:latin typeface="Segoe UI Light" pitchFamily="34" charset="0"/>
              </a:rPr>
              <a:t>приложений, так как и 2</a:t>
            </a:r>
            <a:r>
              <a:rPr lang="en-US" sz="2800" dirty="0" smtClean="0">
                <a:latin typeface="Segoe UI Light" pitchFamily="34" charset="0"/>
              </a:rPr>
              <a:t>D</a:t>
            </a:r>
            <a:r>
              <a:rPr lang="ru-RU" sz="2800" dirty="0" smtClean="0">
                <a:latin typeface="Segoe UI Light" pitchFamily="34" charset="0"/>
              </a:rPr>
              <a:t>-,</a:t>
            </a:r>
            <a:r>
              <a:rPr lang="en-US" sz="2800" dirty="0" smtClean="0">
                <a:latin typeface="Segoe UI Light" pitchFamily="34" charset="0"/>
              </a:rPr>
              <a:t> </a:t>
            </a:r>
            <a:r>
              <a:rPr lang="ru-RU" sz="2800" dirty="0">
                <a:latin typeface="Segoe UI Light" pitchFamily="34" charset="0"/>
              </a:rPr>
              <a:t>и 3</a:t>
            </a:r>
            <a:r>
              <a:rPr lang="en-US" sz="2800" dirty="0">
                <a:latin typeface="Segoe UI Light" pitchFamily="34" charset="0"/>
              </a:rPr>
              <a:t>D</a:t>
            </a:r>
            <a:r>
              <a:rPr lang="ru-RU" sz="2800" dirty="0">
                <a:latin typeface="Segoe UI Light" pitchFamily="34" charset="0"/>
              </a:rPr>
              <a:t>-трансформации являются важными элементами этих приложений. В комбинации с анимацией (или переходами), вы </a:t>
            </a:r>
            <a:r>
              <a:rPr lang="ru-RU" sz="2800" dirty="0" smtClean="0">
                <a:latin typeface="Segoe UI Light" pitchFamily="34" charset="0"/>
              </a:rPr>
              <a:t>получаете </a:t>
            </a:r>
            <a:r>
              <a:rPr lang="ru-RU" sz="2800" dirty="0">
                <a:latin typeface="Segoe UI Light" pitchFamily="34" charset="0"/>
              </a:rPr>
              <a:t>трансформации, которые органично вписываются в поведение приложений. </a:t>
            </a:r>
          </a:p>
          <a:p>
            <a:endParaRPr lang="ru-RU" dirty="0"/>
          </a:p>
        </p:txBody>
      </p:sp>
      <p:sp>
        <p:nvSpPr>
          <p:cNvPr id="4" name="Текст 3"/>
          <p:cNvSpPr>
            <a:spLocks noGrp="1"/>
          </p:cNvSpPr>
          <p:nvPr>
            <p:ph type="body" sz="quarter" idx="11"/>
          </p:nvPr>
        </p:nvSpPr>
        <p:spPr/>
        <p:txBody>
          <a:bodyPr/>
          <a:lstStyle/>
          <a:p>
            <a:endParaRPr lang="ru-RU"/>
          </a:p>
        </p:txBody>
      </p:sp>
      <p:sp>
        <p:nvSpPr>
          <p:cNvPr id="5" name="Текст 4"/>
          <p:cNvSpPr>
            <a:spLocks noGrp="1"/>
          </p:cNvSpPr>
          <p:nvPr>
            <p:ph type="body" sz="quarter" idx="12"/>
          </p:nvPr>
        </p:nvSpPr>
        <p:spPr/>
        <p:txBody>
          <a:bodyPr/>
          <a:lstStyle/>
          <a:p>
            <a:endParaRPr lang="ru-RU"/>
          </a:p>
        </p:txBody>
      </p:sp>
    </p:spTree>
    <p:extLst>
      <p:ext uri="{BB962C8B-B14F-4D97-AF65-F5344CB8AC3E}">
        <p14:creationId xmlns:p14="http://schemas.microsoft.com/office/powerpoint/2010/main" val="3996932596"/>
      </p:ext>
    </p:extLst>
  </p:cSld>
  <p:clrMapOvr>
    <a:masterClrMapping/>
  </p:clrMapOvr>
  <p:transition>
    <p:fade/>
  </p:transition>
</p:sld>
</file>

<file path=ppt/theme/theme1.xml><?xml version="1.0" encoding="utf-8"?>
<a:theme xmlns:a="http://schemas.openxmlformats.org/drawingml/2006/main" name="Win8_PPT_Template">
  <a:themeElements>
    <a:clrScheme name="New Windows Template 2">
      <a:dk1>
        <a:srgbClr val="292929"/>
      </a:dk1>
      <a:lt1>
        <a:srgbClr val="FFFFFF"/>
      </a:lt1>
      <a:dk2>
        <a:srgbClr val="072B60"/>
      </a:dk2>
      <a:lt2>
        <a:srgbClr val="EEECE1"/>
      </a:lt2>
      <a:accent1>
        <a:srgbClr val="557EB9"/>
      </a:accent1>
      <a:accent2>
        <a:srgbClr val="FFC211"/>
      </a:accent2>
      <a:accent3>
        <a:srgbClr val="6BBD46"/>
      </a:accent3>
      <a:accent4>
        <a:srgbClr val="FE5815"/>
      </a:accent4>
      <a:accent5>
        <a:srgbClr val="EB7C00"/>
      </a:accent5>
      <a:accent6>
        <a:srgbClr val="00DCFF"/>
      </a:accent6>
      <a:hlink>
        <a:srgbClr val="00B9F2"/>
      </a:hlink>
      <a:folHlink>
        <a:srgbClr val="008AB5"/>
      </a:folHlink>
    </a:clrScheme>
    <a:fontScheme name="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a:defRPr sz="2200" dirty="0" smtClean="0">
            <a:solidFill>
              <a:schemeClr val="bg1"/>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solidFill>
              <a:schemeClr val="tx1">
                <a:lumMod val="75000"/>
                <a:lumOff val="25000"/>
                <a:alpha val="99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1ba418b2-d25a-4750-94ba-b9e42b42716b">Final</Statu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F3A473F469C524B98A00E41D68EB517" ma:contentTypeVersion="1" ma:contentTypeDescription="Create a new document." ma:contentTypeScope="" ma:versionID="55535fa4b6b301620755396e2f6ec2cb">
  <xsd:schema xmlns:xsd="http://www.w3.org/2001/XMLSchema" xmlns:xs="http://www.w3.org/2001/XMLSchema" xmlns:p="http://schemas.microsoft.com/office/2006/metadata/properties" xmlns:ns2="1ba418b2-d25a-4750-94ba-b9e42b42716b" targetNamespace="http://schemas.microsoft.com/office/2006/metadata/properties" ma:root="true" ma:fieldsID="201a5cace168dc1ce9b2aaabe05c4a7d" ns2:_="">
    <xsd:import namespace="1ba418b2-d25a-4750-94ba-b9e42b42716b"/>
    <xsd:element name="properties">
      <xsd:complexType>
        <xsd:sequence>
          <xsd:element name="documentManagement">
            <xsd:complexType>
              <xsd:all>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ba418b2-d25a-4750-94ba-b9e42b42716b" elementFormDefault="qualified">
    <xsd:import namespace="http://schemas.microsoft.com/office/2006/documentManagement/types"/>
    <xsd:import namespace="http://schemas.microsoft.com/office/infopath/2007/PartnerControls"/>
    <xsd:element name="Status" ma:index="8" nillable="true" ma:displayName="Status" ma:default="Ready for review" ma:format="Dropdown" ma:internalName="Status">
      <xsd:simpleType>
        <xsd:restriction base="dms:Choice">
          <xsd:enumeration value="Ready for review"/>
          <xsd:enumeration value="Review completed"/>
          <xsd:enumeration value="Edits required"/>
          <xsd:enumeration value="Fin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33C7443-01E3-4E0D-AC31-8BD209C1C579}">
  <ds:schemaRefs>
    <ds:schemaRef ds:uri="http://schemas.microsoft.com/office/2006/documentManagement/types"/>
    <ds:schemaRef ds:uri="1ba418b2-d25a-4750-94ba-b9e42b42716b"/>
    <ds:schemaRef ds:uri="http://purl.org/dc/elements/1.1/"/>
    <ds:schemaRef ds:uri="http://purl.org/dc/terms/"/>
    <ds:schemaRef ds:uri="http://schemas.microsoft.com/office/2006/metadata/properties"/>
    <ds:schemaRef ds:uri="http://www.w3.org/XML/1998/namespace"/>
    <ds:schemaRef ds:uri="http://schemas.microsoft.com/office/infopath/2007/PartnerControls"/>
    <ds:schemaRef ds:uri="http://purl.org/dc/dcmitype/"/>
    <ds:schemaRef ds:uri="http://schemas.openxmlformats.org/package/2006/metadata/core-properties"/>
  </ds:schemaRefs>
</ds:datastoreItem>
</file>

<file path=customXml/itemProps2.xml><?xml version="1.0" encoding="utf-8"?>
<ds:datastoreItem xmlns:ds="http://schemas.openxmlformats.org/officeDocument/2006/customXml" ds:itemID="{16AC5392-C834-498C-B674-ABCC5D8E16D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ba418b2-d25a-4750-94ba-b9e42b42716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CEB2934-CB9D-4953-B340-FBE61D6714D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Win8_PPT_Template</Template>
  <TotalTime>0</TotalTime>
  <Words>1155</Words>
  <Application>Microsoft Office PowerPoint</Application>
  <PresentationFormat>Произвольный</PresentationFormat>
  <Paragraphs>57</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Win8_PPT_Template</vt:lpstr>
      <vt:lpstr>Разработка приложений для Modern UI. Модуль1: Компоненты HTML5 и CSS3 </vt:lpstr>
      <vt:lpstr>Содержание презентации </vt:lpstr>
      <vt:lpstr>Приложения в стиле метро позаимствовали страницы из спецификаций HTML5 и  CSS3 </vt:lpstr>
      <vt:lpstr>То, что обычно называют HTML5, на самом деле является комбинацией HTML5, CSS3 и JavaScript.</vt:lpstr>
      <vt:lpstr>HTML5 и WinRT-приложения</vt:lpstr>
      <vt:lpstr>CSS3 и WinRT-приложения</vt:lpstr>
      <vt:lpstr>Использование Internet Explorer 10  для понимания функций приложений</vt:lpstr>
      <vt:lpstr>Границы, цвета RGBa, градиент и тени </vt:lpstr>
      <vt:lpstr>CSS 2D- и 3D-трансформации</vt:lpstr>
      <vt:lpstr>CSS-переходы </vt:lpstr>
      <vt:lpstr>Верстка по сетке в CSS3</vt:lpstr>
      <vt:lpstr>Гибкая блочная верстка</vt:lpstr>
      <vt:lpstr>Итоги</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Embrace Metro style design principles and Leverage Metro style design</dc:title>
  <dc:creator/>
  <cp:lastModifiedBy/>
  <cp:revision>1</cp:revision>
  <dcterms:created xsi:type="dcterms:W3CDTF">2012-03-27T02:52:18Z</dcterms:created>
  <dcterms:modified xsi:type="dcterms:W3CDTF">2012-10-26T16:14:40Z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0x0101004F3A473F469C524B98A00E41D68EB517</vt:lpwstr>
  </property>
</Properties>
</file>