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587" r:id="rId3"/>
    <p:sldId id="609" r:id="rId4"/>
    <p:sldId id="662" r:id="rId5"/>
    <p:sldId id="664" r:id="rId6"/>
    <p:sldId id="663" r:id="rId7"/>
    <p:sldId id="661" r:id="rId8"/>
    <p:sldId id="610" r:id="rId9"/>
    <p:sldId id="614" r:id="rId10"/>
    <p:sldId id="615" r:id="rId11"/>
    <p:sldId id="616" r:id="rId12"/>
    <p:sldId id="626" r:id="rId13"/>
    <p:sldId id="617" r:id="rId14"/>
    <p:sldId id="618" r:id="rId15"/>
    <p:sldId id="619" r:id="rId16"/>
    <p:sldId id="620" r:id="rId17"/>
    <p:sldId id="621" r:id="rId18"/>
    <p:sldId id="641" r:id="rId19"/>
    <p:sldId id="655" r:id="rId20"/>
    <p:sldId id="656" r:id="rId21"/>
    <p:sldId id="642" r:id="rId22"/>
    <p:sldId id="643" r:id="rId23"/>
    <p:sldId id="624" r:id="rId24"/>
    <p:sldId id="625" r:id="rId25"/>
    <p:sldId id="657" r:id="rId26"/>
    <p:sldId id="658" r:id="rId27"/>
    <p:sldId id="659" r:id="rId28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660066"/>
    <a:srgbClr val="000066"/>
    <a:srgbClr val="3366CC"/>
    <a:srgbClr val="DDDDDD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8" autoAdjust="0"/>
    <p:restoredTop sz="96780" autoAdjust="0"/>
  </p:normalViewPr>
  <p:slideViewPr>
    <p:cSldViewPr>
      <p:cViewPr varScale="1">
        <p:scale>
          <a:sx n="76" d="100"/>
          <a:sy n="76" d="100"/>
        </p:scale>
        <p:origin x="-10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1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E9DC313-F63E-4F5E-AA2C-ED38851B33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367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00CBD10-F4B9-478C-91CE-7F7EAEE0D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173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873D9-FE3E-466A-B476-5473EF559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9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C5EFA-3B5E-4B93-B016-3055FE57E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60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39E8A-5A97-4CD5-A648-040721F42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7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C2C67-8BC6-4C95-B806-D697D6D2D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F47C8-00A2-49D6-92D6-E570A2F3A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34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260E8-95E4-4AE6-9650-FB4902153F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6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9FDE8-75C1-4C78-89A3-577A24826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10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DCA5-EC26-4AC7-AA0E-B240310A5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3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8546-62D1-4ECC-BA08-8B52196EF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26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C1DEB-C896-4642-AA5D-F91788A26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11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0E3F1-4978-4D12-A878-F843E70CB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53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54F5F5B-56BD-4B47-9CB4-9B097F7E5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685800"/>
            <a:ext cx="9144000" cy="434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 anchorCtr="1"/>
          <a:lstStyle/>
          <a:p>
            <a:pPr defTabSz="449263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5400" dirty="0">
                <a:solidFill>
                  <a:schemeClr val="accent6"/>
                </a:solidFill>
                <a:latin typeface="Verdana" pitchFamily="34" charset="0"/>
              </a:rPr>
              <a:t>Лекция </a:t>
            </a:r>
            <a:r>
              <a:rPr lang="en-US" sz="5400" dirty="0">
                <a:solidFill>
                  <a:schemeClr val="accent6"/>
                </a:solidFill>
                <a:latin typeface="Verdana" pitchFamily="34" charset="0"/>
              </a:rPr>
              <a:t>12</a:t>
            </a:r>
            <a:endParaRPr lang="ru-RU" sz="5400" dirty="0">
              <a:solidFill>
                <a:schemeClr val="accent6"/>
              </a:solidFill>
              <a:latin typeface="Verdana" pitchFamily="34" charset="0"/>
            </a:endParaRPr>
          </a:p>
          <a:p>
            <a:pPr defTabSz="449263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5400" dirty="0">
              <a:solidFill>
                <a:schemeClr val="accent6"/>
              </a:solidFill>
              <a:latin typeface="Verdana" pitchFamily="34" charset="0"/>
            </a:endParaRPr>
          </a:p>
          <a:p>
            <a:pPr defTabSz="449263" hangingPunct="0">
              <a:spcAft>
                <a:spcPct val="550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5400" dirty="0">
                <a:solidFill>
                  <a:schemeClr val="accent6"/>
                </a:solidFill>
                <a:latin typeface="Verdana" pitchFamily="34" charset="0"/>
              </a:rPr>
              <a:t>Настройки, оптимизация</a:t>
            </a:r>
            <a:r>
              <a:rPr lang="en-US" sz="5400" dirty="0">
                <a:solidFill>
                  <a:schemeClr val="accent6"/>
                </a:solidFill>
                <a:latin typeface="Verdana" pitchFamily="34" charset="0"/>
              </a:rPr>
              <a:t>*</a:t>
            </a:r>
            <a:r>
              <a:rPr lang="ru-RU" sz="5400" dirty="0">
                <a:solidFill>
                  <a:schemeClr val="accent6"/>
                </a:solidFill>
                <a:latin typeface="Verdana" pitchFamily="34" charset="0"/>
              </a:rPr>
              <a:t>, директивы</a:t>
            </a:r>
          </a:p>
        </p:txBody>
      </p:sp>
      <p:sp>
        <p:nvSpPr>
          <p:cNvPr id="2051" name="AutoShape 1"/>
          <p:cNvSpPr>
            <a:spLocks noChangeArrowheads="1"/>
          </p:cNvSpPr>
          <p:nvPr/>
        </p:nvSpPr>
        <p:spPr bwMode="auto">
          <a:xfrm>
            <a:off x="0" y="5791200"/>
            <a:ext cx="91440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l" defTabSz="449263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dirty="0">
                <a:solidFill>
                  <a:schemeClr val="bg2"/>
                </a:solidFill>
                <a:latin typeface="Courier New" pitchFamily="49" charset="0"/>
              </a:rPr>
              <a:t>* </a:t>
            </a:r>
            <a:r>
              <a:rPr lang="en-US" sz="1800" dirty="0">
                <a:solidFill>
                  <a:schemeClr val="bg2"/>
                </a:solidFill>
                <a:latin typeface="Courier New" pitchFamily="49" charset="0"/>
              </a:rPr>
              <a:t>www.intuit.ru </a:t>
            </a:r>
          </a:p>
          <a:p>
            <a:pPr defTabSz="449263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0" dirty="0">
                <a:solidFill>
                  <a:schemeClr val="bg2"/>
                </a:solidFill>
                <a:latin typeface="Verdana" pitchFamily="34" charset="0"/>
              </a:rPr>
              <a:t>Оптимизация приложений с использованием компиляторов </a:t>
            </a:r>
            <a:r>
              <a:rPr lang="ru-RU" sz="1800" b="0" dirty="0" err="1">
                <a:solidFill>
                  <a:schemeClr val="bg2"/>
                </a:solidFill>
                <a:latin typeface="Verdana" pitchFamily="34" charset="0"/>
              </a:rPr>
              <a:t>Intel</a:t>
            </a:r>
            <a:r>
              <a:rPr lang="en-US" sz="1800" b="0" dirty="0">
                <a:solidFill>
                  <a:schemeClr val="bg2"/>
                </a:solidFill>
                <a:latin typeface="Verdana" pitchFamily="34" charset="0"/>
              </a:rPr>
              <a:t>.</a:t>
            </a:r>
            <a:endParaRPr lang="ru-RU" sz="1800" b="0" dirty="0">
              <a:solidFill>
                <a:schemeClr val="bg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Parallelization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Циклы – наиболее трудоемкие места в программе.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Включение </a:t>
            </a:r>
            <a:r>
              <a:rPr lang="ru-RU" sz="2400" b="0" dirty="0" err="1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автопараллелизации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для циклов.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Arial" charset="0"/>
              </a:rPr>
              <a:t>Yes - /</a:t>
            </a:r>
            <a:r>
              <a:rPr lang="en-US" sz="2600" dirty="0" err="1">
                <a:solidFill>
                  <a:srgbClr val="0070C0"/>
                </a:solidFill>
                <a:latin typeface="Courier New" pitchFamily="49" charset="0"/>
                <a:cs typeface="Arial" charset="0"/>
              </a:rPr>
              <a:t>Qparallel</a:t>
            </a:r>
            <a:endParaRPr lang="ru-RU" sz="2600" dirty="0">
              <a:solidFill>
                <a:srgbClr val="0070C0"/>
              </a:solidFill>
              <a:latin typeface="Courier New" pitchFamily="49" charset="0"/>
              <a:cs typeface="Arial" charset="0"/>
            </a:endParaRPr>
          </a:p>
        </p:txBody>
      </p:sp>
      <p:grpSp>
        <p:nvGrpSpPr>
          <p:cNvPr id="11268" name="Group 18"/>
          <p:cNvGrpSpPr>
            <a:grpSpLocks/>
          </p:cNvGrpSpPr>
          <p:nvPr/>
        </p:nvGrpSpPr>
        <p:grpSpPr bwMode="auto">
          <a:xfrm>
            <a:off x="381000" y="2514600"/>
            <a:ext cx="6953250" cy="3816350"/>
            <a:chOff x="468" y="1584"/>
            <a:chExt cx="4380" cy="2404"/>
          </a:xfrm>
        </p:grpSpPr>
        <p:sp>
          <p:nvSpPr>
            <p:cNvPr id="11273" name="Text Box 4"/>
            <p:cNvSpPr txBox="1">
              <a:spLocks noChangeArrowheads="1"/>
            </p:cNvSpPr>
            <p:nvPr/>
          </p:nvSpPr>
          <p:spPr bwMode="auto">
            <a:xfrm>
              <a:off x="468" y="2202"/>
              <a:ext cx="1824" cy="12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2600" dirty="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do</a:t>
              </a:r>
              <a:r>
                <a:rPr lang="en-US" sz="2600" dirty="0">
                  <a:latin typeface="Courier New" pitchFamily="49" charset="0"/>
                  <a:cs typeface="Arial" charset="0"/>
                </a:rPr>
                <a:t>  k = 1,100</a:t>
              </a:r>
            </a:p>
            <a:p>
              <a:pPr algn="l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2600" dirty="0">
                  <a:latin typeface="Courier New" pitchFamily="49" charset="0"/>
                  <a:cs typeface="Arial" charset="0"/>
                </a:rPr>
                <a:t>  A(k</a:t>
              </a:r>
              <a:r>
                <a:rPr lang="en-US" sz="2600" dirty="0" smtClean="0">
                  <a:latin typeface="Courier New" pitchFamily="49" charset="0"/>
                  <a:cs typeface="Arial" charset="0"/>
                </a:rPr>
                <a:t>)</a:t>
              </a:r>
              <a:r>
                <a:rPr lang="ru-RU" sz="2600" dirty="0" smtClean="0">
                  <a:latin typeface="Courier New" pitchFamily="49" charset="0"/>
                  <a:cs typeface="Arial" charset="0"/>
                </a:rPr>
                <a:t> </a:t>
              </a:r>
              <a:r>
                <a:rPr lang="en-US" sz="2600" dirty="0" smtClean="0">
                  <a:latin typeface="Courier New" pitchFamily="49" charset="0"/>
                  <a:cs typeface="Arial" charset="0"/>
                </a:rPr>
                <a:t>=</a:t>
              </a:r>
              <a:r>
                <a:rPr lang="ru-RU" sz="2600" dirty="0" smtClean="0">
                  <a:latin typeface="Courier New" pitchFamily="49" charset="0"/>
                  <a:cs typeface="Arial" charset="0"/>
                </a:rPr>
                <a:t> </a:t>
              </a:r>
              <a:r>
                <a:rPr lang="en-US" sz="2600" dirty="0" smtClean="0">
                  <a:latin typeface="Courier New" pitchFamily="49" charset="0"/>
                  <a:cs typeface="Arial" charset="0"/>
                </a:rPr>
                <a:t>f(k</a:t>
              </a:r>
              <a:r>
                <a:rPr lang="en-US" sz="2600" dirty="0">
                  <a:latin typeface="Courier New" pitchFamily="49" charset="0"/>
                  <a:cs typeface="Arial" charset="0"/>
                </a:rPr>
                <a:t>)</a:t>
              </a:r>
            </a:p>
            <a:p>
              <a:pPr algn="l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2600" dirty="0">
                  <a:latin typeface="Courier New" pitchFamily="49" charset="0"/>
                  <a:cs typeface="Arial" charset="0"/>
                </a:rPr>
                <a:t>  B(k</a:t>
              </a:r>
              <a:r>
                <a:rPr lang="en-US" sz="2600" dirty="0" smtClean="0">
                  <a:latin typeface="Courier New" pitchFamily="49" charset="0"/>
                  <a:cs typeface="Arial" charset="0"/>
                </a:rPr>
                <a:t>)</a:t>
              </a:r>
              <a:r>
                <a:rPr lang="ru-RU" sz="2600" dirty="0" smtClean="0">
                  <a:latin typeface="Courier New" pitchFamily="49" charset="0"/>
                  <a:cs typeface="Arial" charset="0"/>
                </a:rPr>
                <a:t> </a:t>
              </a:r>
              <a:r>
                <a:rPr lang="en-US" sz="2600" dirty="0" smtClean="0">
                  <a:latin typeface="Courier New" pitchFamily="49" charset="0"/>
                  <a:cs typeface="Arial" charset="0"/>
                </a:rPr>
                <a:t>=</a:t>
              </a:r>
              <a:r>
                <a:rPr lang="ru-RU" sz="2600" dirty="0" smtClean="0">
                  <a:latin typeface="Courier New" pitchFamily="49" charset="0"/>
                  <a:cs typeface="Arial" charset="0"/>
                </a:rPr>
                <a:t> </a:t>
              </a:r>
              <a:r>
                <a:rPr lang="en-US" sz="2600" dirty="0" smtClean="0">
                  <a:latin typeface="Courier New" pitchFamily="49" charset="0"/>
                  <a:cs typeface="Arial" charset="0"/>
                </a:rPr>
                <a:t>g(k</a:t>
              </a:r>
              <a:r>
                <a:rPr lang="en-US" sz="2600" dirty="0">
                  <a:latin typeface="Courier New" pitchFamily="49" charset="0"/>
                  <a:cs typeface="Arial" charset="0"/>
                </a:rPr>
                <a:t>)</a:t>
              </a:r>
            </a:p>
            <a:p>
              <a:pPr algn="l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2600" dirty="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end do</a:t>
              </a:r>
              <a:endParaRPr lang="ru-RU" sz="2600" dirty="0">
                <a:solidFill>
                  <a:srgbClr val="3366CC"/>
                </a:solidFill>
              </a:endParaRPr>
            </a:p>
          </p:txBody>
        </p:sp>
        <p:sp>
          <p:nvSpPr>
            <p:cNvPr id="11274" name="Line 5"/>
            <p:cNvSpPr>
              <a:spLocks noChangeShapeType="1"/>
            </p:cNvSpPr>
            <p:nvPr/>
          </p:nvSpPr>
          <p:spPr bwMode="auto">
            <a:xfrm flipV="1">
              <a:off x="2292" y="1878"/>
              <a:ext cx="1008" cy="6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Text Box 6"/>
            <p:cNvSpPr txBox="1">
              <a:spLocks noChangeArrowheads="1"/>
            </p:cNvSpPr>
            <p:nvPr/>
          </p:nvSpPr>
          <p:spPr bwMode="auto">
            <a:xfrm>
              <a:off x="3444" y="1584"/>
              <a:ext cx="1404" cy="535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 dirty="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do</a:t>
              </a:r>
              <a:r>
                <a:rPr lang="en-US" sz="1800" dirty="0">
                  <a:latin typeface="Courier New" pitchFamily="49" charset="0"/>
                  <a:cs typeface="Arial" charset="0"/>
                </a:rPr>
                <a:t>  k = 1,25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 dirty="0">
                  <a:latin typeface="Courier New" pitchFamily="49" charset="0"/>
                  <a:cs typeface="Arial" charset="0"/>
                </a:rPr>
                <a:t>  ...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 dirty="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end do</a:t>
              </a:r>
              <a:endParaRPr lang="ru-RU" sz="1800" dirty="0">
                <a:solidFill>
                  <a:srgbClr val="3366CC"/>
                </a:solidFill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3444" y="2207"/>
              <a:ext cx="1404" cy="535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 dirty="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do</a:t>
              </a:r>
              <a:r>
                <a:rPr lang="en-US" sz="1800" dirty="0">
                  <a:latin typeface="Courier New" pitchFamily="49" charset="0"/>
                  <a:cs typeface="Arial" charset="0"/>
                </a:rPr>
                <a:t>  k = 26,50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 dirty="0">
                  <a:latin typeface="Courier New" pitchFamily="49" charset="0"/>
                  <a:cs typeface="Arial" charset="0"/>
                </a:rPr>
                <a:t>  ...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 dirty="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end do</a:t>
              </a:r>
              <a:endParaRPr lang="ru-RU" sz="1800" dirty="0">
                <a:solidFill>
                  <a:srgbClr val="3366CC"/>
                </a:solidFill>
              </a:endParaRP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3444" y="2830"/>
              <a:ext cx="1404" cy="535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do</a:t>
              </a:r>
              <a:r>
                <a:rPr lang="en-US" sz="1800">
                  <a:latin typeface="Courier New" pitchFamily="49" charset="0"/>
                  <a:cs typeface="Arial" charset="0"/>
                </a:rPr>
                <a:t>  k = 51,75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>
                  <a:latin typeface="Courier New" pitchFamily="49" charset="0"/>
                  <a:cs typeface="Arial" charset="0"/>
                </a:rPr>
                <a:t>  ...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end do</a:t>
              </a:r>
              <a:endParaRPr lang="ru-RU" sz="1800">
                <a:solidFill>
                  <a:srgbClr val="3366CC"/>
                </a:solidFill>
              </a:endParaRPr>
            </a:p>
          </p:txBody>
        </p:sp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3444" y="3453"/>
              <a:ext cx="1404" cy="535"/>
            </a:xfrm>
            <a:prstGeom prst="rect">
              <a:avLst/>
            </a:prstGeom>
            <a:noFill/>
            <a:ln w="25400">
              <a:solidFill>
                <a:srgbClr val="66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do</a:t>
              </a:r>
              <a:r>
                <a:rPr lang="en-US" sz="1800">
                  <a:latin typeface="Courier New" pitchFamily="49" charset="0"/>
                  <a:cs typeface="Arial" charset="0"/>
                </a:rPr>
                <a:t>  k = 76,100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>
                  <a:latin typeface="Courier New" pitchFamily="49" charset="0"/>
                  <a:cs typeface="Arial" charset="0"/>
                </a:rPr>
                <a:t>  ...</a:t>
              </a:r>
            </a:p>
            <a:p>
              <a:pPr algn="l" eaLnBrk="1" hangingPunct="1"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800">
                  <a:solidFill>
                    <a:srgbClr val="3366CC"/>
                  </a:solidFill>
                  <a:latin typeface="Courier New" pitchFamily="49" charset="0"/>
                  <a:cs typeface="Arial" charset="0"/>
                </a:rPr>
                <a:t>end do</a:t>
              </a:r>
              <a:endParaRPr lang="ru-RU" sz="1800">
                <a:solidFill>
                  <a:srgbClr val="3366CC"/>
                </a:solidFill>
              </a:endParaRPr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 flipV="1">
              <a:off x="2292" y="2502"/>
              <a:ext cx="1056" cy="192"/>
            </a:xfrm>
            <a:prstGeom prst="line">
              <a:avLst/>
            </a:prstGeom>
            <a:noFill/>
            <a:ln w="50800">
              <a:solidFill>
                <a:srgbClr val="3366CC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2292" y="2934"/>
              <a:ext cx="1056" cy="192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2292" y="3126"/>
              <a:ext cx="1008" cy="672"/>
            </a:xfrm>
            <a:prstGeom prst="line">
              <a:avLst/>
            </a:prstGeom>
            <a:noFill/>
            <a:ln w="50800">
              <a:solidFill>
                <a:srgbClr val="660066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9" name="Text Box 19"/>
          <p:cNvSpPr txBox="1">
            <a:spLocks noChangeArrowheads="1"/>
          </p:cNvSpPr>
          <p:nvPr/>
        </p:nvSpPr>
        <p:spPr bwMode="auto">
          <a:xfrm>
            <a:off x="7543800" y="2743200"/>
            <a:ext cx="1412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800" dirty="0">
                <a:solidFill>
                  <a:srgbClr val="FF0000"/>
                </a:solidFill>
                <a:latin typeface="Courier New" pitchFamily="49" charset="0"/>
              </a:rPr>
              <a:t>1-й поток</a:t>
            </a:r>
          </a:p>
        </p:txBody>
      </p:sp>
      <p:sp>
        <p:nvSpPr>
          <p:cNvPr id="11270" name="Text Box 20"/>
          <p:cNvSpPr txBox="1">
            <a:spLocks noChangeArrowheads="1"/>
          </p:cNvSpPr>
          <p:nvPr/>
        </p:nvSpPr>
        <p:spPr bwMode="auto">
          <a:xfrm>
            <a:off x="7543800" y="3657600"/>
            <a:ext cx="1412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800" dirty="0">
                <a:solidFill>
                  <a:srgbClr val="3366CC"/>
                </a:solidFill>
                <a:latin typeface="Courier New" pitchFamily="49" charset="0"/>
              </a:rPr>
              <a:t>2-й поток</a:t>
            </a:r>
          </a:p>
        </p:txBody>
      </p:sp>
      <p:sp>
        <p:nvSpPr>
          <p:cNvPr id="11271" name="Text Box 21"/>
          <p:cNvSpPr txBox="1">
            <a:spLocks noChangeArrowheads="1"/>
          </p:cNvSpPr>
          <p:nvPr/>
        </p:nvSpPr>
        <p:spPr bwMode="auto">
          <a:xfrm>
            <a:off x="7543800" y="4738688"/>
            <a:ext cx="141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800">
                <a:solidFill>
                  <a:srgbClr val="006600"/>
                </a:solidFill>
                <a:latin typeface="Courier New" pitchFamily="49" charset="0"/>
              </a:rPr>
              <a:t>3-й поток</a:t>
            </a:r>
          </a:p>
        </p:txBody>
      </p:sp>
      <p:sp>
        <p:nvSpPr>
          <p:cNvPr id="11272" name="Text Box 22"/>
          <p:cNvSpPr txBox="1">
            <a:spLocks noChangeArrowheads="1"/>
          </p:cNvSpPr>
          <p:nvPr/>
        </p:nvSpPr>
        <p:spPr bwMode="auto">
          <a:xfrm>
            <a:off x="7543800" y="5638800"/>
            <a:ext cx="1412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800" dirty="0">
                <a:solidFill>
                  <a:srgbClr val="660066"/>
                </a:solidFill>
                <a:latin typeface="Courier New" pitchFamily="49" charset="0"/>
              </a:rPr>
              <a:t>4-й поток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Threshold For Auto-Parallelization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Qpar-threshold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[[:]n]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Устанавливает порог для </a:t>
            </a:r>
            <a:r>
              <a:rPr lang="ru-RU" sz="2400" b="0" dirty="0" err="1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автопараллелизации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циклов на основе вероятности повышения производительности.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( Опция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Qparallel</a:t>
            </a:r>
            <a:r>
              <a:rPr lang="ru-RU" sz="26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должна быть включенной )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n=0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</a:t>
            </a:r>
            <a:r>
              <a:rPr lang="ru-RU" sz="2400" b="0" dirty="0" err="1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автопараллелизация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независима от объёма вычислений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n=100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– циклы распараллелены если имеется 100% прирост производительности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n=1..99</a:t>
            </a:r>
            <a:r>
              <a:rPr lang="en-US" sz="26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процентная вероятность повышения производительности при </a:t>
            </a:r>
            <a:r>
              <a:rPr lang="ru-RU" sz="2400" b="0" dirty="0" err="1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автопараллелизации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Threshold For </a:t>
            </a:r>
            <a:r>
              <a:rPr lang="en-US" dirty="0" err="1">
                <a:solidFill>
                  <a:schemeClr val="accent6"/>
                </a:solidFill>
                <a:latin typeface="Verdana" pitchFamily="34" charset="0"/>
              </a:rPr>
              <a:t>Vectorization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Qvec-threshold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[[:]n]</a:t>
            </a:r>
            <a:r>
              <a:rPr lang="ru-RU" sz="26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Устанавливает порог для векторизации циклов на основе вероятности повышения производительности.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7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Полезна для циклов, объем работы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вычислений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которых не может быть определен во время компиляции.</a:t>
            </a:r>
            <a:r>
              <a:rPr lang="ru-RU" sz="1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4419600"/>
            <a:ext cx="9144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682625" lvl="1" indent="-225425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n=0</a:t>
            </a:r>
            <a:r>
              <a:rPr lang="en-US" sz="26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всегда выполнять векторизацию</a:t>
            </a:r>
          </a:p>
          <a:p>
            <a:pPr marL="682625" lvl="1" indent="-225425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n=100</a:t>
            </a:r>
            <a:r>
              <a:rPr lang="ru-RU" sz="26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циклы векторизованы если имеется 100% прирост производительности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682625" lvl="1" indent="-225425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n=1..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99</a:t>
            </a:r>
            <a:r>
              <a:rPr lang="en-US" sz="26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процентная вероятность повышения производительности при векторизации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0" y="2927350"/>
            <a:ext cx="91440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5" algn="l" eaLnBrk="1" hangingPunct="1"/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do</a:t>
            </a:r>
            <a:r>
              <a:rPr lang="ru-RU" sz="2600" dirty="0">
                <a:solidFill>
                  <a:srgbClr val="3366CC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while</a:t>
            </a:r>
            <a:r>
              <a:rPr lang="ru-RU" sz="2600" dirty="0">
                <a:latin typeface="Courier New" pitchFamily="49" charset="0"/>
              </a:rPr>
              <a:t> (</a:t>
            </a:r>
            <a:r>
              <a:rPr lang="ru-RU" sz="2600" dirty="0" err="1">
                <a:latin typeface="Courier New" pitchFamily="49" charset="0"/>
              </a:rPr>
              <a:t>delta</a:t>
            </a:r>
            <a:r>
              <a:rPr lang="ru-RU" sz="2600" dirty="0">
                <a:latin typeface="Courier New" pitchFamily="49" charset="0"/>
              </a:rPr>
              <a:t> &lt; 1.0E-4)</a:t>
            </a:r>
          </a:p>
          <a:p>
            <a:pPr lvl="5" algn="l" eaLnBrk="1" hangingPunct="1"/>
            <a:r>
              <a:rPr lang="ru-RU" sz="2600" dirty="0">
                <a:latin typeface="Courier New" pitchFamily="49" charset="0"/>
              </a:rPr>
              <a:t>  вычисления</a:t>
            </a:r>
          </a:p>
          <a:p>
            <a:pPr lvl="5" algn="l" eaLnBrk="1" hangingPunct="1"/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end</a:t>
            </a:r>
            <a:r>
              <a:rPr lang="ru-RU" sz="2600" dirty="0">
                <a:solidFill>
                  <a:srgbClr val="3366CC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do</a:t>
            </a:r>
            <a:endParaRPr lang="ru-RU" sz="2600" dirty="0">
              <a:solidFill>
                <a:srgbClr val="3366CC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chemeClr val="accent6"/>
                </a:solidFill>
                <a:latin typeface="Verdana" pitchFamily="34" charset="0"/>
              </a:rPr>
              <a:t>Prefetch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 Insertion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Qopt-prefetch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[=n]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Оптимизация вставки упреждающей выборки.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Уменьшение неудачных обращений в кэш.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Требует опции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/O3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в разделе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Optimization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и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/QxSSSE3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Minimum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(/</a:t>
            </a:r>
            <a:r>
              <a:rPr lang="ru-RU" sz="26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Qopt-prefetch</a:t>
            </a:r>
            <a:r>
              <a:rPr lang="ru-RU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1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Medium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(/</a:t>
            </a:r>
            <a:r>
              <a:rPr lang="ru-RU" sz="26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Qopt-prefetch</a:t>
            </a:r>
            <a:r>
              <a:rPr lang="ru-RU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2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Aggressive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(/</a:t>
            </a:r>
            <a:r>
              <a:rPr lang="ru-RU" sz="26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Qopt-prefetch</a:t>
            </a:r>
            <a:r>
              <a:rPr lang="ru-RU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3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I/O Buffering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assume:[no]</a:t>
            </a:r>
            <a:r>
              <a:rPr lang="en-US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buffered_io</a:t>
            </a:r>
            <a:r>
              <a:rPr lang="ru-RU" sz="26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Установка буферизованного ввода / вывода.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Ускоряет работу с жестким диском.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Актуально при вводе / выводе больших массивов данных.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accent6"/>
                </a:solidFill>
                <a:latin typeface="Verdana" pitchFamily="34" charset="0"/>
              </a:rPr>
              <a:t>Heap Arrays</a:t>
            </a:r>
            <a:endParaRPr lang="ru-RU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Arial" charset="0"/>
              </a:rPr>
              <a:t>/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Arial" charset="0"/>
              </a:rPr>
              <a:t>heap-arrays[[:]n]</a:t>
            </a:r>
            <a:r>
              <a:rPr lang="ru-RU" sz="2600" b="0" dirty="0">
                <a:solidFill>
                  <a:srgbClr val="0070C0"/>
                </a:solidFill>
                <a:latin typeface="Verdana" pitchFamily="34" charset="0"/>
                <a:cs typeface="Arial" charset="0"/>
              </a:rPr>
              <a:t>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Размещение временных массивов минимального размера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(в килобайтах) на "куче", а не на стеке.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Значение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- всегда выделять на "куче".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Значение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– массивы меньшие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килобайт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размещать в стеке, большие или равно в "куче".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4343400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algn="l" eaLnBrk="1" hangingPunct="1"/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recursive</a:t>
            </a:r>
            <a:r>
              <a:rPr lang="ru-RU" sz="2600" dirty="0">
                <a:solidFill>
                  <a:srgbClr val="3366CC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subroutine</a:t>
            </a:r>
            <a:r>
              <a:rPr lang="ru-RU" sz="2600" dirty="0">
                <a:latin typeface="Courier New" pitchFamily="49" charset="0"/>
              </a:rPr>
              <a:t> f( n )</a:t>
            </a:r>
          </a:p>
          <a:p>
            <a:pPr marL="285750" lvl="1" algn="l" eaLnBrk="1" hangingPunct="1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integer</a:t>
            </a:r>
            <a:r>
              <a:rPr lang="ru-RU" sz="2600" dirty="0">
                <a:latin typeface="Courier New" pitchFamily="49" charset="0"/>
              </a:rPr>
              <a:t> :: n</a:t>
            </a:r>
          </a:p>
          <a:p>
            <a:pPr marL="285750" lvl="1" algn="l" eaLnBrk="1" hangingPunct="1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real</a:t>
            </a:r>
            <a:r>
              <a:rPr lang="ru-RU" sz="2600" dirty="0">
                <a:latin typeface="Courier New" pitchFamily="49" charset="0"/>
              </a:rPr>
              <a:t> :: x ( n )     </a:t>
            </a:r>
            <a:r>
              <a:rPr lang="ru-RU" sz="2600" dirty="0">
                <a:solidFill>
                  <a:srgbClr val="00B050"/>
                </a:solidFill>
                <a:latin typeface="Courier New" pitchFamily="49" charset="0"/>
              </a:rPr>
              <a:t>! размещение в "куче"</a:t>
            </a:r>
          </a:p>
          <a:p>
            <a:pPr marL="285750" lvl="1" algn="l" eaLnBrk="1" hangingPunct="1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3366CC"/>
                </a:solidFill>
                <a:latin typeface="Courier New" pitchFamily="49" charset="0"/>
              </a:rPr>
              <a:t>real</a:t>
            </a:r>
            <a:r>
              <a:rPr lang="ru-RU" sz="2600" dirty="0">
                <a:latin typeface="Courier New" pitchFamily="49" charset="0"/>
              </a:rPr>
              <a:t> :: y ( 1000 )  </a:t>
            </a:r>
            <a:r>
              <a:rPr lang="ru-RU" sz="2600" dirty="0">
                <a:solidFill>
                  <a:srgbClr val="00B050"/>
                </a:solidFill>
                <a:latin typeface="Courier New" pitchFamily="49" charset="0"/>
              </a:rPr>
              <a:t>! размещение в стеке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chemeClr val="accent6"/>
                </a:solidFill>
                <a:latin typeface="Verdana" pitchFamily="34" charset="0"/>
              </a:rPr>
              <a:t>Interprocedural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 Optimization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267477"/>
            <a:ext cx="91440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Single-file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Qip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Multi-file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Qipo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ru-RU" sz="2600" b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 err="1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Межпроцедурная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оптимизация по одному или нескольким файлам.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2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Enables MM Library Call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No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Qopt-matmul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-)</a:t>
            </a:r>
            <a:endParaRPr lang="en-US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Yes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Qopt-matmul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ru-RU" sz="2600" b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Замена операции матричного умножения процедурами из библиотек поточной обработки.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Использование библиотеки обычно обеспечивают лучшую производительность. 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Опция идет по умолчанию в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/O3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вместе с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Qparallel</a:t>
            </a:r>
            <a:endParaRPr lang="ru-RU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2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Директивы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9652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Специальные инструкции включаемые в программу и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управляющие компиляцией.</a:t>
            </a: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имеют высший приоритет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 сравнению с опциями компилятора.</a:t>
            </a: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Воздействие только на часть кода программы.</a:t>
            </a: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начинаются со знака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6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!MS$</a:t>
            </a:r>
            <a:r>
              <a:rPr lang="en-US" sz="26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!DEC$</a:t>
            </a:r>
            <a:endParaRPr lang="ru-RU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Контроль исходного кода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987425"/>
            <a:ext cx="914400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$STRICT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$NOSTRICT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$STRICT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-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использовать только стандарт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endParaRPr lang="en-US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$NOSTRICT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-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позволяет использовать расширения</a:t>
            </a: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Intel Fortran Compiler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(по умолчанию)</a:t>
            </a:r>
          </a:p>
          <a:p>
            <a:pPr eaLnBrk="1" hangingPunct="1"/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Записываются в верхней части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программной единицы: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головной программе, внешней процедуре или модуле.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Роль компилятора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548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Получение кода максимально эффективного для используемого вычислительного комплекса.</a:t>
            </a:r>
          </a:p>
          <a:p>
            <a:pPr marL="225425" indent="-225425"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</a:t>
            </a:r>
            <a:r>
              <a:rPr lang="ru-RU" sz="2400" b="0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Требования </a:t>
            </a:r>
            <a:r>
              <a:rPr lang="ru-RU" sz="2400" b="0" dirty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к программе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3366CC"/>
              </a:buClr>
              <a:buSzPct val="120000"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  Легкая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читаемость и модифицируемость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3366CC"/>
              </a:buClr>
              <a:buSzPct val="120000"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  Легкая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отладка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3366CC"/>
              </a:buClr>
              <a:buSzPct val="120000"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  Быстрота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исполнения</a:t>
            </a:r>
          </a:p>
          <a:p>
            <a:pPr marL="225425" indent="-225425"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 typeface="Wingdings" pitchFamily="2" charset="2"/>
              <a:buNone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</a:t>
            </a:r>
            <a:r>
              <a:rPr lang="ru-RU" sz="2400" b="0" dirty="0" smtClean="0">
                <a:solidFill>
                  <a:srgbClr val="C00000"/>
                </a:solidFill>
                <a:latin typeface="Verdana" pitchFamily="34" charset="0"/>
                <a:cs typeface="Arial" charset="0"/>
              </a:rPr>
              <a:t>Разработчику </a:t>
            </a:r>
            <a:r>
              <a:rPr lang="ru-RU" sz="2400" b="0" dirty="0">
                <a:solidFill>
                  <a:srgbClr val="C00000"/>
                </a:solidFill>
                <a:latin typeface="Verdana" pitchFamily="34" charset="0"/>
                <a:cs typeface="Arial" charset="0"/>
              </a:rPr>
              <a:t>необходимы 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3366CC"/>
              </a:buClr>
              <a:buSzPct val="120000"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  Надежная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среда разработки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3366CC"/>
              </a:buClr>
              <a:buSzPct val="120000"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  Разные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уровни отладки и быстродействия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3366CC"/>
              </a:buClr>
              <a:buSzPct val="120000"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    Возможность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получать высокоэффективный код</a:t>
            </a:r>
          </a:p>
          <a:p>
            <a:pPr marL="225425" indent="-225425" algn="l">
              <a:lnSpc>
                <a:spcPct val="80000"/>
              </a:lnSpc>
              <a:spcBef>
                <a:spcPct val="20000"/>
              </a:spcBef>
              <a:buClr>
                <a:srgbClr val="3366CC"/>
              </a:buClr>
              <a:buSzPct val="120000"/>
              <a:buFontTx/>
              <a:buChar char="•"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Компилятор должен удовлетворить эти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требования.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Формат исходного кода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$FREEFORM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$NOFREEFORM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 eaLnBrk="1" hangingPunct="1"/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$FREEFORM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свободная форма кода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endParaRPr lang="en-US" sz="10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$NOFREEFORM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фиксированный формат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2536210"/>
            <a:ext cx="9144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3" algn="l" eaLnBrk="1" hangingPunct="1"/>
            <a:r>
              <a:rPr lang="ru-RU" sz="2600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ru-RU" sz="2600" dirty="0">
                <a:latin typeface="Courier New" pitchFamily="49" charset="0"/>
              </a:rPr>
              <a:t>    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символ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$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или !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MS$ (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директивы)</a:t>
            </a:r>
          </a:p>
          <a:p>
            <a:pPr lvl="3" algn="l" eaLnBrk="1" hangingPunct="1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   *, С или ! -  комментарии</a:t>
            </a:r>
          </a:p>
          <a:p>
            <a:pPr lvl="3" algn="l" eaLnBrk="1" hangingPunct="1"/>
            <a:r>
              <a:rPr lang="ru-RU" sz="2600" dirty="0">
                <a:solidFill>
                  <a:srgbClr val="FF0000"/>
                </a:solidFill>
                <a:latin typeface="Courier New" pitchFamily="49" charset="0"/>
              </a:rPr>
              <a:t>1-5</a:t>
            </a:r>
            <a:r>
              <a:rPr lang="ru-RU" sz="2600" dirty="0">
                <a:latin typeface="Courier New" pitchFamily="49" charset="0"/>
              </a:rPr>
              <a:t>  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метки операторов</a:t>
            </a:r>
          </a:p>
          <a:p>
            <a:pPr lvl="3" algn="l" eaLnBrk="1" hangingPunct="1"/>
            <a:r>
              <a:rPr lang="ru-RU" sz="2600" dirty="0">
                <a:solidFill>
                  <a:srgbClr val="FF0000"/>
                </a:solidFill>
                <a:latin typeface="Courier New" pitchFamily="49" charset="0"/>
              </a:rPr>
              <a:t>6</a:t>
            </a:r>
            <a:r>
              <a:rPr lang="ru-RU" sz="2600" dirty="0">
                <a:latin typeface="Courier New" pitchFamily="49" charset="0"/>
              </a:rPr>
              <a:t>    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символ продолжения (не ноль)</a:t>
            </a:r>
          </a:p>
          <a:p>
            <a:pPr lvl="3" algn="l" eaLnBrk="1" hangingPunct="1"/>
            <a:r>
              <a:rPr lang="ru-RU" sz="2600" dirty="0">
                <a:solidFill>
                  <a:srgbClr val="FF0000"/>
                </a:solidFill>
                <a:latin typeface="Courier New" pitchFamily="49" charset="0"/>
              </a:rPr>
              <a:t>7-72</a:t>
            </a:r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операторы</a:t>
            </a:r>
          </a:p>
          <a:p>
            <a:pPr lvl="3" algn="l" eaLnBrk="1" hangingPunct="1"/>
            <a:r>
              <a:rPr lang="ru-RU" sz="2600" dirty="0">
                <a:solidFill>
                  <a:srgbClr val="FF0000"/>
                </a:solidFill>
                <a:latin typeface="Courier New" pitchFamily="49" charset="0"/>
              </a:rPr>
              <a:t>73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и выше игнорируются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0" y="5276671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$FIXEDFORMLINESIZE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установка длины строки фиксированного формата</a:t>
            </a: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$FIXEDFORMLINESIZE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:72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или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80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или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132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Условная компиляция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1281529"/>
            <a:ext cx="9144000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$DEFINE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$UNDEFINE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 eaLnBrk="1" hangingPunct="1"/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$DEFINE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создание символической переменной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endParaRPr lang="en-US" sz="10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$UNDEFINE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удаление созданной переменной</a:t>
            </a: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!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DEC$DEFINE symbol = value</a:t>
            </a:r>
          </a:p>
          <a:p>
            <a:pPr eaLnBrk="1" hangingPunct="1"/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Символическая переменная локальна,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т.е. недоступна в программе.</a:t>
            </a:r>
          </a:p>
          <a:p>
            <a:pPr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Используется вместе с директивами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$IF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$IF </a:t>
            </a:r>
            <a:r>
              <a:rPr lang="en-US" sz="2600" dirty="0" smtClean="0">
                <a:solidFill>
                  <a:srgbClr val="0070C0"/>
                </a:solidFill>
                <a:latin typeface="Courier New" pitchFamily="49" charset="0"/>
              </a:rPr>
              <a:t>DEFINED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Условная компиляция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98742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$IF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$IF DEFINED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 eaLnBrk="1" hangingPunct="1"/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$IF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условная компиляция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7" algn="l" eaLnBrk="1" hangingPunct="1"/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!DEC$IF (условие)</a:t>
            </a:r>
          </a:p>
          <a:p>
            <a:pPr lvl="7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операторы</a:t>
            </a:r>
          </a:p>
          <a:p>
            <a:pPr lvl="7" algn="l" eaLnBrk="1" hangingPunct="1"/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!DEC$ELSEIF (условие)</a:t>
            </a:r>
          </a:p>
          <a:p>
            <a:pPr lvl="7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операторы</a:t>
            </a:r>
            <a:endParaRPr lang="en-US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7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!DEC$ELSE</a:t>
            </a:r>
          </a:p>
          <a:p>
            <a:pPr lvl="7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операторы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7" algn="l" eaLnBrk="1" hangingPunct="1"/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!DEC$ENDIF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0" y="5257800"/>
            <a:ext cx="914399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$IF DEFINED(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переменная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проверка определения 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директивой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$DEFINE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Условная компиляция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0" y="838200"/>
            <a:ext cx="9144000" cy="541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0"/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prog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!DEC$DEFINE PARAM = 2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!DEC$IF (PARAM == 1)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"Use numerical algorithm N 1 "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!DEC$ELSE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"Use numerical algorithm N 2 "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*****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!DEC$ENDIF   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!DEC$UNDEFINE PARAM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!DEC$IF DEFINED(PARAM)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"Use numerical algorithm....."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*****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!DEC$ELSE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"No algorithm ................"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!DEC$ENDIF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Управление отладкой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987425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$DECLARE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$NODECLARE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0" y="1752600"/>
            <a:ext cx="9143999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$DECLARE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– предупреждения для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необъявленных переменных (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implicit none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)</a:t>
            </a:r>
          </a:p>
          <a:p>
            <a:pPr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$NODECLARE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отмена предупреждений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-1" y="3657600"/>
            <a:ext cx="9143999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$MESSAGE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вывод символьной строки во время компиляции</a:t>
            </a: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!DEC$MESSAGE: "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Компиляция графической части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"</a:t>
            </a: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для программ занимающих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значительной время компиляции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Разновидности типа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987425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Директивы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$INTEGER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$REAL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1752600"/>
            <a:ext cx="914400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$INTEGER: 2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4</a:t>
            </a:r>
            <a:r>
              <a:rPr lang="ru-RU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или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– как объявлены переменные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 операторе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endParaRPr lang="ru-RU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Распространяется на разновидности типа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logical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0" y="3857625"/>
            <a:ext cx="914400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$REAL: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8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или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ru-RU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как объявлены переменные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 операторе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real</a:t>
            </a:r>
            <a:endParaRPr lang="ru-RU" sz="26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Распространяется на разновидности типа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complex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Листинг исходного кода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987425"/>
            <a:ext cx="914399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$TITLE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вывод специального заголовка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 каждой странице листинга кода программы .</a:t>
            </a: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0" y="2378075"/>
            <a:ext cx="9143999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$SUBTITLE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вывод специального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подзаголовка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 каждой странице листинга кода программы .</a:t>
            </a:r>
          </a:p>
          <a:p>
            <a:pPr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Работают при включенной опции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Source Listing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Подключение библиотеки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838200"/>
            <a:ext cx="9142411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Директива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$OBJCOMMENT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LIB: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имя библиотеки</a:t>
            </a:r>
          </a:p>
          <a:p>
            <a:pPr eaLnBrk="1" hangingPunct="1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помещает полное имя библиотеки </a:t>
            </a:r>
          </a:p>
          <a:p>
            <a:pPr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 указанием пути в объектный файл .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0" y="2286000"/>
            <a:ext cx="9142412" cy="434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0"/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prog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!DEC$OBJCOMMENT LIB: "mkl_blas95.lib"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или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!DEC$OBJCOMMENT LIB: "D:\Intel\mkl\lib\ia32\mkl_blas95.lib"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mkl95_blas</a:t>
            </a: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parameter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n = 5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количество элементов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a(n) = (/1,2,3,4,5/),&amp;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векторы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b(n) = (/2,4,6,8,9/)  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res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res = dot(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скалярное произведение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"Scalar product = "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res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Настройки проекта</a:t>
            </a: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68199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Настройки проекта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0" y="797778"/>
            <a:ext cx="91440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General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Общие (дополнительные папки, 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оптимизация, формат отладочной 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информации)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Optimization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Оптимизация (подробное описание)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Debugging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Отладка, включая инструменты для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параллельных программ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Preprocessor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Настройка препроцессора 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(до компиляции)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Generation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Генерация кода с учетом 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     архитектуры используемых 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    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процессоров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Настройки проекта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1044575"/>
            <a:ext cx="91440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Language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Особенности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Fortran</a:t>
            </a:r>
            <a:r>
              <a:rPr lang="ru-RU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66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77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2003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настройка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OpenMP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MPI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CoArray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 algn="l" eaLnBrk="1" hangingPunct="1"/>
            <a:endParaRPr lang="ru-RU" sz="240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Compatibility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Совместимость с ранними версиями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  языка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Fortran</a:t>
            </a:r>
            <a:r>
              <a:rPr lang="ru-RU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 его расширениями.</a:t>
            </a:r>
          </a:p>
          <a:p>
            <a:pPr algn="l"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Diagnostics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Уровни диагностики (уровни 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</a:t>
            </a:r>
            <a:r>
              <a:rPr lang="ru-RU" sz="2400" b="0" dirty="0" err="1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автопараллелизации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векторизации,</a:t>
            </a: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проверка интерфейсов)</a:t>
            </a:r>
          </a:p>
          <a:p>
            <a:pPr algn="l"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Настройка типов данных</a:t>
            </a:r>
          </a:p>
          <a:p>
            <a:pPr algn="l" eaLnBrk="1" hangingPunct="1"/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Floating Point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Контроль чисел </a:t>
            </a:r>
            <a:endParaRPr lang="ru-RU" sz="2400" b="0" dirty="0" smtClean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    с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плавающей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точкой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Настройки проекта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07948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External Procedures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Работа с внешними </a:t>
            </a:r>
          </a:p>
          <a:p>
            <a:pPr lvl="1"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            процедурами</a:t>
            </a:r>
          </a:p>
          <a:p>
            <a:pPr lvl="1" algn="l" eaLnBrk="1" hangingPunct="1"/>
            <a:endParaRPr lang="en-US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1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 Files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Выходные файлы </a:t>
            </a:r>
          </a:p>
          <a:p>
            <a:pPr lvl="1"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(листинг, ассемблерный код, </a:t>
            </a:r>
          </a:p>
          <a:p>
            <a:pPr lvl="1" algn="l" eaLnBrk="1" hangingPunct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                    объектные файлы)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1" algn="l" eaLnBrk="1" hangingPunct="1"/>
            <a:endParaRPr lang="ru-RU" sz="10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1" algn="l" eaLnBrk="1" hangingPunct="1"/>
            <a:endParaRPr lang="en-US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1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Libraries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Библиотеки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</a:t>
            </a:r>
            <a:r>
              <a:rPr lang="en-US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portlib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</a:t>
            </a:r>
            <a:r>
              <a:rPr lang="en-US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mkl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)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1" algn="l" eaLnBrk="1" hangingPunct="1"/>
            <a:endParaRPr lang="en-US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1" algn="l" eaLnBrk="1" hangingPunct="1"/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Command Line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Общий вид командной строки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Оптимизация проекта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8199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Optimization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Od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Отсутствие оптимизации (для режима отладки)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/O1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Оптимизация размера исполняемой программы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O2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Максимальная скорость выполнения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O3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Задействует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/O2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и, более агрессивные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методы оптимизации (подстановка скаляров, раскрутка циклов, подстановка кода для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исключения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ветвлений). </a:t>
            </a:r>
            <a:endParaRPr lang="ru-RU" sz="2400" b="0" dirty="0" smtClean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 smtClean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Рекомендуется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для приложений,</a:t>
            </a:r>
          </a:p>
          <a:p>
            <a:pPr marL="225425" indent="-225425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где есть циклы, использующие вычисления с плавающей точкой или обрабатывающие большие порции данных.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Loop Unroll Count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Установка максимального числа раскруток циклов.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Qunroll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n] </a:t>
            </a:r>
            <a:r>
              <a:rPr lang="en-US" sz="2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–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число раскруток, начиная с самого внутреннего цикла.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/Qunroll:0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отключение раскрутки.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Qunroll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выбор числа раскруток на усмотрение компилятора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Arial" charset="0"/>
              </a:rPr>
              <a:t>(значение по умолчанию).</a:t>
            </a:r>
          </a:p>
          <a:p>
            <a:pPr marL="225425" indent="-2254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15123</TotalTime>
  <Words>1315</Words>
  <Application>Microsoft Office PowerPoint</Application>
  <PresentationFormat>Экран (4:3)</PresentationFormat>
  <Paragraphs>303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2224</cp:revision>
  <cp:lastPrinted>1601-01-01T00:00:00Z</cp:lastPrinted>
  <dcterms:created xsi:type="dcterms:W3CDTF">1601-01-01T00:00:00Z</dcterms:created>
  <dcterms:modified xsi:type="dcterms:W3CDTF">2012-09-12T18:34:53Z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