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31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8" r:id="rId10"/>
    <p:sldId id="300" r:id="rId11"/>
    <p:sldId id="302" r:id="rId12"/>
    <p:sldId id="326" r:id="rId13"/>
    <p:sldId id="327" r:id="rId14"/>
    <p:sldId id="306" r:id="rId15"/>
    <p:sldId id="307" r:id="rId16"/>
    <p:sldId id="308" r:id="rId17"/>
    <p:sldId id="310" r:id="rId18"/>
    <p:sldId id="311" r:id="rId19"/>
    <p:sldId id="312" r:id="rId20"/>
    <p:sldId id="313" r:id="rId21"/>
    <p:sldId id="315" r:id="rId22"/>
    <p:sldId id="318" r:id="rId23"/>
    <p:sldId id="319" r:id="rId24"/>
    <p:sldId id="321" r:id="rId25"/>
    <p:sldId id="322" r:id="rId26"/>
    <p:sldId id="328" r:id="rId27"/>
    <p:sldId id="324" r:id="rId28"/>
    <p:sldId id="329" r:id="rId29"/>
    <p:sldId id="330" r:id="rId30"/>
  </p:sldIdLst>
  <p:sldSz cx="9144000" cy="6858000" type="screen4x3"/>
  <p:notesSz cx="6858000" cy="9144000"/>
  <p:embeddedFontLst>
    <p:embeddedFont>
      <p:font typeface="SymbolProp BT" panose="05000000000000000000" pitchFamily="2" charset="2"/>
      <p:regular r:id="rId32"/>
    </p:embeddedFont>
    <p:embeddedFont>
      <p:font typeface="Stars1" panose="05000000000000000000" pitchFamily="34" charset="2"/>
      <p:regular r:id="rId33"/>
    </p:embeddedFont>
    <p:embeddedFont>
      <p:font typeface="Tahoma" panose="020B0604030504040204" pitchFamily="34" charset="0"/>
      <p:regular r:id="rId34"/>
      <p:bold r:id="rId35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0000"/>
    <a:srgbClr val="008000"/>
    <a:srgbClr val="0000FF"/>
    <a:srgbClr val="BBE0E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8FB874D-C304-4599-BCE3-3A80DBF09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4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11233-94E7-4993-B873-D338E812563B}" type="slidenum">
              <a:rPr lang="ru-RU"/>
              <a:pPr/>
              <a:t>1</a:t>
            </a:fld>
            <a:endParaRPr lang="ru-RU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8B7FE-EAFE-4616-8ACD-98A48E2A1951}" type="slidenum">
              <a:rPr lang="ru-RU"/>
              <a:pPr/>
              <a:t>10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E6FE0-65F7-49EF-B806-57298D6136F6}" type="slidenum">
              <a:rPr lang="ru-RU"/>
              <a:pPr/>
              <a:t>11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9BD15B-D380-4EFE-B8CD-9C6129AEF015}" type="slidenum">
              <a:rPr lang="ru-RU"/>
              <a:pPr/>
              <a:t>12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B652D-1873-4575-B882-C0B1D4CC5FE8}" type="slidenum">
              <a:rPr lang="ru-RU"/>
              <a:pPr/>
              <a:t>13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34A64-86A8-46AB-A593-0B5CDF64CF57}" type="slidenum">
              <a:rPr lang="ru-RU"/>
              <a:pPr/>
              <a:t>14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E5405-50D9-4CDD-9DD1-CF607E277E90}" type="slidenum">
              <a:rPr lang="ru-RU"/>
              <a:pPr/>
              <a:t>15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A874B-CA72-465A-ACCB-C068624766E4}" type="slidenum">
              <a:rPr lang="ru-RU"/>
              <a:pPr/>
              <a:t>16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916C5-6DC9-4862-A385-A302EEBF5881}" type="slidenum">
              <a:rPr lang="ru-RU"/>
              <a:pPr/>
              <a:t>17</a:t>
            </a:fld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5DA8C-D7F0-48B4-B6BB-D67249990F16}" type="slidenum">
              <a:rPr lang="ru-RU"/>
              <a:pPr/>
              <a:t>18</a:t>
            </a:fld>
            <a:endParaRPr lang="ru-R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90230-DDA4-4B58-926C-4A8547FC097F}" type="slidenum">
              <a:rPr lang="ru-RU"/>
              <a:pPr/>
              <a:t>19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17C04-F0E8-4354-9E4A-70F29E88DFF0}" type="slidenum">
              <a:rPr lang="ru-RU"/>
              <a:pPr/>
              <a:t>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EE323-3304-4A67-9ACE-38059E0EC8DD}" type="slidenum">
              <a:rPr lang="ru-RU"/>
              <a:pPr/>
              <a:t>20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77514E-962A-4A6A-9F4B-F3B855583DB7}" type="slidenum">
              <a:rPr lang="ru-RU"/>
              <a:pPr/>
              <a:t>21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FA1C1-DEAF-4C11-B2FB-A3DA26A29CB6}" type="slidenum">
              <a:rPr lang="ru-RU"/>
              <a:pPr/>
              <a:t>22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4A5B2-9EF3-41D1-B13B-4BF79893B058}" type="slidenum">
              <a:rPr lang="ru-RU"/>
              <a:pPr/>
              <a:t>23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EA6F1-5EE1-4456-B943-6F357C6A4105}" type="slidenum">
              <a:rPr lang="ru-RU"/>
              <a:pPr/>
              <a:t>24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52D32-ECF3-4F18-B2BA-634E353D285B}" type="slidenum">
              <a:rPr lang="ru-RU"/>
              <a:pPr/>
              <a:t>25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4243E-3461-4B02-9AD0-0D9BC53F68A2}" type="slidenum">
              <a:rPr lang="ru-RU"/>
              <a:pPr/>
              <a:t>26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5EF34-CB43-4AD9-8BCC-0EE59A07E011}" type="slidenum">
              <a:rPr lang="ru-RU"/>
              <a:pPr/>
              <a:t>27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C4EA5-5FEE-4279-824D-04C26D83C5CF}" type="slidenum">
              <a:rPr lang="ru-RU"/>
              <a:pPr/>
              <a:t>28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C22FA-9065-4219-B938-D313CA358D5F}" type="slidenum">
              <a:rPr lang="ru-RU"/>
              <a:pPr/>
              <a:t>29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57844-D4C4-4068-83DB-9E6F156AB321}" type="slidenum">
              <a:rPr lang="ru-RU"/>
              <a:pPr/>
              <a:t>3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4B29A-94B5-4E5B-8775-5B42C842936A}" type="slidenum">
              <a:rPr lang="ru-RU"/>
              <a:pPr/>
              <a:t>4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CE384-C05A-4DAF-8A20-74EAF0BC7102}" type="slidenum">
              <a:rPr lang="ru-RU"/>
              <a:pPr/>
              <a:t>5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600D3-A4EC-4343-BD10-A65F339D16D4}" type="slidenum">
              <a:rPr lang="ru-RU"/>
              <a:pPr/>
              <a:t>6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3618C-32C5-47D3-9417-E78F245D57F8}" type="slidenum">
              <a:rPr lang="ru-RU"/>
              <a:pPr/>
              <a:t>7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BA0D0-B8D9-49FC-B2FE-5EC99EC0238E}" type="slidenum">
              <a:rPr lang="ru-RU"/>
              <a:pPr/>
              <a:t>8</a:t>
            </a:fld>
            <a:endParaRPr lang="ru-RU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EF5B1-4422-4E4F-A5EA-087F1BD405BD}" type="slidenum">
              <a:rPr lang="ru-RU"/>
              <a:pPr/>
              <a:t>9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0" name="CorelDRAW" r:id="rId4" imgW="696795965" imgH="696795965" progId="CorelDRAW.Graphic.12">
                  <p:embed/>
                </p:oleObj>
              </mc:Choice>
              <mc:Fallback>
                <p:oleObj name="CorelDRAW" r:id="rId4" imgW="696795965" imgH="696795965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7C4CB0-B4F0-42C8-992C-BAA2E018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9A9CD-8E13-4219-A17E-E69AF5E3E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88619-4E3B-4968-8DFA-B503ACE96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Wingdings" pitchFamily="2" charset="2"/>
              <a:buChar char="¶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98923-FBD7-4534-962B-91184FE01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EF00-6E89-4279-925F-0EA5B6D53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30238-22B6-41D2-B627-ABFCE9167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4182C-8F1B-4C1C-AAEC-601F095BA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792C9-BD5E-48DD-B694-305D32D7B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51021-6C9F-4A37-8841-F8D6A8913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9219-BF04-4F3A-A791-E9BC6C2AD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E808-3CE3-4C67-BC11-9F0E1CC48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3A6330D9-09D0-47B2-8586-A21E9340E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¶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40113" y="495300"/>
            <a:ext cx="5703887" cy="56324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Глава 12. Примеры </a:t>
            </a:r>
            <a:r>
              <a:rPr lang="ru-RU" dirty="0" err="1" smtClean="0"/>
              <a:t>суперкомпиляции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48075"/>
            <a:ext cx="8493125" cy="3209925"/>
          </a:xfrm>
        </p:spPr>
        <p:txBody>
          <a:bodyPr/>
          <a:lstStyle/>
          <a:p>
            <a:pPr eaLnBrk="1" hangingPunct="1"/>
            <a:r>
              <a:rPr lang="ru-RU" sz="2400" b="1" smtClean="0"/>
              <a:t>(define "F21"[A19, E14]= --*</a:t>
            </a:r>
            <a:r>
              <a:rPr lang="en-US" sz="2400" b="1" smtClean="0"/>
              <a:t> </a:t>
            </a:r>
            <a:r>
              <a:rPr lang="ru-RU" sz="2400" b="1" smtClean="0"/>
              <a:t>E1=’A:A19:E14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  </a:t>
            </a:r>
            <a:r>
              <a:rPr lang="ru-RU" sz="2400" b="1" smtClean="0"/>
              <a:t>(alt (eqa? A19 ’A)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>
                <a:solidFill>
                  <a:srgbClr val="008000"/>
                </a:solidFill>
              </a:rPr>
              <a:t>    </a:t>
            </a:r>
            <a:r>
              <a:rPr lang="ru-RU" sz="2400" b="1" smtClean="0">
                <a:solidFill>
                  <a:srgbClr val="008000"/>
                </a:solidFill>
              </a:rPr>
              <a:t>(alt (cons? E14 E23 E24 A25)</a:t>
            </a:r>
            <a:r>
              <a:rPr lang="en-US" sz="2400" b="1" smtClean="0">
                <a:solidFill>
                  <a:srgbClr val="008000"/>
                </a:solidFill>
              </a:rPr>
              <a:t/>
            </a:r>
            <a:br>
              <a:rPr lang="en-US" sz="2400" b="1" smtClean="0">
                <a:solidFill>
                  <a:srgbClr val="008000"/>
                </a:solidFill>
              </a:rPr>
            </a:br>
            <a:r>
              <a:rPr lang="en-US" sz="2400" b="1" smtClean="0">
                <a:solidFill>
                  <a:srgbClr val="800000"/>
                </a:solidFill>
              </a:rPr>
              <a:t>       </a:t>
            </a:r>
            <a:r>
              <a:rPr lang="ru-RU" sz="2400" b="1" smtClean="0">
                <a:solidFill>
                  <a:srgbClr val="800000"/>
                </a:solidFill>
              </a:rPr>
              <a:t>(alt (cons? E23 E27 E28 A29)</a:t>
            </a:r>
            <a:r>
              <a:rPr lang="en-US" sz="2400" b="1" smtClean="0">
                <a:solidFill>
                  <a:srgbClr val="800000"/>
                </a:solidFill>
              </a:rPr>
              <a:t/>
            </a:r>
            <a:br>
              <a:rPr lang="en-US" sz="2400" b="1" smtClean="0">
                <a:solidFill>
                  <a:srgbClr val="800000"/>
                </a:solidFill>
              </a:rPr>
            </a:br>
            <a:r>
              <a:rPr lang="en-US" sz="2400" b="1" smtClean="0">
                <a:solidFill>
                  <a:srgbClr val="0000FF"/>
                </a:solidFill>
              </a:rPr>
              <a:t>          </a:t>
            </a:r>
            <a:r>
              <a:rPr lang="ru-RU" sz="2400" b="1" smtClean="0">
                <a:solidFill>
                  <a:srgbClr val="0000FF"/>
                </a:solidFill>
              </a:rPr>
              <a:t>’FAILURE --E1=’A:’A:(_:_):E24</a:t>
            </a:r>
            <a:r>
              <a:rPr lang="en-US" sz="2400" b="1" smtClean="0">
                <a:solidFill>
                  <a:srgbClr val="0000FF"/>
                </a:solidFill>
              </a:rPr>
              <a:t/>
            </a:r>
            <a:br>
              <a:rPr lang="en-US" sz="2400" b="1" smtClean="0">
                <a:solidFill>
                  <a:srgbClr val="0000FF"/>
                </a:solidFill>
              </a:rPr>
            </a:br>
            <a:r>
              <a:rPr lang="en-US" sz="2400" b="1" smtClean="0">
                <a:solidFill>
                  <a:srgbClr val="0000FF"/>
                </a:solidFill>
              </a:rPr>
              <a:t>          </a:t>
            </a:r>
            <a:r>
              <a:rPr lang="ru-RU" sz="2400" b="1" smtClean="0">
                <a:solidFill>
                  <a:srgbClr val="0000FF"/>
                </a:solidFill>
              </a:rPr>
              <a:t>(call "F31"[ A29, E24])) --E1=’A:’A:A29:E24</a:t>
            </a:r>
            <a:r>
              <a:rPr lang="en-US" sz="2400" b="1" smtClean="0">
                <a:solidFill>
                  <a:srgbClr val="0000FF"/>
                </a:solidFill>
              </a:rPr>
              <a:t/>
            </a:r>
            <a:br>
              <a:rPr lang="en-US" sz="2400" b="1" smtClean="0">
                <a:solidFill>
                  <a:srgbClr val="0000FF"/>
                </a:solidFill>
              </a:rPr>
            </a:br>
            <a:r>
              <a:rPr lang="en-US" sz="2400" b="1" smtClean="0">
                <a:solidFill>
                  <a:srgbClr val="800000"/>
                </a:solidFill>
              </a:rPr>
              <a:t>       </a:t>
            </a:r>
            <a:r>
              <a:rPr lang="ru-RU" sz="2400" b="1" smtClean="0">
                <a:solidFill>
                  <a:srgbClr val="800000"/>
                </a:solidFill>
              </a:rPr>
              <a:t>’FAILURE) --E1=’A:’A:A25 ***EOL</a:t>
            </a:r>
            <a:r>
              <a:rPr lang="en-US" sz="2400" b="1" smtClean="0">
                <a:solidFill>
                  <a:srgbClr val="800000"/>
                </a:solidFill>
              </a:rPr>
              <a:t/>
            </a:r>
            <a:br>
              <a:rPr lang="en-US" sz="2400" b="1" smtClean="0">
                <a:solidFill>
                  <a:srgbClr val="800000"/>
                </a:solidFill>
              </a:rPr>
            </a:br>
            <a:r>
              <a:rPr lang="en-US" sz="2400" b="1" smtClean="0">
                <a:solidFill>
                  <a:srgbClr val="008000"/>
                </a:solidFill>
              </a:rPr>
              <a:t>    </a:t>
            </a:r>
            <a:r>
              <a:rPr lang="ru-RU" sz="2400" b="1" smtClean="0">
                <a:solidFill>
                  <a:srgbClr val="008000"/>
                </a:solidFill>
              </a:rPr>
              <a:t>(call "F2"[ E14]))) --E1=’A:A19:E14, A19=/=’A</a:t>
            </a:r>
          </a:p>
        </p:txBody>
      </p:sp>
      <p:grpSp>
        <p:nvGrpSpPr>
          <p:cNvPr id="13315" name="Group 19"/>
          <p:cNvGrpSpPr>
            <a:grpSpLocks/>
          </p:cNvGrpSpPr>
          <p:nvPr/>
        </p:nvGrpSpPr>
        <p:grpSpPr bwMode="auto">
          <a:xfrm>
            <a:off x="798513" y="342900"/>
            <a:ext cx="8237537" cy="2960688"/>
            <a:chOff x="449" y="108"/>
            <a:chExt cx="5189" cy="1865"/>
          </a:xfrm>
        </p:grpSpPr>
        <p:sp>
          <p:nvSpPr>
            <p:cNvPr id="13316" name="Oval 5"/>
            <p:cNvSpPr>
              <a:spLocks noChangeArrowheads="1"/>
            </p:cNvSpPr>
            <p:nvPr/>
          </p:nvSpPr>
          <p:spPr bwMode="auto">
            <a:xfrm>
              <a:off x="1380" y="1492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3317" name="Oval 6"/>
            <p:cNvSpPr>
              <a:spLocks noChangeArrowheads="1"/>
            </p:cNvSpPr>
            <p:nvPr/>
          </p:nvSpPr>
          <p:spPr bwMode="auto">
            <a:xfrm>
              <a:off x="3015" y="671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3318" name="AutoShape 7"/>
            <p:cNvSpPr>
              <a:spLocks noChangeArrowheads="1"/>
            </p:cNvSpPr>
            <p:nvPr/>
          </p:nvSpPr>
          <p:spPr bwMode="auto">
            <a:xfrm>
              <a:off x="2439" y="108"/>
              <a:ext cx="1634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e1='A:a19:e14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3319" name="AutoShape 9"/>
            <p:cNvCxnSpPr>
              <a:cxnSpLocks noChangeShapeType="1"/>
              <a:stCxn id="13318" idx="2"/>
              <a:endCxn id="13317" idx="0"/>
            </p:cNvCxnSpPr>
            <p:nvPr/>
          </p:nvCxnSpPr>
          <p:spPr bwMode="auto">
            <a:xfrm>
              <a:off x="3256" y="410"/>
              <a:ext cx="0" cy="249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3320" name="AutoShape 10"/>
            <p:cNvSpPr>
              <a:spLocks noChangeArrowheads="1"/>
            </p:cNvSpPr>
            <p:nvPr/>
          </p:nvSpPr>
          <p:spPr bwMode="auto">
            <a:xfrm>
              <a:off x="449" y="761"/>
              <a:ext cx="2342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e1='A:a19:e4, a19≠'A</a:t>
              </a:r>
            </a:p>
          </p:txBody>
        </p:sp>
        <p:cxnSp>
          <p:nvCxnSpPr>
            <p:cNvPr id="13321" name="AutoShape 11"/>
            <p:cNvCxnSpPr>
              <a:cxnSpLocks noChangeShapeType="1"/>
              <a:stCxn id="13317" idx="2"/>
              <a:endCxn id="13320" idx="3"/>
            </p:cNvCxnSpPr>
            <p:nvPr/>
          </p:nvCxnSpPr>
          <p:spPr bwMode="auto">
            <a:xfrm rot="10800000">
              <a:off x="2791" y="912"/>
              <a:ext cx="212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3322" name="AutoShape 12"/>
            <p:cNvCxnSpPr>
              <a:cxnSpLocks noChangeShapeType="1"/>
              <a:stCxn id="13320" idx="2"/>
              <a:endCxn id="13316" idx="0"/>
            </p:cNvCxnSpPr>
            <p:nvPr/>
          </p:nvCxnSpPr>
          <p:spPr bwMode="auto">
            <a:xfrm rot="16200000" flipH="1">
              <a:off x="1412" y="1271"/>
              <a:ext cx="417" cy="1"/>
            </a:xfrm>
            <a:prstGeom prst="bentConnector3">
              <a:avLst>
                <a:gd name="adj1" fmla="val 51319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323" name="Oval 13"/>
            <p:cNvSpPr>
              <a:spLocks noChangeArrowheads="1"/>
            </p:cNvSpPr>
            <p:nvPr/>
          </p:nvSpPr>
          <p:spPr bwMode="auto">
            <a:xfrm>
              <a:off x="4453" y="1492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F31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3324" name="AutoShape 14"/>
            <p:cNvSpPr>
              <a:spLocks noChangeArrowheads="1"/>
            </p:cNvSpPr>
            <p:nvPr/>
          </p:nvSpPr>
          <p:spPr bwMode="auto">
            <a:xfrm>
              <a:off x="3749" y="760"/>
              <a:ext cx="1889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e1='A:'A:a29:e24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3325" name="AutoShape 15"/>
            <p:cNvCxnSpPr>
              <a:cxnSpLocks noChangeShapeType="1"/>
              <a:stCxn id="13324" idx="2"/>
              <a:endCxn id="13323" idx="0"/>
            </p:cNvCxnSpPr>
            <p:nvPr/>
          </p:nvCxnSpPr>
          <p:spPr bwMode="auto">
            <a:xfrm>
              <a:off x="4694" y="1062"/>
              <a:ext cx="0" cy="418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3326" name="AutoShape 16"/>
            <p:cNvCxnSpPr>
              <a:cxnSpLocks noChangeShapeType="1"/>
              <a:stCxn id="13317" idx="6"/>
              <a:endCxn id="13324" idx="1"/>
            </p:cNvCxnSpPr>
            <p:nvPr/>
          </p:nvCxnSpPr>
          <p:spPr bwMode="auto">
            <a:xfrm flipV="1">
              <a:off x="3508" y="911"/>
              <a:ext cx="241" cy="1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0" y="85725"/>
            <a:ext cx="9017000" cy="5516563"/>
            <a:chOff x="0" y="54"/>
            <a:chExt cx="5680" cy="3475"/>
          </a:xfrm>
        </p:grpSpPr>
        <p:sp>
          <p:nvSpPr>
            <p:cNvPr id="14340" name="Oval 6"/>
            <p:cNvSpPr>
              <a:spLocks noChangeArrowheads="1"/>
            </p:cNvSpPr>
            <p:nvPr/>
          </p:nvSpPr>
          <p:spPr bwMode="auto">
            <a:xfrm>
              <a:off x="48" y="2160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4341" name="Oval 7"/>
            <p:cNvSpPr>
              <a:spLocks noChangeArrowheads="1"/>
            </p:cNvSpPr>
            <p:nvPr/>
          </p:nvSpPr>
          <p:spPr bwMode="auto">
            <a:xfrm>
              <a:off x="963" y="3048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4342" name="AutoShape 8"/>
            <p:cNvSpPr>
              <a:spLocks noChangeArrowheads="1"/>
            </p:cNvSpPr>
            <p:nvPr/>
          </p:nvSpPr>
          <p:spPr bwMode="auto">
            <a:xfrm>
              <a:off x="2786" y="3205"/>
              <a:ext cx="2728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e1='A:'A:'B:'A:'A:'C:e54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4343" name="AutoShape 11"/>
            <p:cNvCxnSpPr>
              <a:cxnSpLocks noChangeShapeType="1"/>
              <a:stCxn id="14345" idx="1"/>
              <a:endCxn id="14348" idx="3"/>
            </p:cNvCxnSpPr>
            <p:nvPr/>
          </p:nvCxnSpPr>
          <p:spPr bwMode="auto">
            <a:xfrm rot="5400000" flipH="1">
              <a:off x="3848" y="127"/>
              <a:ext cx="372" cy="1062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344" name="AutoShape 12"/>
            <p:cNvCxnSpPr>
              <a:cxnSpLocks noChangeShapeType="1"/>
              <a:stCxn id="14350" idx="1"/>
              <a:endCxn id="14340" idx="0"/>
            </p:cNvCxnSpPr>
            <p:nvPr/>
          </p:nvCxnSpPr>
          <p:spPr bwMode="auto">
            <a:xfrm rot="10800000" flipV="1">
              <a:off x="289" y="1297"/>
              <a:ext cx="414" cy="851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4345" name="Oval 13"/>
            <p:cNvSpPr>
              <a:spLocks noChangeArrowheads="1"/>
            </p:cNvSpPr>
            <p:nvPr/>
          </p:nvSpPr>
          <p:spPr bwMode="auto">
            <a:xfrm>
              <a:off x="4495" y="786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F31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4346" name="AutoShape 14"/>
            <p:cNvSpPr>
              <a:spLocks noChangeArrowheads="1"/>
            </p:cNvSpPr>
            <p:nvPr/>
          </p:nvSpPr>
          <p:spPr bwMode="auto">
            <a:xfrm>
              <a:off x="3791" y="54"/>
              <a:ext cx="1889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e1='A:'A:a29:e24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4347" name="AutoShape 15"/>
            <p:cNvCxnSpPr>
              <a:cxnSpLocks noChangeShapeType="1"/>
              <a:stCxn id="14346" idx="2"/>
              <a:endCxn id="14345" idx="0"/>
            </p:cNvCxnSpPr>
            <p:nvPr/>
          </p:nvCxnSpPr>
          <p:spPr bwMode="auto">
            <a:xfrm>
              <a:off x="4736" y="356"/>
              <a:ext cx="0" cy="418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4348" name="AutoShape 17"/>
            <p:cNvSpPr>
              <a:spLocks noChangeArrowheads="1"/>
            </p:cNvSpPr>
            <p:nvPr/>
          </p:nvSpPr>
          <p:spPr bwMode="auto">
            <a:xfrm>
              <a:off x="0" y="302"/>
              <a:ext cx="350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e1='A:'A:'B:'A:'A:a59:e54 a59≠'C</a:t>
              </a:r>
            </a:p>
          </p:txBody>
        </p:sp>
        <p:cxnSp>
          <p:nvCxnSpPr>
            <p:cNvPr id="14349" name="AutoShape 19"/>
            <p:cNvCxnSpPr>
              <a:cxnSpLocks noChangeShapeType="1"/>
              <a:stCxn id="14348" idx="2"/>
              <a:endCxn id="14345" idx="2"/>
            </p:cNvCxnSpPr>
            <p:nvPr/>
          </p:nvCxnSpPr>
          <p:spPr bwMode="auto">
            <a:xfrm rot="16200000" flipH="1">
              <a:off x="2925" y="-531"/>
              <a:ext cx="385" cy="2731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4350" name="AutoShape 20"/>
            <p:cNvSpPr>
              <a:spLocks noChangeArrowheads="1"/>
            </p:cNvSpPr>
            <p:nvPr/>
          </p:nvSpPr>
          <p:spPr bwMode="auto">
            <a:xfrm>
              <a:off x="703" y="1127"/>
              <a:ext cx="3154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e1='A:'A:'B:'A:a49:e44 a49≠'A</a:t>
              </a:r>
            </a:p>
          </p:txBody>
        </p:sp>
        <p:cxnSp>
          <p:nvCxnSpPr>
            <p:cNvPr id="14351" name="AutoShape 22"/>
            <p:cNvCxnSpPr>
              <a:cxnSpLocks noChangeShapeType="1"/>
              <a:stCxn id="14345" idx="3"/>
              <a:endCxn id="14350" idx="3"/>
            </p:cNvCxnSpPr>
            <p:nvPr/>
          </p:nvCxnSpPr>
          <p:spPr bwMode="auto">
            <a:xfrm rot="5400000">
              <a:off x="4167" y="899"/>
              <a:ext cx="88" cy="708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352" name="AutoShape 23"/>
            <p:cNvCxnSpPr>
              <a:cxnSpLocks noChangeShapeType="1"/>
              <a:stCxn id="14345" idx="6"/>
              <a:endCxn id="14342" idx="3"/>
            </p:cNvCxnSpPr>
            <p:nvPr/>
          </p:nvCxnSpPr>
          <p:spPr bwMode="auto">
            <a:xfrm>
              <a:off x="4988" y="1027"/>
              <a:ext cx="526" cy="2329"/>
            </a:xfrm>
            <a:prstGeom prst="bentConnector3">
              <a:avLst>
                <a:gd name="adj1" fmla="val 127375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4353" name="AutoShape 24"/>
            <p:cNvSpPr>
              <a:spLocks noChangeArrowheads="1"/>
            </p:cNvSpPr>
            <p:nvPr/>
          </p:nvSpPr>
          <p:spPr bwMode="auto">
            <a:xfrm>
              <a:off x="703" y="1627"/>
              <a:ext cx="3154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e1='A:'A:'B:a39:e34 a39≠'A</a:t>
              </a:r>
            </a:p>
          </p:txBody>
        </p:sp>
        <p:cxnSp>
          <p:nvCxnSpPr>
            <p:cNvPr id="14354" name="AutoShape 25"/>
            <p:cNvCxnSpPr>
              <a:cxnSpLocks noChangeShapeType="1"/>
              <a:stCxn id="14345" idx="4"/>
              <a:endCxn id="14353" idx="3"/>
            </p:cNvCxnSpPr>
            <p:nvPr/>
          </p:nvCxnSpPr>
          <p:spPr bwMode="auto">
            <a:xfrm rot="5400000">
              <a:off x="4038" y="1098"/>
              <a:ext cx="518" cy="879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355" name="AutoShape 26"/>
            <p:cNvCxnSpPr>
              <a:cxnSpLocks noChangeShapeType="1"/>
              <a:stCxn id="14353" idx="1"/>
              <a:endCxn id="14340" idx="7"/>
            </p:cNvCxnSpPr>
            <p:nvPr/>
          </p:nvCxnSpPr>
          <p:spPr bwMode="auto">
            <a:xfrm rot="10800000" flipV="1">
              <a:off x="459" y="1797"/>
              <a:ext cx="244" cy="421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4356" name="AutoShape 27"/>
            <p:cNvSpPr>
              <a:spLocks noChangeArrowheads="1"/>
            </p:cNvSpPr>
            <p:nvPr/>
          </p:nvSpPr>
          <p:spPr bwMode="auto">
            <a:xfrm>
              <a:off x="2176" y="2306"/>
              <a:ext cx="3154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e1='A:'A:a29:e24 a29≠'B</a:t>
              </a:r>
            </a:p>
          </p:txBody>
        </p:sp>
        <p:cxnSp>
          <p:nvCxnSpPr>
            <p:cNvPr id="14357" name="AutoShape 28"/>
            <p:cNvCxnSpPr>
              <a:cxnSpLocks noChangeShapeType="1"/>
              <a:stCxn id="14345" idx="5"/>
              <a:endCxn id="14356" idx="3"/>
            </p:cNvCxnSpPr>
            <p:nvPr/>
          </p:nvCxnSpPr>
          <p:spPr bwMode="auto">
            <a:xfrm rot="16200000" flipH="1">
              <a:off x="4484" y="1631"/>
              <a:ext cx="1267" cy="424"/>
            </a:xfrm>
            <a:prstGeom prst="bentConnector4">
              <a:avLst>
                <a:gd name="adj1" fmla="val 45542"/>
                <a:gd name="adj2" fmla="val 133963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358" name="AutoShape 29"/>
            <p:cNvCxnSpPr>
              <a:cxnSpLocks noChangeShapeType="1"/>
              <a:stCxn id="14356" idx="1"/>
              <a:endCxn id="14341" idx="0"/>
            </p:cNvCxnSpPr>
            <p:nvPr/>
          </p:nvCxnSpPr>
          <p:spPr bwMode="auto">
            <a:xfrm rot="10800000" flipV="1">
              <a:off x="1204" y="2476"/>
              <a:ext cx="972" cy="560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143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" y="1214438"/>
            <a:ext cx="8950325" cy="56435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Stars1" pitchFamily="34" charset="2"/>
              <a:buNone/>
            </a:pPr>
            <a:r>
              <a:rPr lang="ru-RU" sz="2000" b="1" smtClean="0"/>
              <a:t>(define "F31"[ A29, E24]= --**</a:t>
            </a:r>
            <a:r>
              <a:rPr lang="en-US" sz="2000" b="1" smtClean="0"/>
              <a:t> </a:t>
            </a:r>
            <a:r>
              <a:rPr lang="ru-RU" sz="2000" b="1" smtClean="0"/>
              <a:t>E1 = ’A:’A:A29:E24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ru-RU" sz="2000" b="1" smtClean="0"/>
              <a:t>(alt (eqa? A29 ’B)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  </a:t>
            </a:r>
            <a:r>
              <a:rPr lang="ru-RU" sz="2000" b="1" smtClean="0">
                <a:solidFill>
                  <a:srgbClr val="0000FF"/>
                </a:solidFill>
              </a:rPr>
              <a:t>(alt (cons? E24 E33 E34 A35)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008000"/>
                </a:solidFill>
              </a:rPr>
              <a:t>(alt (cons? E33 E37 E38 A39)</a:t>
            </a:r>
            <a:r>
              <a:rPr lang="en-US" sz="2000" b="1" smtClean="0">
                <a:solidFill>
                  <a:srgbClr val="008000"/>
                </a:solidFill>
              </a:rPr>
              <a:t/>
            </a:r>
            <a:br>
              <a:rPr lang="en-US" sz="2000" b="1" smtClean="0">
                <a:solidFill>
                  <a:srgbClr val="008000"/>
                </a:solidFill>
              </a:rPr>
            </a:br>
            <a:r>
              <a:rPr lang="en-US" sz="2000" b="1" smtClean="0">
                <a:solidFill>
                  <a:srgbClr val="008000"/>
                </a:solidFill>
              </a:rPr>
              <a:t>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800000"/>
                </a:solidFill>
              </a:rPr>
              <a:t>’FAILURE --E1=’A:’A:’B:(_:_):E34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</a:t>
            </a:r>
            <a:r>
              <a:rPr lang="ru-RU" sz="2000" b="1" smtClean="0">
                <a:solidFill>
                  <a:srgbClr val="800000"/>
                </a:solidFill>
              </a:rPr>
              <a:t>(alt (eqa? A39 ’A)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0000FF"/>
                </a:solidFill>
              </a:rPr>
              <a:t>(alt (cons? E34 E43 E44 A45)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  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008000"/>
                </a:solidFill>
              </a:rPr>
              <a:t>(alt (cons? E43 E47 E48 A49)</a:t>
            </a:r>
            <a:r>
              <a:rPr lang="en-US" sz="2000" b="1" smtClean="0">
                <a:solidFill>
                  <a:srgbClr val="008000"/>
                </a:solidFill>
              </a:rPr>
              <a:t/>
            </a:r>
            <a:br>
              <a:rPr lang="en-US" sz="2000" b="1" smtClean="0">
                <a:solidFill>
                  <a:srgbClr val="008000"/>
                </a:solidFill>
              </a:rPr>
            </a:br>
            <a:r>
              <a:rPr lang="en-US" sz="2000" b="1" smtClean="0">
                <a:solidFill>
                  <a:srgbClr val="008000"/>
                </a:solidFill>
              </a:rPr>
              <a:t>      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800000"/>
                </a:solidFill>
              </a:rPr>
              <a:t>’FAILURE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800000"/>
                </a:solidFill>
              </a:rPr>
              <a:t>(alt (eqa? A49 ’A)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      </a:t>
            </a:r>
            <a:r>
              <a:rPr lang="en-US" sz="2000" b="1" smtClean="0"/>
              <a:t>  </a:t>
            </a:r>
            <a:r>
              <a:rPr lang="ru-RU" sz="2000" b="1" smtClean="0">
                <a:solidFill>
                  <a:srgbClr val="0000FF"/>
                </a:solidFill>
              </a:rPr>
              <a:t>(alt (cons? E44 E53 E54 A55)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            </a:t>
            </a:r>
            <a:r>
              <a:rPr lang="en-US" sz="2000" b="1" smtClean="0"/>
              <a:t>   </a:t>
            </a:r>
            <a:r>
              <a:rPr lang="ru-RU" sz="2000" b="1" smtClean="0">
                <a:solidFill>
                  <a:srgbClr val="008000"/>
                </a:solidFill>
              </a:rPr>
              <a:t>(alt (cons? E53 E57 E58 A59)</a:t>
            </a:r>
            <a:r>
              <a:rPr lang="en-US" sz="2000" b="1" smtClean="0">
                <a:solidFill>
                  <a:srgbClr val="008000"/>
                </a:solidFill>
              </a:rPr>
              <a:t/>
            </a:r>
            <a:br>
              <a:rPr lang="en-US" sz="2000" b="1" smtClean="0">
                <a:solidFill>
                  <a:srgbClr val="008000"/>
                </a:solidFill>
              </a:rPr>
            </a:br>
            <a:r>
              <a:rPr lang="en-US" sz="2000" b="1" smtClean="0">
                <a:solidFill>
                  <a:srgbClr val="008000"/>
                </a:solidFill>
              </a:rPr>
              <a:t>                 </a:t>
            </a:r>
            <a:r>
              <a:rPr lang="en-US" sz="2000" b="1" smtClean="0"/>
              <a:t>   </a:t>
            </a:r>
            <a:r>
              <a:rPr lang="ru-RU" sz="2000" b="1" smtClean="0">
                <a:solidFill>
                  <a:srgbClr val="800000"/>
                </a:solidFill>
              </a:rPr>
              <a:t>’FAILURE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              </a:t>
            </a:r>
            <a:r>
              <a:rPr lang="ru-RU" sz="2000" b="1" smtClean="0">
                <a:solidFill>
                  <a:srgbClr val="800000"/>
                </a:solidFill>
              </a:rPr>
              <a:t>(alt (eqa? A59 ’C)</a:t>
            </a:r>
            <a:r>
              <a:rPr lang="en-US" sz="2000" b="1" smtClean="0">
                <a:solidFill>
                  <a:srgbClr val="800000"/>
                </a:solidFill>
              </a:rPr>
              <a:t/>
            </a:r>
            <a:br>
              <a:rPr lang="en-US" sz="2000" b="1" smtClean="0">
                <a:solidFill>
                  <a:srgbClr val="800000"/>
                </a:solidFill>
              </a:rPr>
            </a:br>
            <a:r>
              <a:rPr lang="en-US" sz="2000" b="1" smtClean="0">
                <a:solidFill>
                  <a:srgbClr val="800000"/>
                </a:solidFill>
              </a:rPr>
              <a:t>                    </a:t>
            </a:r>
            <a:r>
              <a:rPr lang="en-US" sz="2000" b="1" smtClean="0">
                <a:solidFill>
                  <a:srgbClr val="0000FF"/>
                </a:solidFill>
              </a:rPr>
              <a:t>   </a:t>
            </a:r>
            <a:r>
              <a:rPr lang="ru-RU" sz="2000" b="1" smtClean="0">
                <a:solidFill>
                  <a:srgbClr val="0000FF"/>
                </a:solidFill>
              </a:rPr>
              <a:t>’SUCCESS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                     </a:t>
            </a:r>
            <a:r>
              <a:rPr lang="ru-RU" sz="2000" b="1" smtClean="0">
                <a:solidFill>
                  <a:srgbClr val="0000FF"/>
                </a:solidFill>
              </a:rPr>
              <a:t>(call"F31"[A59,E54]))) 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               </a:t>
            </a:r>
            <a:r>
              <a:rPr lang="ru-RU" sz="2000" b="1" smtClean="0">
                <a:solidFill>
                  <a:srgbClr val="008000"/>
                </a:solidFill>
              </a:rPr>
              <a:t>’FAILURE) </a:t>
            </a:r>
            <a:r>
              <a:rPr lang="en-US" sz="2000" b="1" smtClean="0">
                <a:solidFill>
                  <a:srgbClr val="008000"/>
                </a:solidFill>
              </a:rPr>
              <a:t/>
            </a:r>
            <a:br>
              <a:rPr lang="en-US" sz="2000" b="1" smtClean="0">
                <a:solidFill>
                  <a:srgbClr val="008000"/>
                </a:solidFill>
              </a:rPr>
            </a:br>
            <a:r>
              <a:rPr lang="en-US" sz="2000" b="1" smtClean="0">
                <a:solidFill>
                  <a:srgbClr val="008000"/>
                </a:solidFill>
              </a:rPr>
              <a:t>              </a:t>
            </a:r>
            <a:r>
              <a:rPr lang="ru-RU" sz="2000" b="1" smtClean="0">
                <a:solidFill>
                  <a:srgbClr val="0000FF"/>
                </a:solidFill>
              </a:rPr>
              <a:t>(call "F2"[E44]))) 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          </a:t>
            </a:r>
            <a:r>
              <a:rPr lang="ru-RU" sz="2000" b="1" smtClean="0">
                <a:solidFill>
                  <a:srgbClr val="008000"/>
                </a:solidFill>
              </a:rPr>
              <a:t>’FAILURE)</a:t>
            </a:r>
            <a:r>
              <a:rPr lang="ru-RU" sz="2000" b="1" smtClean="0"/>
              <a:t> 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        </a:t>
            </a:r>
            <a:r>
              <a:rPr lang="ru-RU" sz="2000" b="1" smtClean="0">
                <a:solidFill>
                  <a:srgbClr val="0000FF"/>
                </a:solidFill>
              </a:rPr>
              <a:t>(call "F2"[E34])))</a:t>
            </a:r>
            <a:r>
              <a:rPr lang="ru-RU" sz="2000" b="1" smtClean="0"/>
              <a:t> 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    </a:t>
            </a:r>
            <a:r>
              <a:rPr lang="ru-RU" sz="2000" b="1" smtClean="0">
                <a:solidFill>
                  <a:srgbClr val="008000"/>
                </a:solidFill>
              </a:rPr>
              <a:t>’FAILURE) </a:t>
            </a:r>
            <a:r>
              <a:rPr lang="en-US" sz="2000" b="1" smtClean="0">
                <a:solidFill>
                  <a:srgbClr val="008000"/>
                </a:solidFill>
              </a:rPr>
              <a:t/>
            </a:r>
            <a:br>
              <a:rPr lang="en-US" sz="2000" b="1" smtClean="0">
                <a:solidFill>
                  <a:srgbClr val="008000"/>
                </a:solidFill>
              </a:rPr>
            </a:br>
            <a:r>
              <a:rPr lang="en-US" sz="2000" b="1" smtClean="0">
                <a:solidFill>
                  <a:srgbClr val="008000"/>
                </a:solidFill>
              </a:rPr>
              <a:t>  </a:t>
            </a:r>
            <a:r>
              <a:rPr lang="ru-RU" sz="2000" b="1" smtClean="0">
                <a:solidFill>
                  <a:srgbClr val="0000FF"/>
                </a:solidFill>
              </a:rPr>
              <a:t>(call "F21"[ A29, E24])))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6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5"/>
          <p:cNvSpPr>
            <a:spLocks noChangeArrowheads="1"/>
          </p:cNvSpPr>
          <p:nvPr/>
        </p:nvSpPr>
        <p:spPr bwMode="auto">
          <a:xfrm>
            <a:off x="7205663" y="398463"/>
            <a:ext cx="763587" cy="763587"/>
          </a:xfrm>
          <a:prstGeom prst="ellipse">
            <a:avLst/>
          </a:prstGeom>
          <a:solidFill>
            <a:srgbClr val="BBE0E3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F2</a:t>
            </a:r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15363" name="AutoShape 7"/>
          <p:cNvSpPr>
            <a:spLocks noChangeArrowheads="1"/>
          </p:cNvSpPr>
          <p:nvPr/>
        </p:nvSpPr>
        <p:spPr bwMode="auto">
          <a:xfrm>
            <a:off x="6291263" y="1374775"/>
            <a:ext cx="2593975" cy="479425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e1='A:a19:e14</a:t>
            </a:r>
            <a:endParaRPr lang="ru-RU" sz="2800">
              <a:solidFill>
                <a:schemeClr val="tx1"/>
              </a:solidFill>
            </a:endParaRPr>
          </a:p>
        </p:txBody>
      </p:sp>
      <p:cxnSp>
        <p:nvCxnSpPr>
          <p:cNvPr id="15364" name="AutoShape 8"/>
          <p:cNvCxnSpPr>
            <a:cxnSpLocks noChangeShapeType="1"/>
            <a:stCxn id="15362" idx="4"/>
            <a:endCxn id="15363" idx="0"/>
          </p:cNvCxnSpPr>
          <p:nvPr/>
        </p:nvCxnSpPr>
        <p:spPr bwMode="auto">
          <a:xfrm>
            <a:off x="7588250" y="1181100"/>
            <a:ext cx="0" cy="193675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5365" name="AutoShape 10"/>
          <p:cNvSpPr>
            <a:spLocks noChangeArrowheads="1"/>
          </p:cNvSpPr>
          <p:nvPr/>
        </p:nvSpPr>
        <p:spPr bwMode="auto">
          <a:xfrm>
            <a:off x="3735388" y="539750"/>
            <a:ext cx="2757487" cy="479425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e1=a9:e4, a9≠'A</a:t>
            </a:r>
          </a:p>
        </p:txBody>
      </p:sp>
      <p:cxnSp>
        <p:nvCxnSpPr>
          <p:cNvPr id="15366" name="AutoShape 11"/>
          <p:cNvCxnSpPr>
            <a:cxnSpLocks noChangeShapeType="1"/>
            <a:stCxn id="15362" idx="2"/>
            <a:endCxn id="15365" idx="3"/>
          </p:cNvCxnSpPr>
          <p:nvPr/>
        </p:nvCxnSpPr>
        <p:spPr bwMode="auto">
          <a:xfrm rot="10800000">
            <a:off x="6492875" y="779463"/>
            <a:ext cx="693738" cy="1587"/>
          </a:xfrm>
          <a:prstGeom prst="bentConnector3">
            <a:avLst>
              <a:gd name="adj1" fmla="val 48741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367" name="AutoShape 12"/>
          <p:cNvCxnSpPr>
            <a:cxnSpLocks noChangeShapeType="1"/>
            <a:stCxn id="15365" idx="0"/>
            <a:endCxn id="15362" idx="0"/>
          </p:cNvCxnSpPr>
          <p:nvPr/>
        </p:nvCxnSpPr>
        <p:spPr bwMode="auto">
          <a:xfrm rot="-5400000">
            <a:off x="6271419" y="-777081"/>
            <a:ext cx="160337" cy="2473325"/>
          </a:xfrm>
          <a:prstGeom prst="bentConnector3">
            <a:avLst>
              <a:gd name="adj1" fmla="val 230694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68" name="Oval 15"/>
          <p:cNvSpPr>
            <a:spLocks noChangeArrowheads="1"/>
          </p:cNvSpPr>
          <p:nvPr/>
        </p:nvSpPr>
        <p:spPr bwMode="auto">
          <a:xfrm>
            <a:off x="7205663" y="2017713"/>
            <a:ext cx="763587" cy="763587"/>
          </a:xfrm>
          <a:prstGeom prst="ellipse">
            <a:avLst/>
          </a:prstGeom>
          <a:solidFill>
            <a:srgbClr val="BBE0E3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F21</a:t>
            </a:r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15369" name="AutoShape 18"/>
          <p:cNvSpPr>
            <a:spLocks noChangeArrowheads="1"/>
          </p:cNvSpPr>
          <p:nvPr/>
        </p:nvSpPr>
        <p:spPr bwMode="auto">
          <a:xfrm>
            <a:off x="933450" y="2160588"/>
            <a:ext cx="3717925" cy="479425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e1='A:a19:e4, a19≠'A</a:t>
            </a:r>
          </a:p>
        </p:txBody>
      </p:sp>
      <p:cxnSp>
        <p:nvCxnSpPr>
          <p:cNvPr id="15370" name="AutoShape 19"/>
          <p:cNvCxnSpPr>
            <a:cxnSpLocks noChangeShapeType="1"/>
            <a:stCxn id="15368" idx="2"/>
            <a:endCxn id="15369" idx="3"/>
          </p:cNvCxnSpPr>
          <p:nvPr/>
        </p:nvCxnSpPr>
        <p:spPr bwMode="auto">
          <a:xfrm rot="10800000">
            <a:off x="4651375" y="2400300"/>
            <a:ext cx="2535238" cy="0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5371" name="AutoShape 20"/>
          <p:cNvCxnSpPr>
            <a:cxnSpLocks noChangeShapeType="1"/>
            <a:stCxn id="15369" idx="0"/>
            <a:endCxn id="15362" idx="0"/>
          </p:cNvCxnSpPr>
          <p:nvPr/>
        </p:nvCxnSpPr>
        <p:spPr bwMode="auto">
          <a:xfrm rot="-5400000">
            <a:off x="4299744" y="-1127918"/>
            <a:ext cx="1781175" cy="4795837"/>
          </a:xfrm>
          <a:prstGeom prst="bentConnector3">
            <a:avLst>
              <a:gd name="adj1" fmla="val 111764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72" name="AutoShape 22"/>
          <p:cNvSpPr>
            <a:spLocks noChangeArrowheads="1"/>
          </p:cNvSpPr>
          <p:nvPr/>
        </p:nvSpPr>
        <p:spPr bwMode="auto">
          <a:xfrm>
            <a:off x="6088063" y="2949575"/>
            <a:ext cx="2998787" cy="479425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e1='A:'A:a29:e24</a:t>
            </a:r>
            <a:endParaRPr lang="ru-RU" sz="2800">
              <a:solidFill>
                <a:schemeClr val="tx1"/>
              </a:solidFill>
            </a:endParaRPr>
          </a:p>
        </p:txBody>
      </p:sp>
      <p:cxnSp>
        <p:nvCxnSpPr>
          <p:cNvPr id="15373" name="AutoShape 23"/>
          <p:cNvCxnSpPr>
            <a:cxnSpLocks noChangeShapeType="1"/>
            <a:stCxn id="15372" idx="2"/>
            <a:endCxn id="15379" idx="0"/>
          </p:cNvCxnSpPr>
          <p:nvPr/>
        </p:nvCxnSpPr>
        <p:spPr bwMode="auto">
          <a:xfrm>
            <a:off x="7588250" y="3429000"/>
            <a:ext cx="0" cy="50323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5374" name="AutoShape 24"/>
          <p:cNvCxnSpPr>
            <a:cxnSpLocks noChangeShapeType="1"/>
            <a:stCxn id="15368" idx="4"/>
            <a:endCxn id="15372" idx="0"/>
          </p:cNvCxnSpPr>
          <p:nvPr/>
        </p:nvCxnSpPr>
        <p:spPr bwMode="auto">
          <a:xfrm>
            <a:off x="7588250" y="2800350"/>
            <a:ext cx="0" cy="149225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5375" name="AutoShape 25"/>
          <p:cNvCxnSpPr>
            <a:cxnSpLocks noChangeShapeType="1"/>
            <a:stCxn id="15363" idx="2"/>
            <a:endCxn id="15368" idx="0"/>
          </p:cNvCxnSpPr>
          <p:nvPr/>
        </p:nvCxnSpPr>
        <p:spPr bwMode="auto">
          <a:xfrm rot="5400000">
            <a:off x="7516018" y="1926432"/>
            <a:ext cx="144463" cy="0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5376" name="AutoShape 29"/>
          <p:cNvSpPr>
            <a:spLocks noChangeArrowheads="1"/>
          </p:cNvSpPr>
          <p:nvPr/>
        </p:nvSpPr>
        <p:spPr bwMode="auto">
          <a:xfrm>
            <a:off x="450850" y="5619750"/>
            <a:ext cx="4330700" cy="479425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e1='A:'A:'B:'A:'A:'C:e54</a:t>
            </a:r>
            <a:endParaRPr lang="ru-RU" sz="2800">
              <a:solidFill>
                <a:schemeClr val="tx1"/>
              </a:solidFill>
            </a:endParaRPr>
          </a:p>
        </p:txBody>
      </p:sp>
      <p:cxnSp>
        <p:nvCxnSpPr>
          <p:cNvPr id="15377" name="AutoShape 30"/>
          <p:cNvCxnSpPr>
            <a:cxnSpLocks noChangeShapeType="1"/>
            <a:stCxn id="15379" idx="1"/>
            <a:endCxn id="15380" idx="3"/>
          </p:cNvCxnSpPr>
          <p:nvPr/>
        </p:nvCxnSpPr>
        <p:spPr bwMode="auto">
          <a:xfrm rot="5400000" flipH="1">
            <a:off x="6442869" y="3169444"/>
            <a:ext cx="485775" cy="1262063"/>
          </a:xfrm>
          <a:prstGeom prst="bentConnector2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378" name="AutoShape 31"/>
          <p:cNvCxnSpPr>
            <a:cxnSpLocks noChangeShapeType="1"/>
            <a:stCxn id="15382" idx="1"/>
            <a:endCxn id="15362" idx="0"/>
          </p:cNvCxnSpPr>
          <p:nvPr/>
        </p:nvCxnSpPr>
        <p:spPr bwMode="auto">
          <a:xfrm rot="10800000" flipH="1">
            <a:off x="450850" y="379413"/>
            <a:ext cx="7137400" cy="4335462"/>
          </a:xfrm>
          <a:prstGeom prst="bentConnector4">
            <a:avLst>
              <a:gd name="adj1" fmla="val -3204"/>
              <a:gd name="adj2" fmla="val 104833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79" name="Oval 32"/>
          <p:cNvSpPr>
            <a:spLocks noChangeArrowheads="1"/>
          </p:cNvSpPr>
          <p:nvPr/>
        </p:nvSpPr>
        <p:spPr bwMode="auto">
          <a:xfrm>
            <a:off x="7205663" y="3951288"/>
            <a:ext cx="763587" cy="763587"/>
          </a:xfrm>
          <a:prstGeom prst="ellipse">
            <a:avLst/>
          </a:prstGeom>
          <a:solidFill>
            <a:srgbClr val="BBE0E3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F31</a:t>
            </a:r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15380" name="AutoShape 35"/>
          <p:cNvSpPr>
            <a:spLocks noChangeArrowheads="1"/>
          </p:cNvSpPr>
          <p:nvPr/>
        </p:nvSpPr>
        <p:spPr bwMode="auto">
          <a:xfrm>
            <a:off x="493713" y="3287713"/>
            <a:ext cx="5561012" cy="539750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e1='A:'A:'B:'A:'A:a59:e54 a59≠'C</a:t>
            </a:r>
          </a:p>
        </p:txBody>
      </p:sp>
      <p:cxnSp>
        <p:nvCxnSpPr>
          <p:cNvPr id="15381" name="AutoShape 36"/>
          <p:cNvCxnSpPr>
            <a:cxnSpLocks noChangeShapeType="1"/>
            <a:stCxn id="15380" idx="2"/>
            <a:endCxn id="15379" idx="2"/>
          </p:cNvCxnSpPr>
          <p:nvPr/>
        </p:nvCxnSpPr>
        <p:spPr bwMode="auto">
          <a:xfrm rot="16200000" flipH="1">
            <a:off x="4977607" y="2124869"/>
            <a:ext cx="506412" cy="3911600"/>
          </a:xfrm>
          <a:prstGeom prst="bentConnector2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82" name="AutoShape 37"/>
          <p:cNvSpPr>
            <a:spLocks noChangeArrowheads="1"/>
          </p:cNvSpPr>
          <p:nvPr/>
        </p:nvSpPr>
        <p:spPr bwMode="auto">
          <a:xfrm>
            <a:off x="450850" y="4445000"/>
            <a:ext cx="5006975" cy="539750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e1='A:'A:'B:'A:a49:e44 a49≠'A</a:t>
            </a:r>
          </a:p>
        </p:txBody>
      </p:sp>
      <p:cxnSp>
        <p:nvCxnSpPr>
          <p:cNvPr id="15383" name="AutoShape 38"/>
          <p:cNvCxnSpPr>
            <a:cxnSpLocks noChangeShapeType="1"/>
            <a:stCxn id="15379" idx="3"/>
            <a:endCxn id="15382" idx="3"/>
          </p:cNvCxnSpPr>
          <p:nvPr/>
        </p:nvCxnSpPr>
        <p:spPr bwMode="auto">
          <a:xfrm rot="5400000">
            <a:off x="6341269" y="3739356"/>
            <a:ext cx="92075" cy="1858963"/>
          </a:xfrm>
          <a:prstGeom prst="bentConnector2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384" name="AutoShape 39"/>
          <p:cNvCxnSpPr>
            <a:cxnSpLocks noChangeShapeType="1"/>
            <a:stCxn id="15379" idx="5"/>
            <a:endCxn id="15376" idx="3"/>
          </p:cNvCxnSpPr>
          <p:nvPr/>
        </p:nvCxnSpPr>
        <p:spPr bwMode="auto">
          <a:xfrm rot="5400000">
            <a:off x="5701506" y="3702844"/>
            <a:ext cx="1236663" cy="3076575"/>
          </a:xfrm>
          <a:prstGeom prst="bentConnector2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85" name="AutoShape 40"/>
          <p:cNvSpPr>
            <a:spLocks noChangeArrowheads="1"/>
          </p:cNvSpPr>
          <p:nvPr/>
        </p:nvSpPr>
        <p:spPr bwMode="auto">
          <a:xfrm>
            <a:off x="450850" y="4981575"/>
            <a:ext cx="5006975" cy="539750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e1='A:'A:'B:a39:e34 a39≠'A</a:t>
            </a:r>
          </a:p>
        </p:txBody>
      </p:sp>
      <p:cxnSp>
        <p:nvCxnSpPr>
          <p:cNvPr id="15386" name="AutoShape 41"/>
          <p:cNvCxnSpPr>
            <a:cxnSpLocks noChangeShapeType="1"/>
            <a:stCxn id="15379" idx="4"/>
            <a:endCxn id="15385" idx="3"/>
          </p:cNvCxnSpPr>
          <p:nvPr/>
        </p:nvCxnSpPr>
        <p:spPr bwMode="auto">
          <a:xfrm rot="5400000">
            <a:off x="6264275" y="3927475"/>
            <a:ext cx="517525" cy="2130425"/>
          </a:xfrm>
          <a:prstGeom prst="bentConnector2">
            <a:avLst/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387" name="AutoShape 42"/>
          <p:cNvCxnSpPr>
            <a:cxnSpLocks noChangeShapeType="1"/>
            <a:stCxn id="15385" idx="1"/>
            <a:endCxn id="15362" idx="0"/>
          </p:cNvCxnSpPr>
          <p:nvPr/>
        </p:nvCxnSpPr>
        <p:spPr bwMode="auto">
          <a:xfrm rot="10800000" flipH="1">
            <a:off x="450850" y="379413"/>
            <a:ext cx="7137400" cy="4872037"/>
          </a:xfrm>
          <a:prstGeom prst="bentConnector4">
            <a:avLst>
              <a:gd name="adj1" fmla="val -3204"/>
              <a:gd name="adj2" fmla="val 104301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sp>
        <p:nvSpPr>
          <p:cNvPr id="15388" name="AutoShape 43"/>
          <p:cNvSpPr>
            <a:spLocks noChangeArrowheads="1"/>
          </p:cNvSpPr>
          <p:nvPr/>
        </p:nvSpPr>
        <p:spPr bwMode="auto">
          <a:xfrm>
            <a:off x="3817938" y="6318250"/>
            <a:ext cx="5006975" cy="539750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e1='A:'A:a29:e24 a29≠'B</a:t>
            </a:r>
          </a:p>
        </p:txBody>
      </p:sp>
      <p:cxnSp>
        <p:nvCxnSpPr>
          <p:cNvPr id="15389" name="AutoShape 44"/>
          <p:cNvCxnSpPr>
            <a:cxnSpLocks noChangeShapeType="1"/>
            <a:stCxn id="15379" idx="6"/>
            <a:endCxn id="15388" idx="0"/>
          </p:cNvCxnSpPr>
          <p:nvPr/>
        </p:nvCxnSpPr>
        <p:spPr bwMode="auto">
          <a:xfrm flipH="1">
            <a:off x="6321425" y="4333875"/>
            <a:ext cx="1666875" cy="1984375"/>
          </a:xfrm>
          <a:prstGeom prst="bentConnector4">
            <a:avLst>
              <a:gd name="adj1" fmla="val -12477"/>
              <a:gd name="adj2" fmla="val 88718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  <p:cxnSp>
        <p:nvCxnSpPr>
          <p:cNvPr id="15390" name="AutoShape 45"/>
          <p:cNvCxnSpPr>
            <a:cxnSpLocks noChangeShapeType="1"/>
            <a:stCxn id="15388" idx="3"/>
            <a:endCxn id="15368" idx="6"/>
          </p:cNvCxnSpPr>
          <p:nvPr/>
        </p:nvCxnSpPr>
        <p:spPr bwMode="auto">
          <a:xfrm flipH="1" flipV="1">
            <a:off x="7988300" y="2400300"/>
            <a:ext cx="836613" cy="4187825"/>
          </a:xfrm>
          <a:prstGeom prst="bentConnector3">
            <a:avLst>
              <a:gd name="adj1" fmla="val -27324"/>
            </a:avLst>
          </a:prstGeom>
          <a:noFill/>
          <a:ln w="38100">
            <a:solidFill>
              <a:srgbClr val="0000FF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7"/>
          <p:cNvGrpSpPr>
            <a:grpSpLocks/>
          </p:cNvGrpSpPr>
          <p:nvPr/>
        </p:nvGrpSpPr>
        <p:grpSpPr bwMode="auto">
          <a:xfrm>
            <a:off x="962025" y="950913"/>
            <a:ext cx="7042150" cy="5637212"/>
            <a:chOff x="606" y="347"/>
            <a:chExt cx="4436" cy="3551"/>
          </a:xfrm>
        </p:grpSpPr>
        <p:sp>
          <p:nvSpPr>
            <p:cNvPr id="16387" name="Oval 2"/>
            <p:cNvSpPr>
              <a:spLocks noChangeArrowheads="1"/>
            </p:cNvSpPr>
            <p:nvPr/>
          </p:nvSpPr>
          <p:spPr bwMode="auto">
            <a:xfrm>
              <a:off x="3864" y="359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6388" name="AutoShape 3"/>
            <p:cNvSpPr>
              <a:spLocks noChangeArrowheads="1"/>
            </p:cNvSpPr>
            <p:nvPr/>
          </p:nvSpPr>
          <p:spPr bwMode="auto">
            <a:xfrm>
              <a:off x="3878" y="974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='A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6389" name="AutoShape 4"/>
            <p:cNvCxnSpPr>
              <a:cxnSpLocks noChangeShapeType="1"/>
              <a:stCxn id="16387" idx="4"/>
              <a:endCxn id="16388" idx="0"/>
            </p:cNvCxnSpPr>
            <p:nvPr/>
          </p:nvCxnSpPr>
          <p:spPr bwMode="auto">
            <a:xfrm>
              <a:off x="4105" y="852"/>
              <a:ext cx="0" cy="122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6390" name="AutoShape 5"/>
            <p:cNvSpPr>
              <a:spLocks noChangeArrowheads="1"/>
            </p:cNvSpPr>
            <p:nvPr/>
          </p:nvSpPr>
          <p:spPr bwMode="auto">
            <a:xfrm>
              <a:off x="4588" y="430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≠'A</a:t>
              </a:r>
            </a:p>
          </p:txBody>
        </p:sp>
        <p:cxnSp>
          <p:nvCxnSpPr>
            <p:cNvPr id="16391" name="AutoShape 6"/>
            <p:cNvCxnSpPr>
              <a:cxnSpLocks noChangeShapeType="1"/>
              <a:stCxn id="16387" idx="6"/>
              <a:endCxn id="16390" idx="1"/>
            </p:cNvCxnSpPr>
            <p:nvPr/>
          </p:nvCxnSpPr>
          <p:spPr bwMode="auto">
            <a:xfrm>
              <a:off x="4357" y="600"/>
              <a:ext cx="231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6392" name="AutoShape 7"/>
            <p:cNvCxnSpPr>
              <a:cxnSpLocks noChangeShapeType="1"/>
              <a:stCxn id="16390" idx="3"/>
              <a:endCxn id="16387" idx="0"/>
            </p:cNvCxnSpPr>
            <p:nvPr/>
          </p:nvCxnSpPr>
          <p:spPr bwMode="auto">
            <a:xfrm flipH="1" flipV="1">
              <a:off x="4105" y="347"/>
              <a:ext cx="936" cy="253"/>
            </a:xfrm>
            <a:prstGeom prst="bentConnector4">
              <a:avLst>
                <a:gd name="adj1" fmla="val -15278"/>
                <a:gd name="adj2" fmla="val 152176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393" name="Oval 8"/>
            <p:cNvSpPr>
              <a:spLocks noChangeArrowheads="1"/>
            </p:cNvSpPr>
            <p:nvPr/>
          </p:nvSpPr>
          <p:spPr bwMode="auto">
            <a:xfrm>
              <a:off x="3864" y="1379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6394" name="AutoShape 9"/>
            <p:cNvSpPr>
              <a:spLocks noChangeArrowheads="1"/>
            </p:cNvSpPr>
            <p:nvPr/>
          </p:nvSpPr>
          <p:spPr bwMode="auto">
            <a:xfrm>
              <a:off x="3159" y="1449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≠'A</a:t>
              </a:r>
            </a:p>
          </p:txBody>
        </p:sp>
        <p:cxnSp>
          <p:nvCxnSpPr>
            <p:cNvPr id="16395" name="AutoShape 10"/>
            <p:cNvCxnSpPr>
              <a:cxnSpLocks noChangeShapeType="1"/>
              <a:stCxn id="16393" idx="2"/>
              <a:endCxn id="16394" idx="3"/>
            </p:cNvCxnSpPr>
            <p:nvPr/>
          </p:nvCxnSpPr>
          <p:spPr bwMode="auto">
            <a:xfrm rot="10800000">
              <a:off x="3612" y="1619"/>
              <a:ext cx="240" cy="1"/>
            </a:xfrm>
            <a:prstGeom prst="bentConnector3">
              <a:avLst>
                <a:gd name="adj1" fmla="val 47500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396" name="AutoShape 11"/>
            <p:cNvCxnSpPr>
              <a:cxnSpLocks noChangeShapeType="1"/>
              <a:stCxn id="16394" idx="0"/>
              <a:endCxn id="16387" idx="0"/>
            </p:cNvCxnSpPr>
            <p:nvPr/>
          </p:nvCxnSpPr>
          <p:spPr bwMode="auto">
            <a:xfrm rot="-5400000">
              <a:off x="3195" y="538"/>
              <a:ext cx="1102" cy="719"/>
            </a:xfrm>
            <a:prstGeom prst="bentConnector3">
              <a:avLst>
                <a:gd name="adj1" fmla="val 111977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397" name="AutoShape 12"/>
            <p:cNvSpPr>
              <a:spLocks noChangeArrowheads="1"/>
            </p:cNvSpPr>
            <p:nvPr/>
          </p:nvSpPr>
          <p:spPr bwMode="auto">
            <a:xfrm>
              <a:off x="3878" y="2035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='A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6398" name="AutoShape 13"/>
            <p:cNvCxnSpPr>
              <a:cxnSpLocks noChangeShapeType="1"/>
              <a:stCxn id="16397" idx="2"/>
              <a:endCxn id="16404" idx="0"/>
            </p:cNvCxnSpPr>
            <p:nvPr/>
          </p:nvCxnSpPr>
          <p:spPr bwMode="auto">
            <a:xfrm>
              <a:off x="4105" y="2375"/>
              <a:ext cx="0" cy="441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6399" name="AutoShape 14"/>
            <p:cNvCxnSpPr>
              <a:cxnSpLocks noChangeShapeType="1"/>
              <a:stCxn id="16393" idx="4"/>
              <a:endCxn id="16397" idx="0"/>
            </p:cNvCxnSpPr>
            <p:nvPr/>
          </p:nvCxnSpPr>
          <p:spPr bwMode="auto">
            <a:xfrm>
              <a:off x="4105" y="1872"/>
              <a:ext cx="0" cy="163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6400" name="AutoShape 15"/>
            <p:cNvCxnSpPr>
              <a:cxnSpLocks noChangeShapeType="1"/>
              <a:stCxn id="16388" idx="2"/>
              <a:endCxn id="16393" idx="0"/>
            </p:cNvCxnSpPr>
            <p:nvPr/>
          </p:nvCxnSpPr>
          <p:spPr bwMode="auto">
            <a:xfrm rot="5400000">
              <a:off x="4078" y="1341"/>
              <a:ext cx="53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6401" name="AutoShape 16"/>
            <p:cNvSpPr>
              <a:spLocks noChangeArrowheads="1"/>
            </p:cNvSpPr>
            <p:nvPr/>
          </p:nvSpPr>
          <p:spPr bwMode="auto">
            <a:xfrm>
              <a:off x="606" y="3558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='C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6402" name="AutoShape 17"/>
            <p:cNvCxnSpPr>
              <a:cxnSpLocks noChangeShapeType="1"/>
              <a:stCxn id="16420" idx="2"/>
              <a:endCxn id="16405" idx="1"/>
            </p:cNvCxnSpPr>
            <p:nvPr/>
          </p:nvCxnSpPr>
          <p:spPr bwMode="auto">
            <a:xfrm rot="16200000" flipH="1">
              <a:off x="2464" y="2312"/>
              <a:ext cx="488" cy="2341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403" name="AutoShape 18"/>
            <p:cNvCxnSpPr>
              <a:cxnSpLocks noChangeShapeType="1"/>
              <a:stCxn id="16407" idx="1"/>
              <a:endCxn id="16387" idx="0"/>
            </p:cNvCxnSpPr>
            <p:nvPr/>
          </p:nvCxnSpPr>
          <p:spPr bwMode="auto">
            <a:xfrm rot="10800000" flipH="1">
              <a:off x="1300" y="347"/>
              <a:ext cx="2805" cy="2237"/>
            </a:xfrm>
            <a:prstGeom prst="bentConnector4">
              <a:avLst>
                <a:gd name="adj1" fmla="val -5134"/>
                <a:gd name="adj2" fmla="val 105903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404" name="Oval 19"/>
            <p:cNvSpPr>
              <a:spLocks noChangeArrowheads="1"/>
            </p:cNvSpPr>
            <p:nvPr/>
          </p:nvSpPr>
          <p:spPr bwMode="auto">
            <a:xfrm>
              <a:off x="3864" y="2828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F31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6405" name="AutoShape 20"/>
            <p:cNvSpPr>
              <a:spLocks noChangeArrowheads="1"/>
            </p:cNvSpPr>
            <p:nvPr/>
          </p:nvSpPr>
          <p:spPr bwMode="auto">
            <a:xfrm>
              <a:off x="3878" y="3557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≠'C</a:t>
              </a:r>
            </a:p>
          </p:txBody>
        </p:sp>
        <p:cxnSp>
          <p:nvCxnSpPr>
            <p:cNvPr id="16406" name="AutoShape 21"/>
            <p:cNvCxnSpPr>
              <a:cxnSpLocks noChangeShapeType="1"/>
              <a:stCxn id="16405" idx="0"/>
              <a:endCxn id="16404" idx="4"/>
            </p:cNvCxnSpPr>
            <p:nvPr/>
          </p:nvCxnSpPr>
          <p:spPr bwMode="auto">
            <a:xfrm rot="-5400000">
              <a:off x="3987" y="3439"/>
              <a:ext cx="236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6407" name="AutoShape 22"/>
            <p:cNvSpPr>
              <a:spLocks noChangeArrowheads="1"/>
            </p:cNvSpPr>
            <p:nvPr/>
          </p:nvSpPr>
          <p:spPr bwMode="auto">
            <a:xfrm>
              <a:off x="1300" y="2414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≠'A</a:t>
              </a:r>
            </a:p>
          </p:txBody>
        </p:sp>
        <p:cxnSp>
          <p:nvCxnSpPr>
            <p:cNvPr id="16408" name="AutoShape 23"/>
            <p:cNvCxnSpPr>
              <a:cxnSpLocks noChangeShapeType="1"/>
              <a:stCxn id="16418" idx="0"/>
              <a:endCxn id="16407" idx="3"/>
            </p:cNvCxnSpPr>
            <p:nvPr/>
          </p:nvCxnSpPr>
          <p:spPr bwMode="auto">
            <a:xfrm rot="5400000" flipH="1">
              <a:off x="2031" y="2306"/>
              <a:ext cx="315" cy="871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409" name="AutoShape 24"/>
            <p:cNvCxnSpPr>
              <a:cxnSpLocks noChangeShapeType="1"/>
              <a:stCxn id="16420" idx="1"/>
              <a:endCxn id="16401" idx="0"/>
            </p:cNvCxnSpPr>
            <p:nvPr/>
          </p:nvCxnSpPr>
          <p:spPr bwMode="auto">
            <a:xfrm rot="10800000" flipV="1">
              <a:off x="833" y="3069"/>
              <a:ext cx="477" cy="489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410" name="AutoShape 25"/>
            <p:cNvSpPr>
              <a:spLocks noChangeArrowheads="1"/>
            </p:cNvSpPr>
            <p:nvPr/>
          </p:nvSpPr>
          <p:spPr bwMode="auto">
            <a:xfrm>
              <a:off x="2397" y="2035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≠'A</a:t>
              </a:r>
            </a:p>
          </p:txBody>
        </p:sp>
        <p:cxnSp>
          <p:nvCxnSpPr>
            <p:cNvPr id="16411" name="AutoShape 26"/>
            <p:cNvCxnSpPr>
              <a:cxnSpLocks noChangeShapeType="1"/>
              <a:stCxn id="16416" idx="0"/>
              <a:endCxn id="16410" idx="3"/>
            </p:cNvCxnSpPr>
            <p:nvPr/>
          </p:nvCxnSpPr>
          <p:spPr bwMode="auto">
            <a:xfrm rot="5400000" flipH="1">
              <a:off x="2771" y="2284"/>
              <a:ext cx="694" cy="535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412" name="AutoShape 27"/>
            <p:cNvCxnSpPr>
              <a:cxnSpLocks noChangeShapeType="1"/>
              <a:stCxn id="16410" idx="1"/>
              <a:endCxn id="16387" idx="0"/>
            </p:cNvCxnSpPr>
            <p:nvPr/>
          </p:nvCxnSpPr>
          <p:spPr bwMode="auto">
            <a:xfrm rot="10800000" flipH="1">
              <a:off x="2397" y="347"/>
              <a:ext cx="1708" cy="1858"/>
            </a:xfrm>
            <a:prstGeom prst="bentConnector4">
              <a:avLst>
                <a:gd name="adj1" fmla="val -8431"/>
                <a:gd name="adj2" fmla="val 107106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413" name="AutoShape 28"/>
            <p:cNvSpPr>
              <a:spLocks noChangeArrowheads="1"/>
            </p:cNvSpPr>
            <p:nvPr/>
          </p:nvSpPr>
          <p:spPr bwMode="auto">
            <a:xfrm>
              <a:off x="4589" y="2035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≠'B</a:t>
              </a:r>
            </a:p>
          </p:txBody>
        </p:sp>
        <p:cxnSp>
          <p:nvCxnSpPr>
            <p:cNvPr id="16414" name="AutoShape 29"/>
            <p:cNvCxnSpPr>
              <a:cxnSpLocks noChangeShapeType="1"/>
              <a:stCxn id="16404" idx="6"/>
              <a:endCxn id="16413" idx="2"/>
            </p:cNvCxnSpPr>
            <p:nvPr/>
          </p:nvCxnSpPr>
          <p:spPr bwMode="auto">
            <a:xfrm flipV="1">
              <a:off x="4357" y="2375"/>
              <a:ext cx="459" cy="694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415" name="AutoShape 30"/>
            <p:cNvCxnSpPr>
              <a:cxnSpLocks noChangeShapeType="1"/>
              <a:stCxn id="16413" idx="0"/>
              <a:endCxn id="16393" idx="6"/>
            </p:cNvCxnSpPr>
            <p:nvPr/>
          </p:nvCxnSpPr>
          <p:spPr bwMode="auto">
            <a:xfrm rot="5400000" flipH="1">
              <a:off x="4379" y="1598"/>
              <a:ext cx="415" cy="459"/>
            </a:xfrm>
            <a:prstGeom prst="bentConnector2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6416" name="AutoShape 31"/>
            <p:cNvSpPr>
              <a:spLocks noChangeArrowheads="1"/>
            </p:cNvSpPr>
            <p:nvPr/>
          </p:nvSpPr>
          <p:spPr bwMode="auto">
            <a:xfrm>
              <a:off x="3158" y="2899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='B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6417" name="AutoShape 32"/>
            <p:cNvCxnSpPr>
              <a:cxnSpLocks noChangeShapeType="1"/>
              <a:stCxn id="16404" idx="2"/>
              <a:endCxn id="16416" idx="3"/>
            </p:cNvCxnSpPr>
            <p:nvPr/>
          </p:nvCxnSpPr>
          <p:spPr bwMode="auto">
            <a:xfrm rot="10800000">
              <a:off x="3611" y="3069"/>
              <a:ext cx="241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6418" name="AutoShape 33"/>
            <p:cNvSpPr>
              <a:spLocks noChangeArrowheads="1"/>
            </p:cNvSpPr>
            <p:nvPr/>
          </p:nvSpPr>
          <p:spPr bwMode="auto">
            <a:xfrm>
              <a:off x="2397" y="2899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='A</a:t>
              </a:r>
            </a:p>
          </p:txBody>
        </p:sp>
        <p:cxnSp>
          <p:nvCxnSpPr>
            <p:cNvPr id="16419" name="AutoShape 34"/>
            <p:cNvCxnSpPr>
              <a:cxnSpLocks noChangeShapeType="1"/>
              <a:stCxn id="16416" idx="1"/>
              <a:endCxn id="16418" idx="3"/>
            </p:cNvCxnSpPr>
            <p:nvPr/>
          </p:nvCxnSpPr>
          <p:spPr bwMode="auto">
            <a:xfrm rot="10800000">
              <a:off x="2850" y="3069"/>
              <a:ext cx="308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6420" name="AutoShape 35"/>
            <p:cNvSpPr>
              <a:spLocks noChangeArrowheads="1"/>
            </p:cNvSpPr>
            <p:nvPr/>
          </p:nvSpPr>
          <p:spPr bwMode="auto">
            <a:xfrm>
              <a:off x="1310" y="2899"/>
              <a:ext cx="453" cy="340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='A</a:t>
              </a:r>
            </a:p>
          </p:txBody>
        </p:sp>
        <p:cxnSp>
          <p:nvCxnSpPr>
            <p:cNvPr id="16421" name="AutoShape 36"/>
            <p:cNvCxnSpPr>
              <a:cxnSpLocks noChangeShapeType="1"/>
              <a:stCxn id="16418" idx="1"/>
              <a:endCxn id="16420" idx="3"/>
            </p:cNvCxnSpPr>
            <p:nvPr/>
          </p:nvCxnSpPr>
          <p:spPr bwMode="auto">
            <a:xfrm rot="10800000">
              <a:off x="1763" y="3069"/>
              <a:ext cx="634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8343900" cy="1357313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12.3 Компиляция без компилятора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1450"/>
            <a:ext cx="8493125" cy="5416550"/>
          </a:xfrm>
        </p:spPr>
        <p:txBody>
          <a:bodyPr/>
          <a:lstStyle/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R = (L</a:t>
            </a:r>
            <a:r>
              <a:rPr lang="ru-RU" b="1" baseline="-25000" smtClean="0"/>
              <a:t>R</a:t>
            </a:r>
            <a:r>
              <a:rPr lang="ru-RU" b="1" smtClean="0"/>
              <a:t>,D,S</a:t>
            </a:r>
            <a:r>
              <a:rPr lang="ru-RU" b="1" baseline="-25000" smtClean="0"/>
              <a:t>R</a:t>
            </a:r>
            <a:r>
              <a:rPr lang="ru-RU" b="1" smtClean="0"/>
              <a:t>)</a:t>
            </a:r>
            <a:r>
              <a:rPr lang="ru-RU" smtClean="0"/>
              <a:t> и пусть </a:t>
            </a:r>
            <a:r>
              <a:rPr lang="ru-RU" b="1" smtClean="0"/>
              <a:t>sp</a:t>
            </a:r>
            <a:r>
              <a:rPr lang="en-US" smtClean="0"/>
              <a:t> (</a:t>
            </a:r>
            <a:r>
              <a:rPr lang="ru-RU" b="1" smtClean="0"/>
              <a:t>R</a:t>
            </a:r>
            <a:r>
              <a:rPr lang="ru-RU" b="1" smtClean="0">
                <a:latin typeface="Arial" charset="0"/>
              </a:rPr>
              <a:t>→</a:t>
            </a:r>
            <a:r>
              <a:rPr lang="ru-RU" b="1" smtClean="0"/>
              <a:t>R/R</a:t>
            </a:r>
            <a:r>
              <a:rPr lang="en-US" b="1" smtClean="0"/>
              <a:t>)</a:t>
            </a:r>
            <a:r>
              <a:rPr lang="ru-RU" smtClean="0"/>
              <a:t>-специализатор</a:t>
            </a:r>
            <a:endParaRPr lang="en-US" smtClean="0"/>
          </a:p>
          <a:p>
            <a:pPr eaLnBrk="1" hangingPunct="1"/>
            <a:r>
              <a:rPr lang="en-US" smtClean="0"/>
              <a:t>M</a:t>
            </a:r>
            <a:r>
              <a:rPr lang="ru-RU" smtClean="0"/>
              <a:t>ожно применять </a:t>
            </a:r>
            <a:r>
              <a:rPr lang="ru-RU" b="1" smtClean="0"/>
              <a:t>sp</a:t>
            </a:r>
            <a:r>
              <a:rPr lang="ru-RU" smtClean="0"/>
              <a:t> к самому себе, что позволяет выполнять цепочку специализаций (метасистемных переходов) и автоматически строить по заданным программам новые, реализующие весьма нетривиальные функции</a:t>
            </a:r>
            <a:endParaRPr lang="en-US" smtClean="0"/>
          </a:p>
          <a:p>
            <a:pPr eaLnBrk="1" hangingPunct="1"/>
            <a:r>
              <a:rPr lang="ru-RU" smtClean="0"/>
              <a:t>Используем SD-нотацию</a:t>
            </a:r>
            <a:r>
              <a:rPr lang="en-US" smtClean="0"/>
              <a:t>: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12.3.1 SD-нотация, проекции Футамуры-Турчина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smtClean="0"/>
              <a:t>A</a:t>
            </a:r>
            <a:r>
              <a:rPr lang="ru-RU" b="1" dirty="0" smtClean="0">
                <a:sym typeface="SymbolProp BT" pitchFamily="2" charset="2"/>
              </a:rPr>
              <a:t></a:t>
            </a:r>
            <a:r>
              <a:rPr lang="ru-RU" b="1" dirty="0" smtClean="0"/>
              <a:t>D</a:t>
            </a:r>
            <a:r>
              <a:rPr lang="ru-RU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p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L</a:t>
            </a:r>
            <a:r>
              <a:rPr lang="ru-RU" b="1" baseline="-25000" dirty="0" err="1" smtClean="0"/>
              <a:t>R</a:t>
            </a:r>
            <a:r>
              <a:rPr lang="ru-RU" dirty="0" smtClean="0"/>
              <a:t>: </a:t>
            </a:r>
            <a:r>
              <a:rPr lang="ru-RU" b="1" dirty="0" err="1" smtClean="0"/>
              <a:t>sp</a:t>
            </a:r>
            <a:r>
              <a:rPr lang="ru-RU" b="1" dirty="0" smtClean="0"/>
              <a:t>[</a:t>
            </a:r>
            <a:r>
              <a:rPr lang="ru-RU" b="1" dirty="0" err="1" smtClean="0"/>
              <a:t>p</a:t>
            </a:r>
            <a:r>
              <a:rPr lang="ru-RU" b="1" baseline="30000" dirty="0" err="1" smtClean="0"/>
              <a:t>SD</a:t>
            </a:r>
            <a:r>
              <a:rPr lang="ru-RU" b="1" dirty="0" smtClean="0"/>
              <a:t>, A] = p</a:t>
            </a:r>
            <a:r>
              <a:rPr lang="ru-RU" b="1" baseline="-25000" dirty="0" smtClean="0"/>
              <a:t>[A,_]</a:t>
            </a:r>
            <a:r>
              <a:rPr lang="ru-RU" dirty="0" smtClean="0"/>
              <a:t> и </a:t>
            </a:r>
            <a:br>
              <a:rPr lang="ru-RU" dirty="0" smtClean="0"/>
            </a:b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y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dirty="0" smtClean="0"/>
              <a:t>: </a:t>
            </a:r>
            <a:r>
              <a:rPr lang="ru-RU" b="1" dirty="0" smtClean="0"/>
              <a:t>p</a:t>
            </a:r>
            <a:r>
              <a:rPr lang="ru-RU" b="1" baseline="-25000" dirty="0" smtClean="0"/>
              <a:t>[A,_]</a:t>
            </a:r>
            <a:r>
              <a:rPr lang="ru-RU" b="1" dirty="0" smtClean="0"/>
              <a:t>[y] = p[</a:t>
            </a:r>
            <a:r>
              <a:rPr lang="ru-RU" b="1" dirty="0" err="1" smtClean="0"/>
              <a:t>A,y</a:t>
            </a:r>
            <a:r>
              <a:rPr lang="ru-RU" b="1" dirty="0" smtClean="0"/>
              <a:t>]</a:t>
            </a:r>
            <a:r>
              <a:rPr lang="ru-RU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smtClean="0"/>
              <a:t>A</a:t>
            </a:r>
            <a:r>
              <a:rPr lang="ru-RU" b="1" dirty="0" smtClean="0">
                <a:sym typeface="SymbolProp BT" pitchFamily="2" charset="2"/>
              </a:rPr>
              <a:t></a:t>
            </a:r>
            <a:r>
              <a:rPr lang="ru-RU" b="1" dirty="0" smtClean="0"/>
              <a:t>D</a:t>
            </a:r>
            <a:r>
              <a:rPr lang="ru-RU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p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L</a:t>
            </a:r>
            <a:r>
              <a:rPr lang="ru-RU" b="1" baseline="-25000" dirty="0" err="1" smtClean="0"/>
              <a:t>R</a:t>
            </a:r>
            <a:r>
              <a:rPr lang="ru-RU" dirty="0" smtClean="0"/>
              <a:t>: </a:t>
            </a:r>
            <a:r>
              <a:rPr lang="ru-RU" b="1" dirty="0" err="1" smtClean="0"/>
              <a:t>sp</a:t>
            </a:r>
            <a:r>
              <a:rPr lang="ru-RU" b="1" dirty="0" smtClean="0"/>
              <a:t>[</a:t>
            </a:r>
            <a:r>
              <a:rPr lang="ru-RU" b="1" dirty="0" err="1" smtClean="0"/>
              <a:t>p</a:t>
            </a:r>
            <a:r>
              <a:rPr lang="ru-RU" b="1" baseline="30000" dirty="0" err="1" smtClean="0"/>
              <a:t>DS</a:t>
            </a:r>
            <a:r>
              <a:rPr lang="ru-RU" b="1" dirty="0" smtClean="0"/>
              <a:t>, A] = p</a:t>
            </a:r>
            <a:r>
              <a:rPr lang="ru-RU" b="1" baseline="-25000" dirty="0" smtClean="0"/>
              <a:t>[_,A]</a:t>
            </a:r>
            <a:r>
              <a:rPr lang="ru-RU" dirty="0" smtClean="0"/>
              <a:t> и </a:t>
            </a:r>
            <a:br>
              <a:rPr lang="ru-RU" dirty="0" smtClean="0"/>
            </a:b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x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dirty="0" smtClean="0"/>
              <a:t>: </a:t>
            </a:r>
            <a:r>
              <a:rPr lang="ru-RU" b="1" dirty="0" smtClean="0"/>
              <a:t>p</a:t>
            </a:r>
            <a:r>
              <a:rPr lang="ru-RU" b="1" baseline="-25000" dirty="0" smtClean="0"/>
              <a:t>[_,A]</a:t>
            </a:r>
            <a:r>
              <a:rPr lang="ru-RU" b="1" dirty="0" smtClean="0"/>
              <a:t>[x] = p[</a:t>
            </a:r>
            <a:r>
              <a:rPr lang="ru-RU" b="1" dirty="0" err="1" smtClean="0"/>
              <a:t>x,A</a:t>
            </a:r>
            <a:r>
              <a:rPr lang="ru-RU" b="1" dirty="0" smtClean="0"/>
              <a:t>]</a:t>
            </a:r>
            <a:r>
              <a:rPr lang="ru-RU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Другими словами (</a:t>
            </a:r>
            <a:r>
              <a:rPr lang="ru-RU" i="1" dirty="0" smtClean="0"/>
              <a:t>основное свойство </a:t>
            </a:r>
            <a:r>
              <a:rPr lang="ru-RU" i="1" dirty="0" err="1" smtClean="0"/>
              <a:t>специализатора</a:t>
            </a:r>
            <a:r>
              <a:rPr lang="ru-RU" dirty="0" smtClean="0"/>
              <a:t>):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p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L</a:t>
            </a:r>
            <a:r>
              <a:rPr lang="ru-RU" b="1" baseline="-25000" dirty="0" err="1" smtClean="0"/>
              <a:t>R</a:t>
            </a:r>
            <a:r>
              <a:rPr lang="ru-RU" b="1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x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b="1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y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b="1" dirty="0" smtClean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b="1" dirty="0" err="1" smtClean="0"/>
              <a:t>sp</a:t>
            </a:r>
            <a:r>
              <a:rPr lang="ru-RU" b="1" dirty="0" smtClean="0"/>
              <a:t>[</a:t>
            </a:r>
            <a:r>
              <a:rPr lang="ru-RU" b="1" dirty="0" err="1" smtClean="0"/>
              <a:t>p</a:t>
            </a:r>
            <a:r>
              <a:rPr lang="ru-RU" b="1" baseline="30000" dirty="0" err="1" smtClean="0"/>
              <a:t>SD</a:t>
            </a:r>
            <a:r>
              <a:rPr lang="ru-RU" b="1" dirty="0" smtClean="0"/>
              <a:t>, x] [y] = p[</a:t>
            </a:r>
            <a:r>
              <a:rPr lang="ru-RU" b="1" dirty="0" err="1" smtClean="0"/>
              <a:t>x,y</a:t>
            </a:r>
            <a:r>
              <a:rPr lang="ru-RU" b="1" dirty="0" smtClean="0"/>
              <a:t>]</a:t>
            </a: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p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L</a:t>
            </a:r>
            <a:r>
              <a:rPr lang="ru-RU" b="1" baseline="-25000" dirty="0" err="1" smtClean="0"/>
              <a:t>R</a:t>
            </a:r>
            <a:r>
              <a:rPr lang="ru-RU" b="1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x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b="1" dirty="0" smtClean="0"/>
              <a:t>, </a:t>
            </a:r>
            <a:r>
              <a:rPr lang="ru-RU" b="1" dirty="0" smtClean="0">
                <a:sym typeface="SymbolProp BT" pitchFamily="2" charset="2"/>
              </a:rPr>
              <a:t></a:t>
            </a:r>
            <a:r>
              <a:rPr lang="ru-RU" b="1" dirty="0" err="1" smtClean="0"/>
              <a:t>y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D</a:t>
            </a:r>
            <a:r>
              <a:rPr lang="ru-RU" b="1" dirty="0" smtClean="0"/>
              <a:t>,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</a:t>
            </a:r>
            <a:r>
              <a:rPr lang="ru-RU" b="1" dirty="0" err="1" smtClean="0"/>
              <a:t>sp</a:t>
            </a:r>
            <a:r>
              <a:rPr lang="ru-RU" b="1" dirty="0" smtClean="0"/>
              <a:t>[</a:t>
            </a:r>
            <a:r>
              <a:rPr lang="ru-RU" b="1" dirty="0" err="1" smtClean="0"/>
              <a:t>p</a:t>
            </a:r>
            <a:r>
              <a:rPr lang="ru-RU" b="1" baseline="30000" dirty="0" err="1" smtClean="0"/>
              <a:t>DS</a:t>
            </a:r>
            <a:r>
              <a:rPr lang="ru-RU" b="1" dirty="0" smtClean="0"/>
              <a:t>, y] [x] = p[</a:t>
            </a:r>
            <a:r>
              <a:rPr lang="ru-RU" b="1" dirty="0" err="1" smtClean="0"/>
              <a:t>x,y</a:t>
            </a:r>
            <a:r>
              <a:rPr lang="ru-RU" b="1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12.3.1 Проекции Футамуры-Турчина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L = (L</a:t>
            </a:r>
            <a:r>
              <a:rPr lang="ru-RU" b="1" baseline="-25000" smtClean="0"/>
              <a:t>L</a:t>
            </a:r>
            <a:r>
              <a:rPr lang="ru-RU" b="1" smtClean="0"/>
              <a:t>,D,S</a:t>
            </a:r>
            <a:r>
              <a:rPr lang="ru-RU" b="1" baseline="-25000" smtClean="0"/>
              <a:t>L</a:t>
            </a:r>
            <a:r>
              <a:rPr lang="ru-RU" b="1" smtClean="0"/>
              <a:t>)</a:t>
            </a:r>
            <a:r>
              <a:rPr lang="ru-RU" smtClean="0"/>
              <a:t>, </a:t>
            </a:r>
            <a:r>
              <a:rPr lang="ru-RU" b="1" smtClean="0"/>
              <a:t>intL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L</a:t>
            </a:r>
            <a:r>
              <a:rPr lang="ru-RU" b="1" baseline="-25000" smtClean="0"/>
              <a:t>R</a:t>
            </a:r>
            <a:r>
              <a:rPr lang="en-US" baseline="-25000" smtClean="0"/>
              <a:t>  </a:t>
            </a:r>
            <a:r>
              <a:rPr lang="ru-RU" smtClean="0"/>
              <a:t>— </a:t>
            </a:r>
            <a:r>
              <a:rPr lang="en-US" smtClean="0"/>
              <a:t>(</a:t>
            </a:r>
            <a:r>
              <a:rPr lang="en-US" b="1" smtClean="0"/>
              <a:t>L</a:t>
            </a:r>
            <a:r>
              <a:rPr lang="ru-RU" b="1" smtClean="0"/>
              <a:t>/R</a:t>
            </a:r>
            <a:r>
              <a:rPr lang="en-US" smtClean="0"/>
              <a:t>)-</a:t>
            </a:r>
            <a:r>
              <a:rPr lang="ru-RU" smtClean="0"/>
              <a:t>интерпретатор.</a:t>
            </a:r>
            <a:r>
              <a:rPr lang="en-US" smtClean="0"/>
              <a:t> </a:t>
            </a:r>
            <a:r>
              <a:rPr lang="ru-RU" smtClean="0"/>
              <a:t>Тогда </a:t>
            </a:r>
            <a:r>
              <a:rPr lang="ru-RU" b="1" smtClean="0">
                <a:sym typeface="SymbolProp BT" pitchFamily="2" charset="2"/>
              </a:rPr>
              <a:t></a:t>
            </a:r>
            <a:r>
              <a:rPr lang="ru-RU" b="1" smtClean="0"/>
              <a:t>pL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L</a:t>
            </a:r>
            <a:r>
              <a:rPr lang="ru-RU" b="1" baseline="-25000" smtClean="0"/>
              <a:t>L</a:t>
            </a:r>
            <a:r>
              <a:rPr lang="ru-RU" smtClean="0"/>
              <a:t>, </a:t>
            </a:r>
            <a:r>
              <a:rPr lang="ru-RU" b="1" smtClean="0">
                <a:sym typeface="SymbolProp BT" pitchFamily="2" charset="2"/>
              </a:rPr>
              <a:t></a:t>
            </a:r>
            <a:r>
              <a:rPr lang="ru-RU" b="1" smtClean="0"/>
              <a:t>d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D</a:t>
            </a:r>
            <a:r>
              <a:rPr lang="ru-RU" smtClean="0"/>
              <a:t>, </a:t>
            </a:r>
            <a:r>
              <a:rPr lang="ru-RU" b="1" smtClean="0"/>
              <a:t>pL[d] *</a:t>
            </a:r>
            <a:r>
              <a:rPr lang="ru-RU" b="1" smtClean="0">
                <a:sym typeface="SymbolProp BT" pitchFamily="2" charset="2"/>
              </a:rPr>
              <a:t></a:t>
            </a:r>
            <a:r>
              <a:rPr lang="ru-RU" b="1" baseline="-25000" smtClean="0"/>
              <a:t>L</a:t>
            </a:r>
            <a:r>
              <a:rPr lang="ru-RU" b="1" smtClean="0"/>
              <a:t> res</a:t>
            </a:r>
            <a:r>
              <a:rPr lang="ru-RU" smtClean="0"/>
              <a:t> выполнено (</a:t>
            </a:r>
            <a:r>
              <a:rPr lang="ru-RU" i="1" smtClean="0"/>
              <a:t>проекции Футамуры-Турчина</a:t>
            </a:r>
            <a:r>
              <a:rPr lang="ru-RU" smtClean="0"/>
              <a:t>):</a:t>
            </a:r>
            <a:endParaRPr lang="en-US" smtClean="0"/>
          </a:p>
          <a:p>
            <a:pPr algn="r" eaLnBrk="1" hangingPunct="1">
              <a:buFont typeface="Stars1" pitchFamily="34" charset="2"/>
              <a:buNone/>
            </a:pPr>
            <a:r>
              <a:rPr lang="ru-RU" b="1" smtClean="0"/>
              <a:t>res = intL[pL,d]</a:t>
            </a:r>
            <a:r>
              <a:rPr lang="en-US" b="1" smtClean="0"/>
              <a:t> </a:t>
            </a:r>
            <a:r>
              <a:rPr lang="ru-RU" b="1" smtClean="0"/>
              <a:t>= sp[intL</a:t>
            </a:r>
            <a:r>
              <a:rPr lang="ru-RU" b="1" baseline="30000" smtClean="0"/>
              <a:t>SD</a:t>
            </a:r>
            <a:r>
              <a:rPr lang="ru-RU" b="1" smtClean="0"/>
              <a:t>,pL] [d] = sp[sp</a:t>
            </a:r>
            <a:r>
              <a:rPr lang="ru-RU" b="1" baseline="30000" smtClean="0"/>
              <a:t>SD</a:t>
            </a:r>
            <a:r>
              <a:rPr lang="ru-RU" b="1" smtClean="0"/>
              <a:t>,intL</a:t>
            </a:r>
            <a:r>
              <a:rPr lang="ru-RU" b="1" baseline="30000" smtClean="0"/>
              <a:t>SD</a:t>
            </a:r>
            <a:r>
              <a:rPr lang="ru-RU" b="1" smtClean="0"/>
              <a:t>] [pL] [d]</a:t>
            </a:r>
            <a:r>
              <a:rPr lang="en-US" b="1" smtClean="0"/>
              <a:t> =</a:t>
            </a:r>
            <a:br>
              <a:rPr lang="en-US" b="1" smtClean="0"/>
            </a:br>
            <a:r>
              <a:rPr lang="ru-RU" b="1" smtClean="0"/>
              <a:t>sp[sp</a:t>
            </a:r>
            <a:r>
              <a:rPr lang="ru-RU" b="1" baseline="30000" smtClean="0"/>
              <a:t>SD</a:t>
            </a:r>
            <a:r>
              <a:rPr lang="ru-RU" b="1" smtClean="0"/>
              <a:t>,sp</a:t>
            </a:r>
            <a:r>
              <a:rPr lang="ru-RU" b="1" baseline="30000" smtClean="0"/>
              <a:t>SD</a:t>
            </a:r>
            <a:r>
              <a:rPr lang="ru-RU" b="1" smtClean="0"/>
              <a:t>] [intL</a:t>
            </a:r>
            <a:r>
              <a:rPr lang="ru-RU" b="1" baseline="30000" smtClean="0"/>
              <a:t>SD</a:t>
            </a:r>
            <a:r>
              <a:rPr lang="ru-RU" b="1" smtClean="0"/>
              <a:t>] [pL] [d]</a:t>
            </a:r>
            <a:r>
              <a:rPr lang="en-US" b="1" smtClean="0"/>
              <a:t>    </a:t>
            </a:r>
            <a:r>
              <a:rPr lang="en-US" sz="800" smtClean="0"/>
              <a:t>.</a:t>
            </a:r>
          </a:p>
          <a:p>
            <a:pPr eaLnBrk="1" hangingPunct="1"/>
            <a:r>
              <a:rPr lang="ru-RU" b="1" smtClean="0"/>
              <a:t>sp[intL</a:t>
            </a:r>
            <a:r>
              <a:rPr lang="ru-RU" b="1" baseline="30000" smtClean="0"/>
              <a:t>SD</a:t>
            </a:r>
            <a:r>
              <a:rPr lang="ru-RU" b="1" smtClean="0"/>
              <a:t>,pL]</a:t>
            </a:r>
            <a:r>
              <a:rPr lang="en-US" b="1" smtClean="0"/>
              <a:t>	</a:t>
            </a:r>
            <a:r>
              <a:rPr lang="ru-RU" b="1" smtClean="0"/>
              <a:t>= pR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sp[sp</a:t>
            </a:r>
            <a:r>
              <a:rPr lang="ru-RU" b="1" baseline="30000" smtClean="0"/>
              <a:t>SD</a:t>
            </a:r>
            <a:r>
              <a:rPr lang="ru-RU" b="1" smtClean="0"/>
              <a:t>,intL</a:t>
            </a:r>
            <a:r>
              <a:rPr lang="ru-RU" b="1" baseline="30000" smtClean="0"/>
              <a:t>SD</a:t>
            </a:r>
            <a:r>
              <a:rPr lang="ru-RU" b="1" smtClean="0"/>
              <a:t>]</a:t>
            </a:r>
            <a:r>
              <a:rPr lang="en-US" b="1" smtClean="0"/>
              <a:t>	</a:t>
            </a:r>
            <a:r>
              <a:rPr lang="ru-RU" b="1" smtClean="0"/>
              <a:t>= compL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sp[sp</a:t>
            </a:r>
            <a:r>
              <a:rPr lang="ru-RU" b="1" baseline="30000" smtClean="0"/>
              <a:t>SD</a:t>
            </a:r>
            <a:r>
              <a:rPr lang="ru-RU" b="1" smtClean="0"/>
              <a:t>,sp</a:t>
            </a:r>
            <a:r>
              <a:rPr lang="ru-RU" b="1" baseline="30000" smtClean="0"/>
              <a:t>SD</a:t>
            </a:r>
            <a:r>
              <a:rPr lang="ru-RU" b="1" smtClean="0"/>
              <a:t>]</a:t>
            </a:r>
            <a:r>
              <a:rPr lang="en-US" b="1" smtClean="0"/>
              <a:t>	</a:t>
            </a:r>
            <a:r>
              <a:rPr lang="ru-RU" b="1" smtClean="0"/>
              <a:t>= gencomp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1600200"/>
            <a:ext cx="88455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automaton</a:t>
            </a:r>
            <a:r>
              <a:rPr lang="en-US" sz="2800" b="1" i="1" smtClean="0"/>
              <a:t>	</a:t>
            </a:r>
            <a:r>
              <a:rPr lang="ru-RU" sz="2800" b="1" smtClean="0"/>
              <a:t>::=</a:t>
            </a:r>
            <a:r>
              <a:rPr lang="en-US" sz="2800" b="1" smtClean="0"/>
              <a:t> </a:t>
            </a:r>
            <a:r>
              <a:rPr lang="ru-RU" sz="2800" b="1" smtClean="0"/>
              <a:t>’NIL</a:t>
            </a:r>
            <a:r>
              <a:rPr lang="en-US" sz="2800" b="1" smtClean="0"/>
              <a:t> </a:t>
            </a:r>
            <a:br>
              <a:rPr lang="en-US" sz="2800" b="1" smtClean="0"/>
            </a:br>
            <a:r>
              <a:rPr lang="en-US" sz="2800" b="1" smtClean="0"/>
              <a:t>			   </a:t>
            </a:r>
            <a:r>
              <a:rPr lang="ru-RU" sz="2800" b="1" smtClean="0"/>
              <a:t>| (CONS </a:t>
            </a:r>
            <a:r>
              <a:rPr lang="ru-RU" sz="2800" b="1" i="1" smtClean="0"/>
              <a:t>state-def</a:t>
            </a:r>
            <a:r>
              <a:rPr lang="en-US" sz="2800" b="1" i="1" smtClean="0"/>
              <a:t> </a:t>
            </a:r>
            <a:r>
              <a:rPr lang="ru-RU" sz="2800" b="1" i="1" smtClean="0"/>
              <a:t>automaton</a:t>
            </a:r>
            <a:r>
              <a:rPr lang="ru-RU" sz="2800" b="1" smtClean="0"/>
              <a:t> 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i="1" smtClean="0"/>
              <a:t>state-def</a:t>
            </a:r>
            <a:r>
              <a:rPr lang="ru-RU" sz="2800" b="1" smtClean="0"/>
              <a:t> </a:t>
            </a:r>
            <a:r>
              <a:rPr lang="en-US" sz="2800" b="1" smtClean="0"/>
              <a:t>	</a:t>
            </a:r>
            <a:r>
              <a:rPr lang="ru-RU" sz="2800" b="1" smtClean="0"/>
              <a:t>::= (CONS </a:t>
            </a:r>
            <a:r>
              <a:rPr lang="ru-RU" sz="2800" b="1" i="1" smtClean="0"/>
              <a:t>state-name def</a:t>
            </a:r>
            <a:r>
              <a:rPr lang="ru-RU" sz="2800" b="1" smtClean="0"/>
              <a:t> 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i="1" smtClean="0"/>
              <a:t>def</a:t>
            </a:r>
            <a:r>
              <a:rPr lang="ru-RU" sz="2800" b="1" smtClean="0"/>
              <a:t> </a:t>
            </a:r>
            <a:r>
              <a:rPr lang="en-US" sz="2800" b="1" smtClean="0"/>
              <a:t>		</a:t>
            </a:r>
            <a:r>
              <a:rPr lang="ru-RU" sz="2800" b="1" smtClean="0"/>
              <a:t>::=</a:t>
            </a:r>
            <a:r>
              <a:rPr lang="en-US" sz="2800" b="1" smtClean="0"/>
              <a:t> </a:t>
            </a:r>
            <a:r>
              <a:rPr lang="ru-RU" sz="2800" b="1" smtClean="0"/>
              <a:t>’NIL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   </a:t>
            </a:r>
            <a:r>
              <a:rPr lang="ru-RU" sz="2800" b="1" smtClean="0"/>
              <a:t>|</a:t>
            </a:r>
            <a:r>
              <a:rPr lang="en-US" sz="2800" b="1" smtClean="0"/>
              <a:t> </a:t>
            </a:r>
            <a:r>
              <a:rPr lang="ru-RU" sz="2800" b="1" smtClean="0"/>
              <a:t>(CONS </a:t>
            </a:r>
            <a:r>
              <a:rPr lang="ru-RU" sz="2800" b="1" i="1" smtClean="0"/>
              <a:t>char-def def</a:t>
            </a:r>
            <a:r>
              <a:rPr lang="ru-RU" sz="2800" b="1" smtClean="0"/>
              <a:t> 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i="1" smtClean="0"/>
              <a:t>char-def</a:t>
            </a:r>
            <a:r>
              <a:rPr lang="ru-RU" sz="2800" b="1" smtClean="0"/>
              <a:t> </a:t>
            </a:r>
            <a:r>
              <a:rPr lang="en-US" sz="2800" b="1" smtClean="0"/>
              <a:t>	</a:t>
            </a:r>
            <a:r>
              <a:rPr lang="ru-RU" sz="2800" b="1" smtClean="0"/>
              <a:t>::=</a:t>
            </a:r>
            <a:r>
              <a:rPr lang="en-US" sz="2800" b="1" smtClean="0"/>
              <a:t> </a:t>
            </a:r>
            <a:r>
              <a:rPr lang="ru-RU" sz="2800" b="1" smtClean="0"/>
              <a:t>(CONS </a:t>
            </a:r>
            <a:r>
              <a:rPr lang="ru-RU" sz="2800" b="1" i="1" smtClean="0"/>
              <a:t>char state-name</a:t>
            </a:r>
            <a:r>
              <a:rPr lang="ru-RU" sz="2800" b="1" smtClean="0"/>
              <a:t> 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i="1" smtClean="0"/>
              <a:t>state-name</a:t>
            </a:r>
            <a:r>
              <a:rPr lang="ru-RU" sz="2800" b="1" smtClean="0"/>
              <a:t> </a:t>
            </a:r>
            <a:r>
              <a:rPr lang="en-US" sz="2800" b="1" smtClean="0"/>
              <a:t>	</a:t>
            </a:r>
            <a:r>
              <a:rPr lang="ru-RU" sz="2800" b="1" smtClean="0"/>
              <a:t>::= </a:t>
            </a:r>
            <a:r>
              <a:rPr lang="ru-RU" sz="2800" b="1" i="1" smtClean="0"/>
              <a:t>atom</a:t>
            </a:r>
            <a:r>
              <a:rPr lang="en-US" sz="2800" b="1" i="1" smtClean="0"/>
              <a:t/>
            </a:r>
            <a:br>
              <a:rPr lang="en-US" sz="2800" b="1" i="1" smtClean="0"/>
            </a:br>
            <a:r>
              <a:rPr lang="en-US" sz="2800" b="1" i="1" smtClean="0"/>
              <a:t/>
            </a:r>
            <a:br>
              <a:rPr lang="en-US" sz="2800" b="1" i="1" smtClean="0"/>
            </a:br>
            <a:r>
              <a:rPr lang="ru-RU" sz="2800" b="1" i="1" smtClean="0"/>
              <a:t>char</a:t>
            </a:r>
            <a:r>
              <a:rPr lang="ru-RU" sz="2800" b="1" smtClean="0"/>
              <a:t> </a:t>
            </a:r>
            <a:r>
              <a:rPr lang="en-US" sz="2800" b="1" smtClean="0"/>
              <a:t>		</a:t>
            </a:r>
            <a:r>
              <a:rPr lang="ru-RU" sz="2800" b="1" smtClean="0"/>
              <a:t>::= </a:t>
            </a:r>
            <a:r>
              <a:rPr lang="ru-RU" sz="2800" b="1" i="1" smtClean="0"/>
              <a:t>atom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intAuto =</a:t>
            </a:r>
            <a:r>
              <a:rPr lang="en-US" b="1" smtClean="0"/>
              <a:t> </a:t>
            </a:r>
            <a:br>
              <a:rPr lang="en-US" b="1" smtClean="0"/>
            </a:br>
            <a:r>
              <a:rPr lang="en-US" b="1" smtClean="0"/>
              <a:t>[</a:t>
            </a:r>
            <a:br>
              <a:rPr lang="en-US" b="1" smtClean="0"/>
            </a:br>
            <a:r>
              <a:rPr lang="ru-RU" b="1" smtClean="0"/>
              <a:t>(DEFINE "auto"[auto,x]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  </a:t>
            </a:r>
            <a:r>
              <a:rPr lang="ru-RU" b="1" smtClean="0"/>
              <a:t>(ALT (CONS’ auto st_def tauto a)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     </a:t>
            </a:r>
            <a:r>
              <a:rPr lang="ru-RU" b="1" smtClean="0"/>
              <a:t>(CALL "loop"[st_def, x, auto])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     </a:t>
            </a:r>
            <a:r>
              <a:rPr lang="ru-RU" b="1" smtClean="0"/>
              <a:t>(error_in_auto auto)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)</a:t>
            </a:r>
            <a:r>
              <a:rPr lang="en-US" b="1" smtClean="0"/>
              <a:t>   </a:t>
            </a:r>
            <a:r>
              <a:rPr lang="ru-RU" b="1" smtClean="0"/>
              <a:t>),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(DEFINE "loop"[st_def, x, auto]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(ALT (CONS’ st_def st def a)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800000"/>
                </a:solidFill>
              </a:rPr>
              <a:t>      </a:t>
            </a:r>
            <a:r>
              <a:rPr lang="ru-RU" sz="2800" b="1" smtClean="0">
                <a:solidFill>
                  <a:srgbClr val="800000"/>
                </a:solidFill>
              </a:rPr>
              <a:t>(ALT (CONS’ x hx tx ax)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   </a:t>
            </a:r>
            <a:r>
              <a:rPr lang="ru-RU" sz="2800" b="1" smtClean="0">
                <a:solidFill>
                  <a:srgbClr val="0000FF"/>
                </a:solidFill>
              </a:rPr>
              <a:t>(ALT (CONS’ hx e1 e2 ax)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      </a:t>
            </a:r>
            <a:r>
              <a:rPr lang="ru-RU" sz="2800" b="1" smtClean="0">
                <a:solidFill>
                  <a:srgbClr val="008000"/>
                </a:solidFill>
              </a:rPr>
              <a:t>(error_in_data x) 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ru-RU" sz="2800" b="1" smtClean="0">
                <a:solidFill>
                  <a:srgbClr val="008000"/>
                </a:solidFill>
              </a:rPr>
              <a:t>    </a:t>
            </a:r>
            <a:r>
              <a:rPr lang="en-US" sz="2800" b="1" smtClean="0">
                <a:solidFill>
                  <a:srgbClr val="008000"/>
                </a:solidFill>
              </a:rPr>
              <a:t>        </a:t>
            </a:r>
            <a:r>
              <a:rPr lang="ru-RU" sz="2800" b="1" smtClean="0">
                <a:solidFill>
                  <a:srgbClr val="008000"/>
                </a:solidFill>
              </a:rPr>
              <a:t>(CALL "NewState“</a:t>
            </a:r>
            <a:r>
              <a:rPr lang="en-US" sz="2800" b="1" smtClean="0">
                <a:solidFill>
                  <a:srgbClr val="008000"/>
                </a:solidFill>
              </a:rPr>
              <a:t> </a:t>
            </a:r>
            <a:r>
              <a:rPr lang="ru-RU" sz="2800" b="1" smtClean="0">
                <a:solidFill>
                  <a:srgbClr val="008000"/>
                </a:solidFill>
              </a:rPr>
              <a:t>[ax,def,tx,auto]))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   </a:t>
            </a:r>
            <a:r>
              <a:rPr lang="ru-RU" sz="2800" b="1" smtClean="0">
                <a:solidFill>
                  <a:srgbClr val="0000FF"/>
                </a:solidFill>
              </a:rPr>
              <a:t>st) 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   </a:t>
            </a:r>
            <a:r>
              <a:rPr lang="ru-RU" sz="2800" b="1" smtClean="0">
                <a:solidFill>
                  <a:srgbClr val="800000"/>
                </a:solidFill>
              </a:rPr>
              <a:t>(error_in_auto st_def))),</a:t>
            </a:r>
            <a:endParaRPr lang="en-US" sz="2800" b="1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1413140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1413141" name="AutoShape 21"/>
          <p:cNvSpPr>
            <a:spLocks noChangeArrowheads="1"/>
          </p:cNvSpPr>
          <p:nvPr/>
        </p:nvSpPr>
        <p:spPr bwMode="auto">
          <a:xfrm rot="-980836">
            <a:off x="7937500" y="3186113"/>
            <a:ext cx="887413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1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1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689100"/>
            <a:ext cx="8812212" cy="516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(DEFINE "NewState"[ax,def,x,auto]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(ALT (CONS’ def chardef tdef a)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(ALT (CONS’ chardef char st_name a)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</a:t>
            </a:r>
            <a:r>
              <a:rPr lang="ru-RU" sz="2800" b="1" smtClean="0">
                <a:solidFill>
                  <a:srgbClr val="0000FF"/>
                </a:solidFill>
              </a:rPr>
              <a:t>(ALT (CONS’ char e1 e2 achar)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   </a:t>
            </a:r>
            <a:r>
              <a:rPr lang="ru-RU" sz="2800" b="1" smtClean="0">
                <a:solidFill>
                  <a:srgbClr val="008000"/>
                </a:solidFill>
              </a:rPr>
              <a:t>(error_in_auto chardef)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   </a:t>
            </a:r>
            <a:r>
              <a:rPr lang="ru-RU" sz="2800" b="1" smtClean="0">
                <a:solidFill>
                  <a:srgbClr val="008000"/>
                </a:solidFill>
              </a:rPr>
              <a:t>(ALT (EQA’ ax achar)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/>
              <a:t>            </a:t>
            </a:r>
            <a:r>
              <a:rPr lang="ru-RU" sz="2800" b="1" smtClean="0"/>
              <a:t>(ALT (CONS’ st_name e1 e2 ast_name)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800000"/>
                </a:solidFill>
              </a:rPr>
              <a:t>              </a:t>
            </a:r>
            <a:r>
              <a:rPr lang="ru-RU" sz="2800" b="1" smtClean="0">
                <a:solidFill>
                  <a:srgbClr val="800000"/>
                </a:solidFill>
              </a:rPr>
              <a:t>(error_in_auto st_name) 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           </a:t>
            </a:r>
            <a:r>
              <a:rPr lang="ru-RU" sz="2800" b="1" smtClean="0">
                <a:solidFill>
                  <a:srgbClr val="800000"/>
                </a:solidFill>
              </a:rPr>
              <a:t>(CALL "NewStateDef"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/>
              <a:t>   				   </a:t>
            </a:r>
            <a:r>
              <a:rPr lang="ru-RU" sz="2800" b="1" smtClean="0"/>
              <a:t>[ast_name,auto,x,auto]))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         </a:t>
            </a:r>
            <a:r>
              <a:rPr lang="ru-RU" sz="2800" b="1" smtClean="0"/>
              <a:t>(CALL "NewState“</a:t>
            </a:r>
            <a:r>
              <a:rPr lang="en-US" sz="2800" b="1" smtClean="0"/>
              <a:t> </a:t>
            </a:r>
            <a:r>
              <a:rPr lang="ru-RU" sz="2800" b="1" smtClean="0"/>
              <a:t>[ax,tdef,x,auto])))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0000FF"/>
                </a:solidFill>
              </a:rPr>
              <a:t>      </a:t>
            </a:r>
            <a:r>
              <a:rPr lang="ru-RU" sz="2800" b="1" smtClean="0">
                <a:solidFill>
                  <a:srgbClr val="0000FF"/>
                </a:solidFill>
              </a:rPr>
              <a:t>(error_in_auto chardef))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(error_in_data ax))),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(DEFINE</a:t>
            </a:r>
            <a:r>
              <a:rPr lang="en-US" sz="2800" b="1" smtClean="0"/>
              <a:t>	</a:t>
            </a:r>
            <a:r>
              <a:rPr lang="ru-RU" sz="2800" b="1" smtClean="0"/>
              <a:t>"NewStateDef“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[ast_name,defs,x,auto]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(ALT (CONS’ defs st_def tdefs a)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(ALT (CONS’ st_def st_ def a)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</a:t>
            </a:r>
            <a:r>
              <a:rPr lang="ru-RU" sz="2800" b="1" smtClean="0">
                <a:solidFill>
                  <a:srgbClr val="0000FF"/>
                </a:solidFill>
              </a:rPr>
              <a:t>(ALT (CONS’ st_ e1 e2 ast_)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   </a:t>
            </a:r>
            <a:r>
              <a:rPr lang="ru-RU" sz="2800" b="1" smtClean="0">
                <a:solidFill>
                  <a:srgbClr val="008000"/>
                </a:solidFill>
              </a:rPr>
              <a:t>(error_in_auto st_def)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   </a:t>
            </a:r>
            <a:r>
              <a:rPr lang="ru-RU" sz="2800" b="1" smtClean="0">
                <a:solidFill>
                  <a:srgbClr val="008000"/>
                </a:solidFill>
              </a:rPr>
              <a:t>(ALT (EQA’ ast_ ast_name)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/>
              <a:t>            </a:t>
            </a:r>
            <a:r>
              <a:rPr lang="ru-RU" sz="2800" b="1" smtClean="0"/>
              <a:t>(CALL "loop"[st_def, x, auto])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         </a:t>
            </a:r>
            <a:r>
              <a:rPr lang="ru-RU" sz="2800" b="1" smtClean="0"/>
              <a:t>(CALL "NewStateDef“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 </a:t>
            </a:r>
            <a:r>
              <a:rPr lang="en-US" sz="2800" b="1" smtClean="0"/>
              <a:t> 			</a:t>
            </a:r>
            <a:r>
              <a:rPr lang="ru-RU" sz="2800" b="1" smtClean="0"/>
              <a:t>[ast_name,tdefs,x,auto])))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>
                <a:solidFill>
                  <a:srgbClr val="0000FF"/>
                </a:solidFill>
              </a:rPr>
              <a:t>      </a:t>
            </a:r>
            <a:r>
              <a:rPr lang="ru-RU" sz="2800" b="1" smtClean="0">
                <a:solidFill>
                  <a:srgbClr val="0000FF"/>
                </a:solidFill>
              </a:rPr>
              <a:t>(error_in_auto st_def))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/>
              <a:t>  </a:t>
            </a:r>
            <a:r>
              <a:rPr lang="en-US" sz="2800" b="1" smtClean="0">
                <a:solidFill>
                  <a:srgbClr val="800000"/>
                </a:solidFill>
              </a:rPr>
              <a:t>  </a:t>
            </a:r>
            <a:r>
              <a:rPr lang="ru-RU" sz="2800" b="1" smtClean="0">
                <a:solidFill>
                  <a:srgbClr val="800000"/>
                </a:solidFill>
              </a:rPr>
              <a:t>(error_in_auto auto)))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auto1 =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</a:t>
            </a:r>
            <a:r>
              <a:rPr lang="ru-RU" b="1" smtClean="0"/>
              <a:t>(CONS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(CONS ’E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			</a:t>
            </a:r>
            <a:r>
              <a:rPr lang="ru-RU" b="1" smtClean="0"/>
              <a:t>(CONS</a:t>
            </a:r>
            <a:r>
              <a:rPr lang="en-US" b="1" smtClean="0"/>
              <a:t>	</a:t>
            </a:r>
            <a:r>
              <a:rPr lang="ru-RU" b="1" smtClean="0"/>
              <a:t>(CONS ’0 ’E)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</a:t>
            </a:r>
            <a:r>
              <a:rPr lang="ru-RU" b="1" smtClean="0"/>
              <a:t>’NIL)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’NIL)</a:t>
            </a:r>
          </a:p>
        </p:txBody>
      </p:sp>
      <p:grpSp>
        <p:nvGrpSpPr>
          <p:cNvPr id="25604" name="Group 8"/>
          <p:cNvGrpSpPr>
            <a:grpSpLocks/>
          </p:cNvGrpSpPr>
          <p:nvPr/>
        </p:nvGrpSpPr>
        <p:grpSpPr bwMode="auto">
          <a:xfrm>
            <a:off x="5626100" y="4683125"/>
            <a:ext cx="1584325" cy="758825"/>
            <a:chOff x="3544" y="2950"/>
            <a:chExt cx="998" cy="478"/>
          </a:xfrm>
        </p:grpSpPr>
        <p:sp>
          <p:nvSpPr>
            <p:cNvPr id="25605" name="Oval 4"/>
            <p:cNvSpPr>
              <a:spLocks noChangeArrowheads="1"/>
            </p:cNvSpPr>
            <p:nvPr/>
          </p:nvSpPr>
          <p:spPr bwMode="auto">
            <a:xfrm>
              <a:off x="3544" y="2962"/>
              <a:ext cx="453" cy="453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'E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sp>
          <p:nvSpPr>
            <p:cNvPr id="25606" name="Oval 5"/>
            <p:cNvSpPr>
              <a:spLocks noChangeArrowheads="1"/>
            </p:cNvSpPr>
            <p:nvPr/>
          </p:nvSpPr>
          <p:spPr bwMode="auto">
            <a:xfrm>
              <a:off x="4089" y="2962"/>
              <a:ext cx="453" cy="453"/>
            </a:xfrm>
            <a:prstGeom prst="ellipse">
              <a:avLst/>
            </a:prstGeom>
            <a:solidFill>
              <a:srgbClr val="EE8200"/>
            </a:solidFill>
            <a:ln w="3810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'0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cxnSp>
          <p:nvCxnSpPr>
            <p:cNvPr id="25607" name="AutoShape 6"/>
            <p:cNvCxnSpPr>
              <a:cxnSpLocks noChangeShapeType="1"/>
              <a:stCxn id="25605" idx="4"/>
              <a:endCxn id="25606" idx="4"/>
            </p:cNvCxnSpPr>
            <p:nvPr/>
          </p:nvCxnSpPr>
          <p:spPr bwMode="auto">
            <a:xfrm rot="16200000" flipH="1">
              <a:off x="4043" y="3155"/>
              <a:ext cx="1" cy="545"/>
            </a:xfrm>
            <a:prstGeom prst="curvedConnector3">
              <a:avLst>
                <a:gd name="adj1" fmla="val 13100005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25608" name="AutoShape 7"/>
            <p:cNvCxnSpPr>
              <a:cxnSpLocks noChangeShapeType="1"/>
              <a:stCxn id="25606" idx="0"/>
              <a:endCxn id="25605" idx="0"/>
            </p:cNvCxnSpPr>
            <p:nvPr/>
          </p:nvCxnSpPr>
          <p:spPr bwMode="auto">
            <a:xfrm rot="-5400000" flipH="1" flipV="1">
              <a:off x="4043" y="2678"/>
              <a:ext cx="1" cy="545"/>
            </a:xfrm>
            <a:prstGeom prst="curvedConnector3">
              <a:avLst>
                <a:gd name="adj1" fmla="val -13200005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auto2 =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(CONS</a:t>
            </a:r>
            <a:r>
              <a:rPr lang="en-US" b="1" smtClean="0"/>
              <a:t>	</a:t>
            </a:r>
            <a:r>
              <a:rPr lang="ru-RU" b="1" smtClean="0"/>
              <a:t>(CONS ’E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(CONS (CONS ’0 ’E)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(CONS (CONS ’1 ’O)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</a:t>
            </a:r>
            <a:r>
              <a:rPr lang="ru-RU" b="1" smtClean="0"/>
              <a:t>’NIL)))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(CONS </a:t>
            </a:r>
            <a:r>
              <a:rPr lang="en-US" b="1" smtClean="0"/>
              <a:t>	</a:t>
            </a:r>
            <a:r>
              <a:rPr lang="ru-RU" b="1" smtClean="0"/>
              <a:t>(CONS ’O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(CONS (CONS ’0 ’O)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(CONS (CONS ’1 ’E)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</a:t>
            </a:r>
            <a:r>
              <a:rPr lang="ru-RU" b="1" smtClean="0"/>
              <a:t>’NIL)))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’NIL))</a:t>
            </a:r>
          </a:p>
        </p:txBody>
      </p:sp>
      <p:sp>
        <p:nvSpPr>
          <p:cNvPr id="147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2084388"/>
            <a:ext cx="3192463" cy="4773612"/>
            <a:chOff x="0" y="1313"/>
            <a:chExt cx="2011" cy="3007"/>
          </a:xfrm>
        </p:grpSpPr>
        <p:sp>
          <p:nvSpPr>
            <p:cNvPr id="1472531" name="Rectangle 19"/>
            <p:cNvSpPr>
              <a:spLocks noChangeArrowheads="1"/>
            </p:cNvSpPr>
            <p:nvPr/>
          </p:nvSpPr>
          <p:spPr bwMode="auto">
            <a:xfrm>
              <a:off x="0" y="1313"/>
              <a:ext cx="2011" cy="3007"/>
            </a:xfrm>
            <a:prstGeom prst="rect">
              <a:avLst/>
            </a:prstGeom>
            <a:solidFill>
              <a:srgbClr val="FFE5C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630" name="Oval 5"/>
            <p:cNvSpPr>
              <a:spLocks noChangeArrowheads="1"/>
            </p:cNvSpPr>
            <p:nvPr/>
          </p:nvSpPr>
          <p:spPr bwMode="auto">
            <a:xfrm>
              <a:off x="779" y="1997"/>
              <a:ext cx="453" cy="453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'E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sp>
          <p:nvSpPr>
            <p:cNvPr id="26631" name="Oval 6"/>
            <p:cNvSpPr>
              <a:spLocks noChangeArrowheads="1"/>
            </p:cNvSpPr>
            <p:nvPr/>
          </p:nvSpPr>
          <p:spPr bwMode="auto">
            <a:xfrm>
              <a:off x="779" y="1438"/>
              <a:ext cx="453" cy="453"/>
            </a:xfrm>
            <a:prstGeom prst="ellipse">
              <a:avLst/>
            </a:prstGeom>
            <a:solidFill>
              <a:srgbClr val="EE8200"/>
            </a:solidFill>
            <a:ln w="3810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'0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cxnSp>
          <p:nvCxnSpPr>
            <p:cNvPr id="26632" name="AutoShape 7"/>
            <p:cNvCxnSpPr>
              <a:cxnSpLocks noChangeShapeType="1"/>
              <a:stCxn id="26630" idx="6"/>
              <a:endCxn id="26631" idx="6"/>
            </p:cNvCxnSpPr>
            <p:nvPr/>
          </p:nvCxnSpPr>
          <p:spPr bwMode="auto">
            <a:xfrm flipV="1">
              <a:off x="1244" y="1665"/>
              <a:ext cx="1" cy="559"/>
            </a:xfrm>
            <a:prstGeom prst="curvedConnector3">
              <a:avLst>
                <a:gd name="adj1" fmla="val 13100005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26633" name="AutoShape 8"/>
            <p:cNvCxnSpPr>
              <a:cxnSpLocks noChangeShapeType="1"/>
              <a:stCxn id="26631" idx="2"/>
              <a:endCxn id="26630" idx="2"/>
            </p:cNvCxnSpPr>
            <p:nvPr/>
          </p:nvCxnSpPr>
          <p:spPr bwMode="auto">
            <a:xfrm rot="10800000" flipH="1" flipV="1">
              <a:off x="767" y="1665"/>
              <a:ext cx="1" cy="559"/>
            </a:xfrm>
            <a:prstGeom prst="curvedConnector3">
              <a:avLst>
                <a:gd name="adj1" fmla="val -13200005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778" y="3230"/>
              <a:ext cx="453" cy="453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'O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778" y="3778"/>
              <a:ext cx="453" cy="453"/>
            </a:xfrm>
            <a:prstGeom prst="ellipse">
              <a:avLst/>
            </a:prstGeom>
            <a:solidFill>
              <a:srgbClr val="EE8200"/>
            </a:solidFill>
            <a:ln w="3810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'0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cxnSp>
          <p:nvCxnSpPr>
            <p:cNvPr id="26636" name="AutoShape 12"/>
            <p:cNvCxnSpPr>
              <a:cxnSpLocks noChangeShapeType="1"/>
              <a:stCxn id="26634" idx="2"/>
              <a:endCxn id="26635" idx="2"/>
            </p:cNvCxnSpPr>
            <p:nvPr/>
          </p:nvCxnSpPr>
          <p:spPr bwMode="auto">
            <a:xfrm rot="10800000" flipH="1" flipV="1">
              <a:off x="766" y="3457"/>
              <a:ext cx="1" cy="548"/>
            </a:xfrm>
            <a:prstGeom prst="curvedConnector3">
              <a:avLst>
                <a:gd name="adj1" fmla="val -13200005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26637" name="AutoShape 13"/>
            <p:cNvCxnSpPr>
              <a:cxnSpLocks noChangeShapeType="1"/>
              <a:stCxn id="26635" idx="6"/>
              <a:endCxn id="26634" idx="6"/>
            </p:cNvCxnSpPr>
            <p:nvPr/>
          </p:nvCxnSpPr>
          <p:spPr bwMode="auto">
            <a:xfrm flipV="1">
              <a:off x="1243" y="3457"/>
              <a:ext cx="1" cy="548"/>
            </a:xfrm>
            <a:prstGeom prst="curvedConnector3">
              <a:avLst>
                <a:gd name="adj1" fmla="val 13100005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26638" name="Oval 14"/>
            <p:cNvSpPr>
              <a:spLocks noChangeArrowheads="1"/>
            </p:cNvSpPr>
            <p:nvPr/>
          </p:nvSpPr>
          <p:spPr bwMode="auto">
            <a:xfrm>
              <a:off x="1320" y="2590"/>
              <a:ext cx="453" cy="453"/>
            </a:xfrm>
            <a:prstGeom prst="ellipse">
              <a:avLst/>
            </a:prstGeom>
            <a:solidFill>
              <a:srgbClr val="EE8200"/>
            </a:solidFill>
            <a:ln w="3810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'1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sp>
          <p:nvSpPr>
            <p:cNvPr id="26639" name="Oval 15"/>
            <p:cNvSpPr>
              <a:spLocks noChangeArrowheads="1"/>
            </p:cNvSpPr>
            <p:nvPr/>
          </p:nvSpPr>
          <p:spPr bwMode="auto">
            <a:xfrm>
              <a:off x="220" y="2590"/>
              <a:ext cx="453" cy="453"/>
            </a:xfrm>
            <a:prstGeom prst="ellipse">
              <a:avLst/>
            </a:prstGeom>
            <a:solidFill>
              <a:srgbClr val="EE8200"/>
            </a:solidFill>
            <a:ln w="3810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tx1"/>
                  </a:solidFill>
                </a:rPr>
                <a:t>'1</a:t>
              </a:r>
              <a:endParaRPr lang="ru-RU" sz="3200">
                <a:solidFill>
                  <a:schemeClr val="tx1"/>
                </a:solidFill>
              </a:endParaRPr>
            </a:p>
          </p:txBody>
        </p:sp>
        <p:cxnSp>
          <p:nvCxnSpPr>
            <p:cNvPr id="26640" name="AutoShape 20"/>
            <p:cNvCxnSpPr>
              <a:cxnSpLocks noChangeShapeType="1"/>
              <a:stCxn id="26630" idx="2"/>
              <a:endCxn id="26639" idx="0"/>
            </p:cNvCxnSpPr>
            <p:nvPr/>
          </p:nvCxnSpPr>
          <p:spPr bwMode="auto">
            <a:xfrm rot="10800000" flipV="1">
              <a:off x="447" y="2224"/>
              <a:ext cx="320" cy="354"/>
            </a:xfrm>
            <a:prstGeom prst="curvedConnector2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26641" name="AutoShape 21"/>
            <p:cNvCxnSpPr>
              <a:cxnSpLocks noChangeShapeType="1"/>
              <a:stCxn id="26639" idx="4"/>
              <a:endCxn id="26634" idx="2"/>
            </p:cNvCxnSpPr>
            <p:nvPr/>
          </p:nvCxnSpPr>
          <p:spPr bwMode="auto">
            <a:xfrm rot="16200000" flipH="1">
              <a:off x="406" y="3096"/>
              <a:ext cx="402" cy="319"/>
            </a:xfrm>
            <a:prstGeom prst="curvedConnector2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42" name="AutoShape 22"/>
            <p:cNvCxnSpPr>
              <a:cxnSpLocks noChangeShapeType="1"/>
              <a:stCxn id="26634" idx="6"/>
              <a:endCxn id="26638" idx="4"/>
            </p:cNvCxnSpPr>
            <p:nvPr/>
          </p:nvCxnSpPr>
          <p:spPr bwMode="auto">
            <a:xfrm flipV="1">
              <a:off x="1243" y="3055"/>
              <a:ext cx="304" cy="402"/>
            </a:xfrm>
            <a:prstGeom prst="curvedConnector2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26643" name="AutoShape 23"/>
            <p:cNvCxnSpPr>
              <a:cxnSpLocks noChangeShapeType="1"/>
              <a:stCxn id="26638" idx="0"/>
              <a:endCxn id="26630" idx="6"/>
            </p:cNvCxnSpPr>
            <p:nvPr/>
          </p:nvCxnSpPr>
          <p:spPr bwMode="auto">
            <a:xfrm rot="5400000" flipH="1">
              <a:off x="1219" y="2249"/>
              <a:ext cx="354" cy="303"/>
            </a:xfrm>
            <a:prstGeom prst="curvedConnector2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Компиляция</a:t>
            </a:r>
            <a:r>
              <a:rPr lang="ru-RU" smtClean="0"/>
              <a:t> автомата auto1 в TSG. Компиляция выполнена вычислением первой проекции Футамуры-Турчина: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ru-RU" b="1" smtClean="0"/>
              <a:t>scp intAuto ([auto1, </a:t>
            </a:r>
            <a:r>
              <a:rPr lang="ru-RU" b="1" smtClean="0">
                <a:solidFill>
                  <a:srgbClr val="800000"/>
                </a:solidFill>
              </a:rPr>
              <a:t>E</a:t>
            </a:r>
            <a:r>
              <a:rPr lang="ru-RU" b="1" smtClean="0"/>
              <a:t>.1], RESTR[])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ru-RU" smtClean="0"/>
              <a:t>где </a:t>
            </a:r>
            <a:r>
              <a:rPr lang="ru-RU" b="1" smtClean="0"/>
              <a:t>intAuto</a:t>
            </a:r>
            <a:r>
              <a:rPr lang="ru-RU" smtClean="0"/>
              <a:t> — интерпретатор конечных автоматов, </a:t>
            </a:r>
            <a:r>
              <a:rPr lang="ru-RU" b="1" smtClean="0"/>
              <a:t>auto1</a:t>
            </a:r>
            <a:r>
              <a:rPr lang="ru-RU" smtClean="0"/>
              <a:t> — определение конечного автомата. </a:t>
            </a:r>
            <a:r>
              <a:rPr lang="ru-RU" i="1" smtClean="0"/>
              <a:t>Разбор примера самостоятельно по литературе...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Компиляция автомата </a:t>
            </a:r>
            <a:r>
              <a:rPr lang="ru-RU" b="1" smtClean="0"/>
              <a:t>auto2</a:t>
            </a:r>
            <a:r>
              <a:rPr lang="ru-RU" smtClean="0"/>
              <a:t> в TSG.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ru-RU" b="1" smtClean="0"/>
              <a:t>scp intAuto ([auto2, E.1], RESTR[])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Компиляция автомата auto2 в TSG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(DEFINE "F2"[E1]=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(ALT (CONS? E1 E3 E4 A5)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(ALT (CONS? E3 E7 E8 A9) 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008000"/>
                </a:solidFill>
              </a:rPr>
              <a:t>(CONS ’error_in_data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			</a:t>
            </a:r>
            <a:r>
              <a:rPr lang="ru-RU" sz="2800" b="1" smtClean="0">
                <a:solidFill>
                  <a:srgbClr val="008000"/>
                </a:solidFill>
              </a:rPr>
              <a:t>(CONS(CONS E7 E8)</a:t>
            </a:r>
            <a:r>
              <a:rPr lang="en-US" sz="2800" b="1" smtClean="0">
                <a:solidFill>
                  <a:srgbClr val="008000"/>
                </a:solidFill>
              </a:rPr>
              <a:t> </a:t>
            </a:r>
            <a:r>
              <a:rPr lang="ru-RU" sz="2800" b="1" smtClean="0">
                <a:solidFill>
                  <a:srgbClr val="008000"/>
                </a:solidFill>
              </a:rPr>
              <a:t>E4))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</a:t>
            </a:r>
            <a:r>
              <a:rPr lang="ru-RU" sz="2800" b="1" smtClean="0">
                <a:solidFill>
                  <a:srgbClr val="008000"/>
                </a:solidFill>
              </a:rPr>
              <a:t>(ALT (EQA? A9 ’0)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</a:t>
            </a: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0000FF"/>
                </a:solidFill>
              </a:rPr>
              <a:t>(CALL "F2"[E4])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   </a:t>
            </a:r>
            <a:r>
              <a:rPr lang="ru-RU" sz="2800" b="1" smtClean="0">
                <a:solidFill>
                  <a:srgbClr val="0000FF"/>
                </a:solidFill>
              </a:rPr>
              <a:t>(ALT (EQA? A9 ’1)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   </a:t>
            </a: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(CALL "F18"[E4])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         </a:t>
            </a:r>
            <a:r>
              <a:rPr lang="ru-RU" sz="2800" b="1" smtClean="0">
                <a:solidFill>
                  <a:srgbClr val="800000"/>
                </a:solidFill>
              </a:rPr>
              <a:t>(CONS ’error_in_data A9))))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ru-RU" sz="2800" b="1" smtClean="0">
                <a:solidFill>
                  <a:srgbClr val="800000"/>
                </a:solidFill>
              </a:rPr>
              <a:t>’E))</a:t>
            </a:r>
            <a:endParaRPr lang="ru-RU" sz="28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12.3.2 Компиляция конечных автоматов auto1 и auto2 в TSG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(DEFINE "F18"[E4]=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(ALT (CONS? E4 E19 E20 A21)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800000"/>
                </a:solidFill>
              </a:rPr>
              <a:t>(ALT (CONS? E19 E23 E24 A25)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008000"/>
                </a:solidFill>
              </a:rPr>
              <a:t>(CONS ’error_in_data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			</a:t>
            </a:r>
            <a:r>
              <a:rPr lang="ru-RU" sz="2800" b="1" smtClean="0">
                <a:solidFill>
                  <a:srgbClr val="008000"/>
                </a:solidFill>
              </a:rPr>
              <a:t>(CONS(CONS E23 E24) E20))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</a:t>
            </a:r>
            <a:r>
              <a:rPr lang="ru-RU" sz="2800" b="1" smtClean="0">
                <a:solidFill>
                  <a:srgbClr val="008000"/>
                </a:solidFill>
              </a:rPr>
              <a:t>(ALT (EQA? A25 ’0)</a:t>
            </a:r>
            <a:r>
              <a:rPr lang="en-US" sz="2800" b="1" smtClean="0">
                <a:solidFill>
                  <a:srgbClr val="008000"/>
                </a:solidFill>
              </a:rPr>
              <a:t/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      </a:t>
            </a:r>
            <a:r>
              <a:rPr lang="en-US" sz="2800" b="1" smtClean="0"/>
              <a:t>   </a:t>
            </a:r>
            <a:r>
              <a:rPr lang="ru-RU" sz="2800" b="1" smtClean="0">
                <a:solidFill>
                  <a:srgbClr val="0000FF"/>
                </a:solidFill>
              </a:rPr>
              <a:t>(CALL "F18"[E20])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   </a:t>
            </a:r>
            <a:r>
              <a:rPr lang="ru-RU" sz="2800" b="1" smtClean="0">
                <a:solidFill>
                  <a:srgbClr val="0000FF"/>
                </a:solidFill>
              </a:rPr>
              <a:t>(ALT (EQA? A25 ’1)</a:t>
            </a:r>
            <a:r>
              <a:rPr lang="en-US" sz="2800" b="1" smtClean="0">
                <a:solidFill>
                  <a:srgbClr val="0000FF"/>
                </a:solidFill>
              </a:rPr>
              <a:t/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      </a:t>
            </a:r>
            <a:r>
              <a:rPr lang="en-US" sz="2800" b="1" smtClean="0"/>
              <a:t>      </a:t>
            </a:r>
            <a:r>
              <a:rPr lang="ru-RU" sz="2800" b="1" smtClean="0">
                <a:solidFill>
                  <a:srgbClr val="800000"/>
                </a:solidFill>
              </a:rPr>
              <a:t>(CALL "F2"[E20])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         </a:t>
            </a:r>
            <a:r>
              <a:rPr lang="ru-RU" sz="2800" b="1" smtClean="0">
                <a:solidFill>
                  <a:srgbClr val="800000"/>
                </a:solidFill>
              </a:rPr>
              <a:t>(CONS ’error_in_data A25))))</a:t>
            </a:r>
            <a:r>
              <a:rPr lang="en-US" sz="2800" b="1" smtClean="0">
                <a:solidFill>
                  <a:srgbClr val="800000"/>
                </a:solidFill>
              </a:rPr>
              <a:t/>
            </a:r>
            <a:br>
              <a:rPr lang="en-US" sz="2800" b="1" smtClean="0">
                <a:solidFill>
                  <a:srgbClr val="800000"/>
                </a:solidFill>
              </a:rPr>
            </a:br>
            <a:r>
              <a:rPr lang="en-US" sz="2800" b="1" smtClean="0">
                <a:solidFill>
                  <a:srgbClr val="800000"/>
                </a:solidFill>
              </a:rPr>
              <a:t>   </a:t>
            </a:r>
            <a:r>
              <a:rPr lang="ru-RU" sz="2800" b="1" smtClean="0">
                <a:solidFill>
                  <a:srgbClr val="800000"/>
                </a:solidFill>
              </a:rPr>
              <a:t>’O)))</a:t>
            </a:r>
            <a:endParaRPr lang="ru-RU" sz="28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12. Примеры суперкомпиляции.</a:t>
            </a:r>
            <a:r>
              <a:rPr lang="en-US" sz="4000" smtClean="0"/>
              <a:t> </a:t>
            </a:r>
            <a:r>
              <a:rPr lang="ru-RU" sz="4000" smtClean="0"/>
              <a:t>Выводы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Главе 12 разобраны несколько примеров суперкомпиляции</a:t>
            </a:r>
          </a:p>
          <a:p>
            <a:pPr lvl="1" eaLnBrk="1" hangingPunct="1"/>
            <a:r>
              <a:rPr lang="ru-RU" sz="3600" smtClean="0"/>
              <a:t>«</a:t>
            </a:r>
            <a:r>
              <a:rPr lang="en-US" sz="3600" smtClean="0"/>
              <a:t>KMP</a:t>
            </a:r>
            <a:r>
              <a:rPr lang="ru-RU" sz="3600" smtClean="0"/>
              <a:t>-тест» для программы </a:t>
            </a:r>
            <a:r>
              <a:rPr lang="en-US" sz="3600" smtClean="0"/>
              <a:t>pmatch</a:t>
            </a:r>
            <a:endParaRPr lang="ru-RU" sz="3600" smtClean="0"/>
          </a:p>
          <a:p>
            <a:pPr lvl="1" eaLnBrk="1" hangingPunct="1"/>
            <a:r>
              <a:rPr lang="ru-RU" sz="3600" smtClean="0"/>
              <a:t>первая проекция Футамуры-Турчина — компиляция языка описаний конечных автоматов в язык </a:t>
            </a:r>
            <a:r>
              <a:rPr lang="en-US" sz="3600" smtClean="0"/>
              <a:t>TSG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12. Примеры суперкомпиляции.</a:t>
            </a:r>
            <a:r>
              <a:rPr lang="en-US" sz="4000" smtClean="0"/>
              <a:t> </a:t>
            </a:r>
            <a:r>
              <a:rPr lang="ru-RU" sz="4000" smtClean="0"/>
              <a:t>Выводы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600" smtClean="0"/>
              <a:t>Разобранные примеры успешные: демонстрируют эффективную работу суперкомпилятора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smtClean="0"/>
              <a:t>В пакете демонстрационных программ имеются и другие примеры суперкомпиляций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smtClean="0"/>
              <a:t>За рамками рассмотрения: обобщения за счет отсечения вложенных функций (потому, что плоский язык)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12.1 Специализация программ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Пусть </a:t>
            </a:r>
            <a:r>
              <a:rPr lang="ru-RU" b="1" dirty="0" err="1" smtClean="0"/>
              <a:t>p</a:t>
            </a:r>
            <a:r>
              <a:rPr lang="ru-RU" b="1" dirty="0" smtClean="0"/>
              <a:t>[</a:t>
            </a:r>
            <a:r>
              <a:rPr lang="ru-RU" b="1" dirty="0" err="1" smtClean="0"/>
              <a:t>x,y</a:t>
            </a:r>
            <a:r>
              <a:rPr lang="ru-RU" b="1" dirty="0" smtClean="0"/>
              <a:t>]</a:t>
            </a:r>
            <a:r>
              <a:rPr lang="ru-RU" dirty="0" smtClean="0"/>
              <a:t> — программа на </a:t>
            </a:r>
            <a:r>
              <a:rPr lang="ru-RU" b="1" dirty="0" smtClean="0"/>
              <a:t>R</a:t>
            </a:r>
            <a:r>
              <a:rPr lang="ru-RU" dirty="0" smtClean="0"/>
              <a:t> от двух аргументов. Зафиксируем один аргумент, например </a:t>
            </a:r>
            <a:r>
              <a:rPr lang="ru-RU" b="1" dirty="0" err="1" smtClean="0"/>
              <a:t>x</a:t>
            </a:r>
            <a:r>
              <a:rPr lang="ru-RU" dirty="0" smtClean="0"/>
              <a:t>, положив его равным </a:t>
            </a:r>
            <a:r>
              <a:rPr lang="ru-RU" b="1" dirty="0" smtClean="0"/>
              <a:t>A</a:t>
            </a:r>
            <a:r>
              <a:rPr lang="ru-RU" dirty="0" smtClean="0"/>
              <a:t>. Полученную функцию </a:t>
            </a:r>
            <a:r>
              <a:rPr lang="ru-RU" b="1" dirty="0" err="1" smtClean="0"/>
              <a:t>p</a:t>
            </a:r>
            <a:r>
              <a:rPr lang="ru-RU" b="1" baseline="-25000" dirty="0" smtClean="0"/>
              <a:t>[A,_]</a:t>
            </a:r>
            <a:r>
              <a:rPr lang="ru-RU" dirty="0" smtClean="0"/>
              <a:t> одного аргумента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ru-RU" b="1" dirty="0" err="1" smtClean="0"/>
              <a:t>p</a:t>
            </a:r>
            <a:r>
              <a:rPr lang="ru-RU" b="1" baseline="-25000" dirty="0" smtClean="0"/>
              <a:t>[A,_]</a:t>
            </a:r>
            <a:r>
              <a:rPr lang="ru-RU" b="1" dirty="0" smtClean="0"/>
              <a:t>[</a:t>
            </a:r>
            <a:r>
              <a:rPr lang="ru-RU" b="1" dirty="0" err="1" smtClean="0"/>
              <a:t>y</a:t>
            </a:r>
            <a:r>
              <a:rPr lang="ru-RU" b="1" dirty="0" smtClean="0"/>
              <a:t>] </a:t>
            </a:r>
            <a:r>
              <a:rPr lang="ru-RU" b="1" baseline="30000" dirty="0" err="1" smtClean="0"/>
              <a:t>def</a:t>
            </a:r>
            <a:r>
              <a:rPr lang="ru-RU" b="1" dirty="0" err="1" smtClean="0">
                <a:sym typeface="SymbolProp BT" pitchFamily="2" charset="2"/>
              </a:rPr>
              <a:t>=</a:t>
            </a:r>
            <a:r>
              <a:rPr lang="ru-RU" b="1" dirty="0" smtClean="0"/>
              <a:t> </a:t>
            </a:r>
            <a:r>
              <a:rPr lang="ru-RU" b="1" dirty="0" err="1" smtClean="0"/>
              <a:t>p</a:t>
            </a:r>
            <a:r>
              <a:rPr lang="ru-RU" b="1" dirty="0" smtClean="0"/>
              <a:t>[</a:t>
            </a:r>
            <a:r>
              <a:rPr lang="ru-RU" b="1" dirty="0" err="1" smtClean="0"/>
              <a:t>A,y</a:t>
            </a:r>
            <a:r>
              <a:rPr lang="ru-RU" b="1" dirty="0" smtClean="0"/>
              <a:t>]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будем называть проекцией </a:t>
            </a:r>
            <a:r>
              <a:rPr lang="ru-RU" b="1" dirty="0" err="1" smtClean="0"/>
              <a:t>p</a:t>
            </a:r>
            <a:r>
              <a:rPr lang="ru-RU" dirty="0" smtClean="0"/>
              <a:t> на </a:t>
            </a:r>
            <a:r>
              <a:rPr lang="ru-RU" b="1" dirty="0" smtClean="0"/>
              <a:t>[A,_]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12.1 Специализация программ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Аналогичным образом определяется проекция </a:t>
            </a:r>
            <a:r>
              <a:rPr lang="ru-RU" b="1" smtClean="0"/>
              <a:t>p[_,B]</a:t>
            </a:r>
            <a:r>
              <a:rPr lang="ru-RU" smtClean="0"/>
              <a:t> для случая фиксации второго аргумента функции: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	</a:t>
            </a:r>
            <a:r>
              <a:rPr lang="ru-RU" b="1" smtClean="0"/>
              <a:t>p</a:t>
            </a:r>
            <a:r>
              <a:rPr lang="ru-RU" b="1" baseline="-25000" smtClean="0"/>
              <a:t>[_,B]</a:t>
            </a:r>
            <a:r>
              <a:rPr lang="ru-RU" b="1" smtClean="0"/>
              <a:t>[x] </a:t>
            </a:r>
            <a:r>
              <a:rPr lang="ru-RU" b="1" baseline="30000" smtClean="0"/>
              <a:t>def</a:t>
            </a:r>
            <a:r>
              <a:rPr lang="ru-RU" b="1" smtClean="0"/>
              <a:t>= p[x,B]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и проекции по нескольким аргументам программы с произвольной арностью.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12.1 Специализация программ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ru-RU" b="1" smtClean="0"/>
              <a:t>Определение 10  </a:t>
            </a:r>
            <a:r>
              <a:rPr lang="ru-RU" i="1" smtClean="0"/>
              <a:t>Специализатором для языка</a:t>
            </a:r>
            <a:r>
              <a:rPr lang="ru-RU" smtClean="0"/>
              <a:t>  </a:t>
            </a:r>
            <a:r>
              <a:rPr lang="ru-RU" b="1" smtClean="0"/>
              <a:t>R</a:t>
            </a:r>
            <a:r>
              <a:rPr lang="ru-RU" smtClean="0"/>
              <a:t> называют программу </a:t>
            </a:r>
            <a:r>
              <a:rPr lang="ru-RU" b="1" smtClean="0"/>
              <a:t>spec</a:t>
            </a:r>
            <a:r>
              <a:rPr lang="ru-RU" smtClean="0"/>
              <a:t>, которая по тексту программы </a:t>
            </a:r>
            <a:r>
              <a:rPr lang="ru-RU" b="1" smtClean="0"/>
              <a:t>p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R</a:t>
            </a:r>
            <a:r>
              <a:rPr lang="ru-RU" smtClean="0"/>
              <a:t> и по некоторому описанию проекции (что включает определение позиций в списке аргументов </a:t>
            </a:r>
            <a:r>
              <a:rPr lang="ru-RU" b="1" smtClean="0"/>
              <a:t>p</a:t>
            </a:r>
            <a:r>
              <a:rPr lang="ru-RU" smtClean="0"/>
              <a:t>, подлежащих фиксации, и задание значений фиксируемых аргументов) выполняет </a:t>
            </a:r>
            <a:r>
              <a:rPr lang="ru-RU" i="1" smtClean="0"/>
              <a:t>специализацию</a:t>
            </a:r>
            <a:r>
              <a:rPr lang="ru-RU" smtClean="0"/>
              <a:t> программы </a:t>
            </a:r>
            <a:r>
              <a:rPr lang="ru-RU" b="1" smtClean="0"/>
              <a:t>p</a:t>
            </a:r>
            <a:r>
              <a:rPr lang="ru-RU" smtClean="0"/>
              <a:t> — строит эффективную программу </a:t>
            </a:r>
            <a:r>
              <a:rPr lang="ru-RU" b="1" smtClean="0"/>
              <a:t>p’</a:t>
            </a:r>
            <a:r>
              <a:rPr lang="ru-RU" smtClean="0"/>
              <a:t>, реализующую соответствующую проекцию функции </a:t>
            </a:r>
            <a:r>
              <a:rPr lang="ru-RU" b="1" smtClean="0"/>
              <a:t>p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44450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12.1.1 Суперкомпиляция как метод специализации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При помощи </a:t>
            </a:r>
            <a:r>
              <a:rPr lang="ru-RU" sz="2800" dirty="0" err="1" smtClean="0"/>
              <a:t>суперкомпиляции</a:t>
            </a:r>
            <a:r>
              <a:rPr lang="ru-RU" sz="2800" dirty="0" smtClean="0"/>
              <a:t> можно выполнить </a:t>
            </a:r>
            <a:r>
              <a:rPr lang="ru-RU" sz="2800" i="1" dirty="0" smtClean="0"/>
              <a:t>любую классическую специализацию</a:t>
            </a:r>
            <a:r>
              <a:rPr lang="ru-RU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Пусть </a:t>
            </a:r>
            <a:r>
              <a:rPr lang="en-US" sz="2800" b="1" dirty="0" smtClean="0"/>
              <a:t>p </a:t>
            </a:r>
            <a:r>
              <a:rPr lang="ru-RU" sz="2800" b="1" dirty="0" smtClean="0"/>
              <a:t>[</a:t>
            </a:r>
            <a:r>
              <a:rPr lang="ru-RU" sz="2800" b="1" dirty="0" err="1" smtClean="0"/>
              <a:t>x,y</a:t>
            </a:r>
            <a:r>
              <a:rPr lang="ru-RU" sz="2800" b="1" dirty="0" smtClean="0"/>
              <a:t>]</a:t>
            </a:r>
            <a:r>
              <a:rPr lang="ru-RU" sz="2800" dirty="0" smtClean="0"/>
              <a:t> — программа на языке </a:t>
            </a:r>
            <a:r>
              <a:rPr lang="ru-RU" sz="2800" b="1" dirty="0" smtClean="0"/>
              <a:t>R</a:t>
            </a:r>
            <a:r>
              <a:rPr lang="ru-RU" sz="2800" dirty="0" smtClean="0"/>
              <a:t> от двух аргументов, которую надо специализировать: вычислить проекцию на </a:t>
            </a:r>
            <a:r>
              <a:rPr lang="ru-RU" sz="2800" b="1" dirty="0" smtClean="0"/>
              <a:t>[A,_]</a:t>
            </a:r>
            <a:r>
              <a:rPr lang="ru-RU" sz="2800" dirty="0" smtClean="0"/>
              <a:t>, где </a:t>
            </a:r>
            <a:r>
              <a:rPr lang="ru-RU" sz="2800" b="1" dirty="0" err="1" smtClean="0"/>
              <a:t>A</a:t>
            </a:r>
            <a:r>
              <a:rPr lang="ru-RU" sz="2800" b="1" dirty="0" err="1" smtClean="0">
                <a:sym typeface="SymbolProp BT" pitchFamily="2" charset="2"/>
              </a:rPr>
              <a:t></a:t>
            </a:r>
            <a:r>
              <a:rPr lang="ru-RU" sz="2800" b="1" dirty="0" err="1" smtClean="0"/>
              <a:t>EVal</a:t>
            </a:r>
            <a:r>
              <a:rPr lang="ru-RU" sz="2800" dirty="0" smtClean="0"/>
              <a:t>. Выполним </a:t>
            </a:r>
            <a:r>
              <a:rPr lang="ru-RU" sz="2800" dirty="0" err="1" smtClean="0"/>
              <a:t>суперкомпиляцию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	</a:t>
            </a:r>
            <a:r>
              <a:rPr lang="ru-RU" sz="2800" b="1" dirty="0" err="1" smtClean="0"/>
              <a:t>scp</a:t>
            </a:r>
            <a:r>
              <a:rPr lang="ru-RU" sz="2800" b="1" dirty="0" smtClean="0"/>
              <a:t> p </a:t>
            </a:r>
            <a:r>
              <a:rPr lang="ru-RU" sz="2800" b="1" dirty="0" err="1" smtClean="0"/>
              <a:t>cls</a:t>
            </a:r>
            <a:r>
              <a:rPr lang="ru-RU" sz="2800" b="1" dirty="0" smtClean="0"/>
              <a:t> = </a:t>
            </a:r>
            <a:r>
              <a:rPr lang="ru-RU" sz="2800" b="1" dirty="0" err="1" smtClean="0"/>
              <a:t>p</a:t>
            </a:r>
            <a:r>
              <a:rPr lang="ru-RU" sz="2800" b="1" baseline="-25000" dirty="0" err="1" smtClean="0"/>
              <a:t>cls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определив </a:t>
            </a:r>
            <a:r>
              <a:rPr lang="ru-RU" sz="2800" b="1" dirty="0" err="1" smtClean="0"/>
              <a:t>cls</a:t>
            </a:r>
            <a:r>
              <a:rPr lang="ru-RU" sz="2800" b="1" dirty="0" smtClean="0"/>
              <a:t> = ([</a:t>
            </a:r>
            <a:r>
              <a:rPr lang="ru-RU" sz="2800" b="1" dirty="0" err="1" smtClean="0"/>
              <a:t>A,</a:t>
            </a:r>
            <a:r>
              <a:rPr lang="ru-RU" sz="2800" b="1" dirty="0" err="1" smtClean="0">
                <a:solidFill>
                  <a:srgbClr val="800000"/>
                </a:solidFill>
              </a:rPr>
              <a:t>E</a:t>
            </a:r>
            <a:r>
              <a:rPr lang="ru-RU" sz="2800" b="1" dirty="0" err="1" smtClean="0"/>
              <a:t>.i</a:t>
            </a:r>
            <a:r>
              <a:rPr lang="ru-RU" sz="2800" b="1" dirty="0" smtClean="0"/>
              <a:t>], RESTR[])</a:t>
            </a:r>
            <a:r>
              <a:rPr lang="ru-RU" sz="2800" dirty="0" smtClean="0"/>
              <a:t>. Тогда</a:t>
            </a:r>
            <a:br>
              <a:rPr lang="ru-RU" sz="2800" dirty="0" smtClean="0"/>
            </a:br>
            <a:r>
              <a:rPr lang="ru-RU" sz="2800" b="1" dirty="0" smtClean="0">
                <a:sym typeface="SymbolProp BT" pitchFamily="2" charset="2"/>
              </a:rPr>
              <a:t></a:t>
            </a:r>
            <a:r>
              <a:rPr lang="ru-RU" sz="2800" b="1" dirty="0" err="1" smtClean="0"/>
              <a:t>x</a:t>
            </a:r>
            <a:r>
              <a:rPr lang="ru-RU" sz="2800" b="1" dirty="0" err="1" smtClean="0">
                <a:sym typeface="SymbolProp BT" pitchFamily="2" charset="2"/>
              </a:rPr>
              <a:t></a:t>
            </a:r>
            <a:r>
              <a:rPr lang="ru-RU" sz="2800" b="1" dirty="0" err="1" smtClean="0"/>
              <a:t>EVal</a:t>
            </a:r>
            <a:r>
              <a:rPr lang="ru-RU" sz="2800" b="1" dirty="0" smtClean="0"/>
              <a:t>: </a:t>
            </a:r>
            <a:r>
              <a:rPr lang="ru-RU" sz="2800" b="1" dirty="0" err="1" smtClean="0"/>
              <a:t>p</a:t>
            </a:r>
            <a:r>
              <a:rPr lang="ru-RU" sz="2800" b="1" baseline="-25000" dirty="0" err="1" smtClean="0"/>
              <a:t>cls</a:t>
            </a:r>
            <a:r>
              <a:rPr lang="ru-RU" sz="2800" b="1" dirty="0" smtClean="0"/>
              <a:t>[x] = p[</a:t>
            </a:r>
            <a:r>
              <a:rPr lang="ru-RU" sz="2800" b="1" dirty="0" err="1" smtClean="0"/>
              <a:t>A,x</a:t>
            </a:r>
            <a:r>
              <a:rPr lang="ru-RU" sz="2800" b="1" dirty="0" smtClean="0"/>
              <a:t>] = p</a:t>
            </a:r>
            <a:r>
              <a:rPr lang="ru-RU" sz="2800" b="1" baseline="-25000" dirty="0" smtClean="0"/>
              <a:t>[A,_]</a:t>
            </a:r>
            <a:r>
              <a:rPr lang="ru-RU" sz="2800" b="1" dirty="0" smtClean="0"/>
              <a:t>[x]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44450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12.1.1 Суперкомпиляция как метод специализации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 помощи </a:t>
            </a:r>
            <a:r>
              <a:rPr lang="ru-RU" dirty="0" err="1" smtClean="0"/>
              <a:t>суперкомпиляции</a:t>
            </a:r>
            <a:r>
              <a:rPr lang="ru-RU" dirty="0" smtClean="0"/>
              <a:t> выполнена классическая специализация: построена программа </a:t>
            </a:r>
            <a:r>
              <a:rPr lang="ru-RU" b="1" dirty="0" err="1" smtClean="0"/>
              <a:t>p</a:t>
            </a:r>
            <a:r>
              <a:rPr lang="ru-RU" b="1" baseline="-25000" dirty="0" err="1" smtClean="0"/>
              <a:t>cl</a:t>
            </a:r>
            <a:r>
              <a:rPr lang="en-US" b="1" baseline="-25000" dirty="0" smtClean="0"/>
              <a:t>s</a:t>
            </a:r>
            <a:r>
              <a:rPr lang="ru-RU" dirty="0" smtClean="0"/>
              <a:t>, </a:t>
            </a:r>
            <a:r>
              <a:rPr lang="ru-RU" dirty="0" smtClean="0"/>
              <a:t>реализующая функцию </a:t>
            </a:r>
            <a:r>
              <a:rPr lang="ru-RU" b="1" dirty="0" smtClean="0"/>
              <a:t>p</a:t>
            </a:r>
            <a:r>
              <a:rPr lang="ru-RU" b="1" baseline="-25000" dirty="0" smtClean="0"/>
              <a:t>[A,_]</a:t>
            </a:r>
            <a:r>
              <a:rPr lang="ru-RU" dirty="0" smtClean="0"/>
              <a:t>. Данный пример легко обобщается на любой случай классической специализации.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8343900" cy="14351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12.2 От pmatch к KMP-алгоритму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5738"/>
            <a:ext cx="8493125" cy="5402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Сложность алгоритма наивного поиска подстроки в строке </a:t>
            </a:r>
            <a:r>
              <a:rPr lang="ru-RU" b="1" smtClean="0"/>
              <a:t>O(N</a:t>
            </a:r>
            <a:r>
              <a:rPr lang="en-US" b="1" smtClean="0"/>
              <a:t>×</a:t>
            </a:r>
            <a:r>
              <a:rPr lang="ru-RU" b="1" smtClean="0"/>
              <a:t>M)</a:t>
            </a:r>
            <a:r>
              <a:rPr lang="ru-RU" smtClean="0"/>
              <a:t>, где </a:t>
            </a:r>
            <a:r>
              <a:rPr lang="ru-RU" b="1" smtClean="0"/>
              <a:t>N</a:t>
            </a:r>
            <a:r>
              <a:rPr lang="ru-RU" smtClean="0"/>
              <a:t> — длина строки, </a:t>
            </a:r>
            <a:r>
              <a:rPr lang="ru-RU" b="1" smtClean="0"/>
              <a:t>М</a:t>
            </a:r>
            <a:r>
              <a:rPr lang="ru-RU" smtClean="0"/>
              <a:t> — длина подстроки, сложность KMP-алгоритма — </a:t>
            </a:r>
            <a:r>
              <a:rPr lang="ru-RU" b="1" smtClean="0"/>
              <a:t>O(</a:t>
            </a:r>
            <a:r>
              <a:rPr lang="en-US" b="1" smtClean="0"/>
              <a:t>N</a:t>
            </a:r>
            <a:r>
              <a:rPr lang="ru-RU" b="1" smtClean="0"/>
              <a:t>)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b="1" u="sng" smtClean="0"/>
              <a:t>Пример 1.</a:t>
            </a:r>
            <a:r>
              <a:rPr lang="ru-RU" smtClean="0"/>
              <a:t> Поиск подстроки </a:t>
            </a:r>
            <a:r>
              <a:rPr lang="ru-RU" b="1" smtClean="0"/>
              <a:t>"AB"</a:t>
            </a:r>
            <a:r>
              <a:rPr lang="ru-RU" smtClean="0"/>
              <a:t> в произвольной строке 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scp pmatch ([sAB, (CVE 1)], RESTR[])</a:t>
            </a:r>
            <a:br>
              <a:rPr lang="ru-RU" b="1" smtClean="0"/>
            </a:br>
            <a:r>
              <a:rPr lang="ru-RU" b="1" smtClean="0"/>
              <a:t>						  </a:t>
            </a:r>
            <a:r>
              <a:rPr lang="ru-RU" b="1" smtClean="0">
                <a:sym typeface="SymbolProp BT" pitchFamily="2" charset="2"/>
              </a:rPr>
              <a:t> </a:t>
            </a:r>
            <a:r>
              <a:rPr lang="ru-RU" b="1" smtClean="0"/>
              <a:t>pmatchAB</a:t>
            </a:r>
            <a:br>
              <a:rPr lang="ru-RU" b="1" smtClean="0"/>
            </a:br>
            <a:r>
              <a:rPr lang="ru-RU" smtClean="0"/>
              <a:t>для самостоятельного разбора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12.2.2 Пример 2. Поиск подстроки “AABAAC” в произвольной строке</a:t>
            </a:r>
          </a:p>
        </p:txBody>
      </p:sp>
      <p:sp>
        <p:nvSpPr>
          <p:cNvPr id="142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3563"/>
            <a:ext cx="8493125" cy="5024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scp pmatch </a:t>
            </a:r>
            <a:br>
              <a:rPr lang="ru-RU" sz="2400" b="1" smtClean="0"/>
            </a:br>
            <a:r>
              <a:rPr lang="ru-RU" sz="2400" b="1" smtClean="0"/>
              <a:t>		([sAABAAC, (CVE 1)], RESTR[]) </a:t>
            </a:r>
            <a:r>
              <a:rPr lang="ru-RU" sz="2400" b="1" smtClean="0">
                <a:sym typeface="SymbolProp BT" pitchFamily="2" charset="2"/>
              </a:rPr>
              <a:t></a:t>
            </a:r>
            <a:br>
              <a:rPr lang="ru-RU" sz="2400" b="1" smtClean="0">
                <a:sym typeface="SymbolProp BT" pitchFamily="2" charset="2"/>
              </a:rPr>
            </a:br>
            <a:r>
              <a:rPr lang="ru-RU" sz="2400" b="1" smtClean="0">
                <a:sym typeface="SymbolProp BT" pitchFamily="2" charset="2"/>
              </a:rPr>
              <a:t>						</a:t>
            </a:r>
            <a:r>
              <a:rPr lang="ru-RU" sz="2400" b="1" smtClean="0"/>
              <a:t>pmatchAABAAC</a:t>
            </a:r>
            <a:r>
              <a:rPr lang="en-US" sz="2400" b="1" smtClean="0"/>
              <a:t/>
            </a:r>
            <a:br>
              <a:rPr lang="en-US" sz="2400" b="1" smtClean="0"/>
            </a:b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(define "F2"[E1]= --*********** E1</a:t>
            </a:r>
            <a:br>
              <a:rPr lang="ru-RU" sz="2400" b="1" smtClean="0"/>
            </a:br>
            <a:r>
              <a:rPr lang="ru-RU" sz="2400" b="1" smtClean="0"/>
              <a:t>   (alt (cons? E1 E3 E4 A5)</a:t>
            </a:r>
            <a:br>
              <a:rPr lang="ru-RU" sz="2400" b="1" smtClean="0"/>
            </a:br>
            <a:r>
              <a:rPr lang="ru-RU" sz="2400" b="1" smtClean="0">
                <a:solidFill>
                  <a:srgbClr val="800000"/>
                </a:solidFill>
              </a:rPr>
              <a:t>      (alt (cons? E3 E7 E8 A9)</a:t>
            </a:r>
            <a:br>
              <a:rPr lang="ru-RU" sz="2400" b="1" smtClean="0">
                <a:solidFill>
                  <a:srgbClr val="800000"/>
                </a:solidFill>
              </a:rPr>
            </a:br>
            <a:r>
              <a:rPr lang="ru-RU" sz="2400" b="1" smtClean="0">
                <a:solidFill>
                  <a:srgbClr val="0000FF"/>
                </a:solidFill>
              </a:rPr>
              <a:t>         ’FAILURE</a:t>
            </a:r>
            <a:r>
              <a:rPr lang="ru-RU" sz="2400" b="1" smtClean="0"/>
              <a:t> --E1=(_:_):E4</a:t>
            </a:r>
            <a:r>
              <a:rPr lang="ru-RU" sz="2400" b="1" smtClean="0">
                <a:solidFill>
                  <a:srgbClr val="0000FF"/>
                </a:solidFill>
              </a:rPr>
              <a:t/>
            </a:r>
            <a:br>
              <a:rPr lang="ru-RU" sz="2400" b="1" smtClean="0">
                <a:solidFill>
                  <a:srgbClr val="0000FF"/>
                </a:solidFill>
              </a:rPr>
            </a:br>
            <a:r>
              <a:rPr lang="ru-RU" sz="2400" b="1" smtClean="0">
                <a:solidFill>
                  <a:srgbClr val="0000FF"/>
                </a:solidFill>
              </a:rPr>
              <a:t>         (alt (eqa? A9 ’A)</a:t>
            </a:r>
            <a:br>
              <a:rPr lang="ru-RU" sz="2400" b="1" smtClean="0">
                <a:solidFill>
                  <a:srgbClr val="0000FF"/>
                </a:solidFill>
              </a:rPr>
            </a:br>
            <a:r>
              <a:rPr lang="ru-RU" sz="2400" b="1" smtClean="0">
                <a:solidFill>
                  <a:srgbClr val="008000"/>
                </a:solidFill>
              </a:rPr>
              <a:t>             (alt (cons? E4 E13 E14 A15)</a:t>
            </a:r>
            <a:br>
              <a:rPr lang="ru-RU" sz="2400" b="1" smtClean="0">
                <a:solidFill>
                  <a:srgbClr val="008000"/>
                </a:solidFill>
              </a:rPr>
            </a:br>
            <a:r>
              <a:rPr lang="ru-RU" sz="2400" b="1" smtClean="0">
                <a:solidFill>
                  <a:srgbClr val="800000"/>
                </a:solidFill>
              </a:rPr>
              <a:t>                (alt (cons? E13 E17 E18 A19)</a:t>
            </a:r>
            <a:br>
              <a:rPr lang="ru-RU" sz="2400" b="1" smtClean="0">
                <a:solidFill>
                  <a:srgbClr val="800000"/>
                </a:solidFill>
              </a:rPr>
            </a:br>
            <a:r>
              <a:rPr lang="ru-RU" sz="2400" b="1" smtClean="0">
                <a:solidFill>
                  <a:srgbClr val="0000FF"/>
                </a:solidFill>
              </a:rPr>
              <a:t>                   ’FAILURE</a:t>
            </a:r>
            <a:r>
              <a:rPr lang="ru-RU" sz="2400" b="1" smtClean="0"/>
              <a:t> --E1=’A:E17:E18:E14</a:t>
            </a:r>
            <a:br>
              <a:rPr lang="ru-RU" sz="2400" b="1" smtClean="0"/>
            </a:br>
            <a:r>
              <a:rPr lang="ru-RU" sz="2400" b="1" smtClean="0">
                <a:solidFill>
                  <a:srgbClr val="0000FF"/>
                </a:solidFill>
              </a:rPr>
              <a:t>                   (call "F21"[A19,E14]))</a:t>
            </a:r>
            <a:r>
              <a:rPr lang="ru-RU" sz="2400" b="1" smtClean="0"/>
              <a:t>--E1=’A:A19:E14</a:t>
            </a:r>
            <a:r>
              <a:rPr lang="ru-RU" sz="2400" b="1" smtClean="0">
                <a:solidFill>
                  <a:srgbClr val="0000FF"/>
                </a:solidFill>
              </a:rPr>
              <a:t/>
            </a:r>
            <a:br>
              <a:rPr lang="ru-RU" sz="2400" b="1" smtClean="0">
                <a:solidFill>
                  <a:srgbClr val="0000FF"/>
                </a:solidFill>
              </a:rPr>
            </a:br>
            <a:r>
              <a:rPr lang="ru-RU" sz="2400" b="1" smtClean="0">
                <a:solidFill>
                  <a:srgbClr val="800000"/>
                </a:solidFill>
              </a:rPr>
              <a:t>                ’FAILURE)</a:t>
            </a:r>
            <a:r>
              <a:rPr lang="ru-RU" sz="2400" b="1" smtClean="0"/>
              <a:t> --E1=’A:A15 ***EOL</a:t>
            </a:r>
            <a:r>
              <a:rPr lang="ru-RU" sz="2400" b="1" smtClean="0">
                <a:solidFill>
                  <a:srgbClr val="800000"/>
                </a:solidFill>
              </a:rPr>
              <a:t/>
            </a:r>
            <a:br>
              <a:rPr lang="ru-RU" sz="2400" b="1" smtClean="0">
                <a:solidFill>
                  <a:srgbClr val="800000"/>
                </a:solidFill>
              </a:rPr>
            </a:br>
            <a:r>
              <a:rPr lang="ru-RU" sz="2400" b="1" smtClean="0">
                <a:solidFill>
                  <a:srgbClr val="008000"/>
                </a:solidFill>
              </a:rPr>
              <a:t>             (call "F2"[ E4]) ) )</a:t>
            </a:r>
            <a:r>
              <a:rPr lang="ru-RU" sz="2400" b="1" smtClean="0"/>
              <a:t> --E1=A9:E4, A9=/=’A</a:t>
            </a:r>
            <a:br>
              <a:rPr lang="ru-RU" sz="2400" b="1" smtClean="0"/>
            </a:br>
            <a:r>
              <a:rPr lang="ru-RU" sz="2400" b="1" smtClean="0">
                <a:solidFill>
                  <a:srgbClr val="800000"/>
                </a:solidFill>
              </a:rPr>
              <a:t>      ’FAILURE))</a:t>
            </a:r>
            <a:r>
              <a:rPr lang="ru-RU" sz="2400" b="1" smtClean="0"/>
              <a:t> --E1=A5 ***EOL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735388" y="379413"/>
            <a:ext cx="5308600" cy="3049587"/>
            <a:chOff x="2353" y="239"/>
            <a:chExt cx="3344" cy="1921"/>
          </a:xfrm>
        </p:grpSpPr>
        <p:sp>
          <p:nvSpPr>
            <p:cNvPr id="12293" name="Oval 6"/>
            <p:cNvSpPr>
              <a:spLocks noChangeArrowheads="1"/>
            </p:cNvSpPr>
            <p:nvPr/>
          </p:nvSpPr>
          <p:spPr bwMode="auto">
            <a:xfrm>
              <a:off x="4639" y="251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2294" name="Oval 7"/>
            <p:cNvSpPr>
              <a:spLocks noChangeArrowheads="1"/>
            </p:cNvSpPr>
            <p:nvPr/>
          </p:nvSpPr>
          <p:spPr bwMode="auto">
            <a:xfrm>
              <a:off x="4639" y="1679"/>
              <a:ext cx="481" cy="481"/>
            </a:xfrm>
            <a:prstGeom prst="ellipse">
              <a:avLst/>
            </a:prstGeom>
            <a:solidFill>
              <a:srgbClr val="BBE0E3"/>
            </a:soli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F21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sp>
          <p:nvSpPr>
            <p:cNvPr id="12295" name="AutoShape 8"/>
            <p:cNvSpPr>
              <a:spLocks noChangeArrowheads="1"/>
            </p:cNvSpPr>
            <p:nvPr/>
          </p:nvSpPr>
          <p:spPr bwMode="auto">
            <a:xfrm>
              <a:off x="4063" y="1044"/>
              <a:ext cx="1634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e1='A:a19:e14</a:t>
              </a:r>
              <a:endParaRPr lang="ru-RU" sz="2800">
                <a:solidFill>
                  <a:schemeClr val="tx1"/>
                </a:solidFill>
              </a:endParaRPr>
            </a:p>
          </p:txBody>
        </p:sp>
        <p:cxnSp>
          <p:nvCxnSpPr>
            <p:cNvPr id="12296" name="AutoShape 9"/>
            <p:cNvCxnSpPr>
              <a:cxnSpLocks noChangeShapeType="1"/>
              <a:stCxn id="12293" idx="4"/>
              <a:endCxn id="12295" idx="0"/>
            </p:cNvCxnSpPr>
            <p:nvPr/>
          </p:nvCxnSpPr>
          <p:spPr bwMode="auto">
            <a:xfrm>
              <a:off x="4880" y="744"/>
              <a:ext cx="0" cy="3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12297" name="AutoShape 10"/>
            <p:cNvCxnSpPr>
              <a:cxnSpLocks noChangeShapeType="1"/>
              <a:stCxn id="12295" idx="2"/>
              <a:endCxn id="12294" idx="0"/>
            </p:cNvCxnSpPr>
            <p:nvPr/>
          </p:nvCxnSpPr>
          <p:spPr bwMode="auto">
            <a:xfrm>
              <a:off x="4880" y="1346"/>
              <a:ext cx="0" cy="321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2298" name="AutoShape 11"/>
            <p:cNvSpPr>
              <a:spLocks noChangeArrowheads="1"/>
            </p:cNvSpPr>
            <p:nvPr/>
          </p:nvSpPr>
          <p:spPr bwMode="auto">
            <a:xfrm>
              <a:off x="2353" y="340"/>
              <a:ext cx="1737" cy="30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e1=a9:e4, a9≠'A</a:t>
              </a:r>
            </a:p>
          </p:txBody>
        </p:sp>
        <p:cxnSp>
          <p:nvCxnSpPr>
            <p:cNvPr id="12299" name="AutoShape 12"/>
            <p:cNvCxnSpPr>
              <a:cxnSpLocks noChangeShapeType="1"/>
              <a:stCxn id="12293" idx="2"/>
              <a:endCxn id="12298" idx="3"/>
            </p:cNvCxnSpPr>
            <p:nvPr/>
          </p:nvCxnSpPr>
          <p:spPr bwMode="auto">
            <a:xfrm rot="10800000">
              <a:off x="4090" y="491"/>
              <a:ext cx="537" cy="1"/>
            </a:xfrm>
            <a:prstGeom prst="bentConnector3">
              <a:avLst>
                <a:gd name="adj1" fmla="val 48977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2300" name="AutoShape 13"/>
            <p:cNvCxnSpPr>
              <a:cxnSpLocks noChangeShapeType="1"/>
              <a:stCxn id="12298" idx="0"/>
              <a:endCxn id="12293" idx="0"/>
            </p:cNvCxnSpPr>
            <p:nvPr/>
          </p:nvCxnSpPr>
          <p:spPr bwMode="auto">
            <a:xfrm rot="-5400000">
              <a:off x="4000" y="-539"/>
              <a:ext cx="101" cy="1658"/>
            </a:xfrm>
            <a:prstGeom prst="bentConnector3">
              <a:avLst>
                <a:gd name="adj1" fmla="val 230694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950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11265</TotalTime>
  <Words>938</Words>
  <Application>Microsoft Office PowerPoint</Application>
  <PresentationFormat>Экран (4:3)</PresentationFormat>
  <Paragraphs>184</Paragraphs>
  <Slides>29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Wingdings</vt:lpstr>
      <vt:lpstr>SymbolProp BT</vt:lpstr>
      <vt:lpstr>Stars1</vt:lpstr>
      <vt:lpstr>Tahoma</vt:lpstr>
      <vt:lpstr>Default Design</vt:lpstr>
      <vt:lpstr>CorelDRAW</vt:lpstr>
      <vt:lpstr>Глава 12. Примеры суперкомпиляции</vt:lpstr>
      <vt:lpstr>Презентация PowerPoint</vt:lpstr>
      <vt:lpstr>12.1 Специализация программ</vt:lpstr>
      <vt:lpstr>12.1 Специализация программ</vt:lpstr>
      <vt:lpstr>12.1 Специализация программ</vt:lpstr>
      <vt:lpstr>12.1.1 Суперкомпиляция как метод специализации</vt:lpstr>
      <vt:lpstr>12.1.1 Суперкомпиляция как метод специализации</vt:lpstr>
      <vt:lpstr>12.2 От pmatch к KMP-алгоритму</vt:lpstr>
      <vt:lpstr>12.2.2 Пример 2. Поиск подстроки “AABAAC” в произвольной строке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12.3 Компиляция без компилятора</vt:lpstr>
      <vt:lpstr>12.3.1 SD-нотация, проекции Футамуры-Турчина</vt:lpstr>
      <vt:lpstr>12.3.1 Проекции Футамуры-Турчина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12.3.2 Компиляция конечных автоматов auto1 и auto2 в TSG</vt:lpstr>
      <vt:lpstr>Компиляция автомата auto2 в TSG</vt:lpstr>
      <vt:lpstr>12.3.2 Компиляция конечных автоматов auto1 и auto2 в TSG</vt:lpstr>
      <vt:lpstr>Глава 12. Примеры суперкомпиляции. Выводы</vt:lpstr>
      <vt:lpstr>Глава 12. Примеры суперкомпиляции. Выводы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Abramov Sergei</cp:lastModifiedBy>
  <cp:revision>1003</cp:revision>
  <dcterms:created xsi:type="dcterms:W3CDTF">2006-09-09T10:02:47Z</dcterms:created>
  <dcterms:modified xsi:type="dcterms:W3CDTF">2015-02-25T10:46:10Z</dcterms:modified>
</cp:coreProperties>
</file>