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831" r:id="rId1"/>
  </p:sldMasterIdLst>
  <p:notesMasterIdLst>
    <p:notesMasterId r:id="rId8"/>
  </p:notesMasterIdLst>
  <p:sldIdLst>
    <p:sldId id="285" r:id="rId2"/>
    <p:sldId id="286" r:id="rId3"/>
    <p:sldId id="287" r:id="rId4"/>
    <p:sldId id="288" r:id="rId5"/>
    <p:sldId id="289" r:id="rId6"/>
    <p:sldId id="290" r:id="rId7"/>
  </p:sldIdLst>
  <p:sldSz cx="9144000" cy="6858000" type="screen4x3"/>
  <p:notesSz cx="6858000" cy="9144000"/>
  <p:embeddedFontLst>
    <p:embeddedFont>
      <p:font typeface="Tahoma" panose="020B0604030504040204" pitchFamily="34" charset="0"/>
      <p:regular r:id="rId9"/>
      <p:bold r:id="rId10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200"/>
    <a:srgbClr val="800000"/>
    <a:srgbClr val="FFE5C5"/>
    <a:srgbClr val="FF0000"/>
    <a:srgbClr val="008000"/>
    <a:srgbClr val="0000FF"/>
    <a:srgbClr val="BBE0E3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660"/>
  </p:normalViewPr>
  <p:slideViewPr>
    <p:cSldViewPr snapToGrid="0">
      <p:cViewPr varScale="1">
        <p:scale>
          <a:sx n="99" d="100"/>
          <a:sy n="99" d="100"/>
        </p:scale>
        <p:origin x="-270" y="-102"/>
      </p:cViewPr>
      <p:guideLst>
        <p:guide orient="horz" pos="2160"/>
        <p:guide pos="28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FFFB5CC5-9E3A-42D2-9900-2DBEEB3BDE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114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98CD82-5A06-47D2-A00E-1E53CCFB973A}" type="slidenum">
              <a:rPr lang="ru-RU"/>
              <a:pPr/>
              <a:t>1</a:t>
            </a:fld>
            <a:endParaRPr lang="ru-RU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55103-C266-4D1A-8416-A36814BD06D0}" type="slidenum">
              <a:rPr lang="ru-RU"/>
              <a:pPr/>
              <a:t>2</a:t>
            </a:fld>
            <a:endParaRPr lang="ru-RU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76F2FC-0DEF-44E0-8BA5-47B83FEC1633}" type="slidenum">
              <a:rPr lang="ru-RU"/>
              <a:pPr/>
              <a:t>3</a:t>
            </a:fld>
            <a:endParaRPr lang="ru-RU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353DB8-8886-4B87-8884-9BC07DF7EC2C}" type="slidenum">
              <a:rPr lang="ru-RU"/>
              <a:pPr/>
              <a:t>4</a:t>
            </a:fld>
            <a:endParaRPr lang="ru-RU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BD4FD6-F6F4-4A6B-8C7F-A855D61D584C}" type="slidenum">
              <a:rPr lang="ru-RU"/>
              <a:pPr/>
              <a:t>5</a:t>
            </a:fld>
            <a:endParaRPr lang="ru-RU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DA13F2-8341-4EF4-A81D-8D7E11CD9DEF}" type="slidenum">
              <a:rPr lang="ru-RU"/>
              <a:pPr/>
              <a:t>6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метасистемная лестница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25425"/>
            <a:ext cx="3214688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1706563" y="4835525"/>
          <a:ext cx="4064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CorelDRAW" r:id="rId4" imgW="696795965" imgH="696795965" progId="CorelDRAW.Graphic.12">
                  <p:embed/>
                </p:oleObj>
              </mc:Choice>
              <mc:Fallback>
                <p:oleObj name="CorelDRAW" r:id="rId4" imgW="696795965" imgH="696795965" progId="CorelDRAW.Graphic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4835525"/>
                        <a:ext cx="4064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9813" y="1279525"/>
            <a:ext cx="5265737" cy="2859088"/>
          </a:xfrm>
          <a:effectLst>
            <a:outerShdw dist="63500" dir="3187806" algn="ctr" rotWithShape="0">
              <a:srgbClr val="CC6600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4738" y="4300538"/>
            <a:ext cx="5233987" cy="1752600"/>
          </a:xfrm>
        </p:spPr>
        <p:txBody>
          <a:bodyPr/>
          <a:lstStyle>
            <a:lvl1pPr marL="0" indent="0">
              <a:buFont typeface="Stars1" pitchFamily="34" charset="2"/>
              <a:buNone/>
              <a:defRPr b="1">
                <a:solidFill>
                  <a:srgbClr val="800000"/>
                </a:solidFill>
              </a:defRPr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58F558-202B-4CCD-AC7E-DAD443E666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782B5-0A58-463E-ADC0-FD92DF6E0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04038" y="258763"/>
            <a:ext cx="2147887" cy="65992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294438" cy="65992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E5E91-A2BF-4A0D-A0C3-8EF03A7977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20000"/>
              <a:buFont typeface="Wingdings" pitchFamily="2" charset="2"/>
              <a:buChar char=""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06FD0-C7AB-4D73-9DE4-E4A8E11078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F417C-50D6-40A7-AB76-8A8B114178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70363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79963" y="1600200"/>
            <a:ext cx="4170362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DE56B-5657-4D96-8D9D-55CCD1FD2D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786F2-4D6B-463B-86E4-AEE72C6219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1D2EC-C593-4955-9C9C-DA96FE8ECE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7F37F-AE97-4B5B-91FC-88D4D2C8F7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0D8E4-68B7-4CBA-AB6F-2CF36B6BB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BC90E-FC9B-400A-BC87-A159527B1A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B964"/>
            </a:gs>
            <a:gs pos="100000">
              <a:srgbClr val="FFE5C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метасистемная лестница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3338" y="34925"/>
            <a:ext cx="70485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258763"/>
            <a:ext cx="8343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49312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15541CEE-59F6-444B-861E-6E4A91D3CB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5000"/>
        <a:buFont typeface="Stars1" pitchFamily="34" charset="2"/>
        <a:buChar char=".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5000"/>
        <a:buFont typeface="Wingdings" pitchFamily="2" charset="2"/>
        <a:buChar char="q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52800" y="1279525"/>
            <a:ext cx="5791200" cy="2859088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Глава </a:t>
            </a:r>
            <a:r>
              <a:rPr lang="en-US" dirty="0" smtClean="0"/>
              <a:t>8</a:t>
            </a:r>
            <a:r>
              <a:rPr lang="ru-RU" dirty="0" smtClean="0"/>
              <a:t>. </a:t>
            </a:r>
            <a:r>
              <a:rPr lang="ru-RU" dirty="0" err="1" smtClean="0"/>
              <a:t>Суперкомпиляция</a:t>
            </a:r>
            <a:r>
              <a:rPr lang="ru-RU" dirty="0" smtClean="0"/>
              <a:t>. Введение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175" y="557213"/>
            <a:ext cx="9190038" cy="6286500"/>
            <a:chOff x="-2" y="144"/>
            <a:chExt cx="5789" cy="3960"/>
          </a:xfrm>
        </p:grpSpPr>
        <p:pic>
          <p:nvPicPr>
            <p:cNvPr id="5125" name="Picture 3" descr="slide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2" y="144"/>
              <a:ext cx="5762" cy="3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6" name="Text Box 4"/>
            <p:cNvSpPr txBox="1">
              <a:spLocks noChangeArrowheads="1"/>
            </p:cNvSpPr>
            <p:nvPr/>
          </p:nvSpPr>
          <p:spPr bwMode="auto">
            <a:xfrm>
              <a:off x="3150" y="860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Супер-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компиляция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scp</a:t>
              </a:r>
            </a:p>
          </p:txBody>
        </p:sp>
        <p:sp>
          <p:nvSpPr>
            <p:cNvPr id="5127" name="Text Box 5"/>
            <p:cNvSpPr txBox="1">
              <a:spLocks noChangeArrowheads="1"/>
            </p:cNvSpPr>
            <p:nvPr/>
          </p:nvSpPr>
          <p:spPr bwMode="auto">
            <a:xfrm>
              <a:off x="4343" y="1541"/>
              <a:ext cx="127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Специализация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программ</a:t>
              </a:r>
            </a:p>
          </p:txBody>
        </p:sp>
        <p:sp>
          <p:nvSpPr>
            <p:cNvPr id="5128" name="Text Box 6"/>
            <p:cNvSpPr txBox="1">
              <a:spLocks noChangeArrowheads="1"/>
            </p:cNvSpPr>
            <p:nvPr/>
          </p:nvSpPr>
          <p:spPr bwMode="auto">
            <a:xfrm>
              <a:off x="4460" y="949"/>
              <a:ext cx="131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суперкомпиляции,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в том числе</a:t>
              </a:r>
            </a:p>
          </p:txBody>
        </p:sp>
        <p:sp>
          <p:nvSpPr>
            <p:cNvPr id="5129" name="Text Box 7"/>
            <p:cNvSpPr txBox="1">
              <a:spLocks noChangeArrowheads="1"/>
            </p:cNvSpPr>
            <p:nvPr/>
          </p:nvSpPr>
          <p:spPr bwMode="auto">
            <a:xfrm>
              <a:off x="2022" y="515"/>
              <a:ext cx="174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Базовые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понятия и методы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метавычислений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int, SR, ptr</a:t>
              </a:r>
            </a:p>
          </p:txBody>
        </p:sp>
        <p:sp>
          <p:nvSpPr>
            <p:cNvPr id="5130" name="Text Box 8"/>
            <p:cNvSpPr txBox="1">
              <a:spLocks noChangeArrowheads="1"/>
            </p:cNvSpPr>
            <p:nvPr/>
          </p:nvSpPr>
          <p:spPr bwMode="auto">
            <a:xfrm>
              <a:off x="2639" y="1715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вычисление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ura</a:t>
              </a:r>
            </a:p>
          </p:txBody>
        </p:sp>
        <p:sp>
          <p:nvSpPr>
            <p:cNvPr id="5131" name="Text Box 9"/>
            <p:cNvSpPr txBox="1">
              <a:spLocks noChangeArrowheads="1"/>
            </p:cNvSpPr>
            <p:nvPr/>
          </p:nvSpPr>
          <p:spPr bwMode="auto">
            <a:xfrm>
              <a:off x="1403" y="1724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Окрестностный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анализ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nan</a:t>
              </a:r>
            </a:p>
          </p:txBody>
        </p:sp>
        <p:sp>
          <p:nvSpPr>
            <p:cNvPr id="5132" name="Text Box 10"/>
            <p:cNvSpPr txBox="1">
              <a:spLocks noChangeArrowheads="1"/>
            </p:cNvSpPr>
            <p:nvPr/>
          </p:nvSpPr>
          <p:spPr bwMode="auto">
            <a:xfrm>
              <a:off x="4575" y="472"/>
              <a:ext cx="121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метавычислений</a:t>
              </a:r>
            </a:p>
          </p:txBody>
        </p:sp>
        <p:sp>
          <p:nvSpPr>
            <p:cNvPr id="5133" name="Text Box 11"/>
            <p:cNvSpPr txBox="1">
              <a:spLocks noChangeArrowheads="1"/>
            </p:cNvSpPr>
            <p:nvPr/>
          </p:nvSpPr>
          <p:spPr bwMode="auto">
            <a:xfrm>
              <a:off x="1369" y="869"/>
              <a:ext cx="80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Иные методы</a:t>
              </a:r>
            </a:p>
          </p:txBody>
        </p:sp>
        <p:sp>
          <p:nvSpPr>
            <p:cNvPr id="5134" name="Text Box 12"/>
            <p:cNvSpPr txBox="1">
              <a:spLocks noChangeArrowheads="1"/>
            </p:cNvSpPr>
            <p:nvPr/>
          </p:nvSpPr>
          <p:spPr bwMode="auto">
            <a:xfrm>
              <a:off x="222" y="1212"/>
              <a:ext cx="93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приложения</a:t>
              </a:r>
            </a:p>
          </p:txBody>
        </p:sp>
        <p:sp>
          <p:nvSpPr>
            <p:cNvPr id="5135" name="Text Box 13"/>
            <p:cNvSpPr txBox="1">
              <a:spLocks noChangeArrowheads="1"/>
            </p:cNvSpPr>
            <p:nvPr/>
          </p:nvSpPr>
          <p:spPr bwMode="auto">
            <a:xfrm>
              <a:off x="279" y="3902"/>
              <a:ext cx="506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[2] Л.В.Парменова  «Метавычисления и их применения. Суперкомпиляция»</a:t>
              </a:r>
            </a:p>
          </p:txBody>
        </p:sp>
        <p:sp>
          <p:nvSpPr>
            <p:cNvPr id="5136" name="Text Box 14"/>
            <p:cNvSpPr txBox="1">
              <a:spLocks noChangeArrowheads="1"/>
            </p:cNvSpPr>
            <p:nvPr/>
          </p:nvSpPr>
          <p:spPr bwMode="auto">
            <a:xfrm>
              <a:off x="1221" y="3720"/>
              <a:ext cx="350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[1] С.М.Абрамов «Метавычисления и их применения»</a:t>
              </a:r>
            </a:p>
          </p:txBody>
        </p:sp>
        <p:sp>
          <p:nvSpPr>
            <p:cNvPr id="5137" name="Text Box 15"/>
            <p:cNvSpPr txBox="1">
              <a:spLocks noChangeArrowheads="1"/>
            </p:cNvSpPr>
            <p:nvPr/>
          </p:nvSpPr>
          <p:spPr bwMode="auto">
            <a:xfrm>
              <a:off x="296" y="241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Область возможных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новых исследований</a:t>
              </a:r>
            </a:p>
          </p:txBody>
        </p:sp>
        <p:sp>
          <p:nvSpPr>
            <p:cNvPr id="5138" name="Text Box 16"/>
            <p:cNvSpPr txBox="1">
              <a:spLocks noChangeArrowheads="1"/>
            </p:cNvSpPr>
            <p:nvPr/>
          </p:nvSpPr>
          <p:spPr bwMode="auto">
            <a:xfrm>
              <a:off x="1054" y="2616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Окрестностное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тестирование</a:t>
              </a:r>
            </a:p>
          </p:txBody>
        </p:sp>
        <p:sp>
          <p:nvSpPr>
            <p:cNvPr id="5139" name="Text Box 17"/>
            <p:cNvSpPr txBox="1">
              <a:spLocks noChangeArrowheads="1"/>
            </p:cNvSpPr>
            <p:nvPr/>
          </p:nvSpPr>
          <p:spPr bwMode="auto">
            <a:xfrm>
              <a:off x="2057" y="3027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Реализация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нестандартных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семантик</a:t>
              </a:r>
            </a:p>
          </p:txBody>
        </p:sp>
        <p:sp>
          <p:nvSpPr>
            <p:cNvPr id="5140" name="Text Box 18"/>
            <p:cNvSpPr txBox="1">
              <a:spLocks noChangeArrowheads="1"/>
            </p:cNvSpPr>
            <p:nvPr/>
          </p:nvSpPr>
          <p:spPr bwMode="auto">
            <a:xfrm>
              <a:off x="3326" y="2516"/>
              <a:ext cx="1162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программиро-вание</a:t>
              </a:r>
            </a:p>
          </p:txBody>
        </p:sp>
        <p:sp>
          <p:nvSpPr>
            <p:cNvPr id="5141" name="Text Box 19"/>
            <p:cNvSpPr txBox="1">
              <a:spLocks noChangeArrowheads="1"/>
            </p:cNvSpPr>
            <p:nvPr/>
          </p:nvSpPr>
          <p:spPr bwMode="auto">
            <a:xfrm>
              <a:off x="3463" y="472"/>
              <a:ext cx="116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Методы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метавычислений</a:t>
              </a:r>
            </a:p>
          </p:txBody>
        </p:sp>
      </p:grpSp>
      <p:sp>
        <p:nvSpPr>
          <p:cNvPr id="1114132" name="Text Box 20"/>
          <p:cNvSpPr txBox="1">
            <a:spLocks noChangeArrowheads="1"/>
          </p:cNvSpPr>
          <p:nvPr/>
        </p:nvSpPr>
        <p:spPr bwMode="auto">
          <a:xfrm>
            <a:off x="671513" y="-82550"/>
            <a:ext cx="77660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Структура курса</a:t>
            </a:r>
          </a:p>
        </p:txBody>
      </p:sp>
      <p:sp>
        <p:nvSpPr>
          <p:cNvPr id="1114133" name="AutoShape 21"/>
          <p:cNvSpPr>
            <a:spLocks noChangeArrowheads="1"/>
          </p:cNvSpPr>
          <p:nvPr/>
        </p:nvSpPr>
        <p:spPr bwMode="auto">
          <a:xfrm>
            <a:off x="5929313" y="2432050"/>
            <a:ext cx="887412" cy="3089275"/>
          </a:xfrm>
          <a:prstGeom prst="upArrow">
            <a:avLst>
              <a:gd name="adj1" fmla="val 50000"/>
              <a:gd name="adj2" fmla="val 87030"/>
            </a:avLst>
          </a:prstGeom>
          <a:solidFill>
            <a:srgbClr val="FF0000">
              <a:alpha val="7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1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14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41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</a:t>
            </a:r>
            <a:r>
              <a:rPr lang="en-US" sz="4000" smtClean="0"/>
              <a:t>8</a:t>
            </a:r>
            <a:r>
              <a:rPr lang="ru-RU" sz="4000" smtClean="0"/>
              <a:t>. Суперкомпиляция. Постановка задачи</a:t>
            </a:r>
          </a:p>
        </p:txBody>
      </p:sp>
      <p:sp>
        <p:nvSpPr>
          <p:cNvPr id="116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Цель: для заданных </a:t>
            </a:r>
            <a:r>
              <a:rPr lang="en-US" b="1" smtClean="0">
                <a:latin typeface="Arial" charset="0"/>
              </a:rPr>
              <a:t>p</a:t>
            </a:r>
            <a:r>
              <a:rPr lang="en-US" smtClean="0">
                <a:latin typeface="Arial" charset="0"/>
              </a:rPr>
              <a:t> </a:t>
            </a:r>
            <a:r>
              <a:rPr lang="ru-RU" smtClean="0">
                <a:latin typeface="Arial" charset="0"/>
              </a:rPr>
              <a:t>и </a:t>
            </a:r>
            <a:r>
              <a:rPr lang="en-US" b="1" smtClean="0">
                <a:solidFill>
                  <a:srgbClr val="800000"/>
                </a:solidFill>
                <a:latin typeface="Arial" charset="0"/>
              </a:rPr>
              <a:t>C</a:t>
            </a:r>
            <a:r>
              <a:rPr lang="ru-RU" b="1" smtClean="0">
                <a:solidFill>
                  <a:srgbClr val="800000"/>
                </a:solidFill>
                <a:latin typeface="Arial" charset="0"/>
              </a:rPr>
              <a:t> </a:t>
            </a:r>
            <a:r>
              <a:rPr lang="ru-RU" smtClean="0">
                <a:latin typeface="Arial" charset="0"/>
              </a:rPr>
              <a:t>построить максимально эффективную реализацию (специализацию) программы </a:t>
            </a:r>
            <a:r>
              <a:rPr lang="en-US" b="1" smtClean="0">
                <a:latin typeface="Arial" charset="0"/>
              </a:rPr>
              <a:t>p</a:t>
            </a:r>
            <a:r>
              <a:rPr lang="en-US" smtClean="0">
                <a:latin typeface="Arial" charset="0"/>
              </a:rPr>
              <a:t> </a:t>
            </a:r>
            <a:r>
              <a:rPr lang="ru-RU" smtClean="0">
                <a:latin typeface="Arial" charset="0"/>
              </a:rPr>
              <a:t>для случая, когда аргумент </a:t>
            </a:r>
            <a:r>
              <a:rPr lang="en-US" b="1" smtClean="0">
                <a:latin typeface="Arial" charset="0"/>
              </a:rPr>
              <a:t>p</a:t>
            </a:r>
            <a:r>
              <a:rPr lang="en-US" smtClean="0">
                <a:latin typeface="Arial" charset="0"/>
              </a:rPr>
              <a:t> </a:t>
            </a:r>
            <a:r>
              <a:rPr lang="ru-RU" smtClean="0">
                <a:latin typeface="Arial" charset="0"/>
              </a:rPr>
              <a:t>получаем из </a:t>
            </a:r>
            <a:r>
              <a:rPr lang="en-US" b="1" smtClean="0">
                <a:solidFill>
                  <a:srgbClr val="800000"/>
                </a:solidFill>
                <a:latin typeface="Arial" charset="0"/>
              </a:rPr>
              <a:t>C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Перфектное дерево </a:t>
            </a:r>
            <a:r>
              <a:rPr lang="ru-RU" smtClean="0">
                <a:latin typeface="Arial" charset="0"/>
              </a:rPr>
              <a:t>процессов </a:t>
            </a:r>
            <a:r>
              <a:rPr lang="en-US" b="1" smtClean="0"/>
              <a:t>xptr </a:t>
            </a:r>
            <a:r>
              <a:rPr lang="en-US" b="1" smtClean="0">
                <a:latin typeface="Arial" charset="0"/>
              </a:rPr>
              <a:t>p </a:t>
            </a:r>
            <a:r>
              <a:rPr lang="en-US" b="1" smtClean="0">
                <a:solidFill>
                  <a:srgbClr val="800000"/>
                </a:solidFill>
                <a:latin typeface="Arial" charset="0"/>
              </a:rPr>
              <a:t>C  </a:t>
            </a:r>
            <a:r>
              <a:rPr lang="ru-RU" smtClean="0">
                <a:latin typeface="Arial" charset="0"/>
              </a:rPr>
              <a:t>яв</a:t>
            </a:r>
            <a:r>
              <a:rPr lang="ru-RU" smtClean="0"/>
              <a:t>ляется </a:t>
            </a:r>
            <a:r>
              <a:rPr lang="ru-RU" smtClean="0">
                <a:latin typeface="Arial" charset="0"/>
              </a:rPr>
              <a:t>такой максимально эффективной реализацией (программой)!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Есть маленький недостаток</a:t>
            </a:r>
            <a:r>
              <a:rPr lang="ru-RU" smtClean="0">
                <a:latin typeface="Arial" charset="0"/>
              </a:rPr>
              <a:t> у этой программы</a:t>
            </a:r>
            <a:r>
              <a:rPr lang="ru-RU" smtClean="0"/>
              <a:t>... </a:t>
            </a:r>
            <a:r>
              <a:rPr lang="ru-RU" b="1" smtClean="0">
                <a:solidFill>
                  <a:srgbClr val="800000"/>
                </a:solidFill>
                <a:latin typeface="Arial" charset="0"/>
              </a:rPr>
              <a:t>Какой недостаток?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3200" smtClean="0"/>
              <a:t>Эта</a:t>
            </a:r>
            <a:r>
              <a:rPr lang="ru-RU" sz="3200" smtClean="0">
                <a:latin typeface="Arial" charset="0"/>
              </a:rPr>
              <a:t> программа (п</a:t>
            </a:r>
            <a:r>
              <a:rPr lang="ru-RU" sz="3200" smtClean="0"/>
              <a:t>ерфектное дерево </a:t>
            </a:r>
            <a:r>
              <a:rPr lang="ru-RU" sz="3200" smtClean="0">
                <a:latin typeface="Arial" charset="0"/>
              </a:rPr>
              <a:t>процессов) может быть бесконечной!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</a:t>
            </a:r>
            <a:r>
              <a:rPr lang="en-US" sz="4000" smtClean="0"/>
              <a:t>8</a:t>
            </a:r>
            <a:r>
              <a:rPr lang="ru-RU" sz="4000" smtClean="0"/>
              <a:t>. Суперкомпиляция. Основная идея</a:t>
            </a:r>
          </a:p>
        </p:txBody>
      </p:sp>
      <p:sp>
        <p:nvSpPr>
          <p:cNvPr id="116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800000"/>
                </a:solidFill>
                <a:latin typeface="Arial" charset="0"/>
              </a:rPr>
              <a:t>Какие идеи</a:t>
            </a:r>
            <a:r>
              <a:rPr lang="ru-RU" smtClean="0">
                <a:latin typeface="Arial" charset="0"/>
              </a:rPr>
              <a:t> решения проблемы?</a:t>
            </a:r>
          </a:p>
          <a:p>
            <a:pPr eaLnBrk="1" hangingPunct="1"/>
            <a:r>
              <a:rPr lang="ru-RU" smtClean="0">
                <a:latin typeface="Arial" charset="0"/>
              </a:rPr>
              <a:t>Основная идея: представление бесконечного дерева конечным графом</a:t>
            </a:r>
          </a:p>
          <a:p>
            <a:pPr eaLnBrk="1" hangingPunct="1"/>
            <a:r>
              <a:rPr lang="ru-RU" smtClean="0">
                <a:latin typeface="Arial" charset="0"/>
              </a:rPr>
              <a:t>В нашем случае такое заведомо возможно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/>
              <a:t>Глава </a:t>
            </a:r>
            <a:r>
              <a:rPr lang="en-US" sz="3600" smtClean="0"/>
              <a:t>8</a:t>
            </a:r>
            <a:r>
              <a:rPr lang="ru-RU" sz="3600" smtClean="0"/>
              <a:t>. Суперкомпиляция. Какие технологии понадобятся?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Разворачивание перфектного дерева процессов</a:t>
            </a:r>
            <a:r>
              <a:rPr lang="en-US" sz="2800" smtClean="0"/>
              <a:t>.</a:t>
            </a:r>
            <a:endParaRPr lang="ru-RU" sz="2800" smtClean="0"/>
          </a:p>
          <a:p>
            <a:pPr lvl="1" eaLnBrk="1" hangingPunct="1">
              <a:lnSpc>
                <a:spcPct val="80000"/>
              </a:lnSpc>
            </a:pPr>
            <a:r>
              <a:rPr lang="ru-RU" sz="2400" smtClean="0"/>
              <a:t>Уже имеем: </a:t>
            </a:r>
            <a:r>
              <a:rPr lang="en-US" sz="2400" b="1" smtClean="0"/>
              <a:t>xptr</a:t>
            </a:r>
            <a:r>
              <a:rPr lang="en-US" sz="2400" smtClean="0"/>
              <a:t>;</a:t>
            </a:r>
            <a:r>
              <a:rPr lang="ru-RU" sz="2400" smtClean="0"/>
              <a:t> прогонка,</a:t>
            </a:r>
            <a:r>
              <a:rPr lang="ru-RU" sz="2400" b="1" smtClean="0"/>
              <a:t> </a:t>
            </a:r>
            <a:r>
              <a:rPr lang="en-US" sz="2400" b="1" smtClean="0"/>
              <a:t>driving</a:t>
            </a:r>
            <a:r>
              <a:rPr lang="ru-RU" sz="2400" smtClean="0"/>
              <a:t> с отсечением сухих веток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Распознание возможных бесконечных ветвей в перфектном дереве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400" smtClean="0"/>
              <a:t>Распознание возможного зацикливания, опасно похожих  вершин </a:t>
            </a:r>
            <a:r>
              <a:rPr lang="en-US" sz="2400" smtClean="0"/>
              <a:t>(</a:t>
            </a:r>
            <a:r>
              <a:rPr lang="en-US" sz="2400" b="1" smtClean="0"/>
              <a:t>Wh</a:t>
            </a:r>
            <a:r>
              <a:rPr lang="en-US" sz="2400" smtClean="0"/>
              <a:t>)</a:t>
            </a:r>
            <a:endParaRPr lang="ru-RU" sz="2400" smtClean="0"/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Обработка двух опасно похожих вершин (</a:t>
            </a:r>
            <a:r>
              <a:rPr lang="en-US" sz="2800" b="1" smtClean="0"/>
              <a:t>procWh</a:t>
            </a:r>
            <a:r>
              <a:rPr lang="ru-RU" sz="28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400" smtClean="0"/>
              <a:t>либо определение возможности зацикливания и оформление цикла в графе</a:t>
            </a:r>
            <a:r>
              <a:rPr lang="en-US" sz="2400" smtClean="0"/>
              <a:t> </a:t>
            </a:r>
            <a:r>
              <a:rPr lang="ru-RU" sz="2400" smtClean="0"/>
              <a:t>(</a:t>
            </a:r>
            <a:r>
              <a:rPr lang="en-US" sz="2400" b="1" smtClean="0"/>
              <a:t>procWh</a:t>
            </a:r>
            <a:r>
              <a:rPr lang="ru-RU" sz="24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400" smtClean="0"/>
              <a:t>либо обобщение вершин — приближение возможности зацикливания (</a:t>
            </a:r>
            <a:r>
              <a:rPr lang="en-US" sz="2400" b="1" smtClean="0"/>
              <a:t>Gener</a:t>
            </a:r>
            <a:r>
              <a:rPr lang="en-US" sz="2400" smtClean="0"/>
              <a:t>)</a:t>
            </a: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</a:t>
            </a:r>
            <a:r>
              <a:rPr lang="en-US" sz="4000" smtClean="0"/>
              <a:t>8</a:t>
            </a:r>
            <a:r>
              <a:rPr lang="ru-RU" sz="4000" smtClean="0"/>
              <a:t>. Суперкомпиляция. Введение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 последующих главах будут описаны</a:t>
            </a:r>
            <a:endParaRPr lang="ru-RU" smtClean="0">
              <a:latin typeface="Arial" charset="0"/>
            </a:endParaRPr>
          </a:p>
          <a:p>
            <a:pPr lvl="1" eaLnBrk="1" hangingPunct="1"/>
            <a:r>
              <a:rPr lang="ru-RU" sz="3200" smtClean="0"/>
              <a:t>все указанные «технологии»</a:t>
            </a:r>
            <a:endParaRPr lang="ru-RU" sz="3200" smtClean="0">
              <a:latin typeface="Arial" charset="0"/>
            </a:endParaRPr>
          </a:p>
          <a:p>
            <a:pPr lvl="1" eaLnBrk="1" hangingPunct="1"/>
            <a:r>
              <a:rPr lang="ru-RU" sz="3200" smtClean="0"/>
              <a:t>суперкомпилятор для </a:t>
            </a:r>
            <a:r>
              <a:rPr lang="en-US" sz="3200" smtClean="0"/>
              <a:t>TSG </a:t>
            </a:r>
            <a:r>
              <a:rPr lang="ru-RU" sz="3200" smtClean="0"/>
              <a:t>в целом</a:t>
            </a:r>
            <a:endParaRPr lang="ru-RU" sz="3200" smtClean="0">
              <a:latin typeface="Arial" charset="0"/>
            </a:endParaRPr>
          </a:p>
          <a:p>
            <a:pPr lvl="1" eaLnBrk="1" hangingPunct="1"/>
            <a:r>
              <a:rPr lang="ru-RU" sz="3200" smtClean="0">
                <a:latin typeface="Arial" charset="0"/>
              </a:rPr>
              <a:t>примеры применения </a:t>
            </a:r>
            <a:r>
              <a:rPr lang="ru-RU" sz="3200" smtClean="0"/>
              <a:t>суперкомпилятора для </a:t>
            </a:r>
            <a:r>
              <a:rPr lang="en-US" sz="3200" smtClean="0"/>
              <a:t>TSG </a:t>
            </a:r>
            <a:endParaRPr lang="ru-RU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Arial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10579</TotalTime>
  <Words>274</Words>
  <Application>Microsoft Office PowerPoint</Application>
  <PresentationFormat>Экран (4:3)</PresentationFormat>
  <Paragraphs>66</Paragraphs>
  <Slides>6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Tahoma</vt:lpstr>
      <vt:lpstr>Wingdings</vt:lpstr>
      <vt:lpstr>Stars1</vt:lpstr>
      <vt:lpstr>Default Design</vt:lpstr>
      <vt:lpstr>CorelDRAW</vt:lpstr>
      <vt:lpstr>Глава 8. Суперкомпиляция. Введение</vt:lpstr>
      <vt:lpstr>Презентация PowerPoint</vt:lpstr>
      <vt:lpstr>Глава 8. Суперкомпиляция. Постановка задачи</vt:lpstr>
      <vt:lpstr>Глава 8. Суперкомпиляция. Основная идея</vt:lpstr>
      <vt:lpstr>Глава 8. Суперкомпиляция. Какие технологии понадобятся?</vt:lpstr>
      <vt:lpstr>Глава 8. Суперкомпиляция. Введение</vt:lpstr>
    </vt:vector>
  </TitlesOfParts>
  <Company>PSI RAS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Sergei Abramov</dc:creator>
  <cp:lastModifiedBy>Химшиашвили</cp:lastModifiedBy>
  <cp:revision>823</cp:revision>
  <dcterms:created xsi:type="dcterms:W3CDTF">2006-09-09T10:02:47Z</dcterms:created>
  <dcterms:modified xsi:type="dcterms:W3CDTF">2015-02-25T10:27:52Z</dcterms:modified>
</cp:coreProperties>
</file>