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831" r:id="rId1"/>
  </p:sldMasterIdLst>
  <p:notesMasterIdLst>
    <p:notesMasterId r:id="rId14"/>
  </p:notesMasterIdLst>
  <p:sldIdLst>
    <p:sldId id="282" r:id="rId2"/>
    <p:sldId id="283" r:id="rId3"/>
    <p:sldId id="284" r:id="rId4"/>
    <p:sldId id="287" r:id="rId5"/>
    <p:sldId id="285" r:id="rId6"/>
    <p:sldId id="288" r:id="rId7"/>
    <p:sldId id="289" r:id="rId8"/>
    <p:sldId id="290" r:id="rId9"/>
    <p:sldId id="292" r:id="rId10"/>
    <p:sldId id="291" r:id="rId11"/>
    <p:sldId id="293" r:id="rId12"/>
    <p:sldId id="286" r:id="rId13"/>
  </p:sldIdLst>
  <p:sldSz cx="9144000" cy="6858000" type="screen4x3"/>
  <p:notesSz cx="6858000" cy="9144000"/>
  <p:embeddedFontLst>
    <p:embeddedFont>
      <p:font typeface="Tahoma" panose="020B0604030504040204" pitchFamily="34" charset="0"/>
      <p:regular r:id="rId15"/>
      <p:bold r:id="rId16"/>
    </p:embeddedFont>
    <p:embeddedFont>
      <p:font typeface="Stars1" panose="05000000000000000000" pitchFamily="34" charset="2"/>
      <p:regular r:id="rId17"/>
    </p:embeddedFont>
    <p:embeddedFont>
      <p:font typeface="SymbolProp BT" panose="05000000000000000000" pitchFamily="2" charset="2"/>
      <p:regular r:id="rId18"/>
    </p:embeddedFont>
  </p:embeddedFont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4400" b="1" kern="1200">
        <a:solidFill>
          <a:srgbClr val="80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400" b="1" kern="1200">
        <a:solidFill>
          <a:srgbClr val="80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400" b="1" kern="1200">
        <a:solidFill>
          <a:srgbClr val="80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400" b="1" kern="1200">
        <a:solidFill>
          <a:srgbClr val="80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400" b="1" kern="1200">
        <a:solidFill>
          <a:srgbClr val="80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4400" b="1" kern="1200">
        <a:solidFill>
          <a:srgbClr val="80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4400" b="1" kern="1200">
        <a:solidFill>
          <a:srgbClr val="80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4400" b="1" kern="1200">
        <a:solidFill>
          <a:srgbClr val="80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4400" b="1" kern="1200">
        <a:solidFill>
          <a:srgbClr val="80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ergei Abramov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8200"/>
    <a:srgbClr val="800000"/>
    <a:srgbClr val="FFE5C5"/>
    <a:srgbClr val="FF0000"/>
    <a:srgbClr val="FF0066"/>
    <a:srgbClr val="CC3300"/>
    <a:srgbClr val="990000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5" autoAdjust="0"/>
    <p:restoredTop sz="94660"/>
  </p:normalViewPr>
  <p:slideViewPr>
    <p:cSldViewPr snapToGrid="0">
      <p:cViewPr varScale="1">
        <p:scale>
          <a:sx n="99" d="100"/>
          <a:sy n="99" d="100"/>
        </p:scale>
        <p:origin x="-2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2048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48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</a:p>
        </p:txBody>
      </p:sp>
      <p:sp>
        <p:nvSpPr>
          <p:cNvPr id="2048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2048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fld id="{BA09CB21-F1AD-4829-85D6-0EBD24BA82C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45248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7E27DA-14CE-4298-8A30-D2180050FC36}" type="slidenum">
              <a:rPr lang="ru-RU"/>
              <a:pPr/>
              <a:t>1</a:t>
            </a:fld>
            <a:endParaRPr lang="ru-RU"/>
          </a:p>
        </p:txBody>
      </p:sp>
      <p:sp>
        <p:nvSpPr>
          <p:cNvPr id="73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E4684F-8291-4E3A-9355-6F8D15C9435C}" type="slidenum">
              <a:rPr lang="ru-RU"/>
              <a:pPr/>
              <a:t>10</a:t>
            </a:fld>
            <a:endParaRPr lang="ru-RU"/>
          </a:p>
        </p:txBody>
      </p:sp>
      <p:sp>
        <p:nvSpPr>
          <p:cNvPr id="75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2CD43E-FF73-487D-BBBA-CC8B350F0D12}" type="slidenum">
              <a:rPr lang="ru-RU"/>
              <a:pPr/>
              <a:t>11</a:t>
            </a:fld>
            <a:endParaRPr lang="ru-RU"/>
          </a:p>
        </p:txBody>
      </p:sp>
      <p:sp>
        <p:nvSpPr>
          <p:cNvPr id="75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29ACF9-F312-40D2-924D-44B422C1185E}" type="slidenum">
              <a:rPr lang="ru-RU"/>
              <a:pPr/>
              <a:t>12</a:t>
            </a:fld>
            <a:endParaRPr lang="ru-RU"/>
          </a:p>
        </p:txBody>
      </p:sp>
      <p:sp>
        <p:nvSpPr>
          <p:cNvPr id="74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282308-815F-4ADD-8F46-8A7D5464858D}" type="slidenum">
              <a:rPr lang="ru-RU"/>
              <a:pPr/>
              <a:t>2</a:t>
            </a:fld>
            <a:endParaRPr lang="ru-RU"/>
          </a:p>
        </p:txBody>
      </p:sp>
      <p:sp>
        <p:nvSpPr>
          <p:cNvPr id="73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8BA039-2EAE-425D-8A27-F49D439EF0BB}" type="slidenum">
              <a:rPr lang="ru-RU"/>
              <a:pPr/>
              <a:t>3</a:t>
            </a:fld>
            <a:endParaRPr lang="ru-RU"/>
          </a:p>
        </p:txBody>
      </p:sp>
      <p:sp>
        <p:nvSpPr>
          <p:cNvPr id="73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A895AD-8DFC-43B5-8C8B-3FEC93CBE243}" type="slidenum">
              <a:rPr lang="ru-RU"/>
              <a:pPr/>
              <a:t>4</a:t>
            </a:fld>
            <a:endParaRPr lang="ru-RU"/>
          </a:p>
        </p:txBody>
      </p:sp>
      <p:sp>
        <p:nvSpPr>
          <p:cNvPr id="74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16237D-613B-4AA0-A90B-028BC6674EE5}" type="slidenum">
              <a:rPr lang="ru-RU"/>
              <a:pPr/>
              <a:t>5</a:t>
            </a:fld>
            <a:endParaRPr lang="ru-RU"/>
          </a:p>
        </p:txBody>
      </p:sp>
      <p:sp>
        <p:nvSpPr>
          <p:cNvPr id="74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1EFC03-76A5-49DA-ACEB-B73E663C4E69}" type="slidenum">
              <a:rPr lang="ru-RU"/>
              <a:pPr/>
              <a:t>6</a:t>
            </a:fld>
            <a:endParaRPr lang="ru-RU"/>
          </a:p>
        </p:txBody>
      </p:sp>
      <p:sp>
        <p:nvSpPr>
          <p:cNvPr id="74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4BAF76-F2ED-4D68-B0B2-40615D0E66EC}" type="slidenum">
              <a:rPr lang="ru-RU"/>
              <a:pPr/>
              <a:t>7</a:t>
            </a:fld>
            <a:endParaRPr lang="ru-RU"/>
          </a:p>
        </p:txBody>
      </p:sp>
      <p:sp>
        <p:nvSpPr>
          <p:cNvPr id="74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DF4DA7-B82A-4A95-AA4C-A3B5BB127FD8}" type="slidenum">
              <a:rPr lang="ru-RU"/>
              <a:pPr/>
              <a:t>8</a:t>
            </a:fld>
            <a:endParaRPr lang="ru-RU"/>
          </a:p>
        </p:txBody>
      </p:sp>
      <p:sp>
        <p:nvSpPr>
          <p:cNvPr id="75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CBA300-6325-407F-8AF7-9A277726ED79}" type="slidenum">
              <a:rPr lang="ru-RU"/>
              <a:pPr/>
              <a:t>9</a:t>
            </a:fld>
            <a:endParaRPr lang="ru-RU"/>
          </a:p>
        </p:txBody>
      </p:sp>
      <p:sp>
        <p:nvSpPr>
          <p:cNvPr id="75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3176" name="Picture 8" descr="метасистемная лестница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225425"/>
            <a:ext cx="3214688" cy="6481763"/>
          </a:xfrm>
          <a:prstGeom prst="rect">
            <a:avLst/>
          </a:prstGeom>
          <a:noFill/>
        </p:spPr>
      </p:pic>
      <p:sp>
        <p:nvSpPr>
          <p:cNvPr id="263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79813" y="1279525"/>
            <a:ext cx="5265737" cy="2859088"/>
          </a:xfrm>
          <a:effectLst>
            <a:outerShdw dist="63500" dir="3187806" algn="ctr" rotWithShape="0">
              <a:srgbClr val="CC6600"/>
            </a:outerShdw>
          </a:effectLst>
        </p:spPr>
        <p:txBody>
          <a:bodyPr/>
          <a:lstStyle>
            <a:lvl1pPr>
              <a:defRPr/>
            </a:lvl1pPr>
          </a:lstStyle>
          <a:p>
            <a:r>
              <a:rPr lang="ru-RU"/>
              <a:t>Click to edit Master title style</a:t>
            </a:r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614738" y="4300538"/>
            <a:ext cx="5233987" cy="1752600"/>
          </a:xfrm>
        </p:spPr>
        <p:txBody>
          <a:bodyPr/>
          <a:lstStyle>
            <a:lvl1pPr marL="0" indent="0">
              <a:buFont typeface="Stars1" pitchFamily="34" charset="2"/>
              <a:buNone/>
              <a:defRPr b="1">
                <a:solidFill>
                  <a:srgbClr val="800000"/>
                </a:solidFill>
              </a:defRPr>
            </a:lvl1pPr>
          </a:lstStyle>
          <a:p>
            <a:r>
              <a:rPr lang="ru-RU"/>
              <a:t>Click to edit Master subtitle style</a:t>
            </a:r>
          </a:p>
        </p:txBody>
      </p:sp>
      <p:sp>
        <p:nvSpPr>
          <p:cNvPr id="26317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6317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628BFF5-D0D3-436E-BF5F-D6847EAEAB32}" type="slidenum">
              <a:rPr lang="ru-RU"/>
              <a:pPr/>
              <a:t>‹#›</a:t>
            </a:fld>
            <a:endParaRPr lang="ru-RU"/>
          </a:p>
        </p:txBody>
      </p:sp>
      <p:graphicFrame>
        <p:nvGraphicFramePr>
          <p:cNvPr id="263175" name="Object 7"/>
          <p:cNvGraphicFramePr>
            <a:graphicFrameLocks noChangeAspect="1"/>
          </p:cNvGraphicFramePr>
          <p:nvPr/>
        </p:nvGraphicFramePr>
        <p:xfrm>
          <a:off x="1706563" y="4835525"/>
          <a:ext cx="4064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177" name="CorelDRAW" r:id="rId4" imgW="696795965" imgH="696795965" progId="CorelDRAW.Graphic.12">
                  <p:embed/>
                </p:oleObj>
              </mc:Choice>
              <mc:Fallback>
                <p:oleObj name="CorelDRAW" r:id="rId4" imgW="696795965" imgH="696795965" progId="CorelDRAW.Graphic.12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6563" y="4835525"/>
                        <a:ext cx="4064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347A01-439E-4A06-800C-99E6C7D042A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04038" y="258763"/>
            <a:ext cx="2147887" cy="659923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58763"/>
            <a:ext cx="6294438" cy="65992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2E1682-1115-48F3-A362-934ED482EAA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850930-5F00-4FFD-83F6-C215AEB1CB2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5F54EC-112F-4BB4-8DCF-BF526DBBB4E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70363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79963" y="1600200"/>
            <a:ext cx="4170362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5B9B75-363D-4C5F-A306-4D30C102773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1682AB-E8C4-44B5-B27C-E82F71D154D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781614-39DC-4B49-8045-4797F4F0CAE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5FAF4B-B764-4277-99CD-7D39B6C7972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CCF598-08F4-4A81-85A9-2BE8D41A572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983A86-19C5-4A3C-8D76-A1313E65F9E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B964"/>
            </a:gs>
            <a:gs pos="100000">
              <a:srgbClr val="FFE5C5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1735" name="Picture 7" descr="метасистемная лестница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3338" y="34925"/>
            <a:ext cx="704850" cy="1420813"/>
          </a:xfrm>
          <a:prstGeom prst="rect">
            <a:avLst/>
          </a:prstGeom>
          <a:noFill/>
        </p:spPr>
      </p:pic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08025" y="258763"/>
            <a:ext cx="83439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title style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493125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</p:txBody>
      </p:sp>
      <p:sp>
        <p:nvSpPr>
          <p:cNvPr id="2017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2017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2017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effectLst/>
              </a:defRPr>
            </a:lvl1pPr>
          </a:lstStyle>
          <a:p>
            <a:fld id="{19C30FBB-401F-4914-9489-2262E439A06E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33" r:id="rId2"/>
    <p:sldLayoutId id="2147483834" r:id="rId3"/>
    <p:sldLayoutId id="2147483835" r:id="rId4"/>
    <p:sldLayoutId id="2147483836" r:id="rId5"/>
    <p:sldLayoutId id="2147483837" r:id="rId6"/>
    <p:sldLayoutId id="2147483838" r:id="rId7"/>
    <p:sldLayoutId id="2147483839" r:id="rId8"/>
    <p:sldLayoutId id="2147483840" r:id="rId9"/>
    <p:sldLayoutId id="2147483841" r:id="rId10"/>
    <p:sldLayoutId id="2147483842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rgbClr val="8000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rgbClr val="8000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rgbClr val="8000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rgbClr val="8000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rgbClr val="8000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8000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8000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8000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8000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800000"/>
        </a:buClr>
        <a:buSzPct val="100000"/>
        <a:buFont typeface="Wingdings" pitchFamily="2" charset="2"/>
        <a:buChar char="«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800000"/>
        </a:buClr>
        <a:buSzPct val="75000"/>
        <a:buFont typeface="Wingdings" pitchFamily="2" charset="2"/>
        <a:buChar char="q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800000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800000"/>
        </a:buClr>
        <a:buChar char="•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800000"/>
        </a:buClr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800000"/>
        </a:buClr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800000"/>
        </a:buClr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800000"/>
        </a:buClr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800000"/>
        </a:buClr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318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/>
              <a:t>Глава 5. Инверсное программи-рование</a:t>
            </a:r>
          </a:p>
        </p:txBody>
      </p:sp>
      <p:sp>
        <p:nvSpPr>
          <p:cNvPr id="73318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Доказательство корректности </a:t>
            </a:r>
            <a:r>
              <a:rPr lang="en-US" sz="4000"/>
              <a:t>inv </a:t>
            </a:r>
            <a:endParaRPr lang="ru-RU" sz="4000"/>
          </a:p>
        </p:txBody>
      </p:sp>
      <p:sp>
        <p:nvSpPr>
          <p:cNvPr id="75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b="1"/>
              <a:t>{ </a:t>
            </a:r>
            <a:r>
              <a:rPr lang="en-US" b="1"/>
              <a:t>p</a:t>
            </a:r>
            <a:r>
              <a:rPr lang="ru-RU" b="1"/>
              <a:t>d | </a:t>
            </a:r>
            <a:r>
              <a:rPr lang="en-US" b="1"/>
              <a:t>p</a:t>
            </a:r>
            <a:r>
              <a:rPr lang="ru-RU" b="1"/>
              <a:t>d</a:t>
            </a:r>
            <a:r>
              <a:rPr lang="ru-RU" b="1">
                <a:sym typeface="SymbolProp BT" pitchFamily="2" charset="2"/>
              </a:rPr>
              <a:t></a:t>
            </a:r>
            <a:r>
              <a:rPr lang="ru-RU" b="1"/>
              <a:t>&lt;p.:.x&gt;, </a:t>
            </a:r>
            <a:r>
              <a:rPr lang="en-US" b="1"/>
              <a:t>intL </a:t>
            </a:r>
            <a:r>
              <a:rPr lang="ru-RU" b="1"/>
              <a:t>pd </a:t>
            </a:r>
            <a:r>
              <a:rPr lang="en-US" b="1"/>
              <a:t>*</a:t>
            </a:r>
            <a:r>
              <a:rPr lang="en-US" b="1">
                <a:sym typeface="SymbolProp BT" pitchFamily="2" charset="2"/>
              </a:rPr>
              <a:t></a:t>
            </a:r>
            <a:r>
              <a:rPr lang="en-US" b="1" baseline="-25000">
                <a:sym typeface="SymbolProp BT" pitchFamily="2" charset="2"/>
              </a:rPr>
              <a:t>R</a:t>
            </a:r>
            <a:r>
              <a:rPr lang="en-US" b="1">
                <a:sym typeface="SymbolProp BT" pitchFamily="2" charset="2"/>
              </a:rPr>
              <a:t> </a:t>
            </a:r>
            <a:r>
              <a:rPr lang="ru-RU" b="1"/>
              <a:t>y} =</a:t>
            </a:r>
            <a:br>
              <a:rPr lang="ru-RU" b="1"/>
            </a:br>
            <a:r>
              <a:rPr lang="ru-RU" b="1"/>
              <a:t>		</a:t>
            </a:r>
            <a:r>
              <a:rPr lang="en-US" b="1"/>
              <a:t>	</a:t>
            </a:r>
            <a:r>
              <a:rPr lang="ru-RU" b="1">
                <a:sym typeface="SymbolProp BT" pitchFamily="2" charset="2"/>
              </a:rPr>
              <a:t></a:t>
            </a:r>
            <a:r>
              <a:rPr lang="en-US" b="1" baseline="-25000">
                <a:sym typeface="SymbolProp BT" pitchFamily="2" charset="2"/>
              </a:rPr>
              <a:t>i</a:t>
            </a:r>
            <a:r>
              <a:rPr lang="ru-RU" b="1"/>
              <a:t> </a:t>
            </a:r>
            <a:r>
              <a:rPr lang="en-US" b="1"/>
              <a:t>&lt;</a:t>
            </a:r>
            <a:r>
              <a:rPr lang="ru-RU" b="1"/>
              <a:t>p.:.x</a:t>
            </a:r>
            <a:r>
              <a:rPr lang="en-US" b="1"/>
              <a:t>/.(S s</a:t>
            </a:r>
            <a:r>
              <a:rPr lang="en-US" b="1" baseline="-18000"/>
              <a:t>i</a:t>
            </a:r>
            <a:r>
              <a:rPr lang="en-US" b="1"/>
              <a:t>)/.(R r</a:t>
            </a:r>
            <a:r>
              <a:rPr lang="en-US" b="1" baseline="-18000"/>
              <a:t>i</a:t>
            </a:r>
            <a:r>
              <a:rPr lang="en-US" b="1"/>
              <a:t>)&gt;</a:t>
            </a:r>
          </a:p>
          <a:p>
            <a:pPr>
              <a:lnSpc>
                <a:spcPct val="90000"/>
              </a:lnSpc>
            </a:pPr>
            <a:r>
              <a:rPr lang="ru-RU" b="1"/>
              <a:t>{ </a:t>
            </a:r>
            <a:r>
              <a:rPr lang="en-US" b="1"/>
              <a:t>p</a:t>
            </a:r>
            <a:r>
              <a:rPr lang="ru-RU" b="1"/>
              <a:t>d | </a:t>
            </a:r>
            <a:r>
              <a:rPr lang="en-US" b="1"/>
              <a:t>p</a:t>
            </a:r>
            <a:r>
              <a:rPr lang="ru-RU" b="1"/>
              <a:t>d</a:t>
            </a:r>
            <a:r>
              <a:rPr lang="ru-RU" b="1">
                <a:sym typeface="SymbolProp BT" pitchFamily="2" charset="2"/>
              </a:rPr>
              <a:t></a:t>
            </a:r>
            <a:r>
              <a:rPr lang="ru-RU" b="1"/>
              <a:t>&lt;</a:t>
            </a:r>
            <a:r>
              <a:rPr lang="en-US" b="1"/>
              <a:t>(</a:t>
            </a:r>
            <a:r>
              <a:rPr lang="ru-RU" b="1"/>
              <a:t>p:</a:t>
            </a:r>
            <a:r>
              <a:rPr lang="en-US" b="1"/>
              <a:t>ces,r)</a:t>
            </a:r>
            <a:r>
              <a:rPr lang="ru-RU" b="1"/>
              <a:t>&gt;, </a:t>
            </a:r>
            <a:r>
              <a:rPr lang="en-US" b="1"/>
              <a:t>intL </a:t>
            </a:r>
            <a:r>
              <a:rPr lang="ru-RU" b="1"/>
              <a:t>pd </a:t>
            </a:r>
            <a:r>
              <a:rPr lang="en-US" b="1"/>
              <a:t>*</a:t>
            </a:r>
            <a:r>
              <a:rPr lang="en-US" b="1">
                <a:sym typeface="SymbolProp BT" pitchFamily="2" charset="2"/>
              </a:rPr>
              <a:t></a:t>
            </a:r>
            <a:r>
              <a:rPr lang="en-US" b="1" baseline="-25000">
                <a:sym typeface="SymbolProp BT" pitchFamily="2" charset="2"/>
              </a:rPr>
              <a:t>R</a:t>
            </a:r>
            <a:r>
              <a:rPr lang="en-US" b="1">
                <a:sym typeface="SymbolProp BT" pitchFamily="2" charset="2"/>
              </a:rPr>
              <a:t> </a:t>
            </a:r>
            <a:r>
              <a:rPr lang="ru-RU" b="1"/>
              <a:t>y} =</a:t>
            </a:r>
            <a:br>
              <a:rPr lang="ru-RU" b="1"/>
            </a:br>
            <a:r>
              <a:rPr lang="ru-RU" b="1"/>
              <a:t>		</a:t>
            </a:r>
            <a:r>
              <a:rPr lang="en-US" b="1"/>
              <a:t>	</a:t>
            </a:r>
            <a:r>
              <a:rPr lang="ru-RU" b="1">
                <a:sym typeface="SymbolProp BT" pitchFamily="2" charset="2"/>
              </a:rPr>
              <a:t></a:t>
            </a:r>
            <a:r>
              <a:rPr lang="en-US" b="1" baseline="-25000">
                <a:sym typeface="SymbolProp BT" pitchFamily="2" charset="2"/>
              </a:rPr>
              <a:t>i</a:t>
            </a:r>
            <a:r>
              <a:rPr lang="ru-RU" b="1"/>
              <a:t> </a:t>
            </a:r>
            <a:r>
              <a:rPr lang="en-US" b="1"/>
              <a:t>&lt;(</a:t>
            </a:r>
            <a:r>
              <a:rPr lang="ru-RU" b="1"/>
              <a:t>p:</a:t>
            </a:r>
            <a:r>
              <a:rPr lang="en-US" b="1"/>
              <a:t>ces,r)/.(S s</a:t>
            </a:r>
            <a:r>
              <a:rPr lang="en-US" b="1" baseline="-18000"/>
              <a:t>i</a:t>
            </a:r>
            <a:r>
              <a:rPr lang="en-US" b="1"/>
              <a:t>)/.(R r</a:t>
            </a:r>
            <a:r>
              <a:rPr lang="en-US" b="1" baseline="-18000"/>
              <a:t>i</a:t>
            </a:r>
            <a:r>
              <a:rPr lang="en-US" b="1"/>
              <a:t>)&gt;</a:t>
            </a:r>
          </a:p>
          <a:p>
            <a:pPr>
              <a:lnSpc>
                <a:spcPct val="90000"/>
              </a:lnSpc>
            </a:pPr>
            <a:r>
              <a:rPr lang="ru-RU" b="1"/>
              <a:t>{ </a:t>
            </a:r>
            <a:r>
              <a:rPr lang="en-US" b="1"/>
              <a:t>p:</a:t>
            </a:r>
            <a:r>
              <a:rPr lang="ru-RU" b="1"/>
              <a:t>d | </a:t>
            </a:r>
            <a:r>
              <a:rPr lang="en-US" b="1"/>
              <a:t>p:</a:t>
            </a:r>
            <a:r>
              <a:rPr lang="ru-RU" b="1"/>
              <a:t>d</a:t>
            </a:r>
            <a:r>
              <a:rPr lang="ru-RU" b="1">
                <a:sym typeface="SymbolProp BT" pitchFamily="2" charset="2"/>
              </a:rPr>
              <a:t></a:t>
            </a:r>
            <a:r>
              <a:rPr lang="en-US" b="1">
                <a:sym typeface="SymbolProp BT" pitchFamily="2" charset="2"/>
              </a:rPr>
              <a:t>p:</a:t>
            </a:r>
            <a:r>
              <a:rPr lang="ru-RU" b="1"/>
              <a:t>&lt;</a:t>
            </a:r>
            <a:r>
              <a:rPr lang="en-US" b="1"/>
              <a:t>ces,r</a:t>
            </a:r>
            <a:r>
              <a:rPr lang="ru-RU" b="1"/>
              <a:t>&gt;, </a:t>
            </a:r>
            <a:r>
              <a:rPr lang="en-US" b="1"/>
              <a:t>intL </a:t>
            </a:r>
            <a:r>
              <a:rPr lang="ru-RU" b="1"/>
              <a:t>p</a:t>
            </a:r>
            <a:r>
              <a:rPr lang="en-US" b="1"/>
              <a:t>:</a:t>
            </a:r>
            <a:r>
              <a:rPr lang="ru-RU" b="1"/>
              <a:t>d </a:t>
            </a:r>
            <a:r>
              <a:rPr lang="en-US" b="1"/>
              <a:t>*</a:t>
            </a:r>
            <a:r>
              <a:rPr lang="en-US" b="1">
                <a:sym typeface="SymbolProp BT" pitchFamily="2" charset="2"/>
              </a:rPr>
              <a:t></a:t>
            </a:r>
            <a:r>
              <a:rPr lang="en-US" b="1" baseline="-25000">
                <a:sym typeface="SymbolProp BT" pitchFamily="2" charset="2"/>
              </a:rPr>
              <a:t>R</a:t>
            </a:r>
            <a:r>
              <a:rPr lang="en-US" b="1">
                <a:sym typeface="SymbolProp BT" pitchFamily="2" charset="2"/>
              </a:rPr>
              <a:t> </a:t>
            </a:r>
            <a:r>
              <a:rPr lang="ru-RU" b="1"/>
              <a:t>y} =</a:t>
            </a:r>
            <a:br>
              <a:rPr lang="ru-RU" b="1"/>
            </a:br>
            <a:r>
              <a:rPr lang="ru-RU" b="1"/>
              <a:t>		</a:t>
            </a:r>
            <a:r>
              <a:rPr lang="en-US" b="1"/>
              <a:t>	</a:t>
            </a:r>
            <a:r>
              <a:rPr lang="ru-RU" b="1">
                <a:sym typeface="SymbolProp BT" pitchFamily="2" charset="2"/>
              </a:rPr>
              <a:t></a:t>
            </a:r>
            <a:r>
              <a:rPr lang="en-US" b="1" baseline="-25000">
                <a:sym typeface="SymbolProp BT" pitchFamily="2" charset="2"/>
              </a:rPr>
              <a:t>i</a:t>
            </a:r>
            <a:r>
              <a:rPr lang="ru-RU" b="1"/>
              <a:t> p:</a:t>
            </a:r>
            <a:r>
              <a:rPr lang="en-US" b="1"/>
              <a:t>(&lt;(ces,r)/.(S s</a:t>
            </a:r>
            <a:r>
              <a:rPr lang="en-US" b="1" baseline="-18000"/>
              <a:t>i</a:t>
            </a:r>
            <a:r>
              <a:rPr lang="en-US" b="1"/>
              <a:t>)/.(R r</a:t>
            </a:r>
            <a:r>
              <a:rPr lang="en-US" b="1" baseline="-18000"/>
              <a:t>i</a:t>
            </a:r>
            <a:r>
              <a:rPr lang="en-US" b="1"/>
              <a:t>)&gt;)</a:t>
            </a:r>
          </a:p>
          <a:p>
            <a:pPr>
              <a:lnSpc>
                <a:spcPct val="90000"/>
              </a:lnSpc>
            </a:pPr>
            <a:r>
              <a:rPr lang="en-US" b="1"/>
              <a:t>p:</a:t>
            </a:r>
            <a:r>
              <a:rPr lang="ru-RU" b="1"/>
              <a:t>{ d | d</a:t>
            </a:r>
            <a:r>
              <a:rPr lang="ru-RU" b="1">
                <a:sym typeface="SymbolProp BT" pitchFamily="2" charset="2"/>
              </a:rPr>
              <a:t></a:t>
            </a:r>
            <a:r>
              <a:rPr lang="ru-RU" b="1"/>
              <a:t>&lt;</a:t>
            </a:r>
            <a:r>
              <a:rPr lang="en-US" b="1"/>
              <a:t>x</a:t>
            </a:r>
            <a:r>
              <a:rPr lang="ru-RU" b="1"/>
              <a:t>&gt;, p</a:t>
            </a:r>
            <a:r>
              <a:rPr lang="en-US" b="1"/>
              <a:t> </a:t>
            </a:r>
            <a:r>
              <a:rPr lang="ru-RU" b="1"/>
              <a:t>d </a:t>
            </a:r>
            <a:r>
              <a:rPr lang="en-US" b="1"/>
              <a:t>*</a:t>
            </a:r>
            <a:r>
              <a:rPr lang="en-US" b="1">
                <a:sym typeface="SymbolProp BT" pitchFamily="2" charset="2"/>
              </a:rPr>
              <a:t></a:t>
            </a:r>
            <a:r>
              <a:rPr lang="en-US" b="1" baseline="-25000">
                <a:sym typeface="SymbolProp BT" pitchFamily="2" charset="2"/>
              </a:rPr>
              <a:t>L</a:t>
            </a:r>
            <a:r>
              <a:rPr lang="en-US" b="1">
                <a:sym typeface="SymbolProp BT" pitchFamily="2" charset="2"/>
              </a:rPr>
              <a:t> </a:t>
            </a:r>
            <a:r>
              <a:rPr lang="ru-RU" b="1"/>
              <a:t>y} =</a:t>
            </a:r>
            <a:br>
              <a:rPr lang="ru-RU" b="1"/>
            </a:br>
            <a:r>
              <a:rPr lang="ru-RU" b="1"/>
              <a:t>		</a:t>
            </a:r>
            <a:r>
              <a:rPr lang="en-US" b="1"/>
              <a:t>	</a:t>
            </a:r>
            <a:r>
              <a:rPr lang="ru-RU" b="1"/>
              <a:t>p:</a:t>
            </a:r>
            <a:r>
              <a:rPr lang="ru-RU" b="1">
                <a:sym typeface="SymbolProp BT" pitchFamily="2" charset="2"/>
              </a:rPr>
              <a:t></a:t>
            </a:r>
            <a:r>
              <a:rPr lang="en-US" b="1" baseline="-25000">
                <a:sym typeface="SymbolProp BT" pitchFamily="2" charset="2"/>
              </a:rPr>
              <a:t>i</a:t>
            </a:r>
            <a:r>
              <a:rPr lang="ru-RU" b="1"/>
              <a:t> </a:t>
            </a:r>
            <a:r>
              <a:rPr lang="en-US" b="1"/>
              <a:t>(&lt;x/.(S s</a:t>
            </a:r>
            <a:r>
              <a:rPr lang="en-US" b="1" baseline="-18000"/>
              <a:t>i</a:t>
            </a:r>
            <a:r>
              <a:rPr lang="en-US" b="1"/>
              <a:t>)/.(R r</a:t>
            </a:r>
            <a:r>
              <a:rPr lang="en-US" b="1" baseline="-18000"/>
              <a:t>i</a:t>
            </a:r>
            <a:r>
              <a:rPr lang="en-US" b="1"/>
              <a:t>)&gt;)</a:t>
            </a:r>
            <a:endParaRPr lang="ru-RU"/>
          </a:p>
          <a:p>
            <a:pPr>
              <a:lnSpc>
                <a:spcPct val="90000"/>
              </a:lnSpc>
            </a:pPr>
            <a:r>
              <a:rPr lang="ru-RU" b="1"/>
              <a:t>&lt;x&gt;</a:t>
            </a:r>
            <a:r>
              <a:rPr lang="ru-RU" b="1">
                <a:sym typeface="SymbolProp BT" pitchFamily="2" charset="2"/>
              </a:rPr>
              <a:t></a:t>
            </a:r>
            <a:r>
              <a:rPr lang="ru-RU" b="1"/>
              <a:t>(p</a:t>
            </a:r>
            <a:r>
              <a:rPr lang="ru-RU" b="1" baseline="30000"/>
              <a:t>-1</a:t>
            </a:r>
            <a:r>
              <a:rPr lang="ru-RU" b="1"/>
              <a:t> y)</a:t>
            </a:r>
            <a:r>
              <a:rPr lang="en-US" b="1"/>
              <a:t> = </a:t>
            </a:r>
            <a:r>
              <a:rPr lang="ru-RU" b="1"/>
              <a:t>{ d | d</a:t>
            </a:r>
            <a:r>
              <a:rPr lang="ru-RU" b="1">
                <a:sym typeface="SymbolProp BT" pitchFamily="2" charset="2"/>
              </a:rPr>
              <a:t></a:t>
            </a:r>
            <a:r>
              <a:rPr lang="ru-RU" b="1"/>
              <a:t>&lt;</a:t>
            </a:r>
            <a:r>
              <a:rPr lang="en-US" b="1"/>
              <a:t>x</a:t>
            </a:r>
            <a:r>
              <a:rPr lang="ru-RU" b="1"/>
              <a:t>&gt;, p</a:t>
            </a:r>
            <a:r>
              <a:rPr lang="en-US" b="1"/>
              <a:t> </a:t>
            </a:r>
            <a:r>
              <a:rPr lang="ru-RU" b="1"/>
              <a:t>d </a:t>
            </a:r>
            <a:r>
              <a:rPr lang="en-US" b="1"/>
              <a:t>*</a:t>
            </a:r>
            <a:r>
              <a:rPr lang="en-US" b="1">
                <a:sym typeface="SymbolProp BT" pitchFamily="2" charset="2"/>
              </a:rPr>
              <a:t></a:t>
            </a:r>
            <a:r>
              <a:rPr lang="en-US" b="1" baseline="-25000">
                <a:sym typeface="SymbolProp BT" pitchFamily="2" charset="2"/>
              </a:rPr>
              <a:t>L</a:t>
            </a:r>
            <a:r>
              <a:rPr lang="en-US" b="1">
                <a:sym typeface="SymbolProp BT" pitchFamily="2" charset="2"/>
              </a:rPr>
              <a:t> </a:t>
            </a:r>
            <a:r>
              <a:rPr lang="ru-RU" b="1"/>
              <a:t>y} =</a:t>
            </a:r>
            <a:br>
              <a:rPr lang="ru-RU" b="1"/>
            </a:br>
            <a:r>
              <a:rPr lang="ru-RU" b="1"/>
              <a:t>		</a:t>
            </a:r>
            <a:r>
              <a:rPr lang="en-US" b="1"/>
              <a:t>	</a:t>
            </a:r>
            <a:r>
              <a:rPr lang="ru-RU" b="1">
                <a:sym typeface="SymbolProp BT" pitchFamily="2" charset="2"/>
              </a:rPr>
              <a:t></a:t>
            </a:r>
            <a:r>
              <a:rPr lang="en-US" b="1" baseline="-25000">
                <a:sym typeface="SymbolProp BT" pitchFamily="2" charset="2"/>
              </a:rPr>
              <a:t>i</a:t>
            </a:r>
            <a:r>
              <a:rPr lang="ru-RU" b="1"/>
              <a:t> </a:t>
            </a:r>
            <a:r>
              <a:rPr lang="en-US" b="1"/>
              <a:t>&lt;x/.(S s</a:t>
            </a:r>
            <a:r>
              <a:rPr lang="en-US" b="1" baseline="-18000"/>
              <a:t>i</a:t>
            </a:r>
            <a:r>
              <a:rPr lang="en-US" b="1"/>
              <a:t>)/.(R r</a:t>
            </a:r>
            <a:r>
              <a:rPr lang="en-US" b="1" baseline="-18000"/>
              <a:t>i</a:t>
            </a:r>
            <a:r>
              <a:rPr lang="en-US" b="1"/>
              <a:t>)&gt;</a:t>
            </a:r>
            <a:endParaRPr lang="ru-RU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Доказательство корректности </a:t>
            </a:r>
            <a:r>
              <a:rPr lang="en-US" sz="4000"/>
              <a:t>inv </a:t>
            </a:r>
            <a:endParaRPr lang="ru-RU" sz="4000"/>
          </a:p>
        </p:txBody>
      </p:sp>
      <p:sp>
        <p:nvSpPr>
          <p:cNvPr id="75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r>
              <a:rPr lang="ru-RU" b="1"/>
              <a:t>inv intL p (x,</a:t>
            </a:r>
            <a:r>
              <a:rPr lang="en-US" b="1"/>
              <a:t> </a:t>
            </a:r>
            <a:r>
              <a:rPr lang="ru-RU" b="1"/>
              <a:t>y) </a:t>
            </a:r>
            <a:r>
              <a:rPr lang="en-US" b="1"/>
              <a:t>*</a:t>
            </a:r>
            <a:r>
              <a:rPr lang="en-US" b="1">
                <a:sym typeface="SymbolProp BT" pitchFamily="2" charset="2"/>
              </a:rPr>
              <a:t> </a:t>
            </a:r>
            <a:r>
              <a:rPr lang="ru-RU" b="1"/>
              <a:t>[(s</a:t>
            </a:r>
            <a:r>
              <a:rPr lang="ru-RU" b="1" baseline="-25000"/>
              <a:t>1</a:t>
            </a:r>
            <a:r>
              <a:rPr lang="ru-RU" b="1"/>
              <a:t>,r</a:t>
            </a:r>
            <a:r>
              <a:rPr lang="ru-RU" b="1" baseline="-25000"/>
              <a:t>1</a:t>
            </a:r>
            <a:r>
              <a:rPr lang="ru-RU" b="1"/>
              <a:t>), (s</a:t>
            </a:r>
            <a:r>
              <a:rPr lang="ru-RU" b="1" baseline="-25000"/>
              <a:t>2</a:t>
            </a:r>
            <a:r>
              <a:rPr lang="ru-RU" b="1"/>
              <a:t>,r</a:t>
            </a:r>
            <a:r>
              <a:rPr lang="ru-RU" b="1" baseline="-25000"/>
              <a:t>2</a:t>
            </a:r>
            <a:r>
              <a:rPr lang="ru-RU" b="1"/>
              <a:t>),...]</a:t>
            </a:r>
            <a:endParaRPr lang="en-US" b="1"/>
          </a:p>
          <a:p>
            <a:r>
              <a:rPr lang="ru-RU" b="1"/>
              <a:t>&lt;x&gt;</a:t>
            </a:r>
            <a:r>
              <a:rPr lang="ru-RU" b="1">
                <a:sym typeface="SymbolProp BT" pitchFamily="2" charset="2"/>
              </a:rPr>
              <a:t></a:t>
            </a:r>
            <a:r>
              <a:rPr lang="ru-RU" b="1"/>
              <a:t>(p</a:t>
            </a:r>
            <a:r>
              <a:rPr lang="ru-RU" b="1" baseline="30000"/>
              <a:t>-1</a:t>
            </a:r>
            <a:r>
              <a:rPr lang="ru-RU" b="1"/>
              <a:t> y)</a:t>
            </a:r>
            <a:r>
              <a:rPr lang="en-US" b="1"/>
              <a:t> = </a:t>
            </a:r>
            <a:r>
              <a:rPr lang="ru-RU" b="1"/>
              <a:t>{ d | d</a:t>
            </a:r>
            <a:r>
              <a:rPr lang="ru-RU" b="1">
                <a:sym typeface="SymbolProp BT" pitchFamily="2" charset="2"/>
              </a:rPr>
              <a:t></a:t>
            </a:r>
            <a:r>
              <a:rPr lang="ru-RU" b="1"/>
              <a:t>&lt;</a:t>
            </a:r>
            <a:r>
              <a:rPr lang="en-US" b="1"/>
              <a:t>x</a:t>
            </a:r>
            <a:r>
              <a:rPr lang="ru-RU" b="1"/>
              <a:t>&gt;, p</a:t>
            </a:r>
            <a:r>
              <a:rPr lang="en-US" b="1"/>
              <a:t> </a:t>
            </a:r>
            <a:r>
              <a:rPr lang="ru-RU" b="1"/>
              <a:t>d </a:t>
            </a:r>
            <a:r>
              <a:rPr lang="en-US" b="1"/>
              <a:t>*</a:t>
            </a:r>
            <a:r>
              <a:rPr lang="en-US" b="1">
                <a:sym typeface="SymbolProp BT" pitchFamily="2" charset="2"/>
              </a:rPr>
              <a:t></a:t>
            </a:r>
            <a:r>
              <a:rPr lang="en-US" b="1" baseline="-25000">
                <a:sym typeface="SymbolProp BT" pitchFamily="2" charset="2"/>
              </a:rPr>
              <a:t>L</a:t>
            </a:r>
            <a:r>
              <a:rPr lang="en-US" b="1">
                <a:sym typeface="SymbolProp BT" pitchFamily="2" charset="2"/>
              </a:rPr>
              <a:t> </a:t>
            </a:r>
            <a:r>
              <a:rPr lang="ru-RU" b="1"/>
              <a:t>y} =</a:t>
            </a:r>
            <a:br>
              <a:rPr lang="ru-RU" b="1"/>
            </a:br>
            <a:r>
              <a:rPr lang="ru-RU" b="1"/>
              <a:t>		</a:t>
            </a:r>
            <a:r>
              <a:rPr lang="en-US" b="1"/>
              <a:t>	</a:t>
            </a:r>
            <a:r>
              <a:rPr lang="ru-RU" b="1">
                <a:sym typeface="SymbolProp BT" pitchFamily="2" charset="2"/>
              </a:rPr>
              <a:t></a:t>
            </a:r>
            <a:r>
              <a:rPr lang="en-US" b="1" baseline="-25000">
                <a:sym typeface="SymbolProp BT" pitchFamily="2" charset="2"/>
              </a:rPr>
              <a:t>i</a:t>
            </a:r>
            <a:r>
              <a:rPr lang="ru-RU" b="1"/>
              <a:t> </a:t>
            </a:r>
            <a:r>
              <a:rPr lang="en-US" b="1"/>
              <a:t>&lt;x/.(S s</a:t>
            </a:r>
            <a:r>
              <a:rPr lang="en-US" b="1" baseline="-18000"/>
              <a:t>i</a:t>
            </a:r>
            <a:r>
              <a:rPr lang="en-US" b="1"/>
              <a:t>)/.(R r</a:t>
            </a:r>
            <a:r>
              <a:rPr lang="en-US" b="1" baseline="-18000"/>
              <a:t>i</a:t>
            </a:r>
            <a:r>
              <a:rPr lang="en-US" b="1"/>
              <a:t>)&gt;</a:t>
            </a:r>
            <a:endParaRPr lang="ru-RU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Глава 5</a:t>
            </a:r>
            <a:r>
              <a:rPr lang="en-US" sz="4000"/>
              <a:t>. </a:t>
            </a:r>
            <a:r>
              <a:rPr lang="ru-RU" sz="4000"/>
              <a:t>Инверсное программирование</a:t>
            </a:r>
          </a:p>
        </p:txBody>
      </p:sp>
      <p:sp>
        <p:nvSpPr>
          <p:cNvPr id="74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400" b="1"/>
              <a:t>Сравнение логического программирования с инверсным программированием</a:t>
            </a:r>
            <a:r>
              <a:rPr lang="ru-RU" sz="2400"/>
              <a:t> программ-предикатов:</a:t>
            </a:r>
          </a:p>
          <a:p>
            <a:pPr lvl="1">
              <a:lnSpc>
                <a:spcPct val="90000"/>
              </a:lnSpc>
            </a:pPr>
            <a:r>
              <a:rPr lang="ru-RU" sz="2400"/>
              <a:t>Свойства инверсного программирования программ-предикатов позволяют рассматривать язык </a:t>
            </a:r>
            <a:r>
              <a:rPr lang="ru-RU" sz="2400" b="1"/>
              <a:t>L</a:t>
            </a:r>
            <a:r>
              <a:rPr lang="ru-RU" sz="3200" b="1" baseline="-18000"/>
              <a:t>inv</a:t>
            </a:r>
            <a:r>
              <a:rPr lang="ru-RU" sz="2400"/>
              <a:t>, как язык логического программирования.</a:t>
            </a:r>
          </a:p>
          <a:p>
            <a:pPr lvl="1">
              <a:lnSpc>
                <a:spcPct val="90000"/>
              </a:lnSpc>
            </a:pPr>
            <a:r>
              <a:rPr lang="ru-RU" sz="2400"/>
              <a:t>Инверсное программирование программ-предикатов предоставляет больше изобразительных средств в распоряжение программиста, нежели традиционные языки</a:t>
            </a:r>
            <a:r>
              <a:rPr lang="en-US" sz="2400"/>
              <a:t> </a:t>
            </a:r>
            <a:r>
              <a:rPr lang="ru-RU" sz="2400"/>
              <a:t>логического программирования.</a:t>
            </a:r>
          </a:p>
          <a:p>
            <a:pPr lvl="1">
              <a:lnSpc>
                <a:spcPct val="90000"/>
              </a:lnSpc>
            </a:pPr>
            <a:r>
              <a:rPr lang="ru-RU" sz="2400"/>
              <a:t>Концепция инверсного программирования не исчерпывается инверсным программированием программ-предикатов. Ее можно использовать для гораздо более широкого класса задач.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5234" name="Group 2"/>
          <p:cNvGrpSpPr>
            <a:grpSpLocks/>
          </p:cNvGrpSpPr>
          <p:nvPr/>
        </p:nvGrpSpPr>
        <p:grpSpPr bwMode="auto">
          <a:xfrm>
            <a:off x="-3175" y="557213"/>
            <a:ext cx="9190038" cy="6286500"/>
            <a:chOff x="-2" y="144"/>
            <a:chExt cx="5789" cy="3960"/>
          </a:xfrm>
        </p:grpSpPr>
        <p:pic>
          <p:nvPicPr>
            <p:cNvPr id="735235" name="Picture 3" descr="slides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-2" y="144"/>
              <a:ext cx="5762" cy="3928"/>
            </a:xfrm>
            <a:prstGeom prst="rect">
              <a:avLst/>
            </a:prstGeom>
            <a:noFill/>
          </p:spPr>
        </p:pic>
        <p:sp>
          <p:nvSpPr>
            <p:cNvPr id="735236" name="Text Box 4"/>
            <p:cNvSpPr txBox="1">
              <a:spLocks noChangeArrowheads="1"/>
            </p:cNvSpPr>
            <p:nvPr/>
          </p:nvSpPr>
          <p:spPr bwMode="auto">
            <a:xfrm>
              <a:off x="3150" y="860"/>
              <a:ext cx="1746" cy="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chemeClr val="tx1"/>
                  </a:solidFill>
                  <a:effectLst/>
                </a:rPr>
                <a:t>Супер-</a:t>
              </a:r>
            </a:p>
            <a:p>
              <a:pPr algn="ctr"/>
              <a:r>
                <a:rPr lang="ru-RU" sz="1500">
                  <a:solidFill>
                    <a:schemeClr val="tx1"/>
                  </a:solidFill>
                  <a:effectLst/>
                </a:rPr>
                <a:t>компиляция</a:t>
              </a:r>
            </a:p>
            <a:p>
              <a:pPr algn="ctr"/>
              <a:r>
                <a:rPr lang="ru-RU" sz="1500">
                  <a:solidFill>
                    <a:srgbClr val="CC3300"/>
                  </a:solidFill>
                  <a:effectLst/>
                </a:rPr>
                <a:t>scp</a:t>
              </a:r>
            </a:p>
          </p:txBody>
        </p:sp>
        <p:sp>
          <p:nvSpPr>
            <p:cNvPr id="735237" name="Text Box 5"/>
            <p:cNvSpPr txBox="1">
              <a:spLocks noChangeArrowheads="1"/>
            </p:cNvSpPr>
            <p:nvPr/>
          </p:nvSpPr>
          <p:spPr bwMode="auto">
            <a:xfrm>
              <a:off x="4343" y="1541"/>
              <a:ext cx="1273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chemeClr val="tx1"/>
                  </a:solidFill>
                  <a:effectLst/>
                </a:rPr>
                <a:t>Специализация</a:t>
              </a:r>
            </a:p>
            <a:p>
              <a:pPr algn="ctr"/>
              <a:r>
                <a:rPr lang="ru-RU" sz="1500">
                  <a:solidFill>
                    <a:schemeClr val="tx1"/>
                  </a:solidFill>
                  <a:effectLst/>
                </a:rPr>
                <a:t>программ</a:t>
              </a:r>
            </a:p>
          </p:txBody>
        </p:sp>
        <p:sp>
          <p:nvSpPr>
            <p:cNvPr id="735238" name="Text Box 6"/>
            <p:cNvSpPr txBox="1">
              <a:spLocks noChangeArrowheads="1"/>
            </p:cNvSpPr>
            <p:nvPr/>
          </p:nvSpPr>
          <p:spPr bwMode="auto">
            <a:xfrm>
              <a:off x="4460" y="949"/>
              <a:ext cx="1316" cy="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chemeClr val="tx1"/>
                  </a:solidFill>
                  <a:effectLst/>
                </a:rPr>
                <a:t>Приложения</a:t>
              </a:r>
            </a:p>
            <a:p>
              <a:pPr algn="ctr"/>
              <a:r>
                <a:rPr lang="ru-RU" sz="1500">
                  <a:solidFill>
                    <a:schemeClr val="tx1"/>
                  </a:solidFill>
                  <a:effectLst/>
                </a:rPr>
                <a:t>суперкомпиляции,</a:t>
              </a:r>
            </a:p>
            <a:p>
              <a:pPr algn="ctr"/>
              <a:r>
                <a:rPr lang="ru-RU" sz="1500">
                  <a:solidFill>
                    <a:schemeClr val="tx1"/>
                  </a:solidFill>
                  <a:effectLst/>
                </a:rPr>
                <a:t>в том числе</a:t>
              </a:r>
            </a:p>
          </p:txBody>
        </p:sp>
        <p:sp>
          <p:nvSpPr>
            <p:cNvPr id="735239" name="Text Box 7"/>
            <p:cNvSpPr txBox="1">
              <a:spLocks noChangeArrowheads="1"/>
            </p:cNvSpPr>
            <p:nvPr/>
          </p:nvSpPr>
          <p:spPr bwMode="auto">
            <a:xfrm>
              <a:off x="2022" y="515"/>
              <a:ext cx="1746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chemeClr val="tx1"/>
                  </a:solidFill>
                  <a:effectLst/>
                </a:rPr>
                <a:t>Базовые</a:t>
              </a:r>
            </a:p>
            <a:p>
              <a:pPr algn="ctr"/>
              <a:r>
                <a:rPr lang="ru-RU" sz="1500">
                  <a:solidFill>
                    <a:schemeClr val="tx1"/>
                  </a:solidFill>
                  <a:effectLst/>
                </a:rPr>
                <a:t>понятия и методы</a:t>
              </a:r>
            </a:p>
            <a:p>
              <a:pPr algn="ctr"/>
              <a:r>
                <a:rPr lang="ru-RU" sz="1500">
                  <a:solidFill>
                    <a:schemeClr val="tx1"/>
                  </a:solidFill>
                  <a:effectLst/>
                </a:rPr>
                <a:t>метавычислений</a:t>
              </a:r>
            </a:p>
            <a:p>
              <a:pPr algn="ctr"/>
              <a:r>
                <a:rPr lang="ru-RU" sz="1500">
                  <a:solidFill>
                    <a:srgbClr val="CC3300"/>
                  </a:solidFill>
                  <a:effectLst/>
                </a:rPr>
                <a:t>int, SR, ptr</a:t>
              </a:r>
            </a:p>
          </p:txBody>
        </p:sp>
        <p:sp>
          <p:nvSpPr>
            <p:cNvPr id="735240" name="Text Box 8"/>
            <p:cNvSpPr txBox="1">
              <a:spLocks noChangeArrowheads="1"/>
            </p:cNvSpPr>
            <p:nvPr/>
          </p:nvSpPr>
          <p:spPr bwMode="auto">
            <a:xfrm>
              <a:off x="2639" y="1715"/>
              <a:ext cx="1746" cy="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chemeClr val="tx1"/>
                  </a:solidFill>
                  <a:effectLst/>
                </a:rPr>
                <a:t>Инверсное</a:t>
              </a:r>
            </a:p>
            <a:p>
              <a:pPr algn="ctr"/>
              <a:r>
                <a:rPr lang="ru-RU" sz="1500">
                  <a:solidFill>
                    <a:schemeClr val="tx1"/>
                  </a:solidFill>
                  <a:effectLst/>
                </a:rPr>
                <a:t>вычисление</a:t>
              </a:r>
            </a:p>
            <a:p>
              <a:pPr algn="ctr"/>
              <a:r>
                <a:rPr lang="ru-RU" sz="1500">
                  <a:solidFill>
                    <a:srgbClr val="CC3300"/>
                  </a:solidFill>
                  <a:effectLst/>
                </a:rPr>
                <a:t>ura</a:t>
              </a:r>
            </a:p>
          </p:txBody>
        </p:sp>
        <p:sp>
          <p:nvSpPr>
            <p:cNvPr id="735241" name="Text Box 9"/>
            <p:cNvSpPr txBox="1">
              <a:spLocks noChangeArrowheads="1"/>
            </p:cNvSpPr>
            <p:nvPr/>
          </p:nvSpPr>
          <p:spPr bwMode="auto">
            <a:xfrm>
              <a:off x="1403" y="1724"/>
              <a:ext cx="1746" cy="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chemeClr val="tx1"/>
                  </a:solidFill>
                  <a:effectLst/>
                </a:rPr>
                <a:t>Окрестностный</a:t>
              </a:r>
            </a:p>
            <a:p>
              <a:pPr algn="ctr"/>
              <a:r>
                <a:rPr lang="ru-RU" sz="1500">
                  <a:solidFill>
                    <a:schemeClr val="tx1"/>
                  </a:solidFill>
                  <a:effectLst/>
                </a:rPr>
                <a:t>анализ</a:t>
              </a:r>
            </a:p>
            <a:p>
              <a:pPr algn="ctr"/>
              <a:r>
                <a:rPr lang="ru-RU" sz="1500">
                  <a:solidFill>
                    <a:srgbClr val="CC3300"/>
                  </a:solidFill>
                  <a:effectLst/>
                </a:rPr>
                <a:t>nan</a:t>
              </a:r>
            </a:p>
          </p:txBody>
        </p:sp>
        <p:sp>
          <p:nvSpPr>
            <p:cNvPr id="735242" name="Text Box 10"/>
            <p:cNvSpPr txBox="1">
              <a:spLocks noChangeArrowheads="1"/>
            </p:cNvSpPr>
            <p:nvPr/>
          </p:nvSpPr>
          <p:spPr bwMode="auto">
            <a:xfrm>
              <a:off x="4575" y="472"/>
              <a:ext cx="1212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rgbClr val="006600"/>
                  </a:solidFill>
                  <a:effectLst/>
                </a:rPr>
                <a:t>Приложения</a:t>
              </a:r>
            </a:p>
            <a:p>
              <a:pPr algn="ctr"/>
              <a:r>
                <a:rPr lang="ru-RU" sz="1500">
                  <a:solidFill>
                    <a:srgbClr val="006600"/>
                  </a:solidFill>
                  <a:effectLst/>
                </a:rPr>
                <a:t>метавычислений</a:t>
              </a:r>
            </a:p>
          </p:txBody>
        </p:sp>
        <p:sp>
          <p:nvSpPr>
            <p:cNvPr id="735243" name="Text Box 11"/>
            <p:cNvSpPr txBox="1">
              <a:spLocks noChangeArrowheads="1"/>
            </p:cNvSpPr>
            <p:nvPr/>
          </p:nvSpPr>
          <p:spPr bwMode="auto">
            <a:xfrm>
              <a:off x="1369" y="869"/>
              <a:ext cx="809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chemeClr val="tx1"/>
                  </a:solidFill>
                  <a:effectLst/>
                </a:rPr>
                <a:t>Иные методы</a:t>
              </a:r>
            </a:p>
          </p:txBody>
        </p:sp>
        <p:sp>
          <p:nvSpPr>
            <p:cNvPr id="735244" name="Text Box 12"/>
            <p:cNvSpPr txBox="1">
              <a:spLocks noChangeArrowheads="1"/>
            </p:cNvSpPr>
            <p:nvPr/>
          </p:nvSpPr>
          <p:spPr bwMode="auto">
            <a:xfrm>
              <a:off x="222" y="1212"/>
              <a:ext cx="938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chemeClr val="tx1"/>
                  </a:solidFill>
                  <a:effectLst/>
                </a:rPr>
                <a:t>Иные</a:t>
              </a:r>
            </a:p>
            <a:p>
              <a:pPr algn="ctr"/>
              <a:r>
                <a:rPr lang="ru-RU" sz="1500">
                  <a:solidFill>
                    <a:schemeClr val="tx1"/>
                  </a:solidFill>
                  <a:effectLst/>
                </a:rPr>
                <a:t>приложения</a:t>
              </a:r>
            </a:p>
          </p:txBody>
        </p:sp>
        <p:sp>
          <p:nvSpPr>
            <p:cNvPr id="735245" name="Text Box 13"/>
            <p:cNvSpPr txBox="1">
              <a:spLocks noChangeArrowheads="1"/>
            </p:cNvSpPr>
            <p:nvPr/>
          </p:nvSpPr>
          <p:spPr bwMode="auto">
            <a:xfrm>
              <a:off x="279" y="3902"/>
              <a:ext cx="5064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rgbClr val="CC3300"/>
                  </a:solidFill>
                  <a:effectLst/>
                </a:rPr>
                <a:t>[2] Л.В.Парменова  «Метавычисления и их применения. Суперкомпиляция»</a:t>
              </a:r>
            </a:p>
          </p:txBody>
        </p:sp>
        <p:sp>
          <p:nvSpPr>
            <p:cNvPr id="735246" name="Text Box 14"/>
            <p:cNvSpPr txBox="1">
              <a:spLocks noChangeArrowheads="1"/>
            </p:cNvSpPr>
            <p:nvPr/>
          </p:nvSpPr>
          <p:spPr bwMode="auto">
            <a:xfrm>
              <a:off x="1221" y="3720"/>
              <a:ext cx="3500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rgbClr val="CC3300"/>
                  </a:solidFill>
                  <a:effectLst/>
                </a:rPr>
                <a:t>[1] С.М.Абрамов «Метавычисления и их применения»</a:t>
              </a:r>
            </a:p>
          </p:txBody>
        </p:sp>
        <p:sp>
          <p:nvSpPr>
            <p:cNvPr id="735247" name="Text Box 15"/>
            <p:cNvSpPr txBox="1">
              <a:spLocks noChangeArrowheads="1"/>
            </p:cNvSpPr>
            <p:nvPr/>
          </p:nvSpPr>
          <p:spPr bwMode="auto">
            <a:xfrm>
              <a:off x="296" y="241"/>
              <a:ext cx="174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rgbClr val="CC3300"/>
                  </a:solidFill>
                  <a:effectLst/>
                </a:rPr>
                <a:t>Область возможных</a:t>
              </a:r>
            </a:p>
            <a:p>
              <a:pPr algn="ctr"/>
              <a:r>
                <a:rPr lang="ru-RU" sz="1500">
                  <a:solidFill>
                    <a:srgbClr val="CC3300"/>
                  </a:solidFill>
                  <a:effectLst/>
                </a:rPr>
                <a:t>новых исследований</a:t>
              </a:r>
            </a:p>
          </p:txBody>
        </p:sp>
        <p:sp>
          <p:nvSpPr>
            <p:cNvPr id="735248" name="Text Box 16"/>
            <p:cNvSpPr txBox="1">
              <a:spLocks noChangeArrowheads="1"/>
            </p:cNvSpPr>
            <p:nvPr/>
          </p:nvSpPr>
          <p:spPr bwMode="auto">
            <a:xfrm>
              <a:off x="1054" y="2616"/>
              <a:ext cx="174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chemeClr val="tx1"/>
                  </a:solidFill>
                  <a:effectLst/>
                </a:rPr>
                <a:t>Окрестностное</a:t>
              </a:r>
            </a:p>
            <a:p>
              <a:pPr algn="ctr"/>
              <a:r>
                <a:rPr lang="ru-RU" sz="1500">
                  <a:solidFill>
                    <a:schemeClr val="tx1"/>
                  </a:solidFill>
                  <a:effectLst/>
                </a:rPr>
                <a:t>тестирование</a:t>
              </a:r>
            </a:p>
          </p:txBody>
        </p:sp>
        <p:sp>
          <p:nvSpPr>
            <p:cNvPr id="735249" name="Text Box 17"/>
            <p:cNvSpPr txBox="1">
              <a:spLocks noChangeArrowheads="1"/>
            </p:cNvSpPr>
            <p:nvPr/>
          </p:nvSpPr>
          <p:spPr bwMode="auto">
            <a:xfrm>
              <a:off x="2057" y="3027"/>
              <a:ext cx="1746" cy="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chemeClr val="tx1"/>
                  </a:solidFill>
                  <a:effectLst/>
                </a:rPr>
                <a:t>Реализация</a:t>
              </a:r>
            </a:p>
            <a:p>
              <a:pPr algn="ctr"/>
              <a:r>
                <a:rPr lang="ru-RU" sz="1500">
                  <a:solidFill>
                    <a:schemeClr val="tx1"/>
                  </a:solidFill>
                  <a:effectLst/>
                </a:rPr>
                <a:t>нестандартных</a:t>
              </a:r>
            </a:p>
            <a:p>
              <a:pPr algn="ctr"/>
              <a:r>
                <a:rPr lang="ru-RU" sz="1500">
                  <a:solidFill>
                    <a:schemeClr val="tx1"/>
                  </a:solidFill>
                  <a:effectLst/>
                </a:rPr>
                <a:t>семантик</a:t>
              </a:r>
            </a:p>
          </p:txBody>
        </p:sp>
        <p:sp>
          <p:nvSpPr>
            <p:cNvPr id="735250" name="Text Box 18"/>
            <p:cNvSpPr txBox="1">
              <a:spLocks noChangeArrowheads="1"/>
            </p:cNvSpPr>
            <p:nvPr/>
          </p:nvSpPr>
          <p:spPr bwMode="auto">
            <a:xfrm>
              <a:off x="3326" y="2516"/>
              <a:ext cx="1162" cy="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chemeClr val="tx1"/>
                  </a:solidFill>
                  <a:effectLst/>
                </a:rPr>
                <a:t>Инверсное</a:t>
              </a:r>
            </a:p>
            <a:p>
              <a:pPr algn="ctr"/>
              <a:r>
                <a:rPr lang="ru-RU" sz="1500">
                  <a:solidFill>
                    <a:schemeClr val="tx1"/>
                  </a:solidFill>
                  <a:effectLst/>
                </a:rPr>
                <a:t>программиро-вание</a:t>
              </a:r>
            </a:p>
          </p:txBody>
        </p:sp>
        <p:sp>
          <p:nvSpPr>
            <p:cNvPr id="735251" name="Text Box 19"/>
            <p:cNvSpPr txBox="1">
              <a:spLocks noChangeArrowheads="1"/>
            </p:cNvSpPr>
            <p:nvPr/>
          </p:nvSpPr>
          <p:spPr bwMode="auto">
            <a:xfrm>
              <a:off x="3463" y="472"/>
              <a:ext cx="1169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rgbClr val="006600"/>
                  </a:solidFill>
                  <a:effectLst/>
                </a:rPr>
                <a:t>Методы</a:t>
              </a:r>
            </a:p>
            <a:p>
              <a:pPr algn="ctr"/>
              <a:r>
                <a:rPr lang="ru-RU" sz="1500">
                  <a:solidFill>
                    <a:srgbClr val="006600"/>
                  </a:solidFill>
                  <a:effectLst/>
                </a:rPr>
                <a:t>метавычислений</a:t>
              </a:r>
            </a:p>
          </p:txBody>
        </p:sp>
      </p:grpSp>
      <p:sp>
        <p:nvSpPr>
          <p:cNvPr id="735252" name="Text Box 20"/>
          <p:cNvSpPr txBox="1">
            <a:spLocks noChangeArrowheads="1"/>
          </p:cNvSpPr>
          <p:nvPr/>
        </p:nvSpPr>
        <p:spPr bwMode="auto">
          <a:xfrm>
            <a:off x="671513" y="-82550"/>
            <a:ext cx="776605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>
                <a:effectLst>
                  <a:outerShdw blurRad="38100" dist="38100" dir="2700000" algn="tl">
                    <a:srgbClr val="000000"/>
                  </a:outerShdw>
                </a:effectLst>
              </a:rPr>
              <a:t>Структура курса</a:t>
            </a:r>
          </a:p>
        </p:txBody>
      </p:sp>
      <p:sp>
        <p:nvSpPr>
          <p:cNvPr id="735253" name="AutoShape 21"/>
          <p:cNvSpPr>
            <a:spLocks noChangeArrowheads="1"/>
          </p:cNvSpPr>
          <p:nvPr/>
        </p:nvSpPr>
        <p:spPr bwMode="auto">
          <a:xfrm rot="-3173507">
            <a:off x="7312819" y="4242594"/>
            <a:ext cx="887413" cy="3089275"/>
          </a:xfrm>
          <a:prstGeom prst="upArrow">
            <a:avLst>
              <a:gd name="adj1" fmla="val 50000"/>
              <a:gd name="adj2" fmla="val 87030"/>
            </a:avLst>
          </a:prstGeom>
          <a:solidFill>
            <a:srgbClr val="FF0000">
              <a:alpha val="75000"/>
            </a:srgb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35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35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525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Глава 5</a:t>
            </a:r>
            <a:r>
              <a:rPr lang="en-US" sz="4000"/>
              <a:t>. </a:t>
            </a:r>
            <a:r>
              <a:rPr lang="ru-RU" sz="4000"/>
              <a:t>Инверсное программирование</a:t>
            </a:r>
          </a:p>
        </p:txBody>
      </p:sp>
      <p:sp>
        <p:nvSpPr>
          <p:cNvPr id="7372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17500" y="1600200"/>
            <a:ext cx="8739188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3200"/>
              <a:t>Технология программирования, основанная на использовании инверсных вычислений</a:t>
            </a:r>
          </a:p>
          <a:p>
            <a:pPr>
              <a:lnSpc>
                <a:spcPct val="90000"/>
              </a:lnSpc>
            </a:pPr>
            <a:r>
              <a:rPr lang="ru-RU" sz="3200" b="1" i="1"/>
              <a:t>Инверсное программирование:</a:t>
            </a:r>
            <a:r>
              <a:rPr lang="ru-RU" sz="3200"/>
              <a:t> программист вместо того чтобы программировать требуемую в задании функцию </a:t>
            </a:r>
            <a:r>
              <a:rPr lang="ru-RU" sz="3200" b="1"/>
              <a:t>f</a:t>
            </a:r>
            <a:r>
              <a:rPr lang="ru-RU" sz="3200"/>
              <a:t>, реализует программу </a:t>
            </a:r>
            <a:r>
              <a:rPr lang="ru-RU" sz="3200" b="1"/>
              <a:t>p</a:t>
            </a:r>
            <a:r>
              <a:rPr lang="ru-RU" sz="3200"/>
              <a:t>, функция которой при инверсном вычислении совпадает с функцией </a:t>
            </a:r>
            <a:r>
              <a:rPr lang="ru-RU" sz="3200" b="1"/>
              <a:t>f</a:t>
            </a:r>
            <a:endParaRPr lang="ru-RU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Глава 5</a:t>
            </a:r>
            <a:r>
              <a:rPr lang="en-US" sz="4000"/>
              <a:t>. </a:t>
            </a:r>
            <a:r>
              <a:rPr lang="ru-RU" sz="4000"/>
              <a:t>Инверсное программирование</a:t>
            </a:r>
          </a:p>
        </p:txBody>
      </p:sp>
      <p:sp>
        <p:nvSpPr>
          <p:cNvPr id="7434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00200"/>
            <a:ext cx="8907463" cy="5257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/>
              <a:t>С каждым текстом программы </a:t>
            </a:r>
            <a:r>
              <a:rPr lang="ru-RU" b="1"/>
              <a:t>p</a:t>
            </a:r>
            <a:r>
              <a:rPr lang="ru-RU"/>
              <a:t> можно связать не одну, а две функции программы:</a:t>
            </a:r>
          </a:p>
          <a:p>
            <a:pPr lvl="1">
              <a:lnSpc>
                <a:spcPct val="80000"/>
              </a:lnSpc>
            </a:pPr>
            <a:r>
              <a:rPr lang="ru-RU" sz="2800" b="1"/>
              <a:t>p :: D -&gt; EVal</a:t>
            </a:r>
            <a:r>
              <a:rPr lang="ru-RU" sz="2800"/>
              <a:t> — обычная функция программы (семантика):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800" b="1"/>
              <a:t>				</a:t>
            </a:r>
            <a:r>
              <a:rPr lang="ru-RU" sz="2800" b="1"/>
              <a:t>p d = int p d</a:t>
            </a:r>
            <a:r>
              <a:rPr lang="en-US" sz="2800" b="1"/>
              <a:t/>
            </a:r>
            <a:br>
              <a:rPr lang="en-US" sz="2800" b="1"/>
            </a:br>
            <a:endParaRPr lang="ru-RU" sz="1200" b="1"/>
          </a:p>
          <a:p>
            <a:pPr lvl="1">
              <a:lnSpc>
                <a:spcPct val="80000"/>
              </a:lnSpc>
            </a:pPr>
            <a:r>
              <a:rPr lang="ru-RU" sz="2800" b="1"/>
              <a:t>p</a:t>
            </a:r>
            <a:r>
              <a:rPr lang="ru-RU" sz="2800" b="1" baseline="-25000"/>
              <a:t>inv</a:t>
            </a:r>
            <a:r>
              <a:rPr lang="ru-RU" sz="2800" b="1"/>
              <a:t> :: D</a:t>
            </a:r>
            <a:r>
              <a:rPr lang="ru-RU" sz="2800" b="1" baseline="-25000"/>
              <a:t>inv</a:t>
            </a:r>
            <a:r>
              <a:rPr lang="ru-RU" sz="2800" b="1"/>
              <a:t> -&gt; R</a:t>
            </a:r>
            <a:r>
              <a:rPr lang="ru-RU" sz="2800" b="1" baseline="-25000"/>
              <a:t>inv</a:t>
            </a:r>
            <a:r>
              <a:rPr lang="ru-RU" sz="2800"/>
              <a:t> — инверсная функция (семантика) программы:</a:t>
            </a:r>
            <a:r>
              <a:rPr lang="en-US" sz="2800"/>
              <a:t/>
            </a:r>
            <a:br>
              <a:rPr lang="en-US" sz="2800"/>
            </a:br>
            <a:endParaRPr lang="ru-RU" sz="1200"/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800" b="1"/>
              <a:t> 				</a:t>
            </a:r>
            <a:r>
              <a:rPr lang="ru-RU" sz="2800" b="1"/>
              <a:t>p</a:t>
            </a:r>
            <a:r>
              <a:rPr lang="ru-RU" sz="2800" b="1" baseline="-25000"/>
              <a:t>inv</a:t>
            </a:r>
            <a:r>
              <a:rPr lang="ru-RU" sz="2800" b="1"/>
              <a:t> (x,y) </a:t>
            </a:r>
            <a:r>
              <a:rPr lang="en-US" sz="2800" b="1"/>
              <a:t>=</a:t>
            </a:r>
            <a:r>
              <a:rPr lang="ru-RU" sz="2800" b="1"/>
              <a:t> ura p x y</a:t>
            </a:r>
            <a:r>
              <a:rPr lang="en-US" sz="2800" b="1"/>
              <a:t/>
            </a:r>
            <a:br>
              <a:rPr lang="en-US" sz="2800" b="1"/>
            </a:br>
            <a:r>
              <a:rPr lang="en-US" sz="1200" b="1"/>
              <a:t/>
            </a:r>
            <a:br>
              <a:rPr lang="en-US" sz="1200" b="1"/>
            </a:br>
            <a:r>
              <a:rPr lang="ru-RU" sz="2800"/>
              <a:t>где </a:t>
            </a:r>
            <a:r>
              <a:rPr lang="ru-RU" sz="2800" b="1"/>
              <a:t>D</a:t>
            </a:r>
            <a:r>
              <a:rPr lang="ru-RU" sz="2800" b="1" baseline="-25000"/>
              <a:t>inv</a:t>
            </a:r>
            <a:r>
              <a:rPr lang="ru-RU" sz="2800" b="1"/>
              <a:t>=(Class,</a:t>
            </a:r>
            <a:r>
              <a:rPr lang="en-US" sz="2800" b="1"/>
              <a:t> </a:t>
            </a:r>
            <a:r>
              <a:rPr lang="ru-RU" sz="2800" b="1"/>
              <a:t>Eval)</a:t>
            </a:r>
            <a:r>
              <a:rPr lang="ru-RU" sz="2800"/>
              <a:t> — тип запросов на инверсное вычисление</a:t>
            </a:r>
            <a:r>
              <a:rPr lang="en-US" sz="2800"/>
              <a:t>;</a:t>
            </a:r>
            <a:br>
              <a:rPr lang="en-US" sz="2800"/>
            </a:br>
            <a:r>
              <a:rPr lang="ru-RU" sz="2800" b="1"/>
              <a:t>R</a:t>
            </a:r>
            <a:r>
              <a:rPr lang="ru-RU" sz="2800" b="1" baseline="-25000"/>
              <a:t>inv</a:t>
            </a:r>
            <a:r>
              <a:rPr lang="ru-RU" sz="2800" b="1"/>
              <a:t>=[(Subst,Restr)]</a:t>
            </a:r>
            <a:r>
              <a:rPr lang="ru-RU" sz="2800"/>
              <a:t> — тип результатов инверсного вычисления.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/>
              <a:t>Перенос инверсных вычислений на произвольный язык L</a:t>
            </a:r>
          </a:p>
        </p:txBody>
      </p:sp>
      <p:sp>
        <p:nvSpPr>
          <p:cNvPr id="73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>
                <a:latin typeface="Arial" charset="0"/>
              </a:rPr>
              <a:t>мотивация и варианты п</a:t>
            </a:r>
            <a:r>
              <a:rPr lang="ru-RU"/>
              <a:t>еренос</a:t>
            </a:r>
            <a:r>
              <a:rPr lang="ru-RU">
                <a:latin typeface="Arial" charset="0"/>
              </a:rPr>
              <a:t>а</a:t>
            </a:r>
            <a:r>
              <a:rPr lang="ru-RU"/>
              <a:t> инверсных вычислений с языка </a:t>
            </a:r>
            <a:r>
              <a:rPr lang="ru-RU" b="1"/>
              <a:t>R</a:t>
            </a:r>
            <a:r>
              <a:rPr lang="ru-RU"/>
              <a:t> на произвольный язык программирования</a:t>
            </a:r>
            <a:r>
              <a:rPr lang="en-US"/>
              <a:t> </a:t>
            </a:r>
            <a:r>
              <a:rPr lang="ru-RU" b="1"/>
              <a:t>L</a:t>
            </a:r>
            <a:endParaRPr lang="ru-RU"/>
          </a:p>
          <a:p>
            <a:r>
              <a:rPr lang="ru-RU" b="1"/>
              <a:t>inv :: ProgR -&gt; D -&gt; Dinv -&gt; Rinv</a:t>
            </a:r>
            <a:r>
              <a:rPr lang="en-US" b="1"/>
              <a:t/>
            </a:r>
            <a:br>
              <a:rPr lang="en-US" b="1"/>
            </a:br>
            <a:r>
              <a:rPr lang="ru-RU" b="1"/>
              <a:t>inv intL p (x,y) = ura intL (p.:.x) y</a:t>
            </a:r>
            <a:r>
              <a:rPr lang="en-US" b="1"/>
              <a:t/>
            </a:r>
            <a:br>
              <a:rPr lang="en-US" b="1"/>
            </a:br>
            <a:r>
              <a:rPr lang="en-US" b="1"/>
              <a:t>     </a:t>
            </a:r>
            <a:r>
              <a:rPr lang="ru-RU" b="1"/>
              <a:t>where</a:t>
            </a:r>
            <a:r>
              <a:rPr lang="en-US" b="1"/>
              <a:t>  </a:t>
            </a:r>
            <a:r>
              <a:rPr lang="ru-RU" b="1"/>
              <a:t>(.:.) :: ProgL-&gt;Class -&gt; Class</a:t>
            </a:r>
            <a:r>
              <a:rPr lang="en-US" b="1"/>
              <a:t/>
            </a:r>
            <a:br>
              <a:rPr lang="en-US" b="1"/>
            </a:br>
            <a:r>
              <a:rPr lang="en-US" b="1"/>
              <a:t>                  </a:t>
            </a:r>
            <a:r>
              <a:rPr lang="ru-RU" b="1"/>
              <a:t>p.:.(ces,r) = ((p:ces),r)</a:t>
            </a:r>
            <a:endParaRPr lang="en-US" b="1"/>
          </a:p>
          <a:p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/>
              <a:t>Корректность переноса инверсных вычислений</a:t>
            </a:r>
          </a:p>
        </p:txBody>
      </p:sp>
      <p:sp>
        <p:nvSpPr>
          <p:cNvPr id="74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dirty="0">
                <a:latin typeface="Arial" charset="0"/>
              </a:rPr>
              <a:t>Теорема.</a:t>
            </a:r>
            <a:r>
              <a:rPr lang="ru-RU" dirty="0"/>
              <a:t> Пусть</a:t>
            </a:r>
            <a:r>
              <a:rPr lang="ru-RU" dirty="0">
                <a:latin typeface="Arial" charset="0"/>
              </a:rPr>
              <a:t> </a:t>
            </a:r>
            <a:r>
              <a:rPr lang="en-US" b="1" dirty="0">
                <a:latin typeface="Arial" charset="0"/>
              </a:rPr>
              <a:t>L</a:t>
            </a:r>
            <a:r>
              <a:rPr lang="en-US" dirty="0">
                <a:latin typeface="Arial" charset="0"/>
              </a:rPr>
              <a:t> </a:t>
            </a:r>
            <a:r>
              <a:rPr lang="ru-RU" dirty="0">
                <a:latin typeface="Arial" charset="0"/>
              </a:rPr>
              <a:t>— произвольный язык программирования, </a:t>
            </a:r>
            <a:r>
              <a:rPr lang="en-US" b="1" dirty="0">
                <a:latin typeface="Arial" charset="0"/>
              </a:rPr>
              <a:t>p</a:t>
            </a:r>
            <a:r>
              <a:rPr lang="en-US" dirty="0"/>
              <a:t> </a:t>
            </a:r>
            <a:r>
              <a:rPr lang="ru-RU" dirty="0"/>
              <a:t>— </a:t>
            </a:r>
            <a:r>
              <a:rPr lang="en-US" b="1" dirty="0"/>
              <a:t>L</a:t>
            </a:r>
            <a:r>
              <a:rPr lang="en-US" dirty="0"/>
              <a:t>-</a:t>
            </a:r>
            <a:r>
              <a:rPr lang="ru-RU" dirty="0">
                <a:latin typeface="Arial" charset="0"/>
              </a:rPr>
              <a:t>программа, </a:t>
            </a:r>
            <a:r>
              <a:rPr lang="en-US" b="1" dirty="0" err="1">
                <a:latin typeface="Arial" charset="0"/>
              </a:rPr>
              <a:t>intL</a:t>
            </a:r>
            <a:r>
              <a:rPr lang="en-US" dirty="0"/>
              <a:t> </a:t>
            </a:r>
            <a:r>
              <a:rPr lang="ru-RU" dirty="0"/>
              <a:t>—</a:t>
            </a:r>
            <a:r>
              <a:rPr lang="ru-RU" dirty="0">
                <a:latin typeface="Arial" charset="0"/>
              </a:rPr>
              <a:t> </a:t>
            </a:r>
            <a:r>
              <a:rPr lang="en-US" b="1" dirty="0">
                <a:latin typeface="Arial" charset="0"/>
              </a:rPr>
              <a:t>L/R</a:t>
            </a:r>
            <a:r>
              <a:rPr lang="en-US" dirty="0"/>
              <a:t>-</a:t>
            </a:r>
            <a:r>
              <a:rPr lang="ru-RU" dirty="0"/>
              <a:t>интерпретатор</a:t>
            </a:r>
            <a:r>
              <a:rPr lang="en-US" dirty="0"/>
              <a:t>,</a:t>
            </a:r>
            <a:r>
              <a:rPr lang="ru-RU" dirty="0"/>
              <a:t> </a:t>
            </a:r>
            <a:r>
              <a:rPr lang="en-US" b="1" dirty="0">
                <a:latin typeface="Arial" charset="0"/>
              </a:rPr>
              <a:t>x</a:t>
            </a:r>
            <a:r>
              <a:rPr lang="en-US" dirty="0">
                <a:latin typeface="Arial" charset="0"/>
              </a:rPr>
              <a:t> </a:t>
            </a:r>
            <a:r>
              <a:rPr lang="ru-RU" dirty="0">
                <a:latin typeface="Arial" charset="0"/>
              </a:rPr>
              <a:t>— класс, обобщенное данное для </a:t>
            </a:r>
            <a:r>
              <a:rPr lang="en-US" b="1" dirty="0">
                <a:latin typeface="Arial" charset="0"/>
              </a:rPr>
              <a:t>p</a:t>
            </a:r>
            <a:r>
              <a:rPr lang="en-US" dirty="0"/>
              <a:t>, </a:t>
            </a:r>
            <a:r>
              <a:rPr lang="en-US" b="1" dirty="0">
                <a:latin typeface="Arial" charset="0"/>
              </a:rPr>
              <a:t>y</a:t>
            </a:r>
            <a:r>
              <a:rPr lang="en-US" dirty="0">
                <a:latin typeface="Arial" charset="0"/>
              </a:rPr>
              <a:t> </a:t>
            </a:r>
            <a:r>
              <a:rPr lang="ru-RU" dirty="0">
                <a:latin typeface="Arial" charset="0"/>
              </a:rPr>
              <a:t>— значение.  Тогда вычисление:</a:t>
            </a:r>
            <a:br>
              <a:rPr lang="ru-RU" dirty="0">
                <a:latin typeface="Arial" charset="0"/>
              </a:rPr>
            </a:br>
            <a:r>
              <a:rPr lang="ru-RU" dirty="0">
                <a:latin typeface="Arial" charset="0"/>
              </a:rPr>
              <a:t/>
            </a:r>
            <a:br>
              <a:rPr lang="ru-RU" dirty="0">
                <a:latin typeface="Arial" charset="0"/>
              </a:rPr>
            </a:br>
            <a:r>
              <a:rPr lang="ru-RU" b="1" dirty="0" err="1"/>
              <a:t>inv</a:t>
            </a:r>
            <a:r>
              <a:rPr lang="ru-RU" b="1" dirty="0"/>
              <a:t> </a:t>
            </a:r>
            <a:r>
              <a:rPr lang="ru-RU" b="1" dirty="0" err="1"/>
              <a:t>intL</a:t>
            </a:r>
            <a:r>
              <a:rPr lang="ru-RU" b="1" dirty="0"/>
              <a:t> p (x,</a:t>
            </a:r>
            <a:r>
              <a:rPr lang="en-US" b="1" dirty="0"/>
              <a:t> </a:t>
            </a:r>
            <a:r>
              <a:rPr lang="ru-RU" b="1" dirty="0"/>
              <a:t>y) </a:t>
            </a:r>
            <a:r>
              <a:rPr lang="en-US" b="1" dirty="0" smtClean="0"/>
              <a:t>*</a:t>
            </a:r>
            <a:r>
              <a:rPr lang="en-US" altLang="ru-RU" b="1" dirty="0" smtClean="0">
                <a:sym typeface="SymbolProp BT" pitchFamily="2" charset="2"/>
              </a:rPr>
              <a:t></a:t>
            </a:r>
            <a:r>
              <a:rPr lang="ru-RU" b="1" dirty="0" smtClean="0"/>
              <a:t>[(</a:t>
            </a:r>
            <a:r>
              <a:rPr lang="ru-RU" b="1" dirty="0"/>
              <a:t>s</a:t>
            </a:r>
            <a:r>
              <a:rPr lang="ru-RU" b="1" baseline="-25000" dirty="0"/>
              <a:t>1</a:t>
            </a:r>
            <a:r>
              <a:rPr lang="ru-RU" b="1" dirty="0"/>
              <a:t>,r</a:t>
            </a:r>
            <a:r>
              <a:rPr lang="ru-RU" b="1" baseline="-25000" dirty="0"/>
              <a:t>1</a:t>
            </a:r>
            <a:r>
              <a:rPr lang="ru-RU" b="1" dirty="0"/>
              <a:t>), (s</a:t>
            </a:r>
            <a:r>
              <a:rPr lang="ru-RU" b="1" baseline="-25000" dirty="0"/>
              <a:t>2</a:t>
            </a:r>
            <a:r>
              <a:rPr lang="ru-RU" b="1" dirty="0"/>
              <a:t>,r</a:t>
            </a:r>
            <a:r>
              <a:rPr lang="ru-RU" b="1" baseline="-25000" dirty="0"/>
              <a:t>2</a:t>
            </a:r>
            <a:r>
              <a:rPr lang="ru-RU" b="1" dirty="0"/>
              <a:t>),...]</a:t>
            </a:r>
            <a:r>
              <a:rPr lang="en-US" b="1" dirty="0"/>
              <a:t> </a:t>
            </a:r>
            <a:r>
              <a:rPr lang="ru-RU" b="1" dirty="0">
                <a:latin typeface="Arial" charset="0"/>
              </a:rPr>
              <a:t/>
            </a:r>
            <a:br>
              <a:rPr lang="ru-RU" b="1" dirty="0">
                <a:latin typeface="Arial" charset="0"/>
              </a:rPr>
            </a:br>
            <a:r>
              <a:rPr lang="ru-RU" b="1" dirty="0">
                <a:latin typeface="Arial" charset="0"/>
              </a:rPr>
              <a:t/>
            </a:r>
            <a:br>
              <a:rPr lang="ru-RU" b="1" dirty="0">
                <a:latin typeface="Arial" charset="0"/>
              </a:rPr>
            </a:br>
            <a:r>
              <a:rPr lang="ru-RU" dirty="0"/>
              <a:t>реализует инверсное</a:t>
            </a:r>
            <a:r>
              <a:rPr lang="ru-RU" dirty="0">
                <a:latin typeface="Arial" charset="0"/>
              </a:rPr>
              <a:t> вычисление и выполнено: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/>
              <a:t>Корректность переноса инверсных вычислений</a:t>
            </a:r>
          </a:p>
        </p:txBody>
      </p:sp>
      <p:sp>
        <p:nvSpPr>
          <p:cNvPr id="74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Stars1" pitchFamily="34" charset="2"/>
              <a:buAutoNum type="arabicPeriod"/>
            </a:pPr>
            <a:r>
              <a:rPr lang="ru-RU" sz="2800"/>
              <a:t>Классы </a:t>
            </a:r>
            <a:r>
              <a:rPr lang="ru-RU" sz="2800" b="1"/>
              <a:t>x</a:t>
            </a:r>
            <a:r>
              <a:rPr lang="ru-RU" sz="2800" b="1" baseline="-18000"/>
              <a:t>i</a:t>
            </a:r>
            <a:r>
              <a:rPr lang="ru-RU" sz="2800" b="1"/>
              <a:t> </a:t>
            </a:r>
            <a:r>
              <a:rPr lang="ru-RU" sz="2800" b="1">
                <a:latin typeface="Arial" charset="0"/>
              </a:rPr>
              <a:t>= </a:t>
            </a:r>
            <a:r>
              <a:rPr lang="en-US" sz="2800" b="1">
                <a:latin typeface="Arial" charset="0"/>
              </a:rPr>
              <a:t>x/.</a:t>
            </a:r>
            <a:r>
              <a:rPr lang="ru-RU" sz="2800" b="1">
                <a:latin typeface="Arial" charset="0"/>
              </a:rPr>
              <a:t>(</a:t>
            </a:r>
            <a:r>
              <a:rPr lang="en-US" sz="2800" b="1">
                <a:latin typeface="Arial" charset="0"/>
              </a:rPr>
              <a:t>S s</a:t>
            </a:r>
            <a:r>
              <a:rPr lang="en-US" sz="2800" b="1" baseline="-25000">
                <a:latin typeface="Arial" charset="0"/>
              </a:rPr>
              <a:t>i</a:t>
            </a:r>
            <a:r>
              <a:rPr lang="en-US" sz="2800" b="1">
                <a:latin typeface="Arial" charset="0"/>
              </a:rPr>
              <a:t>)/.(R r</a:t>
            </a:r>
            <a:r>
              <a:rPr lang="en-US" sz="2800" b="1" baseline="-25000">
                <a:latin typeface="Arial" charset="0"/>
              </a:rPr>
              <a:t>i</a:t>
            </a:r>
            <a:r>
              <a:rPr lang="en-US" sz="2800" b="1"/>
              <a:t>)</a:t>
            </a:r>
            <a:r>
              <a:rPr lang="en-US" sz="2800"/>
              <a:t> </a:t>
            </a:r>
            <a:r>
              <a:rPr lang="ru-RU" sz="2800"/>
              <a:t>— попарно непересекающиеся подклассы класса </a:t>
            </a:r>
            <a:r>
              <a:rPr lang="ru-RU" sz="2800" b="1"/>
              <a:t>x</a:t>
            </a:r>
            <a:endParaRPr lang="ru-RU" sz="2800"/>
          </a:p>
          <a:p>
            <a:pPr marL="609600" indent="-609600">
              <a:buFont typeface="Stars1" pitchFamily="34" charset="2"/>
              <a:buAutoNum type="arabicPeriod"/>
            </a:pPr>
            <a:r>
              <a:rPr lang="ru-RU" sz="2800"/>
              <a:t>Для любого </a:t>
            </a:r>
            <a:r>
              <a:rPr lang="ru-RU" sz="2800" b="1"/>
              <a:t>i</a:t>
            </a:r>
            <a:r>
              <a:rPr lang="ru-RU" sz="2800"/>
              <a:t> и любого данного </a:t>
            </a:r>
            <a:r>
              <a:rPr lang="ru-RU" sz="2800" b="1"/>
              <a:t>d</a:t>
            </a:r>
            <a:r>
              <a:rPr lang="ru-RU" sz="2800" b="1">
                <a:sym typeface="SymbolProp BT" pitchFamily="2" charset="2"/>
              </a:rPr>
              <a:t></a:t>
            </a:r>
            <a:r>
              <a:rPr lang="ru-RU" sz="2800" b="1"/>
              <a:t>&lt;x</a:t>
            </a:r>
            <a:r>
              <a:rPr lang="ru-RU" sz="2800" b="1" baseline="-18000"/>
              <a:t>i</a:t>
            </a:r>
            <a:r>
              <a:rPr lang="ru-RU" sz="2800" b="1"/>
              <a:t>&gt;</a:t>
            </a:r>
            <a:r>
              <a:rPr lang="ru-RU" sz="2800"/>
              <a:t> — программа </a:t>
            </a:r>
            <a:r>
              <a:rPr lang="ru-RU" sz="2800" b="1"/>
              <a:t>p</a:t>
            </a:r>
            <a:r>
              <a:rPr lang="ru-RU" sz="2800"/>
              <a:t> определена на </a:t>
            </a:r>
            <a:r>
              <a:rPr lang="ru-RU" sz="2800" b="1"/>
              <a:t>d</a:t>
            </a:r>
            <a:r>
              <a:rPr lang="ru-RU" sz="2800"/>
              <a:t> и </a:t>
            </a:r>
            <a:r>
              <a:rPr lang="ru-RU" sz="2800" b="1"/>
              <a:t>p d </a:t>
            </a:r>
            <a:r>
              <a:rPr lang="en-US" sz="2800" b="1"/>
              <a:t>*</a:t>
            </a:r>
            <a:r>
              <a:rPr lang="ru-RU" sz="2800" b="1">
                <a:sym typeface="SymbolProp BT" pitchFamily="2" charset="2"/>
              </a:rPr>
              <a:t></a:t>
            </a:r>
            <a:r>
              <a:rPr lang="en-US" sz="2800" b="1" baseline="-25000">
                <a:sym typeface="SymbolProp BT" pitchFamily="2" charset="2"/>
              </a:rPr>
              <a:t>L</a:t>
            </a:r>
            <a:r>
              <a:rPr lang="ru-RU" sz="2800" b="1"/>
              <a:t> y</a:t>
            </a:r>
            <a:endParaRPr lang="ru-RU" sz="2800"/>
          </a:p>
          <a:p>
            <a:pPr marL="609600" indent="-609600">
              <a:buFont typeface="Stars1" pitchFamily="34" charset="2"/>
              <a:buAutoNum type="arabicPeriod"/>
            </a:pPr>
            <a:r>
              <a:rPr lang="ru-RU" sz="2800"/>
              <a:t>Для любого данного </a:t>
            </a:r>
            <a:r>
              <a:rPr lang="ru-RU" sz="2800" b="1"/>
              <a:t>d</a:t>
            </a:r>
            <a:r>
              <a:rPr lang="ru-RU" sz="2800" b="1">
                <a:sym typeface="SymbolProp BT" pitchFamily="2" charset="2"/>
              </a:rPr>
              <a:t></a:t>
            </a:r>
            <a:r>
              <a:rPr lang="ru-RU" sz="2800" b="1"/>
              <a:t>&lt;x&gt;</a:t>
            </a:r>
            <a:r>
              <a:rPr lang="ru-RU" sz="2800"/>
              <a:t>, на котором программа </a:t>
            </a:r>
            <a:r>
              <a:rPr lang="ru-RU" sz="2800" b="1"/>
              <a:t>p</a:t>
            </a:r>
            <a:r>
              <a:rPr lang="ru-RU" sz="2800"/>
              <a:t> определена и </a:t>
            </a:r>
            <a:r>
              <a:rPr lang="ru-RU" sz="2800" b="1"/>
              <a:t>p d </a:t>
            </a:r>
            <a:r>
              <a:rPr lang="en-US" sz="2800" b="1"/>
              <a:t>*</a:t>
            </a:r>
            <a:r>
              <a:rPr lang="ru-RU" sz="2800" b="1">
                <a:sym typeface="SymbolProp BT" pitchFamily="2" charset="2"/>
              </a:rPr>
              <a:t></a:t>
            </a:r>
            <a:r>
              <a:rPr lang="en-US" sz="2800" b="1" baseline="-25000">
                <a:sym typeface="SymbolProp BT" pitchFamily="2" charset="2"/>
              </a:rPr>
              <a:t>L</a:t>
            </a:r>
            <a:r>
              <a:rPr lang="ru-RU" sz="2800" b="1"/>
              <a:t> y</a:t>
            </a:r>
            <a:r>
              <a:rPr lang="ru-RU" sz="2800"/>
              <a:t>, существует номер </a:t>
            </a:r>
            <a:r>
              <a:rPr lang="ru-RU" sz="2800" b="1"/>
              <a:t>i</a:t>
            </a:r>
            <a:r>
              <a:rPr lang="ru-RU" sz="2800"/>
              <a:t> такой, что </a:t>
            </a:r>
            <a:r>
              <a:rPr lang="ru-RU" sz="2800" b="1"/>
              <a:t>d</a:t>
            </a:r>
            <a:r>
              <a:rPr lang="ru-RU" sz="2800" b="1">
                <a:sym typeface="SymbolProp BT" pitchFamily="2" charset="2"/>
              </a:rPr>
              <a:t></a:t>
            </a:r>
            <a:r>
              <a:rPr lang="ru-RU" sz="2800" b="1"/>
              <a:t>&lt;x’</a:t>
            </a:r>
            <a:r>
              <a:rPr lang="ru-RU" sz="2800" b="1" baseline="-18000"/>
              <a:t>i</a:t>
            </a:r>
            <a:r>
              <a:rPr lang="ru-RU" sz="2800" b="1"/>
              <a:t>&gt;</a:t>
            </a:r>
            <a:r>
              <a:rPr lang="ru-RU" sz="2800"/>
              <a:t>. Кроме того, в данном случае, префикс длины </a:t>
            </a:r>
            <a:r>
              <a:rPr lang="ru-RU" sz="2800" b="1"/>
              <a:t>i </a:t>
            </a:r>
            <a:r>
              <a:rPr lang="ru-RU" sz="2800"/>
              <a:t>списка будет построен</a:t>
            </a:r>
            <a:r>
              <a:rPr lang="en-US" sz="2800"/>
              <a:t> </a:t>
            </a:r>
            <a:r>
              <a:rPr lang="ru-RU" sz="2800" b="1"/>
              <a:t>inv intL p (x,</a:t>
            </a:r>
            <a:r>
              <a:rPr lang="en-US" sz="2800" b="1"/>
              <a:t> </a:t>
            </a:r>
            <a:r>
              <a:rPr lang="ru-RU" sz="2800" b="1"/>
              <a:t>y)</a:t>
            </a:r>
            <a:r>
              <a:rPr lang="ru-RU" sz="2800"/>
              <a:t> за конечное число шагов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Корректность </a:t>
            </a:r>
            <a:r>
              <a:rPr lang="en-US"/>
              <a:t>inv (</a:t>
            </a:r>
            <a:r>
              <a:rPr lang="ru-RU"/>
              <a:t>кратко)</a:t>
            </a:r>
          </a:p>
        </p:txBody>
      </p:sp>
      <p:sp>
        <p:nvSpPr>
          <p:cNvPr id="75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r>
              <a:rPr lang="ru-RU"/>
              <a:t>Пусть</a:t>
            </a:r>
            <a:r>
              <a:rPr lang="ru-RU">
                <a:latin typeface="Arial" charset="0"/>
              </a:rPr>
              <a:t> </a:t>
            </a:r>
            <a:r>
              <a:rPr lang="en-US" b="1">
                <a:latin typeface="Arial" charset="0"/>
              </a:rPr>
              <a:t>L</a:t>
            </a:r>
            <a:r>
              <a:rPr lang="en-US">
                <a:latin typeface="Arial" charset="0"/>
              </a:rPr>
              <a:t> </a:t>
            </a:r>
            <a:r>
              <a:rPr lang="ru-RU">
                <a:latin typeface="Arial" charset="0"/>
              </a:rPr>
              <a:t>— произвольный язык программирования, </a:t>
            </a:r>
            <a:r>
              <a:rPr lang="en-US" b="1">
                <a:latin typeface="Arial" charset="0"/>
              </a:rPr>
              <a:t>p</a:t>
            </a:r>
            <a:r>
              <a:rPr lang="en-US"/>
              <a:t> </a:t>
            </a:r>
            <a:r>
              <a:rPr lang="ru-RU"/>
              <a:t>— </a:t>
            </a:r>
            <a:r>
              <a:rPr lang="en-US" b="1"/>
              <a:t>L</a:t>
            </a:r>
            <a:r>
              <a:rPr lang="en-US"/>
              <a:t>-</a:t>
            </a:r>
            <a:r>
              <a:rPr lang="ru-RU">
                <a:latin typeface="Arial" charset="0"/>
              </a:rPr>
              <a:t>программа, </a:t>
            </a:r>
            <a:r>
              <a:rPr lang="en-US" b="1">
                <a:latin typeface="Arial" charset="0"/>
              </a:rPr>
              <a:t>intL</a:t>
            </a:r>
            <a:r>
              <a:rPr lang="en-US"/>
              <a:t> </a:t>
            </a:r>
            <a:r>
              <a:rPr lang="ru-RU"/>
              <a:t>—</a:t>
            </a:r>
            <a:r>
              <a:rPr lang="ru-RU">
                <a:latin typeface="Arial" charset="0"/>
              </a:rPr>
              <a:t> </a:t>
            </a:r>
            <a:r>
              <a:rPr lang="en-US" b="1">
                <a:latin typeface="Arial" charset="0"/>
              </a:rPr>
              <a:t>L/R</a:t>
            </a:r>
            <a:r>
              <a:rPr lang="en-US"/>
              <a:t>-</a:t>
            </a:r>
            <a:r>
              <a:rPr lang="ru-RU"/>
              <a:t>интерпретатор</a:t>
            </a:r>
            <a:r>
              <a:rPr lang="en-US"/>
              <a:t>,</a:t>
            </a:r>
            <a:r>
              <a:rPr lang="ru-RU"/>
              <a:t> </a:t>
            </a:r>
            <a:r>
              <a:rPr lang="en-US" b="1">
                <a:latin typeface="Arial" charset="0"/>
              </a:rPr>
              <a:t>x</a:t>
            </a:r>
            <a:r>
              <a:rPr lang="en-US">
                <a:latin typeface="Arial" charset="0"/>
              </a:rPr>
              <a:t> </a:t>
            </a:r>
            <a:r>
              <a:rPr lang="ru-RU">
                <a:latin typeface="Arial" charset="0"/>
              </a:rPr>
              <a:t>— класс, обобщенное данное для </a:t>
            </a:r>
            <a:r>
              <a:rPr lang="en-US" b="1">
                <a:latin typeface="Arial" charset="0"/>
              </a:rPr>
              <a:t>p</a:t>
            </a:r>
            <a:r>
              <a:rPr lang="en-US"/>
              <a:t>, </a:t>
            </a:r>
            <a:r>
              <a:rPr lang="en-US" b="1">
                <a:latin typeface="Arial" charset="0"/>
              </a:rPr>
              <a:t>y</a:t>
            </a:r>
            <a:r>
              <a:rPr lang="en-US">
                <a:latin typeface="Arial" charset="0"/>
              </a:rPr>
              <a:t> </a:t>
            </a:r>
            <a:r>
              <a:rPr lang="ru-RU">
                <a:latin typeface="Arial" charset="0"/>
              </a:rPr>
              <a:t>— значение</a:t>
            </a:r>
            <a:endParaRPr lang="ru-RU"/>
          </a:p>
          <a:p>
            <a:r>
              <a:rPr lang="ru-RU"/>
              <a:t>Пусть </a:t>
            </a:r>
            <a:r>
              <a:rPr lang="ru-RU" b="1"/>
              <a:t>inv intL p (x,</a:t>
            </a:r>
            <a:r>
              <a:rPr lang="en-US" b="1"/>
              <a:t> </a:t>
            </a:r>
            <a:r>
              <a:rPr lang="ru-RU" b="1"/>
              <a:t>y) </a:t>
            </a:r>
            <a:r>
              <a:rPr lang="en-US" b="1"/>
              <a:t>*</a:t>
            </a:r>
            <a:r>
              <a:rPr lang="en-US" b="1">
                <a:sym typeface="SymbolProp BT" pitchFamily="2" charset="2"/>
              </a:rPr>
              <a:t></a:t>
            </a:r>
            <a:r>
              <a:rPr lang="ru-RU" b="1"/>
              <a:t>[(s</a:t>
            </a:r>
            <a:r>
              <a:rPr lang="ru-RU" b="1" baseline="-25000"/>
              <a:t>1</a:t>
            </a:r>
            <a:r>
              <a:rPr lang="ru-RU" b="1"/>
              <a:t>,r</a:t>
            </a:r>
            <a:r>
              <a:rPr lang="ru-RU" b="1" baseline="-25000"/>
              <a:t>1</a:t>
            </a:r>
            <a:r>
              <a:rPr lang="ru-RU" b="1"/>
              <a:t>), (s</a:t>
            </a:r>
            <a:r>
              <a:rPr lang="ru-RU" b="1" baseline="-25000"/>
              <a:t>2</a:t>
            </a:r>
            <a:r>
              <a:rPr lang="ru-RU" b="1"/>
              <a:t>,r</a:t>
            </a:r>
            <a:r>
              <a:rPr lang="ru-RU" b="1" baseline="-25000"/>
              <a:t>2</a:t>
            </a:r>
            <a:r>
              <a:rPr lang="ru-RU" b="1"/>
              <a:t>),...]</a:t>
            </a:r>
            <a:endParaRPr lang="ru-RU"/>
          </a:p>
          <a:p>
            <a:r>
              <a:rPr lang="ru-RU"/>
              <a:t>Тогда	</a:t>
            </a:r>
            <a:r>
              <a:rPr lang="ru-RU" b="1"/>
              <a:t>&lt;x&gt;</a:t>
            </a:r>
            <a:r>
              <a:rPr lang="ru-RU" b="1">
                <a:sym typeface="SymbolProp BT" pitchFamily="2" charset="2"/>
              </a:rPr>
              <a:t></a:t>
            </a:r>
            <a:r>
              <a:rPr lang="ru-RU" b="1"/>
              <a:t>(p</a:t>
            </a:r>
            <a:r>
              <a:rPr lang="ru-RU" b="1" baseline="30000"/>
              <a:t>-1</a:t>
            </a:r>
            <a:r>
              <a:rPr lang="ru-RU" b="1"/>
              <a:t> y)</a:t>
            </a:r>
            <a:r>
              <a:rPr lang="en-US" b="1"/>
              <a:t> =</a:t>
            </a:r>
            <a:r>
              <a:rPr lang="ru-RU" b="1"/>
              <a:t/>
            </a:r>
            <a:br>
              <a:rPr lang="ru-RU" b="1"/>
            </a:br>
            <a:r>
              <a:rPr lang="ru-RU" b="1"/>
              <a:t>		{ d | d</a:t>
            </a:r>
            <a:r>
              <a:rPr lang="ru-RU" b="1">
                <a:sym typeface="SymbolProp BT" pitchFamily="2" charset="2"/>
              </a:rPr>
              <a:t></a:t>
            </a:r>
            <a:r>
              <a:rPr lang="ru-RU" b="1"/>
              <a:t>&lt;x&gt;, p d </a:t>
            </a:r>
            <a:r>
              <a:rPr lang="en-US" b="1"/>
              <a:t>*</a:t>
            </a:r>
            <a:r>
              <a:rPr lang="en-US" b="1">
                <a:sym typeface="SymbolProp BT" pitchFamily="2" charset="2"/>
              </a:rPr>
              <a:t></a:t>
            </a:r>
            <a:r>
              <a:rPr lang="en-US" b="1" baseline="-25000">
                <a:sym typeface="SymbolProp BT" pitchFamily="2" charset="2"/>
              </a:rPr>
              <a:t>L</a:t>
            </a:r>
            <a:r>
              <a:rPr lang="en-US" b="1">
                <a:sym typeface="SymbolProp BT" pitchFamily="2" charset="2"/>
              </a:rPr>
              <a:t> </a:t>
            </a:r>
            <a:r>
              <a:rPr lang="ru-RU" b="1"/>
              <a:t>y} =</a:t>
            </a:r>
            <a:br>
              <a:rPr lang="ru-RU" b="1"/>
            </a:br>
            <a:r>
              <a:rPr lang="ru-RU" b="1"/>
              <a:t>		</a:t>
            </a:r>
            <a:r>
              <a:rPr lang="en-US" b="1"/>
              <a:t>	</a:t>
            </a:r>
            <a:r>
              <a:rPr lang="ru-RU" b="1">
                <a:sym typeface="SymbolProp BT" pitchFamily="2" charset="2"/>
              </a:rPr>
              <a:t></a:t>
            </a:r>
            <a:r>
              <a:rPr lang="en-US" b="1" baseline="-25000">
                <a:sym typeface="SymbolProp BT" pitchFamily="2" charset="2"/>
              </a:rPr>
              <a:t>i</a:t>
            </a:r>
            <a:r>
              <a:rPr lang="ru-RU" b="1"/>
              <a:t> </a:t>
            </a:r>
            <a:r>
              <a:rPr lang="en-US" b="1"/>
              <a:t>&lt;</a:t>
            </a:r>
            <a:r>
              <a:rPr lang="ru-RU" b="1"/>
              <a:t>x</a:t>
            </a:r>
            <a:r>
              <a:rPr lang="en-US" b="1"/>
              <a:t>/.(S s</a:t>
            </a:r>
            <a:r>
              <a:rPr lang="en-US" b="1" baseline="-18000"/>
              <a:t>i</a:t>
            </a:r>
            <a:r>
              <a:rPr lang="en-US" b="1"/>
              <a:t>)/.(R r</a:t>
            </a:r>
            <a:r>
              <a:rPr lang="en-US" b="1" baseline="-18000"/>
              <a:t>i</a:t>
            </a:r>
            <a:r>
              <a:rPr lang="en-US" b="1"/>
              <a:t>)&gt;</a:t>
            </a:r>
            <a:endParaRPr lang="ru-RU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Доказательство корректности </a:t>
            </a:r>
            <a:r>
              <a:rPr lang="en-US" sz="4000"/>
              <a:t>inv</a:t>
            </a:r>
            <a:endParaRPr lang="ru-RU" sz="4000"/>
          </a:p>
        </p:txBody>
      </p:sp>
      <p:sp>
        <p:nvSpPr>
          <p:cNvPr id="75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r>
              <a:rPr lang="ru-RU" b="1"/>
              <a:t>inv intL p (x,</a:t>
            </a:r>
            <a:r>
              <a:rPr lang="en-US" b="1"/>
              <a:t> </a:t>
            </a:r>
            <a:r>
              <a:rPr lang="ru-RU" b="1"/>
              <a:t>y) </a:t>
            </a:r>
            <a:r>
              <a:rPr lang="en-US" b="1"/>
              <a:t>*</a:t>
            </a:r>
            <a:r>
              <a:rPr lang="en-US" b="1">
                <a:sym typeface="SymbolProp BT" pitchFamily="2" charset="2"/>
              </a:rPr>
              <a:t>	</a:t>
            </a:r>
            <a:r>
              <a:rPr lang="ru-RU" b="1"/>
              <a:t>[(s</a:t>
            </a:r>
            <a:r>
              <a:rPr lang="ru-RU" b="1" baseline="-25000"/>
              <a:t>1</a:t>
            </a:r>
            <a:r>
              <a:rPr lang="ru-RU" b="1"/>
              <a:t>,r</a:t>
            </a:r>
            <a:r>
              <a:rPr lang="ru-RU" b="1" baseline="-25000"/>
              <a:t>1</a:t>
            </a:r>
            <a:r>
              <a:rPr lang="ru-RU" b="1"/>
              <a:t>), (s</a:t>
            </a:r>
            <a:r>
              <a:rPr lang="ru-RU" b="1" baseline="-25000"/>
              <a:t>2</a:t>
            </a:r>
            <a:r>
              <a:rPr lang="ru-RU" b="1"/>
              <a:t>,r</a:t>
            </a:r>
            <a:r>
              <a:rPr lang="ru-RU" b="1" baseline="-25000"/>
              <a:t>2</a:t>
            </a:r>
            <a:r>
              <a:rPr lang="ru-RU" b="1"/>
              <a:t>),...]</a:t>
            </a:r>
            <a:endParaRPr lang="en-US" b="1"/>
          </a:p>
          <a:p>
            <a:r>
              <a:rPr lang="ru-RU" b="1"/>
              <a:t>ura intL (p.:.x) y </a:t>
            </a:r>
            <a:r>
              <a:rPr lang="en-US" b="1"/>
              <a:t>*</a:t>
            </a:r>
            <a:r>
              <a:rPr lang="en-US" b="1">
                <a:sym typeface="SymbolProp BT" pitchFamily="2" charset="2"/>
              </a:rPr>
              <a:t>	</a:t>
            </a:r>
            <a:r>
              <a:rPr lang="ru-RU" b="1"/>
              <a:t>[(s</a:t>
            </a:r>
            <a:r>
              <a:rPr lang="ru-RU" b="1" baseline="-25000"/>
              <a:t>1</a:t>
            </a:r>
            <a:r>
              <a:rPr lang="ru-RU" b="1"/>
              <a:t>,r</a:t>
            </a:r>
            <a:r>
              <a:rPr lang="ru-RU" b="1" baseline="-25000"/>
              <a:t>1</a:t>
            </a:r>
            <a:r>
              <a:rPr lang="ru-RU" b="1"/>
              <a:t>), (s</a:t>
            </a:r>
            <a:r>
              <a:rPr lang="ru-RU" b="1" baseline="-25000"/>
              <a:t>2</a:t>
            </a:r>
            <a:r>
              <a:rPr lang="ru-RU" b="1"/>
              <a:t>,r</a:t>
            </a:r>
            <a:r>
              <a:rPr lang="ru-RU" b="1" baseline="-25000"/>
              <a:t>2</a:t>
            </a:r>
            <a:r>
              <a:rPr lang="ru-RU" b="1"/>
              <a:t>),...]</a:t>
            </a:r>
            <a:endParaRPr lang="en-US" b="1"/>
          </a:p>
          <a:p>
            <a:r>
              <a:rPr lang="ru-RU" b="1"/>
              <a:t>ura intL </a:t>
            </a:r>
            <a:r>
              <a:rPr lang="en-US" b="1"/>
              <a:t>(</a:t>
            </a:r>
            <a:r>
              <a:rPr lang="ru-RU" b="1"/>
              <a:t>p:</a:t>
            </a:r>
            <a:r>
              <a:rPr lang="en-US" b="1"/>
              <a:t>ces,r)</a:t>
            </a:r>
            <a:r>
              <a:rPr lang="ru-RU" b="1"/>
              <a:t> y </a:t>
            </a:r>
            <a:r>
              <a:rPr lang="en-US" b="1"/>
              <a:t>*</a:t>
            </a:r>
            <a:r>
              <a:rPr lang="en-US" b="1">
                <a:sym typeface="SymbolProp BT" pitchFamily="2" charset="2"/>
              </a:rPr>
              <a:t></a:t>
            </a:r>
            <a:br>
              <a:rPr lang="en-US" b="1">
                <a:sym typeface="SymbolProp BT" pitchFamily="2" charset="2"/>
              </a:rPr>
            </a:br>
            <a:r>
              <a:rPr lang="en-US" b="1">
                <a:sym typeface="SymbolProp BT" pitchFamily="2" charset="2"/>
              </a:rPr>
              <a:t>					</a:t>
            </a:r>
            <a:r>
              <a:rPr lang="ru-RU" b="1"/>
              <a:t>[(s</a:t>
            </a:r>
            <a:r>
              <a:rPr lang="ru-RU" b="1" baseline="-25000"/>
              <a:t>1</a:t>
            </a:r>
            <a:r>
              <a:rPr lang="ru-RU" b="1"/>
              <a:t>,r</a:t>
            </a:r>
            <a:r>
              <a:rPr lang="ru-RU" b="1" baseline="-25000"/>
              <a:t>1</a:t>
            </a:r>
            <a:r>
              <a:rPr lang="ru-RU" b="1"/>
              <a:t>), (s</a:t>
            </a:r>
            <a:r>
              <a:rPr lang="ru-RU" b="1" baseline="-25000"/>
              <a:t>2</a:t>
            </a:r>
            <a:r>
              <a:rPr lang="ru-RU" b="1"/>
              <a:t>,r</a:t>
            </a:r>
            <a:r>
              <a:rPr lang="ru-RU" b="1" baseline="-25000"/>
              <a:t>2</a:t>
            </a:r>
            <a:r>
              <a:rPr lang="ru-RU" b="1"/>
              <a:t>),...]</a:t>
            </a:r>
            <a:endParaRPr lang="en-US" b="1"/>
          </a:p>
          <a:p>
            <a:r>
              <a:rPr lang="ru-RU" b="1"/>
              <a:t>{ </a:t>
            </a:r>
            <a:r>
              <a:rPr lang="en-US" b="1"/>
              <a:t>p</a:t>
            </a:r>
            <a:r>
              <a:rPr lang="ru-RU" b="1"/>
              <a:t>d | </a:t>
            </a:r>
            <a:r>
              <a:rPr lang="en-US" b="1"/>
              <a:t>p</a:t>
            </a:r>
            <a:r>
              <a:rPr lang="ru-RU" b="1"/>
              <a:t>d</a:t>
            </a:r>
            <a:r>
              <a:rPr lang="ru-RU" b="1">
                <a:sym typeface="SymbolProp BT" pitchFamily="2" charset="2"/>
              </a:rPr>
              <a:t></a:t>
            </a:r>
            <a:r>
              <a:rPr lang="ru-RU" b="1"/>
              <a:t>&lt;p.:.x&gt;, </a:t>
            </a:r>
            <a:r>
              <a:rPr lang="en-US" b="1"/>
              <a:t>intL </a:t>
            </a:r>
            <a:r>
              <a:rPr lang="ru-RU" b="1"/>
              <a:t>pd </a:t>
            </a:r>
            <a:r>
              <a:rPr lang="en-US" b="1"/>
              <a:t>*</a:t>
            </a:r>
            <a:r>
              <a:rPr lang="en-US" b="1">
                <a:sym typeface="SymbolProp BT" pitchFamily="2" charset="2"/>
              </a:rPr>
              <a:t></a:t>
            </a:r>
            <a:r>
              <a:rPr lang="en-US" b="1" baseline="-25000">
                <a:sym typeface="SymbolProp BT" pitchFamily="2" charset="2"/>
              </a:rPr>
              <a:t>R</a:t>
            </a:r>
            <a:r>
              <a:rPr lang="en-US" b="1">
                <a:sym typeface="SymbolProp BT" pitchFamily="2" charset="2"/>
              </a:rPr>
              <a:t> </a:t>
            </a:r>
            <a:r>
              <a:rPr lang="ru-RU" b="1"/>
              <a:t>y} =</a:t>
            </a:r>
            <a:br>
              <a:rPr lang="ru-RU" b="1"/>
            </a:br>
            <a:r>
              <a:rPr lang="ru-RU" b="1"/>
              <a:t>		</a:t>
            </a:r>
            <a:r>
              <a:rPr lang="en-US" b="1"/>
              <a:t>	</a:t>
            </a:r>
            <a:r>
              <a:rPr lang="ru-RU" b="1">
                <a:sym typeface="SymbolProp BT" pitchFamily="2" charset="2"/>
              </a:rPr>
              <a:t></a:t>
            </a:r>
            <a:r>
              <a:rPr lang="en-US" b="1" baseline="-25000">
                <a:sym typeface="SymbolProp BT" pitchFamily="2" charset="2"/>
              </a:rPr>
              <a:t>i</a:t>
            </a:r>
            <a:r>
              <a:rPr lang="ru-RU" b="1"/>
              <a:t> </a:t>
            </a:r>
            <a:r>
              <a:rPr lang="en-US" b="1"/>
              <a:t>&lt;</a:t>
            </a:r>
            <a:r>
              <a:rPr lang="ru-RU" b="1"/>
              <a:t>p.:.x</a:t>
            </a:r>
            <a:r>
              <a:rPr lang="en-US" b="1"/>
              <a:t>/.(S s</a:t>
            </a:r>
            <a:r>
              <a:rPr lang="en-US" b="1" baseline="-18000"/>
              <a:t>i</a:t>
            </a:r>
            <a:r>
              <a:rPr lang="en-US" b="1"/>
              <a:t>)/.(R r</a:t>
            </a:r>
            <a:r>
              <a:rPr lang="en-US" b="1" baseline="-18000"/>
              <a:t>i</a:t>
            </a:r>
            <a:r>
              <a:rPr lang="en-US" b="1"/>
              <a:t>)&gt;</a:t>
            </a:r>
          </a:p>
          <a:p>
            <a:r>
              <a:rPr lang="ru-RU" b="1"/>
              <a:t>{ </a:t>
            </a:r>
            <a:r>
              <a:rPr lang="en-US" b="1"/>
              <a:t>p</a:t>
            </a:r>
            <a:r>
              <a:rPr lang="ru-RU" b="1"/>
              <a:t>d | </a:t>
            </a:r>
            <a:r>
              <a:rPr lang="en-US" b="1"/>
              <a:t>p</a:t>
            </a:r>
            <a:r>
              <a:rPr lang="ru-RU" b="1"/>
              <a:t>d</a:t>
            </a:r>
            <a:r>
              <a:rPr lang="ru-RU" b="1">
                <a:sym typeface="SymbolProp BT" pitchFamily="2" charset="2"/>
              </a:rPr>
              <a:t></a:t>
            </a:r>
            <a:r>
              <a:rPr lang="ru-RU" b="1"/>
              <a:t>&lt;</a:t>
            </a:r>
            <a:r>
              <a:rPr lang="en-US" b="1"/>
              <a:t>(</a:t>
            </a:r>
            <a:r>
              <a:rPr lang="ru-RU" b="1"/>
              <a:t>p:</a:t>
            </a:r>
            <a:r>
              <a:rPr lang="en-US" b="1"/>
              <a:t>ces,r)</a:t>
            </a:r>
            <a:r>
              <a:rPr lang="ru-RU" b="1"/>
              <a:t>&gt;, </a:t>
            </a:r>
            <a:r>
              <a:rPr lang="en-US" b="1"/>
              <a:t>intL </a:t>
            </a:r>
            <a:r>
              <a:rPr lang="ru-RU" b="1"/>
              <a:t>pd </a:t>
            </a:r>
            <a:r>
              <a:rPr lang="en-US" b="1"/>
              <a:t>*</a:t>
            </a:r>
            <a:r>
              <a:rPr lang="en-US" b="1">
                <a:sym typeface="SymbolProp BT" pitchFamily="2" charset="2"/>
              </a:rPr>
              <a:t></a:t>
            </a:r>
            <a:r>
              <a:rPr lang="en-US" b="1" baseline="-25000">
                <a:sym typeface="SymbolProp BT" pitchFamily="2" charset="2"/>
              </a:rPr>
              <a:t>R</a:t>
            </a:r>
            <a:r>
              <a:rPr lang="en-US" b="1">
                <a:sym typeface="SymbolProp BT" pitchFamily="2" charset="2"/>
              </a:rPr>
              <a:t> </a:t>
            </a:r>
            <a:r>
              <a:rPr lang="ru-RU" b="1"/>
              <a:t>y} =</a:t>
            </a:r>
            <a:br>
              <a:rPr lang="ru-RU" b="1"/>
            </a:br>
            <a:r>
              <a:rPr lang="ru-RU" b="1"/>
              <a:t>		</a:t>
            </a:r>
            <a:r>
              <a:rPr lang="en-US" b="1"/>
              <a:t>	</a:t>
            </a:r>
            <a:r>
              <a:rPr lang="ru-RU" b="1">
                <a:sym typeface="SymbolProp BT" pitchFamily="2" charset="2"/>
              </a:rPr>
              <a:t></a:t>
            </a:r>
            <a:r>
              <a:rPr lang="en-US" b="1" baseline="-25000">
                <a:sym typeface="SymbolProp BT" pitchFamily="2" charset="2"/>
              </a:rPr>
              <a:t>i</a:t>
            </a:r>
            <a:r>
              <a:rPr lang="ru-RU" b="1"/>
              <a:t> </a:t>
            </a:r>
            <a:r>
              <a:rPr lang="en-US" b="1"/>
              <a:t>&lt;(</a:t>
            </a:r>
            <a:r>
              <a:rPr lang="ru-RU" b="1"/>
              <a:t>p:</a:t>
            </a:r>
            <a:r>
              <a:rPr lang="en-US" b="1"/>
              <a:t>ces,r)/.(S s</a:t>
            </a:r>
            <a:r>
              <a:rPr lang="en-US" b="1" baseline="-18000"/>
              <a:t>i</a:t>
            </a:r>
            <a:r>
              <a:rPr lang="en-US" b="1"/>
              <a:t>)/.(R r</a:t>
            </a:r>
            <a:r>
              <a:rPr lang="en-US" b="1" baseline="-18000"/>
              <a:t>i</a:t>
            </a:r>
            <a:r>
              <a:rPr lang="en-US" b="1"/>
              <a:t>)&gt;</a:t>
            </a:r>
          </a:p>
          <a:p>
            <a:endParaRPr lang="ru-RU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ahoma"/>
        <a:ea typeface=""/>
        <a:cs typeface="Arial"/>
      </a:majorFont>
      <a:minorFont>
        <a:latin typeface="Tahoma"/>
        <a:ea typeface=""/>
        <a:cs typeface="Taho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4400" b="1" i="0" u="none" strike="noStrike" cap="none" normalizeH="0" baseline="0" smtClean="0">
            <a:ln>
              <a:noFill/>
            </a:ln>
            <a:solidFill>
              <a:srgbClr val="8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4400" b="1" i="0" u="none" strike="noStrike" cap="none" normalizeH="0" baseline="0" smtClean="0">
            <a:ln>
              <a:noFill/>
            </a:ln>
            <a:solidFill>
              <a:srgbClr val="8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8365</TotalTime>
  <Words>526</Words>
  <Application>Microsoft Office PowerPoint</Application>
  <PresentationFormat>Экран (4:3)</PresentationFormat>
  <Paragraphs>92</Paragraphs>
  <Slides>12</Slides>
  <Notes>12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Tahoma</vt:lpstr>
      <vt:lpstr>Stars1</vt:lpstr>
      <vt:lpstr>Wingdings</vt:lpstr>
      <vt:lpstr>SymbolProp BT</vt:lpstr>
      <vt:lpstr>Default Design</vt:lpstr>
      <vt:lpstr>CorelDRAW</vt:lpstr>
      <vt:lpstr>Глава 5. Инверсное программи-рование</vt:lpstr>
      <vt:lpstr>Презентация PowerPoint</vt:lpstr>
      <vt:lpstr>Глава 5. Инверсное программирование</vt:lpstr>
      <vt:lpstr>Глава 5. Инверсное программирование</vt:lpstr>
      <vt:lpstr>Перенос инверсных вычислений на произвольный язык L</vt:lpstr>
      <vt:lpstr>Корректность переноса инверсных вычислений</vt:lpstr>
      <vt:lpstr>Корректность переноса инверсных вычислений</vt:lpstr>
      <vt:lpstr>Корректность inv (кратко)</vt:lpstr>
      <vt:lpstr>Доказательство корректности inv</vt:lpstr>
      <vt:lpstr>Доказательство корректности inv </vt:lpstr>
      <vt:lpstr>Доказательство корректности inv </vt:lpstr>
      <vt:lpstr>Глава 5. Инверсное программирование</vt:lpstr>
    </vt:vector>
  </TitlesOfParts>
  <Company>PSI RAS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Sergei Abramov</dc:creator>
  <cp:lastModifiedBy>Химшиашвили</cp:lastModifiedBy>
  <cp:revision>609</cp:revision>
  <dcterms:created xsi:type="dcterms:W3CDTF">2006-09-09T10:02:47Z</dcterms:created>
  <dcterms:modified xsi:type="dcterms:W3CDTF">2015-02-25T08:58:02Z</dcterms:modified>
</cp:coreProperties>
</file>