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5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43D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9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33287-AF62-420B-8089-262BBD2128FF}" type="datetimeFigureOut">
              <a:rPr lang="ru-RU" smtClean="0"/>
              <a:pPr/>
              <a:t>19.10.2012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E6FAA-AFAB-4565-990E-589AD9F8D7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lomna Tea\Desktop\xnview_wallpaper_2009021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5" name="Subtitle 3"/>
          <p:cNvSpPr txBox="1">
            <a:spLocks/>
          </p:cNvSpPr>
          <p:nvPr/>
        </p:nvSpPr>
        <p:spPr>
          <a:xfrm>
            <a:off x="4643438" y="4572008"/>
            <a:ext cx="424847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Анна Семакова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СПбГУ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itle 3"/>
          <p:cNvSpPr>
            <a:spLocks noGrp="1"/>
          </p:cNvSpPr>
          <p:nvPr>
            <p:ph type="subTitle" idx="1"/>
          </p:nvPr>
        </p:nvSpPr>
        <p:spPr>
          <a:xfrm>
            <a:off x="2857488" y="5786454"/>
            <a:ext cx="6112768" cy="936104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курс «Разработка Android-приложений для смартфонов на процессоре Intel Atom»</a:t>
            </a:r>
          </a:p>
          <a:p>
            <a:pPr algn="r"/>
            <a:r>
              <a:rPr lang="ru-RU" sz="2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Лаборатория СПбГУ-Intel при поддержке корпорации Intel</a:t>
            </a:r>
            <a:endParaRPr lang="en-US" sz="2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2714620"/>
          </a:xfrm>
        </p:spPr>
        <p:txBody>
          <a:bodyPr>
            <a:no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 smtClean="0">
                <a:solidFill>
                  <a:schemeClr val="bg1"/>
                </a:solidFill>
                <a:latin typeface="+mn-lt"/>
              </a:rPr>
              <a:t>Intel </a:t>
            </a:r>
            <a:br>
              <a:rPr lang="en-US" sz="60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6000" b="1" dirty="0" smtClean="0">
                <a:solidFill>
                  <a:schemeClr val="bg1"/>
                </a:solidFill>
              </a:rPr>
              <a:t>Hardware Accelerated </a:t>
            </a:r>
            <a:r>
              <a:rPr lang="en-US" sz="6000" b="1" dirty="0">
                <a:solidFill>
                  <a:schemeClr val="bg1"/>
                </a:solidFill>
              </a:rPr>
              <a:t>Execution Manager</a:t>
            </a:r>
            <a:endParaRPr lang="ru-RU" sz="6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09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System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Colomna Tea\Desktop\gpa\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4282" y="2071678"/>
            <a:ext cx="4214842" cy="3161132"/>
          </a:xfrm>
          <a:prstGeom prst="rect">
            <a:avLst/>
          </a:prstGeom>
          <a:noFill/>
        </p:spPr>
      </p:pic>
      <p:pic>
        <p:nvPicPr>
          <p:cNvPr id="7170" name="Picture 2" descr="C:\Users\Colomna Tea\Desktop\gpa\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071678"/>
            <a:ext cx="4190737" cy="3143272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501122" cy="571504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0" algn="l"/>
              </a:tabLst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Примеры экспериментов реального времени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5429264"/>
            <a:ext cx="4214842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Disable Alpha Blending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714876" y="5429264"/>
            <a:ext cx="4214842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Show Wireframe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Frame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000744"/>
            <a:ext cx="8358246" cy="857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Выбираем фрейм для детального анализа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Colomna Tea\Desktop\gpa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71546"/>
            <a:ext cx="7145337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Frame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Colomna Tea\Desktop\gpa\9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" y="1071546"/>
            <a:ext cx="9143999" cy="4952999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57158" y="6072206"/>
            <a:ext cx="8358246" cy="642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Рабочая область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Frame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Colomna Tea\Desktop\gpa\9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" y="1071546"/>
            <a:ext cx="9143999" cy="4953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57158" y="6072206"/>
            <a:ext cx="8358246" cy="642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Экспериментирование над выбранным эргом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6" name="Subtitle 3"/>
          <p:cNvSpPr txBox="1">
            <a:spLocks/>
          </p:cNvSpPr>
          <p:nvPr/>
        </p:nvSpPr>
        <p:spPr>
          <a:xfrm>
            <a:off x="4643438" y="4572008"/>
            <a:ext cx="424847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uLnTx/>
                <a:uFillTx/>
                <a:latin typeface="+mn-lt"/>
                <a:ea typeface="+mn-ea"/>
                <a:cs typeface="+mn-cs"/>
              </a:rPr>
              <a:t>Анна Семакова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uLnTx/>
                <a:uFillTx/>
                <a:latin typeface="+mn-lt"/>
                <a:ea typeface="+mn-ea"/>
                <a:cs typeface="+mn-cs"/>
              </a:rPr>
              <a:t>СПбГУ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ubtitle 3"/>
          <p:cNvSpPr>
            <a:spLocks noGrp="1"/>
          </p:cNvSpPr>
          <p:nvPr>
            <p:ph type="subTitle" idx="1"/>
          </p:nvPr>
        </p:nvSpPr>
        <p:spPr>
          <a:xfrm>
            <a:off x="2857488" y="5786454"/>
            <a:ext cx="6112768" cy="936104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rgbClr val="003300"/>
                </a:solidFill>
              </a:rPr>
              <a:t>Учебный курс «Разработка Android-приложений для смартфонов на процессоре Intel Atom»</a:t>
            </a:r>
          </a:p>
          <a:p>
            <a:pPr algn="r"/>
            <a:r>
              <a:rPr lang="ru-RU" sz="2600" i="1" dirty="0" smtClean="0">
                <a:solidFill>
                  <a:srgbClr val="003300"/>
                </a:solidFill>
              </a:rPr>
              <a:t>Лаборатория СПбГУ-Intel при поддержке корпорации Intel</a:t>
            </a:r>
            <a:endParaRPr lang="en-US" sz="2600" i="1" dirty="0">
              <a:solidFill>
                <a:srgbClr val="0033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2714620"/>
          </a:xfrm>
        </p:spPr>
        <p:txBody>
          <a:bodyPr>
            <a:noAutofit/>
          </a:bodyPr>
          <a:lstStyle/>
          <a:p>
            <a:pPr algn="r">
              <a:lnSpc>
                <a:spcPct val="70000"/>
              </a:lnSpc>
            </a:pPr>
            <a:r>
              <a:rPr lang="en-US" sz="6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Intel </a:t>
            </a:r>
            <a:r>
              <a:rPr lang="en-US" sz="6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br>
              <a:rPr lang="en-US" sz="6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</a:t>
            </a:r>
            <a:r>
              <a:rPr lang="en-US" sz="6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SDK</a:t>
            </a:r>
            <a:endParaRPr lang="ru-RU" sz="60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32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pic>
        <p:nvPicPr>
          <p:cNvPr id="2051" name="Picture 3" descr="C:\Users\Colomna Tea\Desktop\Energy Checker SDK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3116"/>
            <a:ext cx="8286807" cy="4516453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55600" lvl="0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357158" y="1000108"/>
            <a:ext cx="8501122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iecsdk.sln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 Files\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iecsdk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\build\windows\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iecsdk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969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pic>
        <p:nvPicPr>
          <p:cNvPr id="3074" name="Picture 2" descr="C:\Users\Colomna Tea\Desktop\Energy Checker SDK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918200" cy="5298610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572000" y="1142984"/>
            <a:ext cx="4071966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indent="355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находим проект</a:t>
            </a:r>
          </a:p>
          <a:p>
            <a:pPr marR="0" lvl="0" indent="355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esrv_sample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3556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800" dirty="0" smtClean="0">
                <a:solidFill>
                  <a:srgbClr val="003300"/>
                </a:solidFill>
              </a:rPr>
              <a:t>собираем его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55600" lvl="0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72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Users\Colomna Tea\Desktop\Energy Checker SDK\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8404461" cy="4214842"/>
          </a:xfrm>
          <a:prstGeom prst="rect">
            <a:avLst/>
          </a:prstGeom>
          <a:noFill/>
        </p:spPr>
      </p:pic>
      <p:sp>
        <p:nvSpPr>
          <p:cNvPr id="8" name="Содержимое 5"/>
          <p:cNvSpPr txBox="1">
            <a:spLocks/>
          </p:cNvSpPr>
          <p:nvPr/>
        </p:nvSpPr>
        <p:spPr>
          <a:xfrm>
            <a:off x="0" y="5429264"/>
            <a:ext cx="9144000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Через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командную строку запускаем Сервер, который будет обрабатывать данные, полученные со счетчиков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53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0" y="5715016"/>
            <a:ext cx="914400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Запускаем </a:t>
            </a:r>
            <a:r>
              <a:rPr lang="ru-RU" sz="2800" dirty="0" smtClean="0">
                <a:solidFill>
                  <a:srgbClr val="003300"/>
                </a:solidFill>
              </a:rPr>
              <a:t>тестовое приложение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C:\Users\Colomna Tea\Desktop\Energy Checker SDK\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8598369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101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0" y="5715016"/>
            <a:ext cx="914400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Подключаем </a:t>
            </a:r>
            <a:r>
              <a:rPr lang="en-US" sz="2800" dirty="0" smtClean="0">
                <a:solidFill>
                  <a:srgbClr val="003300"/>
                </a:solidFill>
              </a:rPr>
              <a:t>Graphical User Interface</a:t>
            </a:r>
            <a:endParaRPr kumimoji="0" lang="ru-RU" sz="280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 descr="C:\Users\Colomna Tea\Desktop\Energy Checker SDK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8572559" cy="4286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129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14282" y="2428868"/>
            <a:ext cx="8929718" cy="1571636"/>
          </a:xfrm>
        </p:spPr>
        <p:txBody>
          <a:bodyPr>
            <a:normAutofit/>
          </a:bodyPr>
          <a:lstStyle/>
          <a:p>
            <a:pPr marL="1255713" indent="-1255713"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HAXM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решение, использующее аппаратные возможности виртуализации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позволяющее значительно ускорить работу эмулятора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Android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214818"/>
            <a:ext cx="4500562" cy="2143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33513" indent="-1160463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Системные Требования</a:t>
            </a:r>
          </a:p>
          <a:p>
            <a:pPr indent="27305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как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минимум 1 Гб, а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лучше</a:t>
            </a:r>
          </a:p>
          <a:p>
            <a:pPr indent="273050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2Гб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оперативной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памяти</a:t>
            </a:r>
          </a:p>
          <a:p>
            <a:pPr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4214818"/>
            <a:ext cx="4500562" cy="2143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73050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Поддерживаемые ОС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27305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Windows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7 (32/64),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Windows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indent="273050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Vista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(32/64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), Windows XP (32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indent="273050">
              <a:buFont typeface="Arial" pitchFamily="34" charset="0"/>
              <a:buChar char="•"/>
            </a:pP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</a:rPr>
              <a:t>Mac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 OS X 10.6 и выше (32/64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indent="273050">
              <a:buFont typeface="Arial" pitchFamily="34" charset="0"/>
              <a:buChar char="•"/>
            </a:pP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Ubuntu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(64)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Colomna Tea\Desktop\android (1) - Cop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85728"/>
            <a:ext cx="1785918" cy="1868164"/>
          </a:xfrm>
          <a:prstGeom prst="rect">
            <a:avLst/>
          </a:prstGeom>
          <a:noFill/>
        </p:spPr>
      </p:pic>
      <p:pic>
        <p:nvPicPr>
          <p:cNvPr id="2052" name="Picture 4" descr="C:\Users\Colomna Tea\Desktop\android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1928826" cy="1859940"/>
          </a:xfrm>
          <a:prstGeom prst="rect">
            <a:avLst/>
          </a:prstGeom>
          <a:noFill/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6429388" cy="18573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разогнать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эмулятор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Android?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166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5"/>
          <p:cNvSpPr txBox="1">
            <a:spLocks/>
          </p:cNvSpPr>
          <p:nvPr/>
        </p:nvSpPr>
        <p:spPr>
          <a:xfrm>
            <a:off x="0" y="5429264"/>
            <a:ext cx="9144000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Выбираем файл,</a:t>
            </a:r>
            <a:endParaRPr lang="ru-RU" sz="2800" baseline="0" dirty="0">
              <a:solidFill>
                <a:srgbClr val="0033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который записывались данные со счетчиков</a:t>
            </a:r>
            <a:endParaRPr kumimoji="0" lang="ru-RU" sz="280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C:\Users\Colomna Tea\Desktop\Energy Checker SDK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8759643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81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olomna Tea\Desktop\android_flying_wallpaper_by_tpbarratt-d4d8tzn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369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работы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Energy</a:t>
            </a:r>
            <a:r>
              <a:rPr lang="ru-RU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Checker SDK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C:\Users\Colomna Tea\Desktop\Energy Checker SDK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285860"/>
            <a:ext cx="6072230" cy="4856851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 rot="5400000">
            <a:off x="7375949" y="2482439"/>
            <a:ext cx="1143008" cy="2035999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>
                <a:solidFill>
                  <a:srgbClr val="003300"/>
                </a:solidFill>
              </a:rPr>
              <a:t>з</a:t>
            </a:r>
            <a:r>
              <a:rPr lang="ru-RU" sz="2400" dirty="0" smtClean="0">
                <a:solidFill>
                  <a:srgbClr val="003300"/>
                </a:solidFill>
              </a:rPr>
              <a:t>атраченная энергия</a:t>
            </a:r>
            <a:endParaRPr lang="ru-RU" sz="24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rot="5400000">
            <a:off x="7125915" y="4804174"/>
            <a:ext cx="1643075" cy="2035999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solidFill>
                  <a:srgbClr val="003300"/>
                </a:solidFill>
              </a:rPr>
              <a:t>число операций на один Дж</a:t>
            </a:r>
          </a:p>
          <a:p>
            <a:pPr algn="ctr"/>
            <a:endParaRPr lang="ru-RU" sz="24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rot="5400000" flipV="1">
            <a:off x="535769" y="2536009"/>
            <a:ext cx="1143008" cy="1928858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solidFill>
                  <a:srgbClr val="003300"/>
                </a:solidFill>
              </a:rPr>
              <a:t>проделанная работа</a:t>
            </a:r>
            <a:endParaRPr lang="ru-RU" sz="2400" dirty="0"/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 rot="5400000" flipV="1">
            <a:off x="285721" y="4857763"/>
            <a:ext cx="1643075" cy="1928826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400" dirty="0" smtClean="0">
                <a:solidFill>
                  <a:srgbClr val="003300"/>
                </a:solidFill>
              </a:rPr>
              <a:t>энергия, затраченная на одну операцию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5670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виртуального устройства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1643050"/>
            <a:ext cx="4929190" cy="4429156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Запускаем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AVD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Manager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Создаем новое устройство</a:t>
            </a: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 окне свойств задаем произвольное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название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Выбираем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версию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Устанавливаем остальные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параметры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Добавляем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обязательный параметр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"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GPU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</a:rPr>
              <a:t>Emulation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"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6" name="Picture 4" descr="C:\Users\Colomna Tea\Desktop\0_78a99_140de9e0_orig (1)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13498" y="1071546"/>
            <a:ext cx="3831911" cy="5502453"/>
          </a:xfrm>
          <a:prstGeom prst="rect">
            <a:avLst/>
          </a:prstGeom>
          <a:noFill/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715008" y="5000636"/>
            <a:ext cx="1714512" cy="142876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88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5000660" cy="1143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настроек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F: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4572032" cy="4236264"/>
          </a:xfrm>
          <a:prstGeom prst="rect">
            <a:avLst/>
          </a:prstGeom>
          <a:noFill/>
          <a:effectLst>
            <a:glow rad="228600">
              <a:schemeClr val="accent1">
                <a:lumMod val="75000"/>
                <a:alpha val="40000"/>
              </a:schemeClr>
            </a:glow>
          </a:effectLst>
        </p:spPr>
      </p:pic>
      <p:sp>
        <p:nvSpPr>
          <p:cNvPr id="9" name="Содержимое 5"/>
          <p:cNvSpPr>
            <a:spLocks noGrp="1"/>
          </p:cNvSpPr>
          <p:nvPr>
            <p:ph idx="1"/>
          </p:nvPr>
        </p:nvSpPr>
        <p:spPr>
          <a:xfrm>
            <a:off x="5000596" y="1714488"/>
            <a:ext cx="4143404" cy="500066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Выбираем созданный эмулятор и запускаем его кнопкой "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</a:rPr>
              <a:t>Start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"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 настройках смотрим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название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устройства</a:t>
            </a: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 "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</a:rPr>
              <a:t>Model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</a:rPr>
              <a:t>number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"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должно быть написано </a:t>
            </a:r>
          </a:p>
          <a:p>
            <a:pPr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Full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Android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on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x86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Emulator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714752"/>
            <a:ext cx="2143140" cy="50006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Colomna Tea\Desktop\u92niqz8ao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033"/>
          </a:xfrm>
          <a:prstGeom prst="rect">
            <a:avLst/>
          </a:prstGeom>
          <a:noFill/>
        </p:spPr>
      </p:pic>
      <p:sp>
        <p:nvSpPr>
          <p:cNvPr id="5" name="Subtitle 3"/>
          <p:cNvSpPr>
            <a:spLocks noGrp="1"/>
          </p:cNvSpPr>
          <p:nvPr>
            <p:ph type="subTitle" idx="1"/>
          </p:nvPr>
        </p:nvSpPr>
        <p:spPr>
          <a:xfrm>
            <a:off x="2857488" y="5786454"/>
            <a:ext cx="6112768" cy="936104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Учебный курс «Разработка Android-приложений для смартфонов на процессоре Intel Atom»</a:t>
            </a:r>
          </a:p>
          <a:p>
            <a:pPr algn="r"/>
            <a:r>
              <a:rPr lang="ru-RU" sz="2600" i="1" dirty="0" smtClean="0">
                <a:solidFill>
                  <a:schemeClr val="bg1"/>
                </a:solidFill>
              </a:rPr>
              <a:t>Лаборатория СПбГУ-Intel при поддержке корпорации Intel</a:t>
            </a:r>
            <a:endParaRPr lang="en-US" sz="2600" i="1" dirty="0">
              <a:solidFill>
                <a:schemeClr val="bg1"/>
              </a:solidFill>
            </a:endParaRPr>
          </a:p>
        </p:txBody>
      </p:sp>
      <p:sp>
        <p:nvSpPr>
          <p:cNvPr id="6" name="Subtitle 3"/>
          <p:cNvSpPr txBox="1">
            <a:spLocks/>
          </p:cNvSpPr>
          <p:nvPr/>
        </p:nvSpPr>
        <p:spPr>
          <a:xfrm>
            <a:off x="4643438" y="4572008"/>
            <a:ext cx="424847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Анна Семакова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СПбГУ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1500166" y="1000108"/>
            <a:ext cx="4857784" cy="2143140"/>
          </a:xfrm>
        </p:spPr>
        <p:txBody>
          <a:bodyPr>
            <a:noAutofit/>
          </a:bodyPr>
          <a:lstStyle/>
          <a:p>
            <a:pPr algn="l">
              <a:lnSpc>
                <a:spcPct val="70000"/>
              </a:lnSpc>
            </a:pPr>
            <a:r>
              <a:rPr lang="en-US" sz="6000" b="1" dirty="0" smtClean="0">
                <a:solidFill>
                  <a:srgbClr val="13343D"/>
                </a:solidFill>
                <a:latin typeface="+mn-lt"/>
              </a:rPr>
              <a:t>Intel Graphics </a:t>
            </a:r>
            <a:br>
              <a:rPr lang="en-US" sz="6000" b="1" dirty="0" smtClean="0">
                <a:solidFill>
                  <a:srgbClr val="13343D"/>
                </a:solidFill>
                <a:latin typeface="+mn-lt"/>
              </a:rPr>
            </a:br>
            <a:r>
              <a:rPr lang="en-US" sz="6000" b="1" dirty="0" smtClean="0">
                <a:solidFill>
                  <a:srgbClr val="13343D"/>
                </a:solidFill>
                <a:latin typeface="+mn-lt"/>
              </a:rPr>
              <a:t>Performance </a:t>
            </a:r>
            <a:br>
              <a:rPr lang="en-US" sz="6000" b="1" dirty="0" smtClean="0">
                <a:solidFill>
                  <a:srgbClr val="13343D"/>
                </a:solidFill>
                <a:latin typeface="+mn-lt"/>
              </a:rPr>
            </a:br>
            <a:r>
              <a:rPr lang="en-US" sz="6000" b="1" dirty="0" smtClean="0">
                <a:solidFill>
                  <a:srgbClr val="13343D"/>
                </a:solidFill>
                <a:latin typeface="+mn-lt"/>
              </a:rPr>
              <a:t>Analyzer </a:t>
            </a:r>
            <a:endParaRPr lang="ru-RU" sz="6000" b="1" dirty="0">
              <a:solidFill>
                <a:srgbClr val="13343D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85728"/>
            <a:ext cx="7215238" cy="2357453"/>
          </a:xfrm>
        </p:spPr>
        <p:txBody>
          <a:bodyPr>
            <a:normAutofit/>
          </a:bodyPr>
          <a:lstStyle/>
          <a:p>
            <a:pPr marL="1706563" indent="-1706563"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GPA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набор программных средств, предназначенных для мониторинга производительности графических приложений и компьютерных игр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2857496"/>
            <a:ext cx="4143404" cy="17859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33513" indent="-1433513"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System Analyzer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программа мониторинга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реального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времени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2857496"/>
            <a:ext cx="4143404" cy="17859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5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33513" indent="-1433513">
              <a:buNone/>
            </a:pP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Frame Analyzer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программа анализа графических фреймов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5000636"/>
            <a:ext cx="7072362" cy="15001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 lvl="0" indent="4508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Концепция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у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даленной отладки</a:t>
            </a:r>
          </a:p>
          <a:p>
            <a:pPr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точность вычислений</a:t>
            </a:r>
          </a:p>
          <a:p>
            <a:pPr lvl="1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эргономичность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ru-RU" sz="2800" b="1" i="0" u="none" strike="noStrike" kern="1200" cap="none" spc="0" normalizeH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System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5016"/>
            <a:ext cx="8501122" cy="9286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 начале работы необходимо через 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Intel GPA Monitor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запустить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приложение, которое будем анализировать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Colomna Tea\Desktop\gpa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142984"/>
            <a:ext cx="8041755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System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Colomna Tea\Desktop\gpa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071546"/>
            <a:ext cx="7333793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olomna Tea\Desktop\downloadswallpapers.com-548.jpeg"/>
          <p:cNvPicPr>
            <a:picLocks noChangeAspect="1" noChangeArrowheads="1"/>
          </p:cNvPicPr>
          <p:nvPr/>
        </p:nvPicPr>
        <p:blipFill>
          <a:blip r:embed="rId2" cstate="print">
            <a:lum bright="40000" contrast="-55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marL="355600" algn="l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 System Analyzer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Colomna Tea\Desktop\gpa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000108"/>
            <a:ext cx="7249397" cy="5643602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 rot="5400000">
            <a:off x="2964645" y="3821909"/>
            <a:ext cx="1000132" cy="1785950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эксперименты реального времени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 rot="5400000">
            <a:off x="2964645" y="1393017"/>
            <a:ext cx="1000132" cy="1785950"/>
          </a:xfrm>
          <a:prstGeom prst="wedgeRoundRect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lnSpc>
                <a:spcPct val="80000"/>
              </a:lnSpc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метрики и графики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364</Words>
  <Application>Microsoft Office PowerPoint</Application>
  <PresentationFormat>On-screen Show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Тема Office</vt:lpstr>
      <vt:lpstr>Intel  Hardware Accelerated Execution Manager</vt:lpstr>
      <vt:lpstr>Как разогнать  эмулятор Android?</vt:lpstr>
      <vt:lpstr>Создание виртуального устройства</vt:lpstr>
      <vt:lpstr>Проверка настроек</vt:lpstr>
      <vt:lpstr>Intel Graphics  Performance  Analyzer </vt:lpstr>
      <vt:lpstr>Slide 6</vt:lpstr>
      <vt:lpstr>Intel System Analyzer</vt:lpstr>
      <vt:lpstr>Intel System Analyzer</vt:lpstr>
      <vt:lpstr>Intel System Analyzer</vt:lpstr>
      <vt:lpstr>Intel System Analyzer</vt:lpstr>
      <vt:lpstr>Intel Frame Analyzer</vt:lpstr>
      <vt:lpstr>Intel Frame Analyzer</vt:lpstr>
      <vt:lpstr>Intel Frame Analyzer</vt:lpstr>
      <vt:lpstr>Intel Energy Checker SDK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Colomna Tea</dc:creator>
  <cp:lastModifiedBy>ioodints</cp:lastModifiedBy>
  <cp:revision>33</cp:revision>
  <dcterms:created xsi:type="dcterms:W3CDTF">2012-08-28T09:42:00Z</dcterms:created>
  <dcterms:modified xsi:type="dcterms:W3CDTF">2012-10-19T08:19:05Z</dcterms:modified>
</cp:coreProperties>
</file>