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a668a43d5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a668a43d5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ed4d3b4656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ed4d3b4656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ed4d3b4656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1ed4d3b4656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ed4d3b4656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ed4d3b4656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ed4d3b4656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1ed4d3b4656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ed4d3b4656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1ed4d3b4656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1ed56bed630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1ed56bed630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ed4d3b4656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1ed4d3b4656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1ed4d3b4656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1ed4d3b4656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a668a43d5f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a668a43d5f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ed4d3b465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ed4d3b465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ed4d3b4656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ed4d3b465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ed4d3b4656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ed4d3b4656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ed4d3b4656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ed4d3b4656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ed4d3b4656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ed4d3b4656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ed56bed630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ed56bed630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ed4d3b4656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1ed4d3b4656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www.freertos.org/a00104.html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freertos.org/a00110.html#configSTACK_DEPTH_TYPE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freertos.org/xtaskdelayuntiltask-control.html" TargetMode="External"/><Relationship Id="rId4" Type="http://schemas.openxmlformats.org/officeDocument/2006/relationships/hyperlink" Target="https://www.freertos.org/uxtaskbasepriorityget.html" TargetMode="External"/><Relationship Id="rId5" Type="http://schemas.openxmlformats.org/officeDocument/2006/relationships/hyperlink" Target="https://www.freertos.org/a00129.html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www.freertos.org/a00110.html#configASSERT" TargetMode="External"/><Relationship Id="rId4" Type="http://schemas.openxmlformats.org/officeDocument/2006/relationships/hyperlink" Target="https://www.freertos.org/a00126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Лабораторный практикум RISC-V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4</a:t>
            </a:r>
            <a:r>
              <a:rPr lang="ru"/>
              <a:t> FreeRTOS и RISC-V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Сборка программ для FreeRTOS - 1</a:t>
            </a:r>
            <a:endParaRPr/>
          </a:p>
        </p:txBody>
      </p:sp>
      <p:sp>
        <p:nvSpPr>
          <p:cNvPr id="119" name="Google Shape;119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Сборка программ FreeRTOS через кросс-компиляцию и запуск в QEMU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ru"/>
              <a:t>Открыть терминал гостевой ОС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/>
              <a:t>Скачать и распаковать архив с исходниками FreeRTOS </a:t>
            </a:r>
            <a:r>
              <a:rPr lang="ru" u="sng">
                <a:solidFill>
                  <a:srgbClr val="1155CC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https://www.freertos.org/a00104.html</a:t>
            </a:r>
            <a:endParaRPr/>
          </a:p>
          <a:p>
            <a:pPr indent="-342900" lvl="0" marL="4572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$ cd /FreeRTOS/Demo/RISC-V-Qemu-virt_GCC</a:t>
            </a:r>
            <a:endParaRPr/>
          </a:p>
          <a:p>
            <a:pPr indent="-342900" lvl="0" marL="4572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$ make</a:t>
            </a:r>
            <a:endParaRPr/>
          </a:p>
        </p:txBody>
      </p:sp>
      <p:sp>
        <p:nvSpPr>
          <p:cNvPr id="120" name="Google Shape;120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Сборка программ для FreeRTOS - 2 </a:t>
            </a:r>
            <a:endParaRPr/>
          </a:p>
        </p:txBody>
      </p:sp>
      <p:sp>
        <p:nvSpPr>
          <p:cNvPr id="126" name="Google Shape;126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/>
              <a:t>Типовые ошибки:</a:t>
            </a:r>
            <a:endParaRPr sz="1400"/>
          </a:p>
          <a:p>
            <a:pPr indent="-317500" lvl="0" marL="540000" rtl="0" algn="just">
              <a:lnSpc>
                <a:spcPct val="12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AutoNum type="arabicPeriod"/>
            </a:pP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Если пример не скомпилируется из-за отсутствующих инструкций </a:t>
            </a: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csrc</a:t>
            </a: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csrv </a:t>
            </a: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(ошибки вида “</a:t>
            </a:r>
            <a:r>
              <a:rPr b="1"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Error: unrecognized opcode …</a:t>
            </a: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”), то необходимо в файле Makefile изменить все вхождения </a:t>
            </a: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-march=rv32imac</a:t>
            </a: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на </a:t>
            </a: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-march=rv32imac_zicsr_zifencei</a:t>
            </a: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для поддержки необходимого расширения.</a:t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5400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AutoNum type="arabicPeriod"/>
            </a:pP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случае невозможности компиляции из-за не определенной константы </a:t>
            </a: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configCLINT_BASE_ADDRESS</a:t>
            </a: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необходимо добавить её ручное определение в FreeRTOSConfig.h. В этом файле используется константа </a:t>
            </a: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CLINT_ADDR</a:t>
            </a: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В таком случае необходимо добавить в начало файла FreeRTOSConfig.h после директив </a:t>
            </a: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строку</a:t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9144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#define configCLINT_BASE_ADDRESS CLINT_ADDR</a:t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ru" sz="1400"/>
              <a:t>Если все прошло успешно, то у вас появится файл </a:t>
            </a: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./build/RTOSDemo.axf</a:t>
            </a:r>
            <a:endParaRPr sz="1400"/>
          </a:p>
        </p:txBody>
      </p:sp>
      <p:sp>
        <p:nvSpPr>
          <p:cNvPr id="127" name="Google Shape;127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Запуск</a:t>
            </a:r>
            <a:r>
              <a:rPr lang="ru"/>
              <a:t> программ для FreeRTOS</a:t>
            </a:r>
            <a:endParaRPr/>
          </a:p>
        </p:txBody>
      </p:sp>
      <p:sp>
        <p:nvSpPr>
          <p:cNvPr id="133" name="Google Shape;133;p24"/>
          <p:cNvSpPr txBox="1"/>
          <p:nvPr>
            <p:ph idx="1" type="body"/>
          </p:nvPr>
        </p:nvSpPr>
        <p:spPr>
          <a:xfrm>
            <a:off x="311700" y="1152475"/>
            <a:ext cx="55431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900"/>
              <a:t>В терминале гостевой ОС</a:t>
            </a:r>
            <a:endParaRPr sz="1900"/>
          </a:p>
          <a:p>
            <a:pPr indent="0" lvl="0" marL="0" rtl="0" algn="just">
              <a:lnSpc>
                <a:spcPct val="12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3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$ qemu-system-riscv32 -nographic -machine virt -net none \  </a:t>
            </a:r>
            <a:endParaRPr sz="13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3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-chardev stdio,id=con,mux=on -serial chardev:con \</a:t>
            </a:r>
            <a:endParaRPr sz="13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3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-mon chardev=con,mode=readline -bios none \</a:t>
            </a:r>
            <a:endParaRPr sz="13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3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-smp 4 -kernel ./build/RTOSDemo.axf</a:t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1900"/>
          </a:p>
        </p:txBody>
      </p:sp>
      <p:sp>
        <p:nvSpPr>
          <p:cNvPr id="134" name="Google Shape;13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pic>
        <p:nvPicPr>
          <p:cNvPr id="135" name="Google Shape;135;p24"/>
          <p:cNvPicPr preferRelativeResize="0"/>
          <p:nvPr/>
        </p:nvPicPr>
        <p:blipFill rotWithShape="1">
          <a:blip r:embed="rId3">
            <a:alphaModFix/>
          </a:blip>
          <a:srcRect b="0" l="0" r="75791" t="0"/>
          <a:stretch/>
        </p:blipFill>
        <p:spPr>
          <a:xfrm>
            <a:off x="6004975" y="857250"/>
            <a:ext cx="2596024" cy="3541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Мьютексы и семафоры</a:t>
            </a:r>
            <a:endParaRPr/>
          </a:p>
        </p:txBody>
      </p:sp>
      <p:sp>
        <p:nvSpPr>
          <p:cNvPr id="141" name="Google Shape;141;p25"/>
          <p:cNvSpPr txBox="1"/>
          <p:nvPr>
            <p:ph idx="1" type="body"/>
          </p:nvPr>
        </p:nvSpPr>
        <p:spPr>
          <a:xfrm>
            <a:off x="311700" y="9611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Семафор — примитив синхронизации работы процессов и потоков, в основе которого лежит счётчик, над которым можно производить две операции: увеличение и уменьшение значения на единицу, при этом операция уменьшения для нулевого значения счетчика является </a:t>
            </a:r>
            <a:r>
              <a:rPr lang="ru"/>
              <a:t>блокирующей.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Параметром семафора является максимальное значение его счетчика.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Мьютекс - семафор, максимальное значение которого равно единице.</a:t>
            </a:r>
            <a:endParaRPr/>
          </a:p>
        </p:txBody>
      </p:sp>
      <p:sp>
        <p:nvSpPr>
          <p:cNvPr id="142" name="Google Shape;142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pic>
        <p:nvPicPr>
          <p:cNvPr id="143" name="Google Shape;143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77375" y="3894775"/>
            <a:ext cx="3524250" cy="1162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Пример работы с мьютексами - 1 </a:t>
            </a:r>
            <a:endParaRPr/>
          </a:p>
        </p:txBody>
      </p:sp>
      <p:sp>
        <p:nvSpPr>
          <p:cNvPr id="149" name="Google Shape;149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Для использования мьютексов и семафоров нужно создать макрос </a:t>
            </a: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configSUPPORT_DYNAMIC_ALLOCATION</a:t>
            </a: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равный 1. </a:t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4572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Для использования мьютексов нужно также создать макрос </a:t>
            </a: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configUSE_MUTEXES</a:t>
            </a: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равный 1. </a:t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4572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Мьютексы создаются функцией </a:t>
            </a: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SemaphoreHandle_t xSemaphoreCreateMutex( void )</a:t>
            </a: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а семафоры - </a:t>
            </a: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SemaphoreHandle_t xSemaphoreCreateBinary( void )</a:t>
            </a: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4572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Взятие семафора выполняется функцией </a:t>
            </a: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xSemaphoreTake( SemaphoreHandle_t xSemaphore, TickType_t xTicksToWait )</a:t>
            </a: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4572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Освобождение семафора - </a:t>
            </a: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xSemaphoreGive( SemaphoreHandle_t xSemaphore )</a:t>
            </a: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4572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●"/>
            </a:pP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функции взятия используется параметр </a:t>
            </a: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xTicksToWait</a:t>
            </a:r>
            <a:r>
              <a:rPr lang="ru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времени ожидания. Он определяет количество системных тиков, в течение которых задача ждет получение семафора.</a:t>
            </a:r>
            <a:endParaRPr sz="1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Пример работы с мьютексами - 1 </a:t>
            </a:r>
            <a:endParaRPr/>
          </a:p>
        </p:txBody>
      </p:sp>
      <p:sp>
        <p:nvSpPr>
          <p:cNvPr id="156" name="Google Shape;156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ru" sz="4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SemaphoreHandle_t xSemaphore = NULL;</a:t>
            </a:r>
            <a:endParaRPr sz="4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ru" sz="4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void vATask( void * pvParameters )</a:t>
            </a:r>
            <a:endParaRPr sz="4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ru" sz="4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 sz="4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ru" sz="4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xSemaphore = xSemaphoreCreateMutex();</a:t>
            </a:r>
            <a:endParaRPr sz="4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ru" sz="4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if( xSemaphore != NULL )</a:t>
            </a:r>
            <a:endParaRPr sz="4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ru" sz="4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{</a:t>
            </a:r>
            <a:endParaRPr sz="4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ru" sz="4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if( xSemaphoreGive( xSemaphore ) != pdTRUE ) // will fail!</a:t>
            </a:r>
            <a:endParaRPr sz="4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ru" sz="4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{</a:t>
            </a:r>
            <a:endParaRPr sz="4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ru" sz="4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…</a:t>
            </a:r>
            <a:endParaRPr sz="4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ru" sz="4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}</a:t>
            </a:r>
            <a:endParaRPr sz="4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ru" sz="4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if( xSemaphoreTake( xSemaphore, ( TickType_t ) 0 ) )</a:t>
            </a:r>
            <a:endParaRPr sz="4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ru" sz="4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{</a:t>
            </a:r>
            <a:endParaRPr sz="4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ru" sz="4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…</a:t>
            </a:r>
            <a:endParaRPr sz="4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ru" sz="4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if( xSemaphoreGive( xSemaphore ) != pdTRUE )</a:t>
            </a:r>
            <a:endParaRPr sz="4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ru" sz="4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{</a:t>
            </a:r>
            <a:endParaRPr sz="4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ru" sz="4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…</a:t>
            </a:r>
            <a:endParaRPr sz="4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ru" sz="4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}</a:t>
            </a:r>
            <a:endParaRPr sz="4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ru" sz="4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}</a:t>
            </a:r>
            <a:endParaRPr sz="4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ru" sz="4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4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ru" sz="4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}</a:t>
            </a:r>
            <a:endParaRPr sz="4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Создание очередей</a:t>
            </a:r>
            <a:endParaRPr/>
          </a:p>
        </p:txBody>
      </p:sp>
      <p:sp>
        <p:nvSpPr>
          <p:cNvPr id="163" name="Google Shape;163;p28"/>
          <p:cNvSpPr txBox="1"/>
          <p:nvPr>
            <p:ph idx="1" type="body"/>
          </p:nvPr>
        </p:nvSpPr>
        <p:spPr>
          <a:xfrm>
            <a:off x="311700" y="1152475"/>
            <a:ext cx="3472200" cy="360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10000"/>
          </a:bodyPr>
          <a:lstStyle/>
          <a:p>
            <a:pPr indent="-30814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 sz="1789"/>
              <a:t>При разработке ПО возникают ситуации, в которых необходимо передавать данные между задачами. </a:t>
            </a:r>
            <a:endParaRPr sz="1789"/>
          </a:p>
          <a:p>
            <a:pPr indent="-30814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 sz="1789"/>
              <a:t>Использование глобальных переменных для этих целей не рекомендуется, так как при переключении между задачами есть риск испортить данные. </a:t>
            </a:r>
            <a:endParaRPr sz="1789"/>
          </a:p>
          <a:p>
            <a:pPr indent="-30814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 sz="1789"/>
              <a:t>По этой причине предлагается использовать механизм очередей.</a:t>
            </a:r>
            <a:endParaRPr sz="1789"/>
          </a:p>
          <a:p>
            <a:pPr indent="-308145" lvl="0" marL="4572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 sz="1789">
                <a:solidFill>
                  <a:schemeClr val="dk1"/>
                </a:solidFill>
              </a:rPr>
              <a:t>Очередь создается с помощью функции </a:t>
            </a:r>
            <a:r>
              <a:rPr lang="ru" sz="1789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QueueHandle_t xQueueCreate(UBaseType_t uxQueueLength,UBaseType_t uxItemSize )</a:t>
            </a:r>
            <a:endParaRPr sz="1789"/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pic>
        <p:nvPicPr>
          <p:cNvPr id="165" name="Google Shape;165;p28"/>
          <p:cNvPicPr preferRelativeResize="0"/>
          <p:nvPr/>
        </p:nvPicPr>
        <p:blipFill rotWithShape="1">
          <a:blip r:embed="rId3">
            <a:alphaModFix/>
          </a:blip>
          <a:srcRect b="0" l="4196" r="0" t="0"/>
          <a:stretch/>
        </p:blipFill>
        <p:spPr>
          <a:xfrm>
            <a:off x="3828925" y="1391975"/>
            <a:ext cx="5192225" cy="2524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Методы работы с очередями</a:t>
            </a:r>
            <a:endParaRPr/>
          </a:p>
        </p:txBody>
      </p:sp>
      <p:sp>
        <p:nvSpPr>
          <p:cNvPr id="171" name="Google Shape;171;p29"/>
          <p:cNvSpPr txBox="1"/>
          <p:nvPr>
            <p:ph idx="1" type="body"/>
          </p:nvPr>
        </p:nvSpPr>
        <p:spPr>
          <a:xfrm>
            <a:off x="311700" y="1152475"/>
            <a:ext cx="8520600" cy="36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Отправка данных в очередь</a:t>
            </a:r>
            <a:endParaRPr/>
          </a:p>
          <a:p>
            <a:pPr indent="-317500" lvl="1" marL="9144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Char char="○"/>
            </a:pPr>
            <a:r>
              <a:rPr lang="ru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xQueueSendToBack(QueueHandle_t xQueue, const void * pvItemToQueue, TickType_t xTicksToWait )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9144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Char char="○"/>
            </a:pPr>
            <a:r>
              <a:rPr lang="ru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xQueueSendToFront(QueueHandle_t xQueue, const void * pvItemToQueue, TickType_t xTicksToWait )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Получение элемента из очереди</a:t>
            </a:r>
            <a:endParaRPr/>
          </a:p>
          <a:p>
            <a:pPr indent="-317500" lvl="1" marL="9144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BaseType_t xQueueReceive(QueueHandle_t xQueue, void *pvBuffer, TickType_t xTicksToWait )</a:t>
            </a:r>
            <a:r>
              <a:rPr lang="ru"/>
              <a:t>  </a:t>
            </a:r>
            <a:r>
              <a:rPr lang="ru">
                <a:latin typeface="Courier New"/>
                <a:ea typeface="Courier New"/>
                <a:cs typeface="Courier New"/>
                <a:sym typeface="Courier New"/>
              </a:rPr>
              <a:t>// С извлечением элемента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xQueuePeek(QueueHandle_t xQueue, void *pvBuffer, TickType_t xTicksToWait ) // Без извлечения элемента</a:t>
            </a:r>
            <a:endParaRPr/>
          </a:p>
        </p:txBody>
      </p:sp>
      <p:sp>
        <p:nvSpPr>
          <p:cNvPr id="172" name="Google Shape;172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 чем данная презентация?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Темы: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Концепция операционных систем реального времени (ОСРВ)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Инструменты разработчика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Компиляция ПО для FreeRTOS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Работа с мьютексами и очередями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Лабораторные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10 Настройка и запуск задач FreeRTOS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11 Мьютексы FreeRTOS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12 </a:t>
            </a:r>
            <a:r>
              <a:rPr lang="ru"/>
              <a:t>Очереди FreeRTOS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Операционные системы реального времени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Отличия ОСРВ от ОС общего назначения (Windows, Linux, MacOS)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программы под управлением ОСРВ организуют ограниченный набор действий, но эти действие требуют максимально быстрой обработки;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ОС общего назначения могут реализовывать больший набор функций, но время отклика для них не является критичным параметром.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FreeRTOS (Free Real Time </a:t>
            </a:r>
            <a:r>
              <a:rPr lang="ru"/>
              <a:t>Operating</a:t>
            </a:r>
            <a:r>
              <a:rPr lang="ru"/>
              <a:t> System)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портирована более чем на 20 платформ (микроконтроллеров) 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потребует от аппаратного обеспечения от 32 Кбайт флэш-памяти и от 16 Кбайт ОЗУ.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ru"/>
              <a:t>предоставляет­ся с открытым исходным кодом программ и лицензирована в соответствии с GNU General Public License (GPL)</a:t>
            </a:r>
            <a:endParaRPr/>
          </a:p>
        </p:txBody>
      </p:sp>
      <p:sp>
        <p:nvSpPr>
          <p:cNvPr id="69" name="Google Shape;69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Организация задач 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3990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FreeRTOS организует несколько потоков (задач) и дает возможность в любой момент уничтожить, приостановить или запустить любой из них.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/>
              <a:t>Любая задача может иметь несколько состояний на конкретный момент: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Выполняется (Running);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Готова к выполнению (Ready);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Блокирована (Blocked);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ru"/>
              <a:t>Приостановлена (Suspended).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 b="5838" l="0" r="0" t="0"/>
          <a:stretch/>
        </p:blipFill>
        <p:spPr>
          <a:xfrm>
            <a:off x="4301700" y="0"/>
            <a:ext cx="4090798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Структура приложения во FreeRTOS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/>
          </a:bodyPr>
          <a:lstStyle/>
          <a:p>
            <a:pPr indent="-30956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ru" sz="1500"/>
              <a:t>Т</a:t>
            </a:r>
            <a:r>
              <a:rPr lang="ru" sz="1500"/>
              <a:t>ипичное приложение FreeRTOS - три слоя поверх аппаратного обеспечения: пользовательский код, платформонезависимый код и платформозависимый код.</a:t>
            </a:r>
            <a:endParaRPr sz="1500"/>
          </a:p>
          <a:p>
            <a:pPr indent="-309562" lvl="0" marL="457200" rtl="0" algn="just"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●"/>
            </a:pPr>
            <a:r>
              <a:rPr b="1" lang="ru" sz="1500"/>
              <a:t>Платформонезависимый код</a:t>
            </a:r>
            <a:endParaRPr sz="1500"/>
          </a:p>
          <a:p>
            <a:pPr indent="-309562" lvl="1" marL="914400" rtl="0" algn="just"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○"/>
            </a:pPr>
            <a:r>
              <a:rPr b="1" lang="ru" sz="1500"/>
              <a:t>Задачи.</a:t>
            </a:r>
            <a:r>
              <a:rPr lang="ru" sz="1500"/>
              <a:t> Основное назначение ядра — это создание, уничтожение и управления задачами, за что отвечают два файла: tasks.c и tasks.h, где заключено около половины всего кода.</a:t>
            </a:r>
            <a:endParaRPr sz="1500"/>
          </a:p>
          <a:p>
            <a:pPr indent="-309562" lvl="1" marL="914400" rtl="0" algn="just"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○"/>
            </a:pPr>
            <a:r>
              <a:rPr b="1" lang="ru" sz="1500"/>
              <a:t>Связь.</a:t>
            </a:r>
            <a:r>
              <a:rPr lang="ru" sz="1500"/>
              <a:t> Сами задачи так или иначе обмениваются данными, что создает проблему: нужно обеспечить безопасную и гарантированную передачу. На решение этой проблемы также приходится около половины всего кода ядра. За связь отвечают файлы queue.c и queue.h, а критические ресурсы работают через семафоры и мьютексы (semaphr.c и semaphr.h).</a:t>
            </a:r>
            <a:endParaRPr sz="1500"/>
          </a:p>
          <a:p>
            <a:pPr indent="-309562" lvl="0" marL="457200" rtl="0" algn="just"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●"/>
            </a:pPr>
            <a:r>
              <a:rPr b="1" lang="ru" sz="1500"/>
              <a:t>Аппаратное сопряжение.</a:t>
            </a:r>
            <a:r>
              <a:rPr lang="ru" sz="1500"/>
              <a:t> </a:t>
            </a:r>
            <a:endParaRPr sz="1500"/>
          </a:p>
          <a:p>
            <a:pPr indent="-309562" lvl="1" marL="914400" rtl="0" algn="just"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○"/>
            </a:pPr>
            <a:r>
              <a:rPr lang="ru" sz="1500"/>
              <a:t>Большая часть кода FreeRTOS платформонезависима. </a:t>
            </a:r>
            <a:endParaRPr sz="1500"/>
          </a:p>
          <a:p>
            <a:pPr indent="-309562" lvl="1" marL="914400" rtl="0" algn="just"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○"/>
            </a:pPr>
            <a:r>
              <a:rPr lang="ru" sz="1500"/>
              <a:t>Однако операционная система не может полностью абстрагироваться, поэтому программно-зависимый код необходим. </a:t>
            </a:r>
            <a:endParaRPr sz="1500"/>
          </a:p>
          <a:p>
            <a:pPr indent="-309562" lvl="1" marL="914400" rtl="0" algn="just"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○"/>
            </a:pPr>
            <a:r>
              <a:rPr lang="ru" sz="1500"/>
              <a:t>Данная часть составляет примерно 5% от всего FreeRTOS и заключается в port.c, portmacro.h.</a:t>
            </a:r>
            <a:endParaRPr/>
          </a:p>
        </p:txBody>
      </p:sp>
      <p:sp>
        <p:nvSpPr>
          <p:cNvPr id="84" name="Google Shape;84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Пример приложения</a:t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43275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ru" sz="1600">
                <a:solidFill>
                  <a:schemeClr val="dk1"/>
                </a:solidFill>
              </a:rPr>
              <a:t>Для запуска созданных задач требуется запустить планировщик операционной системы. Для этого требуется вызвать функцию </a:t>
            </a:r>
            <a:r>
              <a:rPr lang="ru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vTaskStartScheduler()</a:t>
            </a:r>
            <a:r>
              <a:rPr lang="ru" sz="1600">
                <a:solidFill>
                  <a:schemeClr val="dk1"/>
                </a:solidFill>
              </a:rPr>
              <a:t>. 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ru" sz="1600">
                <a:solidFill>
                  <a:schemeClr val="dk1"/>
                </a:solidFill>
              </a:rPr>
              <a:t>Место вызова этой функции в коде не принципиально, однако обычно её используют в функции </a:t>
            </a:r>
            <a:r>
              <a:rPr lang="ru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ru" sz="1600">
                <a:solidFill>
                  <a:schemeClr val="dk1"/>
                </a:solidFill>
              </a:rPr>
              <a:t>. 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ru" sz="1600">
                <a:solidFill>
                  <a:schemeClr val="dk1"/>
                </a:solidFill>
              </a:rPr>
              <a:t>Точкой входа в программу является функция </a:t>
            </a:r>
            <a:r>
              <a:rPr lang="ru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lang="ru" sz="1600">
                <a:solidFill>
                  <a:schemeClr val="dk1"/>
                </a:solidFill>
              </a:rPr>
              <a:t>, однако задачи запускаются планировщиком ОС. 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ru" sz="1600">
                <a:solidFill>
                  <a:schemeClr val="dk1"/>
                </a:solidFill>
              </a:rPr>
              <a:t>Допускается выносить создание задач и запуск планировщика в отдельную функцию.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91" name="Google Shape;91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sp>
        <p:nvSpPr>
          <p:cNvPr id="92" name="Google Shape;92;p18"/>
          <p:cNvSpPr txBox="1"/>
          <p:nvPr/>
        </p:nvSpPr>
        <p:spPr>
          <a:xfrm>
            <a:off x="4572000" y="578775"/>
            <a:ext cx="4661700" cy="3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 “clock_config.h”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 “bsp.h”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 “FreeRTOS.h”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main()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init_clock();</a:t>
            </a:r>
            <a:r>
              <a:rPr lang="ru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// config CPU/MPU clock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init_bsp();</a:t>
            </a:r>
            <a:r>
              <a:rPr lang="ru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// init CPU/MPU periphery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//create tasks, mutexes, etc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create_freertos_elements();	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vTaskStartScheduler(); </a:t>
            </a:r>
            <a:r>
              <a:rPr lang="ru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// start OS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// This line will never be reached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while(1){}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Управление задачами - 1</a:t>
            </a:r>
            <a:endParaRPr/>
          </a:p>
        </p:txBody>
      </p:sp>
      <p:sp>
        <p:nvSpPr>
          <p:cNvPr id="98" name="Google Shape;98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Создание задачи</a:t>
            </a:r>
            <a:endParaRPr/>
          </a:p>
          <a:p>
            <a:pPr indent="0" lvl="0" marL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BaseType_t xTaskCreate( 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TaskFunction_t pvTaskCode,   // указатель на исполняемую функцию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const char * const pcName,   //название задачи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ru" sz="1400">
                <a:solidFill>
                  <a:schemeClr val="dk1"/>
                </a:solidFill>
                <a:uFill>
                  <a:noFill/>
                </a:uFill>
                <a:latin typeface="Courier New"/>
                <a:ea typeface="Courier New"/>
                <a:cs typeface="Courier New"/>
                <a:sym typeface="Courier New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configSTACK_DEPTH_TYPE</a:t>
            </a: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usStackDepth, 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             //размер выделяемой памяти на стеке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void *pvParameters,          //указатель на структуру параметров 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UBaseType_t uxPriority,      // приоритет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TaskHandle_t *pxCreatedTask  // Handler для доступа из других задач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Удаление задачи</a:t>
            </a:r>
            <a:endParaRPr/>
          </a:p>
          <a:p>
            <a:pPr indent="0" lvl="0" marL="0" rtl="0" algn="just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void vTaskDelete( TaskHandle_t xTask 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Управление задачами - 2</a:t>
            </a:r>
            <a:endParaRPr/>
          </a:p>
        </p:txBody>
      </p:sp>
      <p:sp>
        <p:nvSpPr>
          <p:cNvPr id="105" name="Google Shape;105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175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Char char="●"/>
            </a:pP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vTaskDelay(const TickType_t xTicksToDelay)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Char char="●"/>
            </a:pP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vTaskDelayUntil(TickType_t *pxPreviousWakeTime, const TickType_t xTimeIncrement)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rtl="0" algn="just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●"/>
            </a:pPr>
            <a:r>
              <a:rPr lang="ru" sz="1400">
                <a:solidFill>
                  <a:schemeClr val="dk1"/>
                </a:solidFill>
                <a:uFill>
                  <a:noFill/>
                </a:uFill>
                <a:latin typeface="Courier New"/>
                <a:ea typeface="Courier New"/>
                <a:cs typeface="Courier New"/>
                <a:sym typeface="Courier New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xTaskDelayUntil(TickType_t *pxPreviousWakeTime, const TickType_t xTimeIncrement)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Char char="●"/>
            </a:pP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uxTaskPriorityGet(const TaskHandle_t xTask)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Char char="●"/>
            </a:pP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uxTaskPriorityGetFromISR(const TaskHandle_t xTask)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rtl="0" algn="just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●"/>
            </a:pPr>
            <a:r>
              <a:rPr lang="ru" sz="1400">
                <a:solidFill>
                  <a:schemeClr val="dk1"/>
                </a:solidFill>
                <a:uFill>
                  <a:noFill/>
                </a:uFill>
                <a:latin typeface="Courier New"/>
                <a:ea typeface="Courier New"/>
                <a:cs typeface="Courier New"/>
                <a:sym typeface="Courier New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uxTaskBasePriorityGet(const TaskHandle_t xTask)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Char char="●"/>
            </a:pP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uxTaskBasePriorityGetFromISR(const TaskHandle_t xTask)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rtl="0" algn="just"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●"/>
            </a:pPr>
            <a:r>
              <a:rPr lang="ru" sz="1400">
                <a:solidFill>
                  <a:schemeClr val="dk1"/>
                </a:solidFill>
                <a:uFill>
                  <a:noFill/>
                </a:uFill>
                <a:latin typeface="Courier New"/>
                <a:ea typeface="Courier New"/>
                <a:cs typeface="Courier New"/>
                <a:sym typeface="Courier New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vTaskPrioritySet(TaskHandle_t xTask, UBaseType_t uxNewPriority)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Char char="●"/>
            </a:pP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vTaskSuspend(TaskHandle_t xTask)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Char char="●"/>
            </a:pP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vTaskResume(TaskHandle_t xTask)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Char char="●"/>
            </a:pP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xTaskResumeFromISR(TaskHandle_t xTask)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Char char="●"/>
            </a:pPr>
            <a:r>
              <a:rPr lang="ru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xTaskAbortDelay(TaskHandle_t xTask)</a:t>
            </a:r>
            <a:endParaRPr/>
          </a:p>
        </p:txBody>
      </p:sp>
      <p:sp>
        <p:nvSpPr>
          <p:cNvPr id="106" name="Google Shape;106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Запуск задачи с параметром</a:t>
            </a:r>
            <a:endParaRPr/>
          </a:p>
        </p:txBody>
      </p:sp>
      <p:sp>
        <p:nvSpPr>
          <p:cNvPr id="112" name="Google Shape;112;p21"/>
          <p:cNvSpPr txBox="1"/>
          <p:nvPr>
            <p:ph idx="1" type="body"/>
          </p:nvPr>
        </p:nvSpPr>
        <p:spPr>
          <a:xfrm>
            <a:off x="311700" y="1096200"/>
            <a:ext cx="8520600" cy="377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ru" sz="875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/* Task to be created. */</a:t>
            </a:r>
            <a:endParaRPr sz="875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ru" sz="875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void vTaskCode( void * pvParameters )</a:t>
            </a:r>
            <a:endParaRPr sz="875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ru" sz="875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875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ru" sz="875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/* The parameter value is expected to be 1 as 1 is passed in the</a:t>
            </a:r>
            <a:endParaRPr sz="875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ru" sz="875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pvParameters value in the call to xTaskCreate() below. </a:t>
            </a:r>
            <a:endParaRPr sz="875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ru" sz="875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ru" sz="875">
                <a:solidFill>
                  <a:schemeClr val="dk1"/>
                </a:solidFill>
                <a:uFill>
                  <a:noFill/>
                </a:uFill>
                <a:latin typeface="Courier New"/>
                <a:ea typeface="Courier New"/>
                <a:cs typeface="Courier New"/>
                <a:sym typeface="Courier New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configASSERT</a:t>
            </a:r>
            <a:r>
              <a:rPr lang="ru" sz="875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 ( ( uint32_t ) pvParameters ) == 1 );</a:t>
            </a:r>
            <a:endParaRPr sz="875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t/>
            </a:r>
            <a:endParaRPr sz="875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ru" sz="875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for( ;; )</a:t>
            </a:r>
            <a:endParaRPr sz="875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ru" sz="875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{</a:t>
            </a:r>
            <a:endParaRPr sz="875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ru" sz="875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/* Task code goes here. */</a:t>
            </a:r>
            <a:endParaRPr sz="875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ru" sz="875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875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ru" sz="875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875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t/>
            </a:r>
            <a:endParaRPr sz="875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ru" sz="875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/* Function that creates a task. */</a:t>
            </a:r>
            <a:endParaRPr sz="875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ru" sz="875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void vOtherFunction( void )</a:t>
            </a:r>
            <a:endParaRPr sz="875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ru" sz="875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sz="875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ru" sz="875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BaseType_t xReturned;</a:t>
            </a:r>
            <a:endParaRPr sz="875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ru" sz="875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TaskHandle_t xHandle = NULL;</a:t>
            </a:r>
            <a:endParaRPr sz="875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t/>
            </a:r>
            <a:endParaRPr sz="875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ru" sz="875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/* Create the task, storing the handle. */</a:t>
            </a:r>
            <a:endParaRPr sz="875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ru" sz="875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xReturned = xTaskCreate(vTaskCode, "NAME",  STACK_SIZE, ( void * ) 1, tskIDLE_PRIORITY, &amp;xHandle );      /* Pass out the created handle.*/</a:t>
            </a:r>
            <a:endParaRPr sz="875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t/>
            </a:r>
            <a:endParaRPr sz="875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ru" sz="875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if( xReturned == pdPASS )</a:t>
            </a:r>
            <a:endParaRPr sz="875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ru" sz="875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{</a:t>
            </a:r>
            <a:endParaRPr sz="875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ru" sz="875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/* The task was created.  */</a:t>
            </a:r>
            <a:endParaRPr sz="875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ru" sz="875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/* Use the task's handle to delete the task. */</a:t>
            </a:r>
            <a:endParaRPr sz="875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ru" sz="875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lang="ru" sz="875">
                <a:solidFill>
                  <a:schemeClr val="dk1"/>
                </a:solidFill>
                <a:uFill>
                  <a:noFill/>
                </a:uFill>
                <a:latin typeface="Courier New"/>
                <a:ea typeface="Courier New"/>
                <a:cs typeface="Courier New"/>
                <a:sym typeface="Courier New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vTaskDelete</a:t>
            </a:r>
            <a:r>
              <a:rPr lang="ru" sz="875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 xHandle );</a:t>
            </a:r>
            <a:endParaRPr sz="875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r>
              <a:rPr lang="ru" sz="875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875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rPr lang="ru" sz="875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95"/>
          </a:p>
        </p:txBody>
      </p:sp>
      <p:sp>
        <p:nvSpPr>
          <p:cNvPr id="113" name="Google Shape;113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