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6"/>
  </p:notesMasterIdLst>
  <p:sldIdLst>
    <p:sldId id="289" r:id="rId2"/>
    <p:sldId id="290" r:id="rId3"/>
    <p:sldId id="291" r:id="rId4"/>
    <p:sldId id="292" r:id="rId5"/>
  </p:sldIdLst>
  <p:sldSz cx="9144000" cy="5143500" type="screen16x9"/>
  <p:notesSz cx="6858000" cy="9144000"/>
  <p:embeddedFontLst>
    <p:embeddedFont>
      <p:font typeface="Nunito Sans" pitchFamily="2" charset="-52"/>
      <p:regular r:id="rId7"/>
      <p:bold r:id="rId8"/>
      <p:italic r:id="rId9"/>
      <p:boldItalic r:id="rId10"/>
    </p:embeddedFont>
    <p:embeddedFont>
      <p:font typeface="Nunito Sans Light" pitchFamily="2" charset="-52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AF94E-DE85-4943-B6D8-A35DAA9C71F0}">
  <a:tblStyle styleId="{0C8AF94E-DE85-4943-B6D8-A35DAA9C71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92c364364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92c364364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2c364364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2c364364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Необходимые файлы RTOS — это файлы, перечисленные в главе FreeRTOS. Либо выберите необходимые исходные файлы, либо выберите проект примера RISC‑V и используйте его в качестве отправной точки. Для всех портов RISC‑V, требующих расширения архитектуры (что характерно для большинства чипов RISC‑V), требуется один дополнительный файл. Этот дополнительный заголовочный файл называется freertos_risc_v_chip_specific_extensions.h. Существует одна реализация этого заголовочного файла для каждого поддерживаемого расширения архитектуры, причем все реализации расположены в подкаталогах каталога /FreeRTOS/Source/Portable/[compiler]/RISC-V/chip_specific_extensions, где [compiler] — используемый компилятор.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Параметры configMTIME_BASE_ADDRESS и configMTIMECMP_BASE_ADDRESS должны быть определены в FreeRTOSConfig.h. Если целевой RISC‑V чип включает машинный таймер (MTIME), то установите configMTIME_BASE_ADDRESS в базовый адрес MTIME, а configMTIMECMP_BASE_ADDRESS в адрес регистра сравнения MTIME (MTIMECMP). В противном случае установите оба значения в 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Порт FreeRTOS RISC‑V использует выделенный стек прерываний перед вызовом любых функций C из процедуры обслуживания прерываний (interrupt service routine, ISR). Память для использования в качестве стека прерываний может быть определена в скрипте компоновщика или объявлена на уровне портов FreeRTOS как статически выделенный массив. Первый метод предпочтительнее для микроконтроллеров (MCU) с ограниченным объемом памяти, поскольку он позволяет использовать стек планировщика, используемый main() до запуска планировщика, в качестве стека прерываний, когда он больше не используется для первоначальной цели после запуска планировщика.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Различные реализации RISC‑V предоставляют различные обработчики прерываний для своих внешних прерываний. Установка опций, соответствующих данной реализации, указывает ядру FreeRTOS, какой обработчик внешних прерываний ему нужно вызвать.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задать обработчик внешнего прерывания, необходимо определить следующие параметры: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Найти имя обработчика внешнего прерывания, предоставляемого в рамках программы выполнения RISC‑V поставщиком микросхемы. Обработчик прерывания должен иметь один параметр, которым является значение регистра причины RISC‑V в момент возникновения прерывания. Прототип обработчика прерывания должен иметь вид: void ext_int_handler (uint32_t cause);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Определить макрос ассемблера под названием portasmHANDLE_INTERRUPT, равный имени обработчика прерываний. Если вы используете GCC, этого можно добиться, добавив в командную строку ассемблера следующее, предполагая, что обработчик прерываний называется ext_int_handler: -DportasmHANDLE_INTERRUPT=ext_int_handler. Также не забудьте добавить заголовочный файл, специфичный для реализации процессора RISC‑V, в путь включения ассемблера.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Последний необходимый шаг — установка обработчика прерываний FreeRTOS, freertos_risc_v_trap_handler(). Это центральная точка входа для всех прерываний и исключений. Обработчик ловушек FreeRTOS вызывает обработчик внешних прерываний, когда источником ловушки является внешнее прерывание.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92c364364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92c364364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завершения переноса на процессор пользователь может свободно создавать приложения, использующие FreeRTOS для управления потоком управления в программе.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приведен простой пример приложения, которое поставляется с установкой FreeRTOS для проверки правильности переноса.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тестовое приложение называется программой blinky, имитирующей мигание светодиода в целевой системе. Она включает две задачи FreeRTOS и планировщик, работающий между ними. Есть также очередь, которая используется для передачи управления между задачами. Поскольку у нас нет платы, в коде используются операторы отображения, чтобы продемонстрировать результат переключения потока выполнения между двумя задачами.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92c364364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92c364364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собрать и запустить результат портирования на RISC‑V в QEMU?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Первым шагом будет выбор примера RISCV64 для RISC‑V QEMU. Для этого возьмём пример из директории /FreeRTOS/Demo/RISC-V-Qemu-virt_GCC.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запуска понадобятся: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тулчейн GNU RISC‑V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qemu-riscv32-system;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ОС Linux.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Настройка тулчейна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export PATH=&lt;путь до тулчейна&gt;/bin:$PATH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Сборка примера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Запуск примера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qemu-system-riscv32 -nographic -machine virt -net none 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-chardev stdio,id=con,mux=on -serial chardev:con 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-mon chardev=con,mode=readline -bios none 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-smp 4 -kernel ./build/RTOSDemo.axf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98700" y="2187600"/>
            <a:ext cx="59466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"/>
          <p:cNvSpPr txBox="1">
            <a:spLocks noGrp="1"/>
          </p:cNvSpPr>
          <p:nvPr>
            <p:ph type="title"/>
          </p:nvPr>
        </p:nvSpPr>
        <p:spPr>
          <a:xfrm>
            <a:off x="1598700" y="2103900"/>
            <a:ext cx="59466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5. Портирование приложений FreeRTOS на процессоры RISC‑V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Портирование приложений FreeRTOS на процессоры RISC‑V</a:t>
            </a:r>
            <a:endParaRPr/>
          </a:p>
        </p:txBody>
      </p:sp>
      <p:sp>
        <p:nvSpPr>
          <p:cNvPr id="452" name="Google Shape;45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для переноса FreeRTOS на процессоры RISC‑V</a:t>
            </a:r>
            <a:endParaRPr/>
          </a:p>
        </p:txBody>
      </p:sp>
      <p:sp>
        <p:nvSpPr>
          <p:cNvPr id="453" name="Google Shape;453;p52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Исходные файлы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Необходимые файлы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При расширениии архитектуры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freertos_risc_v_chip_specific_extensions.h </a:t>
            </a:r>
            <a:r>
              <a:rPr lang="ru"/>
              <a:t>(из каталога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/FreeRTOS/Source/Portable/[compiler]/RISC-V/chip_specific_extensions</a:t>
            </a:r>
            <a:r>
              <a:rPr lang="ru"/>
              <a:t>)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Включение в путь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include</a:t>
            </a:r>
            <a:r>
              <a:rPr lang="ru"/>
              <a:t> ассемблера</a:t>
            </a:r>
            <a:endParaRPr/>
          </a:p>
          <a:p>
            <a:pPr marL="457200" lvl="0" indent="-279400" algn="l" rtl="0"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Настройка FreeRTOSConfig.h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При включении машинного таймера установите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configMTIME_BASE_ADDRESS</a:t>
            </a:r>
            <a:r>
              <a:rPr lang="ru"/>
              <a:t> в базовый адрес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MTIME</a:t>
            </a:r>
            <a:r>
              <a:rPr lang="ru"/>
              <a:t>, а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configMTIMECMP_BASE_ADDRESS</a:t>
            </a:r>
            <a:r>
              <a:rPr lang="ru"/>
              <a:t> — адрес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MTIMECMP</a:t>
            </a:r>
            <a:r>
              <a:rPr lang="ru"/>
              <a:t>, иначе — оба значения в 0</a:t>
            </a:r>
            <a:endParaRPr/>
          </a:p>
          <a:p>
            <a:pPr marL="457200" lvl="0" indent="-279400" algn="l" rtl="0"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Настройка стека прерываний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Определение  в скрипте компоновщика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Объявление на уровне порта</a:t>
            </a:r>
            <a:endParaRPr/>
          </a:p>
          <a:p>
            <a:pPr marL="457200" lvl="0" indent="-279400" algn="l" rtl="0">
              <a:spcBef>
                <a:spcPts val="10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Необходимые параметры компилятора и ассемблера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Задание обработчика внешнего прерывания</a:t>
            </a:r>
            <a:endParaRPr/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Найти имя обработчика вида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void ext_int_handler (uint32_t cause)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2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</a:pPr>
            <a:r>
              <a:rPr lang="ru"/>
              <a:t>Определить макрос ассемблера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-DportasmHANDLE_INTERRUPT=ext_int_handler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ru"/>
              <a:t>Включение заголовочного файла, специфичного для процессора в 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include</a:t>
            </a:r>
            <a:r>
              <a:rPr lang="ru"/>
              <a:t> путь ассемблера</a:t>
            </a:r>
            <a:endParaRPr/>
          </a:p>
          <a:p>
            <a:pPr marL="457200" lvl="0" indent="-279400" algn="l" rtl="0">
              <a:spcBef>
                <a:spcPts val="1000"/>
              </a:spcBef>
              <a:spcAft>
                <a:spcPts val="1200"/>
              </a:spcAft>
              <a:buSzPts val="800"/>
              <a:buChar char="☐"/>
            </a:pPr>
            <a:r>
              <a:rPr lang="ru"/>
              <a:t>Установка обработчика ловушек FreeRTOS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Портирование приложений FreeRTOS на процессоры RISC‑V</a:t>
            </a:r>
            <a:endParaRPr/>
          </a:p>
        </p:txBody>
      </p:sp>
      <p:sp>
        <p:nvSpPr>
          <p:cNvPr id="459" name="Google Shape;45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Проверка портированной версии FreeRTOS на RISC‑V</a:t>
            </a:r>
            <a:endParaRPr/>
          </a:p>
        </p:txBody>
      </p:sp>
      <p:sp>
        <p:nvSpPr>
          <p:cNvPr id="460" name="Google Shape;460;p53"/>
          <p:cNvSpPr txBox="1">
            <a:spLocks noGrp="1"/>
          </p:cNvSpPr>
          <p:nvPr>
            <p:ph type="body" idx="1"/>
          </p:nvPr>
        </p:nvSpPr>
        <p:spPr>
          <a:xfrm>
            <a:off x="457200" y="1513500"/>
            <a:ext cx="8218800" cy="31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rgbClr val="D73A49"/>
                </a:solidFill>
              </a:rPr>
              <a:t>int</a:t>
            </a:r>
            <a:r>
              <a:rPr lang="ru" sz="1100">
                <a:solidFill>
                  <a:srgbClr val="24292E"/>
                </a:solidFill>
              </a:rPr>
              <a:t> </a:t>
            </a:r>
            <a:r>
              <a:rPr lang="ru" sz="1100">
                <a:solidFill>
                  <a:srgbClr val="6F42C1"/>
                </a:solidFill>
              </a:rPr>
              <a:t>main_blinky</a:t>
            </a:r>
            <a:r>
              <a:rPr lang="ru" sz="1100">
                <a:solidFill>
                  <a:srgbClr val="24292E"/>
                </a:solidFill>
              </a:rPr>
              <a:t>( </a:t>
            </a:r>
            <a:r>
              <a:rPr lang="ru" sz="1100">
                <a:solidFill>
                  <a:srgbClr val="D73A49"/>
                </a:solidFill>
              </a:rPr>
              <a:t>void</a:t>
            </a:r>
            <a:r>
              <a:rPr lang="ru" sz="1100">
                <a:solidFill>
                  <a:srgbClr val="24292E"/>
                </a:solidFill>
              </a:rPr>
              <a:t> )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{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vSendString( </a:t>
            </a:r>
            <a:r>
              <a:rPr lang="ru" sz="1100">
                <a:solidFill>
                  <a:srgbClr val="032F62"/>
                </a:solidFill>
              </a:rPr>
              <a:t>"Hello FreeRTOS!"</a:t>
            </a:r>
            <a:r>
              <a:rPr lang="ru" sz="1100">
                <a:solidFill>
                  <a:srgbClr val="24292E"/>
                </a:solidFill>
              </a:rPr>
              <a:t> );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xQueue = xQueueCreate( mainQUEUE_LENGTH, </a:t>
            </a:r>
            <a:r>
              <a:rPr lang="ru" sz="1100">
                <a:solidFill>
                  <a:srgbClr val="D73A49"/>
                </a:solidFill>
              </a:rPr>
              <a:t>sizeof</a:t>
            </a:r>
            <a:r>
              <a:rPr lang="ru" sz="1100">
                <a:solidFill>
                  <a:srgbClr val="24292E"/>
                </a:solidFill>
              </a:rPr>
              <a:t>( </a:t>
            </a:r>
            <a:r>
              <a:rPr lang="ru" sz="1100">
                <a:solidFill>
                  <a:srgbClr val="D73A49"/>
                </a:solidFill>
              </a:rPr>
              <a:t>uint32_t</a:t>
            </a:r>
            <a:r>
              <a:rPr lang="ru" sz="1100">
                <a:solidFill>
                  <a:srgbClr val="24292E"/>
                </a:solidFill>
              </a:rPr>
              <a:t> ) );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</a:t>
            </a:r>
            <a:r>
              <a:rPr lang="ru" sz="1100">
                <a:solidFill>
                  <a:srgbClr val="D73A49"/>
                </a:solidFill>
              </a:rPr>
              <a:t>if</a:t>
            </a:r>
            <a:r>
              <a:rPr lang="ru" sz="1100">
                <a:solidFill>
                  <a:srgbClr val="24292E"/>
                </a:solidFill>
              </a:rPr>
              <a:t>( xQueue != </a:t>
            </a:r>
            <a:r>
              <a:rPr lang="ru" sz="1100">
                <a:solidFill>
                  <a:srgbClr val="005CC5"/>
                </a:solidFill>
              </a:rPr>
              <a:t>NULL</a:t>
            </a:r>
            <a:r>
              <a:rPr lang="ru" sz="1100">
                <a:solidFill>
                  <a:srgbClr val="24292E"/>
                </a:solidFill>
              </a:rPr>
              <a:t> )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{</a:t>
            </a:r>
            <a:br>
              <a:rPr lang="ru" sz="1100">
                <a:solidFill>
                  <a:srgbClr val="6A737D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    xTaskCreate( prvQueueReceiveTask, </a:t>
            </a:r>
            <a:r>
              <a:rPr lang="ru" sz="1100">
                <a:solidFill>
                  <a:srgbClr val="032F62"/>
                </a:solidFill>
              </a:rPr>
              <a:t>"Rx"</a:t>
            </a:r>
            <a:r>
              <a:rPr lang="ru" sz="1100">
                <a:solidFill>
                  <a:srgbClr val="24292E"/>
                </a:solidFill>
              </a:rPr>
              <a:t>,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        configMINIMAL_STACK_SIZE * </a:t>
            </a:r>
            <a:r>
              <a:rPr lang="ru" sz="1100">
                <a:solidFill>
                  <a:srgbClr val="005CC5"/>
                </a:solidFill>
              </a:rPr>
              <a:t>2U</a:t>
            </a:r>
            <a:r>
              <a:rPr lang="ru" sz="1100">
                <a:solidFill>
                  <a:srgbClr val="24292E"/>
                </a:solidFill>
              </a:rPr>
              <a:t>, </a:t>
            </a:r>
            <a:r>
              <a:rPr lang="ru" sz="1100">
                <a:solidFill>
                  <a:srgbClr val="005CC5"/>
                </a:solidFill>
              </a:rPr>
              <a:t>NULL</a:t>
            </a:r>
            <a:r>
              <a:rPr lang="ru" sz="1100">
                <a:solidFill>
                  <a:srgbClr val="24292E"/>
                </a:solidFill>
              </a:rPr>
              <a:t>,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        mainQUEUE_RECEIVE_TASK_PRIORITY, </a:t>
            </a:r>
            <a:r>
              <a:rPr lang="ru" sz="1100">
                <a:solidFill>
                  <a:srgbClr val="005CC5"/>
                </a:solidFill>
              </a:rPr>
              <a:t>NULL</a:t>
            </a:r>
            <a:r>
              <a:rPr lang="ru" sz="1100">
                <a:solidFill>
                  <a:srgbClr val="24292E"/>
                </a:solidFill>
              </a:rPr>
              <a:t> );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    xTaskCreate( prvQueueSendTask, </a:t>
            </a:r>
            <a:r>
              <a:rPr lang="ru" sz="1100">
                <a:solidFill>
                  <a:srgbClr val="032F62"/>
                </a:solidFill>
              </a:rPr>
              <a:t>"Tx"</a:t>
            </a:r>
            <a:r>
              <a:rPr lang="ru" sz="1100">
                <a:solidFill>
                  <a:srgbClr val="24292E"/>
                </a:solidFill>
              </a:rPr>
              <a:t>,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        configMINIMAL_STACK_SIZE * </a:t>
            </a:r>
            <a:r>
              <a:rPr lang="ru" sz="1100">
                <a:solidFill>
                  <a:srgbClr val="005CC5"/>
                </a:solidFill>
              </a:rPr>
              <a:t>2U</a:t>
            </a:r>
            <a:r>
              <a:rPr lang="ru" sz="1100">
                <a:solidFill>
                  <a:srgbClr val="24292E"/>
                </a:solidFill>
              </a:rPr>
              <a:t>, </a:t>
            </a:r>
            <a:r>
              <a:rPr lang="ru" sz="1100">
                <a:solidFill>
                  <a:srgbClr val="005CC5"/>
                </a:solidFill>
              </a:rPr>
              <a:t>NULL</a:t>
            </a:r>
            <a:r>
              <a:rPr lang="ru" sz="1100">
                <a:solidFill>
                  <a:srgbClr val="24292E"/>
                </a:solidFill>
              </a:rPr>
              <a:t>,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        mainQUEUE_SEND_TASK_PRIORITY, </a:t>
            </a:r>
            <a:r>
              <a:rPr lang="ru" sz="1100">
                <a:solidFill>
                  <a:srgbClr val="005CC5"/>
                </a:solidFill>
              </a:rPr>
              <a:t>NULL</a:t>
            </a:r>
            <a:r>
              <a:rPr lang="ru" sz="1100">
                <a:solidFill>
                  <a:srgbClr val="24292E"/>
                </a:solidFill>
              </a:rPr>
              <a:t> );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}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vTaskStartScheduler();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    </a:t>
            </a:r>
            <a:r>
              <a:rPr lang="ru" sz="1100">
                <a:solidFill>
                  <a:srgbClr val="D73A49"/>
                </a:solidFill>
              </a:rPr>
              <a:t>return</a:t>
            </a:r>
            <a:r>
              <a:rPr lang="ru" sz="1100">
                <a:solidFill>
                  <a:srgbClr val="24292E"/>
                </a:solidFill>
              </a:rPr>
              <a:t> </a:t>
            </a:r>
            <a:r>
              <a:rPr lang="ru" sz="1100">
                <a:solidFill>
                  <a:srgbClr val="005CC5"/>
                </a:solidFill>
              </a:rPr>
              <a:t>0</a:t>
            </a:r>
            <a:r>
              <a:rPr lang="ru" sz="1100">
                <a:solidFill>
                  <a:srgbClr val="24292E"/>
                </a:solidFill>
              </a:rPr>
              <a:t>;</a:t>
            </a:r>
            <a:br>
              <a:rPr lang="ru" sz="1100">
                <a:solidFill>
                  <a:srgbClr val="24292E"/>
                </a:solidFill>
              </a:rPr>
            </a:br>
            <a:r>
              <a:rPr lang="ru" sz="1100">
                <a:solidFill>
                  <a:srgbClr val="24292E"/>
                </a:solidFill>
              </a:rPr>
              <a:t>}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61" name="Google Shape;461;p53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Тестовый пример для проверки портирования. Он включает две задачи FreeRTOS и планировщик, работающий между ними. Есть также очередь, которая используется для передачи управления между задачами.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Портирование приложений FreeRTOS на процессоры RISC‑V</a:t>
            </a:r>
            <a:endParaRPr/>
          </a:p>
        </p:txBody>
      </p:sp>
      <p:sp>
        <p:nvSpPr>
          <p:cNvPr id="467" name="Google Shape;467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сборки и запуска</a:t>
            </a:r>
            <a:endParaRPr/>
          </a:p>
        </p:txBody>
      </p:sp>
      <p:sp>
        <p:nvSpPr>
          <p:cNvPr id="468" name="Google Shape;468;p54"/>
          <p:cNvSpPr txBox="1">
            <a:spLocks noGrp="1"/>
          </p:cNvSpPr>
          <p:nvPr>
            <p:ph type="body" idx="1"/>
          </p:nvPr>
        </p:nvSpPr>
        <p:spPr>
          <a:xfrm>
            <a:off x="457200" y="2315825"/>
            <a:ext cx="82188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export PATH=&lt;путь до тулчейна&gt;/bin:$PATH</a:t>
            </a:r>
            <a:endParaRPr/>
          </a:p>
        </p:txBody>
      </p:sp>
      <p:sp>
        <p:nvSpPr>
          <p:cNvPr id="469" name="Google Shape;469;p54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запуска понадобятся: </a:t>
            </a:r>
            <a:endParaRPr/>
          </a:p>
          <a:p>
            <a:pPr marL="457200" lvl="0" indent="-279400" algn="l" rtl="0">
              <a:spcBef>
                <a:spcPts val="120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тулчейн GNU RISC‑V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qemu-riscv32-system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☐"/>
            </a:pPr>
            <a:r>
              <a:rPr lang="ru"/>
              <a:t>ОС Linux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/>
              <a:t>Настройка тулчейна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/>
              <a:t>Сборка примера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Запуск примера</a:t>
            </a:r>
            <a:endParaRPr b="1"/>
          </a:p>
        </p:txBody>
      </p:sp>
      <p:sp>
        <p:nvSpPr>
          <p:cNvPr id="470" name="Google Shape;470;p54"/>
          <p:cNvSpPr txBox="1">
            <a:spLocks noGrp="1"/>
          </p:cNvSpPr>
          <p:nvPr>
            <p:ph type="body" idx="1"/>
          </p:nvPr>
        </p:nvSpPr>
        <p:spPr>
          <a:xfrm>
            <a:off x="457200" y="2925425"/>
            <a:ext cx="82188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make</a:t>
            </a:r>
            <a:endParaRPr/>
          </a:p>
        </p:txBody>
      </p:sp>
      <p:sp>
        <p:nvSpPr>
          <p:cNvPr id="471" name="Google Shape;471;p54"/>
          <p:cNvSpPr txBox="1">
            <a:spLocks noGrp="1"/>
          </p:cNvSpPr>
          <p:nvPr>
            <p:ph type="body" idx="1"/>
          </p:nvPr>
        </p:nvSpPr>
        <p:spPr>
          <a:xfrm>
            <a:off x="457200" y="3535025"/>
            <a:ext cx="8218800" cy="1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qemu-system-riscv32 -nographic -machine virt -net none \</a:t>
            </a:r>
            <a:br>
              <a:rPr lang="ru"/>
            </a:br>
            <a:r>
              <a:rPr lang="ru"/>
              <a:t>   -chardev stdio,id=con,mux=on -serial chardev:con \</a:t>
            </a:r>
            <a:br>
              <a:rPr lang="ru"/>
            </a:br>
            <a:r>
              <a:rPr lang="ru"/>
              <a:t>   -mon chardev=con,mode=readline -bios none \</a:t>
            </a:r>
            <a:br>
              <a:rPr lang="ru"/>
            </a:br>
            <a:r>
              <a:rPr lang="ru"/>
              <a:t>   -smp 4 -kernel ./build/RTOSDemo.axf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Экран (16:9)</PresentationFormat>
  <Paragraphs>70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Nunito Sans</vt:lpstr>
      <vt:lpstr>Nunito Sans Light</vt:lpstr>
      <vt:lpstr>Courier New</vt:lpstr>
      <vt:lpstr>RISC-V Шаблон</vt:lpstr>
      <vt:lpstr>5. Портирование приложений FreeRTOS на процессоры RISC‑V</vt:lpstr>
      <vt:lpstr>Портирование приложений FreeRTOS на процессоры RISC‑V</vt:lpstr>
      <vt:lpstr>Портирование приложений FreeRTOS на процессоры RISC‑V</vt:lpstr>
      <vt:lpstr>Портирование приложений FreeRTOS на процессоры RISC‑V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1</cp:revision>
  <dcterms:modified xsi:type="dcterms:W3CDTF">2024-11-16T14:21:09Z</dcterms:modified>
</cp:coreProperties>
</file>