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837" r:id="rId1"/>
    <p:sldMasterId id="2147484845" r:id="rId2"/>
  </p:sldMasterIdLst>
  <p:notesMasterIdLst>
    <p:notesMasterId r:id="rId48"/>
  </p:notesMasterIdLst>
  <p:handoutMasterIdLst>
    <p:handoutMasterId r:id="rId49"/>
  </p:handoutMasterIdLst>
  <p:sldIdLst>
    <p:sldId id="751" r:id="rId3"/>
    <p:sldId id="563" r:id="rId4"/>
    <p:sldId id="665" r:id="rId5"/>
    <p:sldId id="716" r:id="rId6"/>
    <p:sldId id="717" r:id="rId7"/>
    <p:sldId id="718" r:id="rId8"/>
    <p:sldId id="719" r:id="rId9"/>
    <p:sldId id="720" r:id="rId10"/>
    <p:sldId id="721" r:id="rId11"/>
    <p:sldId id="722" r:id="rId12"/>
    <p:sldId id="723" r:id="rId13"/>
    <p:sldId id="670" r:id="rId14"/>
    <p:sldId id="725" r:id="rId15"/>
    <p:sldId id="726" r:id="rId16"/>
    <p:sldId id="727" r:id="rId17"/>
    <p:sldId id="728" r:id="rId18"/>
    <p:sldId id="729" r:id="rId19"/>
    <p:sldId id="730" r:id="rId20"/>
    <p:sldId id="731" r:id="rId21"/>
    <p:sldId id="677" r:id="rId22"/>
    <p:sldId id="678" r:id="rId23"/>
    <p:sldId id="732" r:id="rId24"/>
    <p:sldId id="733" r:id="rId25"/>
    <p:sldId id="689" r:id="rId26"/>
    <p:sldId id="734" r:id="rId27"/>
    <p:sldId id="735" r:id="rId28"/>
    <p:sldId id="736" r:id="rId29"/>
    <p:sldId id="697" r:id="rId30"/>
    <p:sldId id="738" r:id="rId31"/>
    <p:sldId id="739" r:id="rId32"/>
    <p:sldId id="740" r:id="rId33"/>
    <p:sldId id="741" r:id="rId34"/>
    <p:sldId id="742" r:id="rId35"/>
    <p:sldId id="706" r:id="rId36"/>
    <p:sldId id="744" r:id="rId37"/>
    <p:sldId id="745" r:id="rId38"/>
    <p:sldId id="746" r:id="rId39"/>
    <p:sldId id="747" r:id="rId40"/>
    <p:sldId id="748" r:id="rId41"/>
    <p:sldId id="749" r:id="rId42"/>
    <p:sldId id="634" r:id="rId43"/>
    <p:sldId id="616" r:id="rId44"/>
    <p:sldId id="750" r:id="rId45"/>
    <p:sldId id="569" r:id="rId46"/>
    <p:sldId id="617" r:id="rId47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969CD"/>
    <a:srgbClr val="00E000"/>
    <a:srgbClr val="FF0000"/>
    <a:srgbClr val="CCCCCC"/>
    <a:srgbClr val="FFFF00"/>
    <a:srgbClr val="CC0000"/>
    <a:srgbClr val="808080"/>
    <a:srgbClr val="7575D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798" autoAdjust="0"/>
    <p:restoredTop sz="99832" autoAdjust="0"/>
  </p:normalViewPr>
  <p:slideViewPr>
    <p:cSldViewPr>
      <p:cViewPr>
        <p:scale>
          <a:sx n="90" d="100"/>
          <a:sy n="90" d="100"/>
        </p:scale>
        <p:origin x="-894" y="-44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94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3250F39-87F8-4D64-8687-78920767AA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5716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0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9BD9262-F7E8-43BC-A0AA-0C663862C2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2898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FEBFA0FD-A5A6-42E3-81C8-5B304BD65A67}" type="slidenum">
              <a:rPr lang="ru-RU" altLang="ru-RU" kern="1200" smtClean="0">
                <a:solidFill>
                  <a:prstClr val="black"/>
                </a:solidFill>
                <a:ea typeface="+mn-ea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 kern="1200" smtClean="0">
              <a:solidFill>
                <a:prstClr val="black"/>
              </a:solidFill>
              <a:ea typeface="+mn-ea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BD9262-F7E8-43BC-A0AA-0C663862C2BE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0931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33"/>
          <p:cNvSpPr txBox="1">
            <a:spLocks noChangeArrowheads="1"/>
          </p:cNvSpPr>
          <p:nvPr/>
        </p:nvSpPr>
        <p:spPr bwMode="auto">
          <a:xfrm>
            <a:off x="1222375" y="115888"/>
            <a:ext cx="8723313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20000"/>
              </a:spcAft>
              <a:defRPr/>
            </a:pPr>
            <a:endParaRPr lang="ru-RU" sz="1200" b="1" dirty="0" smtClean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120000"/>
              </a:lnSpc>
              <a:spcAft>
                <a:spcPct val="20000"/>
              </a:spcAft>
              <a:defRPr/>
            </a:pP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ru-RU" b="1" dirty="0" smtClean="0">
                <a:solidFill>
                  <a:srgbClr val="000000"/>
                </a:solidFill>
              </a:rPr>
              <a:t>Нижегородский государственный университет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ru-RU" b="1" dirty="0" smtClean="0">
                <a:solidFill>
                  <a:srgbClr val="000000"/>
                </a:solidFill>
              </a:rPr>
              <a:t>им.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ru-RU" b="1" dirty="0" smtClean="0">
                <a:solidFill>
                  <a:srgbClr val="000000"/>
                </a:solidFill>
              </a:rPr>
              <a:t>Н.И.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ru-RU" b="1" dirty="0" smtClean="0">
                <a:solidFill>
                  <a:srgbClr val="000000"/>
                </a:solidFill>
              </a:rPr>
              <a:t>Лобачевского</a:t>
            </a:r>
          </a:p>
          <a:p>
            <a:pPr algn="ctr" eaLnBrk="1" hangingPunct="1">
              <a:lnSpc>
                <a:spcPct val="120000"/>
              </a:lnSpc>
              <a:spcAft>
                <a:spcPct val="20000"/>
              </a:spcAft>
              <a:defRPr/>
            </a:pPr>
            <a:endParaRPr lang="en-US" sz="2000" b="1" i="1" dirty="0" smtClean="0">
              <a:solidFill>
                <a:srgbClr val="000000"/>
              </a:solidFill>
            </a:endParaRPr>
          </a:p>
        </p:txBody>
      </p:sp>
      <p:pic>
        <p:nvPicPr>
          <p:cNvPr id="5" name="Рисунок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8588" y="103188"/>
            <a:ext cx="1093787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3573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973138" y="6381750"/>
            <a:ext cx="8737600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" name="Line 12"/>
          <p:cNvSpPr>
            <a:spLocks noChangeShapeType="1"/>
          </p:cNvSpPr>
          <p:nvPr/>
        </p:nvSpPr>
        <p:spPr bwMode="auto">
          <a:xfrm>
            <a:off x="131763" y="960438"/>
            <a:ext cx="9440862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Line 13"/>
          <p:cNvSpPr>
            <a:spLocks noChangeShapeType="1"/>
          </p:cNvSpPr>
          <p:nvPr/>
        </p:nvSpPr>
        <p:spPr bwMode="auto">
          <a:xfrm>
            <a:off x="131763" y="109538"/>
            <a:ext cx="0" cy="86360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Text Box 1033"/>
          <p:cNvSpPr txBox="1">
            <a:spLocks noChangeArrowheads="1"/>
          </p:cNvSpPr>
          <p:nvPr/>
        </p:nvSpPr>
        <p:spPr bwMode="auto">
          <a:xfrm>
            <a:off x="9285288" y="6454775"/>
            <a:ext cx="5000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fld id="{6405359E-4B29-4224-8390-DA610758AFD9}" type="slidenum">
              <a:rPr lang="ru-RU" sz="1200" smtClean="0">
                <a:solidFill>
                  <a:srgbClr val="000000"/>
                </a:solidFill>
              </a:rPr>
              <a:pPr algn="r" eaLnBrk="1" hangingPunct="1">
                <a:defRPr/>
              </a:pPr>
              <a:t>‹#›</a:t>
            </a:fld>
            <a:endParaRPr lang="ru-RU" sz="1200" dirty="0" smtClean="0">
              <a:solidFill>
                <a:srgbClr val="000000"/>
              </a:solidFill>
            </a:endParaRPr>
          </a:p>
        </p:txBody>
      </p:sp>
      <p:sp>
        <p:nvSpPr>
          <p:cNvPr id="8" name="Text Box 1033"/>
          <p:cNvSpPr txBox="1">
            <a:spLocks noChangeArrowheads="1"/>
          </p:cNvSpPr>
          <p:nvPr/>
        </p:nvSpPr>
        <p:spPr bwMode="auto">
          <a:xfrm>
            <a:off x="985838" y="6408738"/>
            <a:ext cx="191611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1000" dirty="0" smtClean="0">
                <a:solidFill>
                  <a:srgbClr val="000000"/>
                </a:solidFill>
              </a:rPr>
              <a:t>Н. Новгород, 20</a:t>
            </a:r>
            <a:r>
              <a:rPr lang="en-US" sz="1000" dirty="0" smtClean="0">
                <a:solidFill>
                  <a:srgbClr val="000000"/>
                </a:solidFill>
              </a:rPr>
              <a:t>1</a:t>
            </a:r>
            <a:r>
              <a:rPr lang="ru-RU" sz="1000" dirty="0" smtClean="0">
                <a:solidFill>
                  <a:srgbClr val="000000"/>
                </a:solidFill>
              </a:rPr>
              <a:t>3</a:t>
            </a:r>
            <a:r>
              <a:rPr lang="en-US" sz="1000" dirty="0" smtClean="0">
                <a:solidFill>
                  <a:srgbClr val="000000"/>
                </a:solidFill>
              </a:rPr>
              <a:t> </a:t>
            </a:r>
            <a:r>
              <a:rPr lang="ru-RU" sz="1000" dirty="0" smtClean="0">
                <a:solidFill>
                  <a:srgbClr val="000000"/>
                </a:solidFill>
              </a:rPr>
              <a:t>г.</a:t>
            </a:r>
          </a:p>
          <a:p>
            <a:pPr algn="r" eaLnBrk="1" hangingPunct="1">
              <a:defRPr/>
            </a:pPr>
            <a:endParaRPr lang="ru-RU" sz="1200" dirty="0" smtClean="0">
              <a:solidFill>
                <a:srgbClr val="000000"/>
              </a:solidFill>
            </a:endParaRPr>
          </a:p>
        </p:txBody>
      </p:sp>
      <p:sp>
        <p:nvSpPr>
          <p:cNvPr id="9" name="Text Box 1033"/>
          <p:cNvSpPr txBox="1">
            <a:spLocks noChangeArrowheads="1"/>
          </p:cNvSpPr>
          <p:nvPr/>
        </p:nvSpPr>
        <p:spPr bwMode="auto">
          <a:xfrm>
            <a:off x="3001963" y="6403975"/>
            <a:ext cx="48101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1000" dirty="0" smtClean="0">
                <a:solidFill>
                  <a:srgbClr val="000000"/>
                </a:solidFill>
              </a:rPr>
              <a:t>Оптимизация прикладных программ для </a:t>
            </a:r>
            <a:r>
              <a:rPr lang="ru-RU" sz="1000" dirty="0" err="1" smtClean="0">
                <a:solidFill>
                  <a:srgbClr val="000000"/>
                </a:solidFill>
              </a:rPr>
              <a:t>Intel</a:t>
            </a:r>
            <a:r>
              <a:rPr lang="ru-RU" sz="1000" dirty="0" smtClean="0">
                <a:solidFill>
                  <a:srgbClr val="000000"/>
                </a:solidFill>
              </a:rPr>
              <a:t> </a:t>
            </a:r>
            <a:r>
              <a:rPr lang="ru-RU" sz="1000" dirty="0" err="1" smtClean="0">
                <a:solidFill>
                  <a:srgbClr val="000000"/>
                </a:solidFill>
              </a:rPr>
              <a:t>Xeon</a:t>
            </a:r>
            <a:r>
              <a:rPr lang="ru-RU" sz="1000" dirty="0" smtClean="0">
                <a:solidFill>
                  <a:srgbClr val="000000"/>
                </a:solidFill>
              </a:rPr>
              <a:t> </a:t>
            </a:r>
            <a:r>
              <a:rPr lang="ru-RU" sz="1000" dirty="0" err="1" smtClean="0">
                <a:solidFill>
                  <a:srgbClr val="000000"/>
                </a:solidFill>
              </a:rPr>
              <a:t>Phi</a:t>
            </a:r>
            <a:r>
              <a:rPr lang="ru-RU" sz="1000" dirty="0" smtClean="0">
                <a:solidFill>
                  <a:srgbClr val="000000"/>
                </a:solidFill>
              </a:rPr>
              <a:t> с использованием </a:t>
            </a:r>
            <a:r>
              <a:rPr lang="ru-RU" sz="1000" dirty="0" err="1" smtClean="0">
                <a:solidFill>
                  <a:srgbClr val="000000"/>
                </a:solidFill>
              </a:rPr>
              <a:t>Intel</a:t>
            </a:r>
            <a:r>
              <a:rPr lang="ru-RU" sz="1000" dirty="0" smtClean="0">
                <a:solidFill>
                  <a:srgbClr val="000000"/>
                </a:solidFill>
              </a:rPr>
              <a:t> C/C++ </a:t>
            </a:r>
            <a:r>
              <a:rPr lang="ru-RU" sz="1000" dirty="0" err="1" smtClean="0">
                <a:solidFill>
                  <a:srgbClr val="000000"/>
                </a:solidFill>
              </a:rPr>
              <a:t>Compiler</a:t>
            </a:r>
            <a:r>
              <a:rPr lang="ru-RU" sz="1000" dirty="0" smtClean="0">
                <a:solidFill>
                  <a:srgbClr val="000000"/>
                </a:solidFill>
              </a:rPr>
              <a:t>. Векторизация </a:t>
            </a:r>
          </a:p>
        </p:txBody>
      </p:sp>
      <p:pic>
        <p:nvPicPr>
          <p:cNvPr id="10" name="Рисунок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400" y="6161088"/>
            <a:ext cx="684213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874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973138" y="6381750"/>
            <a:ext cx="8737600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ru-RU" dirty="0"/>
          </a:p>
        </p:txBody>
      </p:sp>
      <p:sp>
        <p:nvSpPr>
          <p:cNvPr id="5" name="Line 12"/>
          <p:cNvSpPr>
            <a:spLocks noChangeShapeType="1"/>
          </p:cNvSpPr>
          <p:nvPr/>
        </p:nvSpPr>
        <p:spPr bwMode="auto">
          <a:xfrm>
            <a:off x="131763" y="960438"/>
            <a:ext cx="9440862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ru-RU" dirty="0"/>
          </a:p>
        </p:txBody>
      </p:sp>
      <p:sp>
        <p:nvSpPr>
          <p:cNvPr id="6" name="Line 13"/>
          <p:cNvSpPr>
            <a:spLocks noChangeShapeType="1"/>
          </p:cNvSpPr>
          <p:nvPr/>
        </p:nvSpPr>
        <p:spPr bwMode="auto">
          <a:xfrm>
            <a:off x="131763" y="109538"/>
            <a:ext cx="0" cy="86360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ctr">
              <a:defRPr sz="4000" b="1" cap="none">
                <a:solidFill>
                  <a:srgbClr val="002060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457200" indent="-457200">
              <a:buFont typeface="+mj-lt"/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pic>
        <p:nvPicPr>
          <p:cNvPr id="13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400" y="6161088"/>
            <a:ext cx="684213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1033"/>
          <p:cNvSpPr txBox="1">
            <a:spLocks noChangeArrowheads="1"/>
          </p:cNvSpPr>
          <p:nvPr userDrawn="1"/>
        </p:nvSpPr>
        <p:spPr bwMode="auto">
          <a:xfrm>
            <a:off x="3001963" y="6403975"/>
            <a:ext cx="48101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000" dirty="0" smtClean="0">
                <a:solidFill>
                  <a:srgbClr val="000000"/>
                </a:solidFill>
              </a:rPr>
              <a:t>Оптимизация прикладных программ для </a:t>
            </a:r>
            <a:r>
              <a:rPr lang="ru-RU" sz="1000" dirty="0" err="1" smtClean="0">
                <a:solidFill>
                  <a:srgbClr val="000000"/>
                </a:solidFill>
              </a:rPr>
              <a:t>Intel</a:t>
            </a:r>
            <a:r>
              <a:rPr lang="ru-RU" sz="1000" dirty="0" smtClean="0">
                <a:solidFill>
                  <a:srgbClr val="000000"/>
                </a:solidFill>
              </a:rPr>
              <a:t> </a:t>
            </a:r>
            <a:r>
              <a:rPr lang="ru-RU" sz="1000" dirty="0" err="1" smtClean="0">
                <a:solidFill>
                  <a:srgbClr val="000000"/>
                </a:solidFill>
              </a:rPr>
              <a:t>Xeon</a:t>
            </a:r>
            <a:r>
              <a:rPr lang="ru-RU" sz="1000" dirty="0" smtClean="0">
                <a:solidFill>
                  <a:srgbClr val="000000"/>
                </a:solidFill>
              </a:rPr>
              <a:t> </a:t>
            </a:r>
            <a:r>
              <a:rPr lang="ru-RU" sz="1000" dirty="0" err="1" smtClean="0">
                <a:solidFill>
                  <a:srgbClr val="000000"/>
                </a:solidFill>
              </a:rPr>
              <a:t>Phi</a:t>
            </a:r>
            <a:r>
              <a:rPr lang="ru-RU" sz="1000" dirty="0" smtClean="0">
                <a:solidFill>
                  <a:srgbClr val="000000"/>
                </a:solidFill>
              </a:rPr>
              <a:t> с использованием </a:t>
            </a:r>
            <a:r>
              <a:rPr lang="ru-RU" sz="1000" dirty="0" err="1" smtClean="0">
                <a:solidFill>
                  <a:srgbClr val="000000"/>
                </a:solidFill>
              </a:rPr>
              <a:t>Intel</a:t>
            </a:r>
            <a:r>
              <a:rPr lang="ru-RU" sz="1000" dirty="0" smtClean="0">
                <a:solidFill>
                  <a:srgbClr val="000000"/>
                </a:solidFill>
              </a:rPr>
              <a:t> C/C++ </a:t>
            </a:r>
            <a:r>
              <a:rPr lang="ru-RU" sz="1000" dirty="0" err="1" smtClean="0">
                <a:solidFill>
                  <a:srgbClr val="000000"/>
                </a:solidFill>
              </a:rPr>
              <a:t>Compiler</a:t>
            </a:r>
            <a:r>
              <a:rPr lang="ru-RU" sz="1000" dirty="0" smtClean="0">
                <a:solidFill>
                  <a:srgbClr val="000000"/>
                </a:solidFill>
              </a:rPr>
              <a:t>. Векторизация </a:t>
            </a:r>
          </a:p>
        </p:txBody>
      </p:sp>
      <p:sp>
        <p:nvSpPr>
          <p:cNvPr id="15" name="Text Box 1033"/>
          <p:cNvSpPr txBox="1">
            <a:spLocks noChangeArrowheads="1"/>
          </p:cNvSpPr>
          <p:nvPr userDrawn="1"/>
        </p:nvSpPr>
        <p:spPr bwMode="auto">
          <a:xfrm>
            <a:off x="985838" y="6408738"/>
            <a:ext cx="191611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1000" dirty="0" smtClean="0">
                <a:solidFill>
                  <a:srgbClr val="000000"/>
                </a:solidFill>
              </a:rPr>
              <a:t>Н. Новгород, 20</a:t>
            </a:r>
            <a:r>
              <a:rPr lang="en-US" sz="1000" dirty="0" smtClean="0">
                <a:solidFill>
                  <a:srgbClr val="000000"/>
                </a:solidFill>
              </a:rPr>
              <a:t>1</a:t>
            </a:r>
            <a:r>
              <a:rPr lang="ru-RU" sz="1000" dirty="0" smtClean="0">
                <a:solidFill>
                  <a:srgbClr val="000000"/>
                </a:solidFill>
              </a:rPr>
              <a:t>3</a:t>
            </a:r>
            <a:r>
              <a:rPr lang="en-US" sz="1000" dirty="0" smtClean="0">
                <a:solidFill>
                  <a:srgbClr val="000000"/>
                </a:solidFill>
              </a:rPr>
              <a:t> </a:t>
            </a:r>
            <a:r>
              <a:rPr lang="ru-RU" sz="1000" dirty="0" smtClean="0">
                <a:solidFill>
                  <a:srgbClr val="000000"/>
                </a:solidFill>
              </a:rPr>
              <a:t>г.</a:t>
            </a:r>
          </a:p>
          <a:p>
            <a:pPr algn="r" eaLnBrk="1" hangingPunct="1">
              <a:defRPr/>
            </a:pPr>
            <a:endParaRPr lang="ru-RU" sz="1200" dirty="0" smtClean="0">
              <a:solidFill>
                <a:srgbClr val="000000"/>
              </a:solidFill>
            </a:endParaRPr>
          </a:p>
        </p:txBody>
      </p:sp>
      <p:sp>
        <p:nvSpPr>
          <p:cNvPr id="16" name="Text Box 1033"/>
          <p:cNvSpPr txBox="1">
            <a:spLocks noChangeArrowheads="1"/>
          </p:cNvSpPr>
          <p:nvPr userDrawn="1"/>
        </p:nvSpPr>
        <p:spPr bwMode="auto">
          <a:xfrm>
            <a:off x="9285288" y="6454775"/>
            <a:ext cx="5000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fld id="{6405359E-4B29-4224-8390-DA610758AFD9}" type="slidenum">
              <a:rPr lang="ru-RU" sz="1200" smtClean="0">
                <a:solidFill>
                  <a:srgbClr val="000000"/>
                </a:solidFill>
              </a:rPr>
              <a:pPr algn="r" eaLnBrk="1" hangingPunct="1">
                <a:defRPr/>
              </a:pPr>
              <a:t>‹#›</a:t>
            </a:fld>
            <a:endParaRPr lang="ru-RU" sz="12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3924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33"/>
          <p:cNvSpPr txBox="1">
            <a:spLocks noChangeArrowheads="1"/>
          </p:cNvSpPr>
          <p:nvPr/>
        </p:nvSpPr>
        <p:spPr bwMode="auto">
          <a:xfrm>
            <a:off x="0" y="115888"/>
            <a:ext cx="9945688" cy="14065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9pPr>
          </a:lstStyle>
          <a:p>
            <a:pPr algn="ctr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ru-RU" sz="2400" b="1" kern="1200" smtClean="0">
                <a:solidFill>
                  <a:srgbClr val="000000"/>
                </a:solidFill>
                <a:latin typeface="Arial" charset="0"/>
                <a:ea typeface="+mn-ea"/>
              </a:rPr>
              <a:t>Нижегородский государственный университет </a:t>
            </a:r>
            <a:r>
              <a:rPr lang="en-US" sz="2400" b="1" kern="1200" smtClean="0">
                <a:solidFill>
                  <a:srgbClr val="000000"/>
                </a:solidFill>
                <a:latin typeface="Arial" charset="0"/>
                <a:ea typeface="+mn-ea"/>
              </a:rPr>
              <a:t/>
            </a:r>
            <a:br>
              <a:rPr lang="en-US" sz="2400" b="1" kern="1200" smtClean="0">
                <a:solidFill>
                  <a:srgbClr val="000000"/>
                </a:solidFill>
                <a:latin typeface="Arial" charset="0"/>
                <a:ea typeface="+mn-ea"/>
              </a:rPr>
            </a:br>
            <a:r>
              <a:rPr lang="ru-RU" sz="2400" b="1" kern="1200" smtClean="0">
                <a:solidFill>
                  <a:srgbClr val="000000"/>
                </a:solidFill>
                <a:latin typeface="Arial" charset="0"/>
                <a:ea typeface="+mn-ea"/>
              </a:rPr>
              <a:t>им.</a:t>
            </a:r>
            <a:r>
              <a:rPr lang="en-US" sz="2400" b="1" kern="1200" smtClean="0">
                <a:solidFill>
                  <a:srgbClr val="000000"/>
                </a:solidFill>
                <a:latin typeface="Arial" charset="0"/>
                <a:ea typeface="+mn-ea"/>
              </a:rPr>
              <a:t> </a:t>
            </a:r>
            <a:r>
              <a:rPr lang="ru-RU" sz="2400" b="1" kern="1200" smtClean="0">
                <a:solidFill>
                  <a:srgbClr val="000000"/>
                </a:solidFill>
                <a:latin typeface="Arial" charset="0"/>
                <a:ea typeface="+mn-ea"/>
              </a:rPr>
              <a:t>Н.И.Лобачевского</a:t>
            </a:r>
          </a:p>
          <a:p>
            <a:pPr algn="ctr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ru-RU" sz="2000" b="1" i="1" kern="1200" smtClean="0">
                <a:solidFill>
                  <a:srgbClr val="000000"/>
                </a:solidFill>
                <a:latin typeface="Arial" charset="0"/>
                <a:ea typeface="+mn-ea"/>
              </a:rPr>
              <a:t>Факультет Вычислительной математики и кибернетики</a:t>
            </a:r>
            <a:endParaRPr lang="en-US" sz="2000" b="1" i="1" kern="1200" smtClean="0">
              <a:solidFill>
                <a:srgbClr val="000000"/>
              </a:solidFill>
              <a:latin typeface="Arial" charset="0"/>
              <a:ea typeface="+mn-ea"/>
            </a:endParaRPr>
          </a:p>
        </p:txBody>
      </p:sp>
      <p:pic>
        <p:nvPicPr>
          <p:cNvPr id="5" name="Picture 13" descr="NNGU_Logo_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8588" y="260350"/>
            <a:ext cx="10080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Н. Новгород, 2013 г.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Программирование для Intel Xeon Phi</a:t>
            </a: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 algn="l">
              <a:lnSpc>
                <a:spcPct val="100000"/>
              </a:lnSpc>
              <a:defRPr sz="12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6710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973138" y="6381750"/>
            <a:ext cx="8737600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kern="1200">
              <a:solidFill>
                <a:srgbClr val="000000"/>
              </a:solidFill>
              <a:ea typeface="+mn-ea"/>
              <a:cs typeface="Arial" charset="0"/>
            </a:endParaRPr>
          </a:p>
        </p:txBody>
      </p:sp>
      <p:sp>
        <p:nvSpPr>
          <p:cNvPr id="5" name="Line 12"/>
          <p:cNvSpPr>
            <a:spLocks noChangeShapeType="1"/>
          </p:cNvSpPr>
          <p:nvPr/>
        </p:nvSpPr>
        <p:spPr bwMode="auto">
          <a:xfrm>
            <a:off x="131763" y="960438"/>
            <a:ext cx="9440862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kern="1200">
              <a:solidFill>
                <a:srgbClr val="000000"/>
              </a:solidFill>
              <a:ea typeface="+mn-ea"/>
              <a:cs typeface="Arial" charset="0"/>
            </a:endParaRPr>
          </a:p>
        </p:txBody>
      </p:sp>
      <p:sp>
        <p:nvSpPr>
          <p:cNvPr id="6" name="Line 13"/>
          <p:cNvSpPr>
            <a:spLocks noChangeShapeType="1"/>
          </p:cNvSpPr>
          <p:nvPr/>
        </p:nvSpPr>
        <p:spPr bwMode="auto">
          <a:xfrm>
            <a:off x="131763" y="109538"/>
            <a:ext cx="0" cy="86360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kern="1200">
              <a:solidFill>
                <a:srgbClr val="000000"/>
              </a:solidFill>
              <a:ea typeface="+mn-ea"/>
              <a:cs typeface="Arial" charset="0"/>
            </a:endParaRPr>
          </a:p>
        </p:txBody>
      </p:sp>
      <p:pic>
        <p:nvPicPr>
          <p:cNvPr id="7" name="Picture 13" descr="NNGU_Logo_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" y="6092825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2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8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Н. Новгород, 2013 г.</a:t>
            </a:r>
          </a:p>
        </p:txBody>
      </p:sp>
      <p:sp>
        <p:nvSpPr>
          <p:cNvPr id="9" name="Номер слайда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fld id="{9915324F-5CE9-4DEE-BEC9-C7DDE4819063}" type="slidenum">
              <a:rPr lang="ru-RU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ru-RU" sz="10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 из </a:t>
            </a:r>
            <a:r>
              <a:rPr lang="en-US" sz="10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3</a:t>
            </a:r>
            <a:r>
              <a:rPr lang="ru-RU" sz="10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4</a:t>
            </a:r>
          </a:p>
        </p:txBody>
      </p:sp>
      <p:sp>
        <p:nvSpPr>
          <p:cNvPr id="10" name="Нижний колонтитул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Программирование для </a:t>
            </a: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Intel Xeon Phi</a:t>
            </a:r>
            <a:endParaRPr lang="ru-RU" sz="10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656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196975"/>
            <a:ext cx="4381500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196975"/>
            <a:ext cx="4381500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Н. Новгород, 2013 г.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Программирование для Intel Xeon Phi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fld id="{2F4EDB06-33DC-4945-88E4-DDC6FB613E58}" type="slidenum">
              <a:rPr lang="ru-RU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ru-RU" sz="10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 из </a:t>
            </a:r>
            <a:r>
              <a:rPr lang="en-US" sz="1000" kern="12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3</a:t>
            </a:r>
            <a:r>
              <a:rPr lang="ru-RU" sz="1000" kern="12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4</a:t>
            </a:r>
            <a:endParaRPr lang="ru-RU" sz="1000" kern="12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397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3050" y="207963"/>
            <a:ext cx="90836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Введение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196975"/>
            <a:ext cx="89154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82650" y="6408738"/>
            <a:ext cx="2051050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8313" y="6408738"/>
            <a:ext cx="5761037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43963" y="6408738"/>
            <a:ext cx="935037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fld id="{0F7F8D67-CD66-41E7-A8AB-7EF19B88D7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1" name="Line 9"/>
          <p:cNvSpPr>
            <a:spLocks noChangeShapeType="1"/>
          </p:cNvSpPr>
          <p:nvPr/>
        </p:nvSpPr>
        <p:spPr bwMode="auto">
          <a:xfrm>
            <a:off x="973138" y="6381750"/>
            <a:ext cx="8737600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131763" y="960438"/>
            <a:ext cx="9440862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3" name="Line 13"/>
          <p:cNvSpPr>
            <a:spLocks noChangeShapeType="1"/>
          </p:cNvSpPr>
          <p:nvPr/>
        </p:nvSpPr>
        <p:spPr bwMode="auto">
          <a:xfrm>
            <a:off x="131763" y="109538"/>
            <a:ext cx="0" cy="86360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34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400" y="6161088"/>
            <a:ext cx="684213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42" r:id="rId1"/>
    <p:sldLayoutId id="2147484843" r:id="rId2"/>
    <p:sldLayoutId id="2147484844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3050" y="207963"/>
            <a:ext cx="90836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Введение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196975"/>
            <a:ext cx="89154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82650" y="6408738"/>
            <a:ext cx="2051050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Arial" charset="0"/>
                <a:cs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kern="1200">
                <a:solidFill>
                  <a:srgbClr val="000000"/>
                </a:solidFill>
                <a:ea typeface="+mn-ea"/>
              </a:rPr>
              <a:t>Н. Новгород, 2013 г.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8313" y="6410325"/>
            <a:ext cx="5761037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Arial" charset="0"/>
                <a:cs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kern="1200">
                <a:solidFill>
                  <a:srgbClr val="000000"/>
                </a:solidFill>
                <a:ea typeface="+mn-ea"/>
              </a:rPr>
              <a:t>Программирование для Intel Xeon Phi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43963" y="6408738"/>
            <a:ext cx="935037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50000"/>
              </a:lnSpc>
              <a:defRPr sz="1000">
                <a:latin typeface="Arial" charset="0"/>
                <a:cs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F4B8981D-FA80-4A8E-9421-45BC15FC5798}" type="slidenum">
              <a:rPr lang="ru-RU" kern="1200">
                <a:solidFill>
                  <a:srgbClr val="000000"/>
                </a:solidFill>
                <a:ea typeface="+mn-ea"/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ru-RU" kern="1200" dirty="0">
                <a:solidFill>
                  <a:srgbClr val="000000"/>
                </a:solidFill>
                <a:ea typeface="+mn-ea"/>
              </a:rPr>
              <a:t> из </a:t>
            </a:r>
            <a:r>
              <a:rPr lang="en-US" kern="1200" dirty="0" smtClean="0">
                <a:solidFill>
                  <a:srgbClr val="000000"/>
                </a:solidFill>
                <a:ea typeface="+mn-ea"/>
              </a:rPr>
              <a:t>3</a:t>
            </a:r>
            <a:r>
              <a:rPr lang="ru-RU" kern="1200" dirty="0" smtClean="0">
                <a:solidFill>
                  <a:srgbClr val="000000"/>
                </a:solidFill>
                <a:ea typeface="+mn-ea"/>
              </a:rPr>
              <a:t>4</a:t>
            </a:r>
            <a:endParaRPr lang="ru-RU" kern="12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031" name="Line 9"/>
          <p:cNvSpPr>
            <a:spLocks noChangeShapeType="1"/>
          </p:cNvSpPr>
          <p:nvPr/>
        </p:nvSpPr>
        <p:spPr bwMode="auto">
          <a:xfrm>
            <a:off x="973138" y="6381750"/>
            <a:ext cx="8737600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kern="1200">
              <a:solidFill>
                <a:srgbClr val="000000"/>
              </a:solidFill>
              <a:ea typeface="+mn-ea"/>
              <a:cs typeface="Arial" charset="0"/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131763" y="960438"/>
            <a:ext cx="9440862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kern="1200">
              <a:solidFill>
                <a:srgbClr val="000000"/>
              </a:solidFill>
              <a:ea typeface="+mn-ea"/>
              <a:cs typeface="Arial" charset="0"/>
            </a:endParaRPr>
          </a:p>
        </p:txBody>
      </p:sp>
      <p:sp>
        <p:nvSpPr>
          <p:cNvPr id="1033" name="Line 13"/>
          <p:cNvSpPr>
            <a:spLocks noChangeShapeType="1"/>
          </p:cNvSpPr>
          <p:nvPr/>
        </p:nvSpPr>
        <p:spPr bwMode="auto">
          <a:xfrm>
            <a:off x="131763" y="109538"/>
            <a:ext cx="0" cy="86360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kern="1200">
              <a:solidFill>
                <a:srgbClr val="000000"/>
              </a:solidFill>
              <a:ea typeface="+mn-ea"/>
              <a:cs typeface="Arial" charset="0"/>
            </a:endParaRPr>
          </a:p>
        </p:txBody>
      </p:sp>
      <p:pic>
        <p:nvPicPr>
          <p:cNvPr id="1034" name="Picture 13" descr="NNGU_Logo_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" y="6092825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46" r:id="rId1"/>
    <p:sldLayoutId id="2147484847" r:id="rId2"/>
    <p:sldLayoutId id="2147484848" r:id="rId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mailto:kozinov@vmk.unn.r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6288" y="2857496"/>
            <a:ext cx="8420100" cy="1569660"/>
          </a:xfrm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400" dirty="0" smtClean="0"/>
              <a:t>Лабораторная работа </a:t>
            </a:r>
            <a:r>
              <a:rPr lang="ru-RU" altLang="ru-RU" sz="2400" dirty="0" smtClean="0"/>
              <a:t>№2</a:t>
            </a:r>
            <a:r>
              <a:rPr lang="ru-RU" altLang="ru-RU" sz="2400" dirty="0" smtClean="0"/>
              <a:t/>
            </a:r>
            <a:br>
              <a:rPr lang="ru-RU" altLang="ru-RU" sz="2400" dirty="0" smtClean="0"/>
            </a:br>
            <a:r>
              <a:rPr lang="ru-RU" sz="2400" dirty="0" smtClean="0"/>
              <a:t> Оптимизация прикладных программ для </a:t>
            </a:r>
            <a:r>
              <a:rPr lang="ru-RU" sz="2400" dirty="0" err="1" smtClean="0"/>
              <a:t>Intel</a:t>
            </a:r>
            <a:r>
              <a:rPr lang="ru-RU" sz="2400" dirty="0" smtClean="0"/>
              <a:t> </a:t>
            </a:r>
            <a:r>
              <a:rPr lang="ru-RU" sz="2400" dirty="0" err="1" smtClean="0"/>
              <a:t>Xeon</a:t>
            </a:r>
            <a:r>
              <a:rPr lang="ru-RU" sz="2400" dirty="0" smtClean="0"/>
              <a:t> </a:t>
            </a:r>
            <a:r>
              <a:rPr lang="ru-RU" sz="2400" dirty="0" err="1" smtClean="0"/>
              <a:t>Phi</a:t>
            </a:r>
            <a:r>
              <a:rPr lang="ru-RU" sz="2400" dirty="0" smtClean="0"/>
              <a:t> с использованием </a:t>
            </a:r>
            <a:r>
              <a:rPr lang="ru-RU" sz="2400" dirty="0" err="1" smtClean="0"/>
              <a:t>Intel</a:t>
            </a:r>
            <a:r>
              <a:rPr lang="ru-RU" sz="2400" dirty="0" smtClean="0"/>
              <a:t> C/C++ </a:t>
            </a:r>
            <a:r>
              <a:rPr lang="ru-RU" sz="2400" dirty="0" err="1" smtClean="0"/>
              <a:t>Compiler</a:t>
            </a:r>
            <a:r>
              <a:rPr lang="ru-RU" sz="2400" dirty="0" smtClean="0"/>
              <a:t>. Векторизация </a:t>
            </a:r>
            <a:endParaRPr lang="ru-RU" altLang="ru-RU" sz="2400" dirty="0" smtClean="0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8625" y="2071678"/>
            <a:ext cx="9047163" cy="461962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Программирование для </a:t>
            </a:r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Intel Xeon Phi</a:t>
            </a:r>
            <a:endParaRPr lang="ru-RU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800475" y="5591175"/>
            <a:ext cx="59055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000" dirty="0" err="1" smtClean="0">
                <a:solidFill>
                  <a:srgbClr val="000000"/>
                </a:solidFill>
                <a:latin typeface="Arial" charset="0"/>
              </a:rPr>
              <a:t>Бастраков</a:t>
            </a:r>
            <a:r>
              <a:rPr lang="ru-RU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Arial" charset="0"/>
              </a:rPr>
              <a:t>С.И.</a:t>
            </a:r>
            <a:endParaRPr lang="ru-RU" sz="2000" dirty="0" smtClean="0">
              <a:solidFill>
                <a:srgbClr val="000000"/>
              </a:solidFill>
              <a:latin typeface="Arial" charset="0"/>
            </a:endParaRPr>
          </a:p>
          <a:p>
            <a:r>
              <a:rPr lang="ru-RU" altLang="ru-RU" sz="2000" kern="12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Кафедра математического обеспечения ЭВМ</a:t>
            </a:r>
            <a:endParaRPr lang="ru-RU" altLang="ru-RU" sz="2000" kern="12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6321425" y="4845062"/>
            <a:ext cx="3576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i="1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При поддержке компании </a:t>
            </a:r>
            <a:r>
              <a:rPr lang="en-US" altLang="ru-RU" i="1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Intel</a:t>
            </a:r>
            <a:endParaRPr lang="ru-RU" altLang="ru-RU" kern="12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Анализ возможности векторизации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Компилятор </a:t>
            </a:r>
            <a:r>
              <a:rPr lang="ru-RU" dirty="0"/>
              <a:t>не имеет права произвести некорректную векторизацию </a:t>
            </a:r>
            <a:r>
              <a:rPr lang="ru-RU" dirty="0" smtClean="0"/>
              <a:t>цикла.</a:t>
            </a:r>
          </a:p>
          <a:p>
            <a:r>
              <a:rPr lang="ru-RU" dirty="0" smtClean="0"/>
              <a:t>При </a:t>
            </a:r>
            <a:r>
              <a:rPr lang="ru-RU" dirty="0"/>
              <a:t>векторизации делаются лишь преобразования, для которых доказана эквивалентность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/>
              <a:t>связи с этим компилятор вынужден быть очень консервативным </a:t>
            </a:r>
            <a:r>
              <a:rPr lang="ru-RU" dirty="0" smtClean="0"/>
              <a:t>и </a:t>
            </a:r>
            <a:r>
              <a:rPr lang="ru-RU" dirty="0"/>
              <a:t>любая возможная зависимость является препятствием для векторизации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/>
              <a:t>рассматриваемой функции </a:t>
            </a:r>
            <a:r>
              <a:rPr lang="ru-RU" dirty="0" smtClean="0"/>
              <a:t>нет </a:t>
            </a:r>
            <a:r>
              <a:rPr lang="ru-RU" dirty="0"/>
              <a:t>информации о том, как соотносятся указатели </a:t>
            </a:r>
            <a:r>
              <a:rPr lang="en-US" b="1" dirty="0"/>
              <a:t>a</a:t>
            </a:r>
            <a:r>
              <a:rPr lang="ru-RU" dirty="0"/>
              <a:t>, </a:t>
            </a:r>
            <a:r>
              <a:rPr lang="en-US" b="1" dirty="0"/>
              <a:t>b</a:t>
            </a:r>
            <a:r>
              <a:rPr lang="ru-RU" dirty="0"/>
              <a:t>, </a:t>
            </a:r>
            <a:r>
              <a:rPr lang="en-US" b="1" dirty="0"/>
              <a:t>c</a:t>
            </a:r>
            <a:r>
              <a:rPr lang="ru-RU" dirty="0"/>
              <a:t>, </a:t>
            </a:r>
            <a:r>
              <a:rPr lang="en-US" b="1" dirty="0"/>
              <a:t>d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Например</a:t>
            </a:r>
            <a:r>
              <a:rPr lang="ru-RU" dirty="0"/>
              <a:t>, если </a:t>
            </a:r>
            <a:r>
              <a:rPr lang="en-US" b="1" dirty="0"/>
              <a:t>b</a:t>
            </a:r>
            <a:r>
              <a:rPr lang="ru-RU" dirty="0"/>
              <a:t>[1] и </a:t>
            </a:r>
            <a:r>
              <a:rPr lang="en-US" b="1" dirty="0"/>
              <a:t>a</a:t>
            </a:r>
            <a:r>
              <a:rPr lang="ru-RU" dirty="0"/>
              <a:t>[0] расположены по одному и тому же адресу в памяти, то при векторном исполнении итераций 0 и 1 результат будет некорректен (отличаться от результата </a:t>
            </a:r>
            <a:r>
              <a:rPr lang="ru-RU" dirty="0" err="1"/>
              <a:t>невекторизованного</a:t>
            </a:r>
            <a:r>
              <a:rPr lang="ru-RU" dirty="0"/>
              <a:t> исполнения цикла).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30333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Анализ возможности векторизации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то же время программист может обладать информацией о том, что массивы </a:t>
            </a:r>
            <a:r>
              <a:rPr lang="en-US" b="1" dirty="0"/>
              <a:t>a</a:t>
            </a:r>
            <a:r>
              <a:rPr lang="ru-RU" dirty="0"/>
              <a:t>, </a:t>
            </a:r>
            <a:r>
              <a:rPr lang="en-US" b="1" dirty="0"/>
              <a:t>b</a:t>
            </a:r>
            <a:r>
              <a:rPr lang="ru-RU" dirty="0"/>
              <a:t>, </a:t>
            </a:r>
            <a:r>
              <a:rPr lang="en-US" b="1" dirty="0"/>
              <a:t>c</a:t>
            </a:r>
            <a:r>
              <a:rPr lang="ru-RU" dirty="0"/>
              <a:t>, </a:t>
            </a:r>
            <a:r>
              <a:rPr lang="en-US" b="1" dirty="0"/>
              <a:t>d</a:t>
            </a:r>
            <a:r>
              <a:rPr lang="en-US" dirty="0"/>
              <a:t> </a:t>
            </a:r>
            <a:r>
              <a:rPr lang="ru-RU" dirty="0"/>
              <a:t>никогда не </a:t>
            </a:r>
            <a:r>
              <a:rPr lang="ru-RU" dirty="0" smtClean="0"/>
              <a:t>пересекаются.</a:t>
            </a:r>
          </a:p>
          <a:p>
            <a:r>
              <a:rPr lang="ru-RU" dirty="0" smtClean="0"/>
              <a:t>В </a:t>
            </a:r>
            <a:r>
              <a:rPr lang="ru-RU" dirty="0"/>
              <a:t>таком случае обнаруженная компилятором зависимость потенциально возможна, но на самом деле никогда не осуществляется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Существует </a:t>
            </a:r>
            <a:r>
              <a:rPr lang="ru-RU" dirty="0"/>
              <a:t>несколько возможностей предоставить компилятору дополнительную информацию или гарантии отсутствия зависимости и, таким образом, способствовать векторизации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Рассмотрим данные возможности.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4877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Векторизация циклов компилятором. Использование директив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ключевого слова </a:t>
            </a:r>
            <a:r>
              <a:rPr lang="en-US" dirty="0" smtClean="0"/>
              <a:t>restrict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Одним из способов предоставления гарантии того, что указатели не пересекаются, является использование ключевого слова </a:t>
            </a:r>
            <a:r>
              <a:rPr lang="en-US" b="1" dirty="0"/>
              <a:t>restrict</a:t>
            </a:r>
            <a:r>
              <a:rPr lang="ru-RU" dirty="0"/>
              <a:t> (добавлено в стандарте </a:t>
            </a:r>
            <a:r>
              <a:rPr lang="en-US" dirty="0"/>
              <a:t>C</a:t>
            </a:r>
            <a:r>
              <a:rPr lang="ru-RU" dirty="0"/>
              <a:t>99</a:t>
            </a:r>
            <a:r>
              <a:rPr lang="ru-RU" dirty="0" smtClean="0"/>
              <a:t>)</a:t>
            </a:r>
            <a:r>
              <a:rPr lang="en-US" dirty="0" smtClean="0"/>
              <a:t>.</a:t>
            </a:r>
          </a:p>
          <a:p>
            <a:r>
              <a:rPr lang="ru-RU" dirty="0" smtClean="0"/>
              <a:t>Функция </a:t>
            </a:r>
            <a:r>
              <a:rPr lang="ru-RU" dirty="0"/>
              <a:t>с использованием </a:t>
            </a:r>
            <a:r>
              <a:rPr lang="en-US" dirty="0"/>
              <a:t>restrict </a:t>
            </a:r>
            <a:r>
              <a:rPr lang="ru-RU" dirty="0"/>
              <a:t>имеет следующий вид: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void</a:t>
            </a:r>
            <a:r>
              <a:rPr lang="en-US" dirty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vectorization</a:t>
            </a:r>
            <a:r>
              <a:rPr lang="ru-RU" dirty="0">
                <a:latin typeface="Courier New"/>
                <a:ea typeface="Calibri"/>
                <a:cs typeface="Times New Roman"/>
              </a:rPr>
              <a:t>_</a:t>
            </a:r>
            <a:r>
              <a:rPr lang="en-US" dirty="0">
                <a:latin typeface="Courier New"/>
                <a:ea typeface="Calibri"/>
                <a:cs typeface="Times New Roman"/>
              </a:rPr>
              <a:t>restrict</a:t>
            </a:r>
            <a:r>
              <a:rPr lang="ru-RU" dirty="0">
                <a:latin typeface="Courier New"/>
                <a:ea typeface="Calibri"/>
                <a:cs typeface="Times New Roman"/>
              </a:rPr>
              <a:t>(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ru-RU" dirty="0">
                <a:latin typeface="Courier New"/>
                <a:ea typeface="Calibri"/>
                <a:cs typeface="Times New Roman"/>
              </a:rPr>
              <a:t>* </a:t>
            </a:r>
            <a:r>
              <a:rPr lang="en-US" b="1" dirty="0">
                <a:latin typeface="Courier New"/>
                <a:ea typeface="Calibri"/>
                <a:cs typeface="Times New Roman"/>
              </a:rPr>
              <a:t>restrict</a:t>
            </a:r>
            <a:r>
              <a:rPr lang="en-US" dirty="0">
                <a:latin typeface="Courier New"/>
                <a:ea typeface="Calibri"/>
                <a:cs typeface="Times New Roman"/>
              </a:rPr>
              <a:t> a</a:t>
            </a:r>
            <a:r>
              <a:rPr lang="ru-RU" dirty="0">
                <a:latin typeface="Courier New"/>
                <a:ea typeface="Calibri"/>
                <a:cs typeface="Times New Roman"/>
              </a:rPr>
              <a:t>,</a:t>
            </a:r>
            <a:br>
              <a:rPr lang="ru-RU" dirty="0">
                <a:latin typeface="Courier New"/>
                <a:ea typeface="Calibri"/>
                <a:cs typeface="Times New Roman"/>
              </a:rPr>
            </a:br>
            <a:r>
              <a:rPr lang="ru-RU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ru-RU" dirty="0">
                <a:latin typeface="Courier New"/>
                <a:ea typeface="Calibri"/>
                <a:cs typeface="Times New Roman"/>
              </a:rPr>
              <a:t>* </a:t>
            </a:r>
            <a:r>
              <a:rPr lang="en-US" b="1" dirty="0">
                <a:latin typeface="Courier New"/>
                <a:ea typeface="Calibri"/>
                <a:cs typeface="Times New Roman"/>
              </a:rPr>
              <a:t>restrict</a:t>
            </a:r>
            <a:r>
              <a:rPr lang="en-US" dirty="0">
                <a:latin typeface="Courier New"/>
                <a:ea typeface="Calibri"/>
                <a:cs typeface="Times New Roman"/>
              </a:rPr>
              <a:t> b</a:t>
            </a:r>
            <a:r>
              <a:rPr lang="ru-RU" dirty="0">
                <a:latin typeface="Courier New"/>
                <a:ea typeface="Calibri"/>
                <a:cs typeface="Times New Roman"/>
              </a:rPr>
              <a:t>,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ru-RU" dirty="0">
                <a:latin typeface="Courier New"/>
                <a:ea typeface="Calibri"/>
                <a:cs typeface="Times New Roman"/>
              </a:rPr>
              <a:t>* </a:t>
            </a:r>
            <a:r>
              <a:rPr lang="en-US" b="1" dirty="0">
                <a:latin typeface="Courier New"/>
                <a:ea typeface="Calibri"/>
                <a:cs typeface="Times New Roman"/>
              </a:rPr>
              <a:t>restrict</a:t>
            </a:r>
            <a:r>
              <a:rPr lang="en-US" dirty="0">
                <a:latin typeface="Courier New"/>
                <a:ea typeface="Calibri"/>
                <a:cs typeface="Times New Roman"/>
              </a:rPr>
              <a:t> c</a:t>
            </a:r>
            <a:r>
              <a:rPr lang="ru-RU" dirty="0">
                <a:latin typeface="Courier New"/>
                <a:ea typeface="Calibri"/>
                <a:cs typeface="Times New Roman"/>
              </a:rPr>
              <a:t>,</a:t>
            </a:r>
            <a:br>
              <a:rPr lang="ru-RU" dirty="0">
                <a:latin typeface="Courier New"/>
                <a:ea typeface="Calibri"/>
                <a:cs typeface="Times New Roman"/>
              </a:rPr>
            </a:br>
            <a:r>
              <a:rPr lang="ru-RU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ru-RU" dirty="0">
                <a:latin typeface="Courier New"/>
                <a:ea typeface="Calibri"/>
                <a:cs typeface="Times New Roman"/>
              </a:rPr>
              <a:t>* </a:t>
            </a:r>
            <a:r>
              <a:rPr lang="en-US" b="1" dirty="0">
                <a:latin typeface="Courier New"/>
                <a:ea typeface="Calibri"/>
                <a:cs typeface="Times New Roman"/>
              </a:rPr>
              <a:t>restrict</a:t>
            </a:r>
            <a:r>
              <a:rPr lang="en-US" dirty="0">
                <a:latin typeface="Courier New"/>
                <a:ea typeface="Calibri"/>
                <a:cs typeface="Times New Roman"/>
              </a:rPr>
              <a:t> d</a:t>
            </a:r>
            <a:r>
              <a:rPr lang="ru-RU" dirty="0">
                <a:latin typeface="Courier New"/>
                <a:ea typeface="Calibri"/>
                <a:cs typeface="Times New Roman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latin typeface="Courier New"/>
                <a:ea typeface="Calibri"/>
                <a:cs typeface="Times New Roman"/>
              </a:rPr>
              <a:t> n</a:t>
            </a:r>
            <a:r>
              <a:rPr lang="ru-RU" dirty="0" smtClean="0">
                <a:latin typeface="Courier New"/>
                <a:ea typeface="Calibri"/>
                <a:cs typeface="Times New Roman"/>
              </a:rPr>
              <a:t>)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 </a:t>
            </a:r>
            <a:r>
              <a:rPr lang="ru-RU" dirty="0" smtClean="0">
                <a:latin typeface="Courier New"/>
                <a:ea typeface="Calibri"/>
                <a:cs typeface="Times New Roman"/>
              </a:rPr>
              <a:t>{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latin typeface="Courier New"/>
                <a:ea typeface="Calibri"/>
                <a:cs typeface="Times New Roman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for</a:t>
            </a:r>
            <a:r>
              <a:rPr lang="en-US" dirty="0">
                <a:latin typeface="Courier New"/>
                <a:ea typeface="Calibri"/>
                <a:cs typeface="Times New Roman"/>
              </a:rPr>
              <a:t> (</a:t>
            </a: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= 0;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&lt; n;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++) {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    a[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= b[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* c[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    c[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= a[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+ b[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- d[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ru-RU" dirty="0">
                <a:latin typeface="Courier New"/>
                <a:ea typeface="Calibri"/>
                <a:cs typeface="Times New Roman"/>
              </a:rPr>
              <a:t>}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ru-RU" dirty="0">
                <a:latin typeface="Courier New"/>
                <a:ea typeface="Calibri"/>
                <a:cs typeface="Times New Roman"/>
              </a:rPr>
              <a:t>}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86305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Использование ключевого слова </a:t>
            </a:r>
            <a:r>
              <a:rPr lang="en-US" dirty="0"/>
              <a:t>restrict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Для компиляции с поддержкой ключевого слова </a:t>
            </a:r>
            <a:r>
              <a:rPr lang="en-US" dirty="0"/>
              <a:t>restrict </a:t>
            </a:r>
            <a:r>
              <a:rPr lang="ru-RU" dirty="0"/>
              <a:t>необходимо добавить ключ </a:t>
            </a:r>
            <a:r>
              <a:rPr lang="ru-RU" b="1" dirty="0"/>
              <a:t>–</a:t>
            </a:r>
            <a:r>
              <a:rPr lang="en-US" b="1" dirty="0"/>
              <a:t>restrict</a:t>
            </a:r>
            <a:r>
              <a:rPr lang="ru-RU" dirty="0"/>
              <a:t>.</a:t>
            </a:r>
          </a:p>
          <a:p>
            <a:r>
              <a:rPr lang="ru-RU" dirty="0"/>
              <a:t>В этом случае компилятор имеет гарантию отсутствия зависимостей, которые ранее препятствовали векторизации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Отчет </a:t>
            </a:r>
            <a:r>
              <a:rPr lang="ru-RU" dirty="0"/>
              <a:t>о векторизации для данной версии подтверждает, что векторизация была успешно произведена:</a:t>
            </a:r>
          </a:p>
          <a:p>
            <a:pPr marL="0" indent="0">
              <a:buNone/>
            </a:pPr>
            <a:r>
              <a:rPr lang="en-US" dirty="0"/>
              <a:t>vectorization_restrict.cpp(5): (col. 5) remark: LOOP WAS VECTORIZED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vectorization_restrict.cpp(5): (col. 5) remark: PEEL LOOP WAS VECTORIZED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vectorization_restrict.cpp(5): (col. 5) remark: REMAINDER LOOP WAS </a:t>
            </a:r>
            <a:r>
              <a:rPr lang="en-US" dirty="0" smtClean="0"/>
              <a:t>VECTORIZED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97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</a:t>
            </a:r>
            <a:r>
              <a:rPr lang="en-US" dirty="0" smtClean="0"/>
              <a:t>#pragma </a:t>
            </a:r>
            <a:r>
              <a:rPr lang="en-US" dirty="0" err="1" smtClean="0"/>
              <a:t>ivdep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Использование ключевого слова </a:t>
            </a:r>
            <a:r>
              <a:rPr lang="en-US" b="1" dirty="0"/>
              <a:t>restrict</a:t>
            </a:r>
            <a:r>
              <a:rPr lang="en-US" dirty="0"/>
              <a:t> </a:t>
            </a:r>
            <a:r>
              <a:rPr lang="ru-RU" dirty="0"/>
              <a:t>дает гарантию, что данные указатели не могут пересекаться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Другим </a:t>
            </a:r>
            <a:r>
              <a:rPr lang="ru-RU" dirty="0"/>
              <a:t>способом предоставления компилятору дополнительной информации является директива компилятора </a:t>
            </a:r>
            <a:r>
              <a:rPr lang="ru-RU" b="1" dirty="0"/>
              <a:t>#</a:t>
            </a:r>
            <a:r>
              <a:rPr lang="en-US" b="1" dirty="0"/>
              <a:t>pragma </a:t>
            </a:r>
            <a:r>
              <a:rPr lang="en-US" b="1" dirty="0" err="1"/>
              <a:t>ivdep</a:t>
            </a:r>
            <a:r>
              <a:rPr lang="ru-RU" dirty="0"/>
              <a:t> (</a:t>
            </a:r>
            <a:r>
              <a:rPr lang="en-US" dirty="0" err="1"/>
              <a:t>ivdep</a:t>
            </a:r>
            <a:r>
              <a:rPr lang="en-US" dirty="0"/>
              <a:t> </a:t>
            </a:r>
            <a:r>
              <a:rPr lang="ru-RU" dirty="0"/>
              <a:t>– сокращение от </a:t>
            </a:r>
            <a:r>
              <a:rPr lang="en-US" dirty="0"/>
              <a:t>ignore vector dependencies</a:t>
            </a:r>
            <a:r>
              <a:rPr lang="ru-RU" dirty="0" smtClean="0"/>
              <a:t>).</a:t>
            </a:r>
            <a:endParaRPr lang="en-US" dirty="0" smtClean="0"/>
          </a:p>
          <a:p>
            <a:r>
              <a:rPr lang="ru-RU" dirty="0" smtClean="0"/>
              <a:t>Ее </a:t>
            </a:r>
            <a:r>
              <a:rPr lang="ru-RU" dirty="0"/>
              <a:t>использование изменяет способ принятия решения о возможности векторизации данного цикла</a:t>
            </a:r>
            <a:r>
              <a:rPr lang="ru-RU" dirty="0" smtClean="0"/>
              <a:t>:</a:t>
            </a:r>
            <a:endParaRPr lang="en-US" dirty="0" smtClean="0"/>
          </a:p>
          <a:p>
            <a:pPr lvl="1"/>
            <a:r>
              <a:rPr lang="ru-RU" dirty="0" smtClean="0"/>
              <a:t>компилятор </a:t>
            </a:r>
            <a:r>
              <a:rPr lang="ru-RU" dirty="0"/>
              <a:t>по-прежнему анализирует все возможные зависимости между данными</a:t>
            </a:r>
            <a:r>
              <a:rPr lang="ru-RU" dirty="0" smtClean="0"/>
              <a:t>,</a:t>
            </a:r>
            <a:endParaRPr lang="en-US" dirty="0" smtClean="0"/>
          </a:p>
          <a:p>
            <a:pPr lvl="1"/>
            <a:r>
              <a:rPr lang="ru-RU" dirty="0" smtClean="0"/>
              <a:t>недоказанные </a:t>
            </a:r>
            <a:r>
              <a:rPr lang="ru-RU" dirty="0"/>
              <a:t>зависимости не принимаются во внимание (считаются несуществующими</a:t>
            </a:r>
            <a:r>
              <a:rPr lang="ru-RU" dirty="0" smtClean="0"/>
              <a:t>).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4213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Использование </a:t>
            </a:r>
            <a:r>
              <a:rPr lang="en-US" dirty="0"/>
              <a:t>#pragma </a:t>
            </a:r>
            <a:r>
              <a:rPr lang="en-US" dirty="0" err="1"/>
              <a:t>ivdep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Если </a:t>
            </a:r>
            <a:r>
              <a:rPr lang="ru-RU" dirty="0"/>
              <a:t>существование зависимости доказано, то векторизация произведена не будет, но все недоказанные зависимости более не будут препятствием для векторизации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Функция с </a:t>
            </a:r>
            <a:r>
              <a:rPr lang="en-US" dirty="0" smtClean="0"/>
              <a:t>#pragma </a:t>
            </a:r>
            <a:r>
              <a:rPr lang="en-US" dirty="0" err="1" smtClean="0"/>
              <a:t>ivdep</a:t>
            </a:r>
            <a:r>
              <a:rPr lang="ru-RU" dirty="0"/>
              <a:t>: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spcAft>
                <a:spcPts val="0"/>
              </a:spcAft>
              <a:buNone/>
            </a:pPr>
            <a:r>
              <a:rPr lang="en-US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void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vectorization_ivdep</a:t>
            </a:r>
            <a:r>
              <a:rPr lang="en-US" dirty="0">
                <a:latin typeface="Courier New"/>
                <a:ea typeface="Calibri"/>
                <a:cs typeface="Times New Roman"/>
              </a:rPr>
              <a:t>(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a,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b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,</a:t>
            </a:r>
            <a:r>
              <a:rPr lang="ru-RU" dirty="0" smtClean="0">
                <a:latin typeface="Courier New"/>
                <a:ea typeface="Calibri"/>
                <a:cs typeface="Times New Roman"/>
              </a:rPr>
              <a:t/>
            </a:r>
            <a:br>
              <a:rPr lang="ru-RU" dirty="0" smtClean="0">
                <a:latin typeface="Courier New"/>
                <a:ea typeface="Calibri"/>
                <a:cs typeface="Times New Roman"/>
              </a:rPr>
            </a:br>
            <a:r>
              <a:rPr lang="en-US" dirty="0" smtClean="0">
                <a:latin typeface="Courier New"/>
                <a:ea typeface="Calibri"/>
                <a:cs typeface="Times New Roman"/>
              </a:rPr>
              <a:t> </a:t>
            </a:r>
            <a:r>
              <a:rPr lang="ru-RU" dirty="0" smtClean="0">
                <a:latin typeface="Courier New"/>
                <a:ea typeface="Calibri"/>
                <a:cs typeface="Times New Roman"/>
              </a:rPr>
              <a:t>          </a:t>
            </a:r>
            <a:r>
              <a:rPr lang="en-US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c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,</a:t>
            </a:r>
            <a:r>
              <a:rPr lang="ru-RU" dirty="0" smtClean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d, </a:t>
            </a: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latin typeface="Courier New"/>
                <a:ea typeface="Calibri"/>
                <a:cs typeface="Times New Roman"/>
              </a:rPr>
              <a:t> n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)</a:t>
            </a:r>
            <a:r>
              <a:rPr lang="ru-RU" dirty="0" smtClean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{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b="1" dirty="0" smtClean="0">
                <a:latin typeface="Courier New"/>
                <a:ea typeface="Calibri"/>
                <a:cs typeface="Times New Roman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#pragma</a:t>
            </a:r>
            <a:r>
              <a:rPr lang="en-US" b="1" dirty="0">
                <a:latin typeface="Courier New"/>
                <a:ea typeface="Calibri"/>
                <a:cs typeface="Times New Roman"/>
              </a:rPr>
              <a:t> </a:t>
            </a:r>
            <a:r>
              <a:rPr lang="en-US" b="1" dirty="0" err="1">
                <a:latin typeface="Courier New"/>
                <a:ea typeface="Calibri"/>
                <a:cs typeface="Times New Roman"/>
              </a:rPr>
              <a:t>ivdep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for</a:t>
            </a:r>
            <a:r>
              <a:rPr lang="en-US" dirty="0">
                <a:latin typeface="Courier New"/>
                <a:ea typeface="Calibri"/>
                <a:cs typeface="Times New Roman"/>
              </a:rPr>
              <a:t> (</a:t>
            </a: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= 0;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&lt; n;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++) {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    a[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= b[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* c[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    c[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= a[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+ b[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- d[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ru-RU" dirty="0">
                <a:latin typeface="Courier New"/>
                <a:ea typeface="Calibri"/>
                <a:cs typeface="Times New Roman"/>
              </a:rPr>
              <a:t>}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ru-RU" dirty="0">
                <a:latin typeface="Courier New"/>
                <a:ea typeface="Calibri"/>
                <a:cs typeface="Times New Roman"/>
              </a:rPr>
              <a:t>}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52705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Использование </a:t>
            </a:r>
            <a:r>
              <a:rPr lang="en-US" dirty="0"/>
              <a:t>#pragma </a:t>
            </a:r>
            <a:r>
              <a:rPr lang="en-US" dirty="0" err="1"/>
              <a:t>ivdep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Векторизация </a:t>
            </a:r>
            <a:r>
              <a:rPr lang="ru-RU" dirty="0"/>
              <a:t>цикла производится успешно, что подтверждается отчетом:</a:t>
            </a:r>
          </a:p>
          <a:p>
            <a:pPr marL="0" indent="0">
              <a:buNone/>
            </a:pPr>
            <a:r>
              <a:rPr lang="en-US" dirty="0"/>
              <a:t>vectorization_ivdep.cpp(6): (col. 5) remark: LOOP WAS VECTORIZED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vectorization_ivdep.cpp(6): (col. 5) remark: PEEL LOOP WAS VECTORIZED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vectorization_ivdep.cpp(6): (col. 5) remark: REMAINDER LOOP WAS VECTORIZED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823293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</a:t>
            </a:r>
            <a:r>
              <a:rPr lang="en-US" dirty="0" smtClean="0"/>
              <a:t>#pragma </a:t>
            </a:r>
            <a:r>
              <a:rPr lang="en-US" dirty="0" err="1" smtClean="0"/>
              <a:t>simd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Директива </a:t>
            </a:r>
            <a:r>
              <a:rPr lang="ru-RU" b="1" dirty="0"/>
              <a:t>#</a:t>
            </a:r>
            <a:r>
              <a:rPr lang="en-US" b="1" dirty="0"/>
              <a:t>pragma </a:t>
            </a:r>
            <a:r>
              <a:rPr lang="en-US" b="1" dirty="0" err="1" smtClean="0"/>
              <a:t>ivdep</a:t>
            </a:r>
            <a:r>
              <a:rPr lang="ru-RU" b="1" dirty="0" smtClean="0"/>
              <a:t> </a:t>
            </a:r>
            <a:r>
              <a:rPr lang="ru-RU" dirty="0" smtClean="0"/>
              <a:t>явля</a:t>
            </a:r>
            <a:r>
              <a:rPr lang="ru-RU" dirty="0"/>
              <a:t>е</a:t>
            </a:r>
            <a:r>
              <a:rPr lang="ru-RU" dirty="0" smtClean="0"/>
              <a:t>тся </a:t>
            </a:r>
            <a:r>
              <a:rPr lang="ru-RU" dirty="0"/>
              <a:t>относительно традиционным способом помощи компилятору при векторизации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Его </a:t>
            </a:r>
            <a:r>
              <a:rPr lang="ru-RU" dirty="0"/>
              <a:t>суть состоит в предоставлении дополнительной информации, на основе которой компилятор может принять более качественное решение о векторизации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/>
              <a:t>некотором смысле, это является косвенным, хотя и весьма мощным, средством векторизации.</a:t>
            </a:r>
          </a:p>
          <a:p>
            <a:r>
              <a:rPr lang="ru-RU" b="1" dirty="0"/>
              <a:t>#</a:t>
            </a:r>
            <a:r>
              <a:rPr lang="en-US" b="1" dirty="0"/>
              <a:t>pragma </a:t>
            </a:r>
            <a:r>
              <a:rPr lang="en-US" b="1" dirty="0" err="1"/>
              <a:t>simd</a:t>
            </a:r>
            <a:r>
              <a:rPr lang="en-US" dirty="0"/>
              <a:t> </a:t>
            </a:r>
            <a:r>
              <a:rPr lang="ru-RU" dirty="0"/>
              <a:t>представляет другой, новый механизм векторизации. Он дает компилятору явное указание произвести векторизацию данного цикла.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266903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Использование </a:t>
            </a:r>
            <a:r>
              <a:rPr lang="en-US" dirty="0"/>
              <a:t>#pragma </a:t>
            </a:r>
            <a:r>
              <a:rPr lang="en-US" dirty="0" err="1"/>
              <a:t>simd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>
                <a:solidFill>
                  <a:srgbClr val="000000"/>
                </a:solidFill>
              </a:rPr>
              <a:t>Использование для рассматриваемой функции:</a:t>
            </a:r>
            <a:endParaRPr lang="ru-RU" dirty="0">
              <a:solidFill>
                <a:srgbClr val="000000"/>
              </a:solidFill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void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vectorization</a:t>
            </a:r>
            <a:r>
              <a:rPr lang="ru-RU" dirty="0">
                <a:latin typeface="Courier New"/>
                <a:ea typeface="Calibri"/>
                <a:cs typeface="Times New Roman"/>
              </a:rPr>
              <a:t>_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simd</a:t>
            </a:r>
            <a:r>
              <a:rPr lang="ru-RU" dirty="0">
                <a:latin typeface="Courier New"/>
                <a:ea typeface="Calibri"/>
                <a:cs typeface="Times New Roman"/>
              </a:rPr>
              <a:t>(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ru-RU" dirty="0">
                <a:latin typeface="Courier New"/>
                <a:ea typeface="Calibri"/>
                <a:cs typeface="Times New Roman"/>
              </a:rPr>
              <a:t>* </a:t>
            </a:r>
            <a:r>
              <a:rPr lang="en-US" dirty="0">
                <a:latin typeface="Courier New"/>
                <a:ea typeface="Calibri"/>
                <a:cs typeface="Times New Roman"/>
              </a:rPr>
              <a:t>a</a:t>
            </a:r>
            <a:r>
              <a:rPr lang="ru-RU" dirty="0">
                <a:latin typeface="Courier New"/>
                <a:ea typeface="Calibri"/>
                <a:cs typeface="Times New Roman"/>
              </a:rPr>
              <a:t>,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ru-RU" dirty="0">
                <a:latin typeface="Courier New"/>
                <a:ea typeface="Calibri"/>
                <a:cs typeface="Times New Roman"/>
              </a:rPr>
              <a:t>* </a:t>
            </a:r>
            <a:r>
              <a:rPr lang="en-US" dirty="0">
                <a:latin typeface="Courier New"/>
                <a:ea typeface="Calibri"/>
                <a:cs typeface="Times New Roman"/>
              </a:rPr>
              <a:t>b</a:t>
            </a:r>
            <a:r>
              <a:rPr lang="ru-RU" dirty="0" smtClean="0">
                <a:latin typeface="Courier New"/>
                <a:ea typeface="Calibri"/>
                <a:cs typeface="Times New Roman"/>
              </a:rPr>
              <a:t>,</a:t>
            </a:r>
            <a:br>
              <a:rPr lang="ru-RU" dirty="0" smtClean="0">
                <a:latin typeface="Courier New"/>
                <a:ea typeface="Calibri"/>
                <a:cs typeface="Times New Roman"/>
              </a:rPr>
            </a:br>
            <a:r>
              <a:rPr lang="ru-RU" dirty="0" smtClean="0">
                <a:latin typeface="Courier New"/>
                <a:ea typeface="Calibri"/>
                <a:cs typeface="Times New Roman"/>
              </a:rPr>
              <a:t>     </a:t>
            </a:r>
            <a:r>
              <a:rPr lang="en-US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ru-RU" dirty="0">
                <a:latin typeface="Courier New"/>
                <a:ea typeface="Calibri"/>
                <a:cs typeface="Times New Roman"/>
              </a:rPr>
              <a:t>* </a:t>
            </a:r>
            <a:r>
              <a:rPr lang="en-US" dirty="0">
                <a:latin typeface="Courier New"/>
                <a:ea typeface="Calibri"/>
                <a:cs typeface="Times New Roman"/>
              </a:rPr>
              <a:t>c</a:t>
            </a:r>
            <a:r>
              <a:rPr lang="ru-RU" dirty="0" smtClean="0">
                <a:latin typeface="Courier New"/>
                <a:ea typeface="Calibri"/>
                <a:cs typeface="Times New Roman"/>
              </a:rPr>
              <a:t>, </a:t>
            </a:r>
            <a:r>
              <a:rPr lang="en-US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ru-RU" dirty="0">
                <a:latin typeface="Courier New"/>
                <a:ea typeface="Calibri"/>
                <a:cs typeface="Times New Roman"/>
              </a:rPr>
              <a:t>* </a:t>
            </a:r>
            <a:r>
              <a:rPr lang="en-US" dirty="0">
                <a:latin typeface="Courier New"/>
                <a:ea typeface="Calibri"/>
                <a:cs typeface="Times New Roman"/>
              </a:rPr>
              <a:t>d</a:t>
            </a:r>
            <a:r>
              <a:rPr lang="ru-RU" dirty="0">
                <a:latin typeface="Courier New"/>
                <a:ea typeface="Calibri"/>
                <a:cs typeface="Times New Roman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latin typeface="Courier New"/>
                <a:ea typeface="Calibri"/>
                <a:cs typeface="Times New Roman"/>
              </a:rPr>
              <a:t> n</a:t>
            </a:r>
            <a:r>
              <a:rPr lang="ru-RU" dirty="0">
                <a:latin typeface="Courier New"/>
                <a:ea typeface="Calibri"/>
                <a:cs typeface="Times New Roman"/>
              </a:rPr>
              <a:t>)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{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#pragma</a:t>
            </a:r>
            <a:r>
              <a:rPr lang="en-US" b="1" dirty="0">
                <a:latin typeface="Courier New"/>
                <a:ea typeface="Calibri"/>
                <a:cs typeface="Times New Roman"/>
              </a:rPr>
              <a:t> </a:t>
            </a:r>
            <a:r>
              <a:rPr lang="en-US" b="1" dirty="0" err="1">
                <a:latin typeface="Courier New"/>
                <a:ea typeface="Calibri"/>
                <a:cs typeface="Times New Roman"/>
              </a:rPr>
              <a:t>simd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for</a:t>
            </a:r>
            <a:r>
              <a:rPr lang="en-US" dirty="0">
                <a:latin typeface="Courier New"/>
                <a:ea typeface="Calibri"/>
                <a:cs typeface="Times New Roman"/>
              </a:rPr>
              <a:t> (</a:t>
            </a: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= 0;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&lt; n;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++) </a:t>
            </a:r>
            <a:r>
              <a:rPr lang="en-US" dirty="0">
                <a:latin typeface="Courier New"/>
                <a:ea typeface="Calibri"/>
                <a:cs typeface="Times New Roman"/>
              </a:rPr>
              <a:t>{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    a[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= b[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* c[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    c[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= a[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+ b[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- d[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}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dirty="0" smtClean="0">
                <a:latin typeface="Courier New"/>
                <a:ea typeface="Calibri"/>
                <a:cs typeface="Times New Roman"/>
              </a:rPr>
              <a:t>}</a:t>
            </a:r>
            <a:endParaRPr lang="ru-RU" dirty="0" smtClean="0">
              <a:latin typeface="Courier New"/>
              <a:ea typeface="Calibri"/>
              <a:cs typeface="Times New Roman"/>
            </a:endParaRPr>
          </a:p>
          <a:p>
            <a:r>
              <a:rPr lang="ru-RU" dirty="0" smtClean="0"/>
              <a:t>Цикл успешно векторизуется.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97746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Содержание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Векторизация циклов компилятором. Использование </a:t>
            </a:r>
            <a:r>
              <a:rPr lang="ru-RU" dirty="0" smtClean="0"/>
              <a:t>директив</a:t>
            </a:r>
          </a:p>
          <a:p>
            <a:pPr lvl="1"/>
            <a:r>
              <a:rPr lang="ru-RU" dirty="0" smtClean="0"/>
              <a:t>Использование ключевого слова </a:t>
            </a:r>
            <a:r>
              <a:rPr lang="en-US" dirty="0" smtClean="0"/>
              <a:t>restrict</a:t>
            </a:r>
            <a:endParaRPr lang="ru-RU" dirty="0" smtClean="0"/>
          </a:p>
          <a:p>
            <a:pPr lvl="1"/>
            <a:r>
              <a:rPr lang="ru-RU" dirty="0" smtClean="0"/>
              <a:t>Использование </a:t>
            </a:r>
            <a:r>
              <a:rPr lang="en-US" dirty="0" smtClean="0"/>
              <a:t>#pragma </a:t>
            </a:r>
            <a:r>
              <a:rPr lang="en-US" dirty="0" err="1" smtClean="0"/>
              <a:t>ivdep</a:t>
            </a:r>
            <a:endParaRPr lang="en-US" dirty="0" smtClean="0"/>
          </a:p>
          <a:p>
            <a:pPr lvl="1"/>
            <a:r>
              <a:rPr lang="ru-RU" dirty="0" smtClean="0"/>
              <a:t>Использование </a:t>
            </a:r>
            <a:r>
              <a:rPr lang="en-US" dirty="0" smtClean="0"/>
              <a:t>#pragma </a:t>
            </a:r>
            <a:r>
              <a:rPr lang="en-US" dirty="0" err="1" smtClean="0"/>
              <a:t>simd</a:t>
            </a:r>
            <a:endParaRPr lang="en-US" dirty="0" smtClean="0"/>
          </a:p>
          <a:p>
            <a:r>
              <a:rPr lang="ru-RU" dirty="0" smtClean="0"/>
              <a:t>Использование </a:t>
            </a:r>
            <a:r>
              <a:rPr lang="en-US" dirty="0" smtClean="0"/>
              <a:t>Array notation</a:t>
            </a:r>
            <a:endParaRPr lang="ru-RU" dirty="0" smtClean="0"/>
          </a:p>
          <a:p>
            <a:r>
              <a:rPr lang="ru-RU" dirty="0" smtClean="0"/>
              <a:t>Использование элементарных функций</a:t>
            </a:r>
          </a:p>
          <a:p>
            <a:r>
              <a:rPr lang="ru-RU" dirty="0"/>
              <a:t>Векторизация циклов с вызовами математических </a:t>
            </a:r>
            <a:r>
              <a:rPr lang="ru-RU" dirty="0" smtClean="0"/>
              <a:t>функций</a:t>
            </a:r>
          </a:p>
          <a:p>
            <a:r>
              <a:rPr lang="ru-RU" dirty="0" smtClean="0"/>
              <a:t>Более сложные примеры векторизации</a:t>
            </a:r>
          </a:p>
          <a:p>
            <a:r>
              <a:rPr lang="ru-RU" dirty="0" smtClean="0"/>
              <a:t>Дополнительные задания и литература</a:t>
            </a:r>
          </a:p>
          <a:p>
            <a:pPr lvl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</a:t>
            </a:r>
            <a:r>
              <a:rPr lang="en-US" dirty="0" smtClean="0"/>
              <a:t>Array notation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notation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Иногда специфика алгоритма позволяет в явном виде записать его как последовательность операций над векторами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В </a:t>
            </a:r>
            <a:r>
              <a:rPr lang="ru-RU" dirty="0"/>
              <a:t>этом случае использование расширения </a:t>
            </a:r>
            <a:r>
              <a:rPr lang="en-US" dirty="0"/>
              <a:t>Intel </a:t>
            </a:r>
            <a:r>
              <a:rPr lang="en-US" dirty="0" err="1"/>
              <a:t>Cilk</a:t>
            </a:r>
            <a:r>
              <a:rPr lang="en-US" dirty="0"/>
              <a:t> Plus </a:t>
            </a:r>
            <a:r>
              <a:rPr lang="ru-RU" dirty="0"/>
              <a:t>под названием </a:t>
            </a:r>
            <a:r>
              <a:rPr lang="en-US" b="1" dirty="0"/>
              <a:t>A</a:t>
            </a:r>
            <a:r>
              <a:rPr lang="ru-RU" b="1" dirty="0" err="1"/>
              <a:t>rray</a:t>
            </a:r>
            <a:r>
              <a:rPr lang="ru-RU" b="1" dirty="0"/>
              <a:t> </a:t>
            </a:r>
            <a:r>
              <a:rPr lang="ru-RU" b="1" dirty="0" err="1"/>
              <a:t>notation</a:t>
            </a:r>
            <a:r>
              <a:rPr lang="ru-RU" dirty="0"/>
              <a:t> позволяет получить высокую производительность и, в частности, автоматически векторизовать код.</a:t>
            </a:r>
          </a:p>
          <a:p>
            <a:r>
              <a:rPr lang="ru-RU" dirty="0"/>
              <a:t>Расширение </a:t>
            </a:r>
            <a:r>
              <a:rPr lang="en-US" b="1" dirty="0"/>
              <a:t>Array notation</a:t>
            </a:r>
            <a:r>
              <a:rPr lang="en-US" dirty="0"/>
              <a:t> </a:t>
            </a:r>
            <a:r>
              <a:rPr lang="ru-RU" dirty="0"/>
              <a:t>позволяет записывать выражения и операции, исполняемые над несколькими элементами вектора, без написания цикла</a:t>
            </a:r>
            <a:r>
              <a:rPr lang="ru-RU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</a:t>
            </a:r>
            <a:r>
              <a:rPr lang="en-US" dirty="0" smtClean="0"/>
              <a:t>notation</a:t>
            </a:r>
            <a:r>
              <a:rPr lang="ru-RU" dirty="0" smtClean="0"/>
              <a:t>. Операция 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</a:t>
            </a:r>
            <a:r>
              <a:rPr lang="ru-RU" dirty="0" smtClean="0"/>
              <a:t>водится </a:t>
            </a:r>
            <a:r>
              <a:rPr lang="ru-RU" dirty="0"/>
              <a:t>операция </a:t>
            </a:r>
            <a:r>
              <a:rPr lang="ru-RU" b="1" dirty="0"/>
              <a:t>:</a:t>
            </a:r>
            <a:r>
              <a:rPr lang="ru-RU" dirty="0"/>
              <a:t>, при ее использовании в индексе соответствующая операция применяется ко всем элементам указанного диапазона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/>
              <a:t>общем случае выражения имеют вид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en-US" dirty="0" smtClean="0"/>
              <a:t>A</a:t>
            </a:r>
            <a:r>
              <a:rPr lang="ru-RU" dirty="0"/>
              <a:t>[</a:t>
            </a:r>
            <a:r>
              <a:rPr lang="en-US" dirty="0"/>
              <a:t>start</a:t>
            </a:r>
            <a:r>
              <a:rPr lang="ru-RU" dirty="0"/>
              <a:t>_</a:t>
            </a:r>
            <a:r>
              <a:rPr lang="en-US" dirty="0"/>
              <a:t>index </a:t>
            </a:r>
            <a:r>
              <a:rPr lang="ru-RU" dirty="0"/>
              <a:t>: </a:t>
            </a:r>
            <a:r>
              <a:rPr lang="en-US" dirty="0"/>
              <a:t>length</a:t>
            </a:r>
            <a:r>
              <a:rPr lang="ru-RU" dirty="0"/>
              <a:t>], где первый параметр обозначает начальный индекс, а второй – количество </a:t>
            </a:r>
            <a:r>
              <a:rPr lang="ru-RU" dirty="0" smtClean="0"/>
              <a:t>элементов.</a:t>
            </a:r>
          </a:p>
          <a:p>
            <a:r>
              <a:rPr lang="ru-RU" dirty="0" smtClean="0"/>
              <a:t>Если </a:t>
            </a:r>
            <a:r>
              <a:rPr lang="ru-RU" dirty="0"/>
              <a:t>оба параметра опущены, подразумевается весь массив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Пример: сложение векторов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 A[100], B[100], C[100];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dirty="0" smtClean="0">
                <a:latin typeface="Courier New"/>
                <a:ea typeface="Calibri"/>
                <a:cs typeface="Times New Roman"/>
              </a:rPr>
              <a:t>A[:] </a:t>
            </a:r>
            <a:r>
              <a:rPr lang="en-US" dirty="0">
                <a:latin typeface="Courier New"/>
                <a:ea typeface="Calibri"/>
                <a:cs typeface="Times New Roman"/>
              </a:rPr>
              <a:t>= B[:] + C[:];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722263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</a:t>
            </a:r>
            <a:r>
              <a:rPr lang="en-US" dirty="0" smtClean="0"/>
              <a:t>Array notation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b="1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#include</a:t>
            </a:r>
            <a:r>
              <a:rPr lang="en-US" b="1" dirty="0">
                <a:latin typeface="Courier New"/>
                <a:ea typeface="Calibri"/>
                <a:cs typeface="Times New Roman"/>
              </a:rPr>
              <a:t> &lt;</a:t>
            </a:r>
            <a:r>
              <a:rPr lang="en-US" b="1" dirty="0" err="1">
                <a:latin typeface="Courier New"/>
                <a:ea typeface="Calibri"/>
                <a:cs typeface="Times New Roman"/>
              </a:rPr>
              <a:t>cilk</a:t>
            </a:r>
            <a:r>
              <a:rPr lang="en-US" b="1" dirty="0">
                <a:latin typeface="Courier New"/>
                <a:ea typeface="Calibri"/>
                <a:cs typeface="Times New Roman"/>
              </a:rPr>
              <a:t>\</a:t>
            </a:r>
            <a:r>
              <a:rPr lang="en-US" b="1" dirty="0" err="1">
                <a:latin typeface="Courier New"/>
                <a:ea typeface="Calibri"/>
                <a:cs typeface="Times New Roman"/>
              </a:rPr>
              <a:t>cilk.h</a:t>
            </a:r>
            <a:r>
              <a:rPr lang="en-US" b="1" dirty="0">
                <a:latin typeface="Courier New"/>
                <a:ea typeface="Calibri"/>
                <a:cs typeface="Times New Roman"/>
              </a:rPr>
              <a:t>&gt;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void</a:t>
            </a:r>
            <a:r>
              <a:rPr lang="en-US" dirty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vectorization_array</a:t>
            </a:r>
            <a:r>
              <a:rPr lang="en-US" dirty="0">
                <a:latin typeface="Courier New"/>
                <a:ea typeface="Calibri"/>
                <a:cs typeface="Times New Roman"/>
              </a:rPr>
              <a:t>(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a,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b,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       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c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, </a:t>
            </a:r>
            <a:r>
              <a:rPr lang="en-US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d, </a:t>
            </a: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latin typeface="Courier New"/>
                <a:ea typeface="Calibri"/>
                <a:cs typeface="Times New Roman"/>
              </a:rPr>
              <a:t> n)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{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b="1" dirty="0">
                <a:latin typeface="Courier New"/>
                <a:ea typeface="Calibri"/>
                <a:cs typeface="Times New Roman"/>
              </a:rPr>
              <a:t>    a[0:n] = b[0:n] * c[0:n];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b="1" dirty="0">
                <a:latin typeface="Courier New"/>
                <a:ea typeface="Calibri"/>
                <a:cs typeface="Times New Roman"/>
              </a:rPr>
              <a:t>    c[0:n] = a[0:n] + b[0:n] - d[0:n];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ru-RU" dirty="0" smtClean="0">
                <a:latin typeface="Courier New"/>
                <a:ea typeface="Calibri"/>
                <a:cs typeface="Times New Roman"/>
              </a:rPr>
              <a:t>}</a:t>
            </a:r>
            <a:endParaRPr lang="en-US" dirty="0" smtClean="0">
              <a:latin typeface="Courier New"/>
              <a:ea typeface="Calibri"/>
              <a:cs typeface="Times New Roman"/>
            </a:endParaRPr>
          </a:p>
          <a:p>
            <a:pPr>
              <a:spcAft>
                <a:spcPts val="600"/>
              </a:spcAft>
            </a:pPr>
            <a:r>
              <a:rPr lang="ru-RU" dirty="0"/>
              <a:t>Данный код будет автоматически векторизован</a:t>
            </a:r>
            <a:r>
              <a:rPr lang="ru-RU" dirty="0" smtClean="0"/>
              <a:t>.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ru-RU" dirty="0" smtClean="0"/>
              <a:t>Использование </a:t>
            </a:r>
            <a:r>
              <a:rPr lang="en-US" dirty="0"/>
              <a:t>Array notation </a:t>
            </a:r>
            <a:r>
              <a:rPr lang="ru-RU" dirty="0"/>
              <a:t>может приводить к повышению производительности и из-за лучшей оптимизации кода.</a:t>
            </a:r>
          </a:p>
          <a:p>
            <a:pPr marL="0" indent="0">
              <a:spcAft>
                <a:spcPts val="600"/>
              </a:spcAft>
              <a:buNone/>
            </a:pP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061891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элементарных функций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Элементарные функции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Одним из требований для автоматической векторизации кода является отсутствие вызовов функций внутри векторизованного кода (не считая функций, встроенных компилятором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В </a:t>
            </a:r>
            <a:r>
              <a:rPr lang="ru-RU" dirty="0"/>
              <a:t>некоторых ситуациях не получается обеспечить автоматическое встраивание, например, из-за сложной структуры или большого объема функции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Ручное </a:t>
            </a:r>
            <a:r>
              <a:rPr lang="ru-RU" dirty="0"/>
              <a:t>встраивание сложных функций часто нежелательно с точки зрения качества кода и удобства поддержки.</a:t>
            </a:r>
          </a:p>
          <a:p>
            <a:r>
              <a:rPr lang="ru-RU" dirty="0"/>
              <a:t>В этом случае для векторизации кода можно использовать механизм </a:t>
            </a:r>
            <a:r>
              <a:rPr lang="ru-RU" b="1" dirty="0"/>
              <a:t>элементарных функций</a:t>
            </a:r>
            <a:r>
              <a:rPr lang="ru-RU" dirty="0"/>
              <a:t> (</a:t>
            </a:r>
            <a:r>
              <a:rPr lang="en-US" b="1" dirty="0"/>
              <a:t>Elemental functions</a:t>
            </a:r>
            <a:r>
              <a:rPr lang="ru-RU" dirty="0"/>
              <a:t>) из </a:t>
            </a:r>
            <a:r>
              <a:rPr lang="en-US" dirty="0"/>
              <a:t>Intel </a:t>
            </a:r>
            <a:r>
              <a:rPr lang="en-US" dirty="0" err="1"/>
              <a:t>Cilk</a:t>
            </a:r>
            <a:r>
              <a:rPr lang="en-US" dirty="0"/>
              <a:t> Plus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38046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элементарных функций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Векторизуемая </a:t>
            </a:r>
            <a:r>
              <a:rPr lang="ru-RU" dirty="0"/>
              <a:t>операция выносится в функцию со специальной нотацией </a:t>
            </a:r>
            <a:r>
              <a:rPr lang="ru-RU" b="1" dirty="0"/>
              <a:t>__</a:t>
            </a:r>
            <a:r>
              <a:rPr lang="en-US" b="1" dirty="0" err="1"/>
              <a:t>declspec</a:t>
            </a:r>
            <a:r>
              <a:rPr lang="ru-RU" b="1" dirty="0"/>
              <a:t>(</a:t>
            </a:r>
            <a:r>
              <a:rPr lang="en-US" b="1" dirty="0"/>
              <a:t>vector</a:t>
            </a:r>
            <a:r>
              <a:rPr lang="ru-RU" b="1" dirty="0" smtClean="0"/>
              <a:t>)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/>
              <a:t>теле функции выполняются операции над одним элементом </a:t>
            </a:r>
            <a:r>
              <a:rPr lang="ru-RU" dirty="0" smtClean="0"/>
              <a:t>данных, </a:t>
            </a:r>
            <a:r>
              <a:rPr lang="ru-RU" dirty="0"/>
              <a:t>а сама функция может вызываться для нескольких элементов данных одновременно при векторном исполнении </a:t>
            </a:r>
            <a:r>
              <a:rPr lang="ru-RU" dirty="0" smtClean="0"/>
              <a:t>цикла.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161039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Использование элементарных функций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196975"/>
            <a:ext cx="9066212" cy="4968875"/>
          </a:xfrm>
        </p:spPr>
        <p:txBody>
          <a:bodyPr/>
          <a:lstStyle/>
          <a:p>
            <a:r>
              <a:rPr lang="ru-RU" dirty="0"/>
              <a:t>В рассматриваемом примере создадим элементарную функцию, выполняющую одну итерацию цикла: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b="1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#include</a:t>
            </a:r>
            <a:r>
              <a:rPr lang="en-US" b="1" dirty="0">
                <a:latin typeface="Courier New"/>
                <a:ea typeface="Calibri"/>
                <a:cs typeface="Times New Roman"/>
              </a:rPr>
              <a:t> &lt;</a:t>
            </a:r>
            <a:r>
              <a:rPr lang="en-US" b="1" dirty="0" err="1">
                <a:latin typeface="Courier New"/>
                <a:ea typeface="Calibri"/>
                <a:cs typeface="Times New Roman"/>
              </a:rPr>
              <a:t>cilk</a:t>
            </a:r>
            <a:r>
              <a:rPr lang="en-US" b="1" dirty="0">
                <a:latin typeface="Courier New"/>
                <a:ea typeface="Calibri"/>
                <a:cs typeface="Times New Roman"/>
              </a:rPr>
              <a:t>\</a:t>
            </a:r>
            <a:r>
              <a:rPr lang="en-US" b="1" dirty="0" err="1">
                <a:latin typeface="Courier New"/>
                <a:ea typeface="Calibri"/>
                <a:cs typeface="Times New Roman"/>
              </a:rPr>
              <a:t>cilk.h</a:t>
            </a:r>
            <a:r>
              <a:rPr lang="en-US" b="1" dirty="0">
                <a:latin typeface="Courier New"/>
                <a:ea typeface="Calibri"/>
                <a:cs typeface="Times New Roman"/>
              </a:rPr>
              <a:t>&gt;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b="1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__</a:t>
            </a:r>
            <a:r>
              <a:rPr lang="en-US" b="1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declspec</a:t>
            </a:r>
            <a:r>
              <a:rPr lang="en-US" b="1" dirty="0">
                <a:latin typeface="Courier New"/>
                <a:ea typeface="Calibri"/>
                <a:cs typeface="Times New Roman"/>
              </a:rPr>
              <a:t>(vector)</a:t>
            </a:r>
            <a:r>
              <a:rPr lang="en-US" dirty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void</a:t>
            </a:r>
            <a:r>
              <a:rPr lang="en-US" dirty="0">
                <a:latin typeface="Courier New"/>
                <a:ea typeface="Calibri"/>
                <a:cs typeface="Times New Roman"/>
              </a:rPr>
              <a:t> f(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a,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b,</a:t>
            </a:r>
            <a:br>
              <a:rPr lang="en-US" dirty="0">
                <a:latin typeface="Courier New"/>
                <a:ea typeface="Calibri"/>
                <a:cs typeface="Times New Roman"/>
              </a:rPr>
            </a:br>
            <a:r>
              <a:rPr lang="en-US" dirty="0">
                <a:latin typeface="Courier New"/>
                <a:ea typeface="Calibri"/>
                <a:cs typeface="Times New Roman"/>
              </a:rPr>
              <a:t>       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 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c,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d, </a:t>
            </a: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latin typeface="Courier New"/>
                <a:ea typeface="Calibri"/>
                <a:cs typeface="Times New Roman"/>
              </a:rPr>
              <a:t> n, </a:t>
            </a: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)</a:t>
            </a:r>
            <a:r>
              <a:rPr lang="ru-RU" dirty="0" smtClean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{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a[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= b[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* c[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c[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= a[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+ b[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- d[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} 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void</a:t>
            </a:r>
            <a:r>
              <a:rPr lang="en-US" dirty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vectorization_elemental</a:t>
            </a:r>
            <a:r>
              <a:rPr lang="en-US" dirty="0">
                <a:latin typeface="Courier New"/>
                <a:ea typeface="Calibri"/>
                <a:cs typeface="Times New Roman"/>
              </a:rPr>
              <a:t>(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a,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b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,</a:t>
            </a:r>
            <a:r>
              <a:rPr lang="ru-RU" dirty="0" smtClean="0">
                <a:latin typeface="Courier New"/>
                <a:ea typeface="Calibri"/>
                <a:cs typeface="Times New Roman"/>
              </a:rPr>
              <a:t/>
            </a:r>
            <a:br>
              <a:rPr lang="ru-RU" dirty="0" smtClean="0">
                <a:latin typeface="Courier New"/>
                <a:ea typeface="Calibri"/>
                <a:cs typeface="Times New Roman"/>
              </a:rPr>
            </a:br>
            <a:r>
              <a:rPr lang="en-US" dirty="0" smtClean="0">
                <a:latin typeface="Courier New"/>
                <a:ea typeface="Calibri"/>
                <a:cs typeface="Times New Roman"/>
              </a:rPr>
              <a:t> </a:t>
            </a:r>
            <a:r>
              <a:rPr lang="ru-RU" dirty="0" smtClean="0">
                <a:latin typeface="Courier New"/>
                <a:ea typeface="Calibri"/>
                <a:cs typeface="Times New Roman"/>
              </a:rPr>
              <a:t>         </a:t>
            </a:r>
            <a:r>
              <a:rPr lang="en-US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c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,</a:t>
            </a:r>
            <a:r>
              <a:rPr lang="ru-RU" dirty="0" smtClean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d, </a:t>
            </a: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latin typeface="Courier New"/>
                <a:ea typeface="Calibri"/>
                <a:cs typeface="Times New Roman"/>
              </a:rPr>
              <a:t> n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)</a:t>
            </a:r>
            <a:r>
              <a:rPr lang="ru-RU" dirty="0" smtClean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{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for</a:t>
            </a:r>
            <a:r>
              <a:rPr lang="en-US" dirty="0">
                <a:latin typeface="Courier New"/>
                <a:ea typeface="Calibri"/>
                <a:cs typeface="Times New Roman"/>
              </a:rPr>
              <a:t> (</a:t>
            </a: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= 0;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&lt; n;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++)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    f(a, b, c, d, n,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);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ru-RU" dirty="0">
                <a:latin typeface="Courier New"/>
                <a:ea typeface="Calibri"/>
                <a:cs typeface="Times New Roman"/>
              </a:rPr>
              <a:t>}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294930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Векторизация </a:t>
            </a:r>
            <a:r>
              <a:rPr lang="ru-RU" dirty="0"/>
              <a:t>циклов с вызовами математических функций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196975"/>
            <a:ext cx="9066212" cy="4968875"/>
          </a:xfrm>
        </p:spPr>
        <p:txBody>
          <a:bodyPr/>
          <a:lstStyle/>
          <a:p>
            <a:r>
              <a:rPr lang="ru-RU" dirty="0" smtClean="0"/>
              <a:t>Рассмотрим цикл с вычислением экспоненты:</a:t>
            </a:r>
            <a:endParaRPr lang="ru-RU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void</a:t>
            </a:r>
            <a:r>
              <a:rPr lang="en-US" dirty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exp_loop</a:t>
            </a:r>
            <a:r>
              <a:rPr lang="en-US" dirty="0">
                <a:latin typeface="Courier New"/>
                <a:ea typeface="Calibri"/>
                <a:cs typeface="Times New Roman"/>
              </a:rPr>
              <a:t>(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a,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b,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c,</a:t>
            </a:r>
            <a:br>
              <a:rPr lang="en-US" dirty="0">
                <a:latin typeface="Courier New"/>
                <a:ea typeface="Calibri"/>
                <a:cs typeface="Times New Roman"/>
              </a:rPr>
            </a:br>
            <a:r>
              <a:rPr lang="en-US" dirty="0">
                <a:latin typeface="Courier New"/>
                <a:ea typeface="Calibri"/>
                <a:cs typeface="Times New Roman"/>
              </a:rPr>
              <a:t>             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d, </a:t>
            </a: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latin typeface="Courier New"/>
                <a:ea typeface="Calibri"/>
                <a:cs typeface="Times New Roman"/>
              </a:rPr>
              <a:t> n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)</a:t>
            </a:r>
            <a:r>
              <a:rPr lang="ru-RU" dirty="0" smtClean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{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#pragma </a:t>
            </a: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ivdep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for</a:t>
            </a:r>
            <a:r>
              <a:rPr lang="en-US" dirty="0">
                <a:latin typeface="Courier New"/>
                <a:ea typeface="Calibri"/>
                <a:cs typeface="Times New Roman"/>
              </a:rPr>
              <a:t> (</a:t>
            </a: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= 0;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&lt; n;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++)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    a[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= b[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+ c[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+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expf</a:t>
            </a:r>
            <a:r>
              <a:rPr lang="en-US" dirty="0">
                <a:latin typeface="Courier New"/>
                <a:ea typeface="Calibri"/>
                <a:cs typeface="Times New Roman"/>
              </a:rPr>
              <a:t>(d[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]);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 smtClean="0">
                <a:latin typeface="Courier New"/>
                <a:ea typeface="Calibri"/>
                <a:cs typeface="Times New Roman"/>
              </a:rPr>
              <a:t>}</a:t>
            </a:r>
          </a:p>
          <a:p>
            <a:pPr>
              <a:spcAft>
                <a:spcPts val="600"/>
              </a:spcAft>
            </a:pPr>
            <a:r>
              <a:rPr lang="ru-RU" dirty="0"/>
              <a:t>Отчет о векторизации показывает, что цикл векторизуется</a:t>
            </a:r>
            <a:r>
              <a:rPr lang="ru-RU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ru-RU" dirty="0"/>
              <a:t>Однако в процессоре нет векторных команд для вычисления экспоненты (в отличие от векторных команд для сложения или умножения</a:t>
            </a:r>
            <a:r>
              <a:rPr lang="ru-RU" dirty="0" smtClean="0"/>
              <a:t>).</a:t>
            </a:r>
          </a:p>
          <a:p>
            <a:pPr>
              <a:spcAft>
                <a:spcPts val="600"/>
              </a:spcAft>
            </a:pPr>
            <a:r>
              <a:rPr lang="ru-RU" dirty="0" smtClean="0"/>
              <a:t>Тогда </a:t>
            </a:r>
            <a:r>
              <a:rPr lang="ru-RU" dirty="0"/>
              <a:t>каким образом была произведена векторизация?</a:t>
            </a:r>
          </a:p>
          <a:p>
            <a:pPr>
              <a:spcAft>
                <a:spcPts val="600"/>
              </a:spcAft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3432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Изучение средств векторизации кода на </a:t>
            </a:r>
            <a:r>
              <a:rPr lang="en-US" dirty="0"/>
              <a:t>Intel Xeon Phi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Освоение средств диагностики и различных механизмов векторизации на простом примере.</a:t>
            </a:r>
          </a:p>
          <a:p>
            <a:pPr lvl="0"/>
            <a:r>
              <a:rPr lang="ru-RU" dirty="0"/>
              <a:t>Изучение способов векторизации вызовов математических функций.</a:t>
            </a:r>
          </a:p>
          <a:p>
            <a:pPr lvl="0"/>
            <a:r>
              <a:rPr lang="ru-RU" dirty="0" smtClean="0"/>
              <a:t>Рассмотрение более </a:t>
            </a:r>
            <a:r>
              <a:rPr lang="ru-RU" dirty="0"/>
              <a:t>сложных случаев </a:t>
            </a:r>
            <a:r>
              <a:rPr lang="ru-RU" dirty="0" smtClean="0"/>
              <a:t>векторизации, возникающих в прикладной задаче.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SVML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</a:t>
            </a:r>
            <a:r>
              <a:rPr lang="ru-RU" dirty="0" smtClean="0"/>
              <a:t>омпиляторы </a:t>
            </a:r>
            <a:r>
              <a:rPr lang="en-US" dirty="0"/>
              <a:t>Intel</a:t>
            </a:r>
            <a:r>
              <a:rPr lang="ru-RU" dirty="0"/>
              <a:t> содержат библиотеку реализаций математических функций для короткого вектора аргументов </a:t>
            </a:r>
            <a:r>
              <a:rPr lang="en-US" b="1" dirty="0"/>
              <a:t>SVML</a:t>
            </a:r>
            <a:r>
              <a:rPr lang="ru-RU" dirty="0"/>
              <a:t> (</a:t>
            </a:r>
            <a:r>
              <a:rPr lang="en-US" dirty="0"/>
              <a:t>short vector math library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В </a:t>
            </a:r>
            <a:r>
              <a:rPr lang="ru-RU" dirty="0"/>
              <a:t>случае векторизации цикла компилятор вставляет вызовы функций </a:t>
            </a:r>
            <a:r>
              <a:rPr lang="en-US" dirty="0"/>
              <a:t>SVML</a:t>
            </a:r>
            <a:r>
              <a:rPr lang="ru-RU" dirty="0" smtClean="0"/>
              <a:t>.</a:t>
            </a:r>
          </a:p>
          <a:p>
            <a:r>
              <a:rPr lang="ru-RU" dirty="0" smtClean="0"/>
              <a:t>Если </a:t>
            </a:r>
            <a:r>
              <a:rPr lang="ru-RU" dirty="0"/>
              <a:t>по каким-то причинам цикл не векторизуется, то вставляются вызовы обычных реализаций из скалярной библиотеки математических функций </a:t>
            </a:r>
            <a:r>
              <a:rPr lang="en-US" b="1" dirty="0" err="1"/>
              <a:t>LibM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166547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VML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большом количестве итераций цикла может иметь смысл предварительно вычислить значения математических функций сразу для всех итераций цикла (если их аргументы известны заранее</a:t>
            </a:r>
            <a:r>
              <a:rPr lang="ru-RU" dirty="0" smtClean="0"/>
              <a:t>).</a:t>
            </a:r>
            <a:endParaRPr lang="en-US" dirty="0" smtClean="0"/>
          </a:p>
          <a:p>
            <a:r>
              <a:rPr lang="ru-RU" dirty="0" smtClean="0"/>
              <a:t>Для </a:t>
            </a:r>
            <a:r>
              <a:rPr lang="ru-RU" dirty="0"/>
              <a:t>такого случая идеально подходит библиотека </a:t>
            </a:r>
            <a:r>
              <a:rPr lang="en-US" b="1" dirty="0"/>
              <a:t>VML</a:t>
            </a:r>
            <a:r>
              <a:rPr lang="ru-RU" dirty="0"/>
              <a:t> (</a:t>
            </a:r>
            <a:r>
              <a:rPr lang="en-US" dirty="0"/>
              <a:t>vector math library</a:t>
            </a:r>
            <a:r>
              <a:rPr lang="ru-RU" dirty="0"/>
              <a:t>), являющаяся частью </a:t>
            </a:r>
            <a:r>
              <a:rPr lang="en-US" dirty="0"/>
              <a:t>Intel MKL</a:t>
            </a:r>
            <a:r>
              <a:rPr lang="ru-RU" dirty="0"/>
              <a:t> (</a:t>
            </a:r>
            <a:r>
              <a:rPr lang="en-US" dirty="0"/>
              <a:t>math kernel library</a:t>
            </a:r>
            <a:r>
              <a:rPr lang="ru-RU" dirty="0" smtClean="0"/>
              <a:t>).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5342754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</a:t>
            </a:r>
            <a:r>
              <a:rPr lang="en-US" dirty="0" smtClean="0"/>
              <a:t>VML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void</a:t>
            </a:r>
            <a:r>
              <a:rPr lang="en-US" dirty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exp_loop_vml</a:t>
            </a:r>
            <a:r>
              <a:rPr lang="en-US" dirty="0">
                <a:latin typeface="Courier New"/>
                <a:ea typeface="Calibri"/>
                <a:cs typeface="Times New Roman"/>
              </a:rPr>
              <a:t>(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a,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b,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c,</a:t>
            </a:r>
            <a:br>
              <a:rPr lang="en-US" dirty="0">
                <a:latin typeface="Courier New"/>
                <a:ea typeface="Calibri"/>
                <a:cs typeface="Times New Roman"/>
              </a:rPr>
            </a:br>
            <a:r>
              <a:rPr lang="en-US" dirty="0">
                <a:latin typeface="Courier New"/>
                <a:ea typeface="Calibri"/>
                <a:cs typeface="Times New Roman"/>
              </a:rPr>
              <a:t>                 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d, </a:t>
            </a: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latin typeface="Courier New"/>
                <a:ea typeface="Calibri"/>
                <a:cs typeface="Times New Roman"/>
              </a:rPr>
              <a:t> n)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{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vsExp</a:t>
            </a:r>
            <a:r>
              <a:rPr lang="en-US" dirty="0">
                <a:latin typeface="Courier New"/>
                <a:ea typeface="Calibri"/>
                <a:cs typeface="Times New Roman"/>
              </a:rPr>
              <a:t>(n, d, d);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#pragma </a:t>
            </a: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ivdep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for</a:t>
            </a:r>
            <a:r>
              <a:rPr lang="en-US" dirty="0">
                <a:latin typeface="Courier New"/>
                <a:ea typeface="Calibri"/>
                <a:cs typeface="Times New Roman"/>
              </a:rPr>
              <a:t> (</a:t>
            </a: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= 0;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&lt; n;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++)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    a</a:t>
            </a:r>
            <a:r>
              <a:rPr lang="ru-RU" dirty="0">
                <a:latin typeface="Courier New"/>
                <a:ea typeface="Calibri"/>
                <a:cs typeface="Times New Roman"/>
              </a:rPr>
              <a:t>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ru-RU" dirty="0">
                <a:latin typeface="Courier New"/>
                <a:ea typeface="Calibri"/>
                <a:cs typeface="Times New Roman"/>
              </a:rPr>
              <a:t>] = </a:t>
            </a:r>
            <a:r>
              <a:rPr lang="en-US" dirty="0">
                <a:latin typeface="Courier New"/>
                <a:ea typeface="Calibri"/>
                <a:cs typeface="Times New Roman"/>
              </a:rPr>
              <a:t>b</a:t>
            </a:r>
            <a:r>
              <a:rPr lang="ru-RU" dirty="0">
                <a:latin typeface="Courier New"/>
                <a:ea typeface="Calibri"/>
                <a:cs typeface="Times New Roman"/>
              </a:rPr>
              <a:t>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ru-RU" dirty="0">
                <a:latin typeface="Courier New"/>
                <a:ea typeface="Calibri"/>
                <a:cs typeface="Times New Roman"/>
              </a:rPr>
              <a:t>] + </a:t>
            </a:r>
            <a:r>
              <a:rPr lang="en-US" dirty="0">
                <a:latin typeface="Courier New"/>
                <a:ea typeface="Calibri"/>
                <a:cs typeface="Times New Roman"/>
              </a:rPr>
              <a:t>c</a:t>
            </a:r>
            <a:r>
              <a:rPr lang="ru-RU" dirty="0">
                <a:latin typeface="Courier New"/>
                <a:ea typeface="Calibri"/>
                <a:cs typeface="Times New Roman"/>
              </a:rPr>
              <a:t>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ru-RU" dirty="0">
                <a:latin typeface="Courier New"/>
                <a:ea typeface="Calibri"/>
                <a:cs typeface="Times New Roman"/>
              </a:rPr>
              <a:t>] + </a:t>
            </a:r>
            <a:r>
              <a:rPr lang="en-US" dirty="0">
                <a:latin typeface="Courier New"/>
                <a:ea typeface="Calibri"/>
                <a:cs typeface="Times New Roman"/>
              </a:rPr>
              <a:t>d</a:t>
            </a:r>
            <a:r>
              <a:rPr lang="ru-RU" dirty="0">
                <a:latin typeface="Courier New"/>
                <a:ea typeface="Calibri"/>
                <a:cs typeface="Times New Roman"/>
              </a:rPr>
              <a:t>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ru-RU" dirty="0">
                <a:latin typeface="Courier New"/>
                <a:ea typeface="Calibri"/>
                <a:cs typeface="Times New Roman"/>
              </a:rPr>
              <a:t>];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ru-RU" dirty="0">
                <a:latin typeface="Courier New"/>
                <a:ea typeface="Calibri"/>
                <a:cs typeface="Times New Roman"/>
              </a:rPr>
              <a:t>}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10106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Сравнение версий с </a:t>
            </a:r>
            <a:r>
              <a:rPr lang="en-US" dirty="0" smtClean="0"/>
              <a:t>VML </a:t>
            </a:r>
            <a:r>
              <a:rPr lang="ru-RU" dirty="0" smtClean="0"/>
              <a:t>и </a:t>
            </a:r>
            <a:r>
              <a:rPr lang="en-US" dirty="0" smtClean="0"/>
              <a:t>SVML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Оба варианта векторизуют и вычисление экспоненты, и цикл со сложением, поэтому являются достаточно эффективными и существенно превосходят </a:t>
            </a:r>
            <a:r>
              <a:rPr lang="ru-RU" dirty="0" err="1"/>
              <a:t>невекторизованную</a:t>
            </a:r>
            <a:r>
              <a:rPr lang="ru-RU" dirty="0"/>
              <a:t> версию. </a:t>
            </a:r>
            <a:endParaRPr lang="en-US" dirty="0" smtClean="0"/>
          </a:p>
          <a:p>
            <a:r>
              <a:rPr lang="ru-RU" dirty="0" smtClean="0"/>
              <a:t>То</a:t>
            </a:r>
            <a:r>
              <a:rPr lang="ru-RU" dirty="0"/>
              <a:t>, какая из них является более эффективной, зависит от количества итераций цикла </a:t>
            </a:r>
            <a:r>
              <a:rPr lang="en-US" b="1" dirty="0"/>
              <a:t>n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В </a:t>
            </a:r>
            <a:r>
              <a:rPr lang="ru-RU" dirty="0"/>
              <a:t>таких случаях наблюдается следующее поведение</a:t>
            </a:r>
            <a:r>
              <a:rPr lang="ru-RU" dirty="0" smtClean="0"/>
              <a:t>:</a:t>
            </a:r>
            <a:endParaRPr lang="en-US" dirty="0" smtClean="0"/>
          </a:p>
          <a:p>
            <a:pPr lvl="1"/>
            <a:r>
              <a:rPr lang="ru-RU" dirty="0" smtClean="0"/>
              <a:t>при </a:t>
            </a:r>
            <a:r>
              <a:rPr lang="ru-RU" dirty="0"/>
              <a:t>малом количестве итераций цикла порядка десятков или сотен, предпочтительна версия с использованием </a:t>
            </a:r>
            <a:r>
              <a:rPr lang="en-US" dirty="0"/>
              <a:t>SVML</a:t>
            </a:r>
            <a:r>
              <a:rPr lang="ru-RU" dirty="0" smtClean="0"/>
              <a:t>,</a:t>
            </a:r>
            <a:endParaRPr lang="en-US" dirty="0" smtClean="0"/>
          </a:p>
          <a:p>
            <a:pPr lvl="1"/>
            <a:r>
              <a:rPr lang="ru-RU" dirty="0" smtClean="0"/>
              <a:t>при </a:t>
            </a:r>
            <a:r>
              <a:rPr lang="ru-RU" dirty="0"/>
              <a:t>значительном количестве итераций цикла предпочтительна версия с использованием </a:t>
            </a:r>
            <a:r>
              <a:rPr lang="en-US" dirty="0"/>
              <a:t>VML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7314863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Более </a:t>
            </a:r>
            <a:r>
              <a:rPr lang="ru-RU" dirty="0"/>
              <a:t>сложные примеры векторизации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</a:t>
            </a:r>
            <a:r>
              <a:rPr lang="ru-RU" dirty="0"/>
              <a:t>вычислении справедливой цены опциона Европейского типа в популярной двухфакторной модели </a:t>
            </a:r>
            <a:r>
              <a:rPr lang="en-US" dirty="0"/>
              <a:t>HJM</a:t>
            </a:r>
            <a:r>
              <a:rPr lang="ru-RU" dirty="0"/>
              <a:t> возникает код следующего вида</a:t>
            </a:r>
            <a:r>
              <a:rPr lang="ru-RU" dirty="0" smtClean="0"/>
              <a:t>: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double</a:t>
            </a:r>
            <a:r>
              <a:rPr lang="en-US" dirty="0">
                <a:latin typeface="Courier New"/>
                <a:ea typeface="Calibri"/>
                <a:cs typeface="Times New Roman"/>
              </a:rPr>
              <a:t>*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arr</a:t>
            </a:r>
            <a:r>
              <a:rPr lang="en-US" dirty="0">
                <a:latin typeface="Courier New"/>
                <a:ea typeface="Calibri"/>
                <a:cs typeface="Times New Roman"/>
              </a:rPr>
              <a:t> = (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double</a:t>
            </a:r>
            <a:r>
              <a:rPr lang="en-US" dirty="0">
                <a:latin typeface="Courier New"/>
                <a:ea typeface="Calibri"/>
                <a:cs typeface="Times New Roman"/>
              </a:rPr>
              <a:t>*) </a:t>
            </a:r>
            <a:r>
              <a:rPr lang="ru-RU" dirty="0" smtClean="0">
                <a:latin typeface="Courier New"/>
                <a:ea typeface="Calibri"/>
                <a:cs typeface="Times New Roman"/>
              </a:rPr>
              <a:t>		</a:t>
            </a:r>
            <a:r>
              <a:rPr lang="en-US" dirty="0" err="1" smtClean="0">
                <a:latin typeface="Courier New"/>
                <a:ea typeface="Calibri"/>
                <a:cs typeface="Times New Roman"/>
              </a:rPr>
              <a:t>malloc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(size*</a:t>
            </a:r>
            <a:r>
              <a:rPr lang="en-US" dirty="0" err="1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sizeof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(</a:t>
            </a:r>
            <a:r>
              <a:rPr lang="en-US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double</a:t>
            </a:r>
            <a:r>
              <a:rPr lang="en-US" dirty="0">
                <a:latin typeface="Courier New"/>
                <a:ea typeface="Calibri"/>
                <a:cs typeface="Times New Roman"/>
              </a:rPr>
              <a:t>));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 err="1">
                <a:latin typeface="Courier New"/>
                <a:ea typeface="Calibri"/>
                <a:cs typeface="Times New Roman"/>
              </a:rPr>
              <a:t>arr</a:t>
            </a:r>
            <a:r>
              <a:rPr lang="en-US" dirty="0">
                <a:latin typeface="Courier New"/>
                <a:ea typeface="Calibri"/>
                <a:cs typeface="Times New Roman"/>
              </a:rPr>
              <a:t>[0] = 1.1;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for</a:t>
            </a:r>
            <a:r>
              <a:rPr lang="en-US" dirty="0">
                <a:latin typeface="Courier New"/>
                <a:ea typeface="Calibri"/>
                <a:cs typeface="Times New Roman"/>
              </a:rPr>
              <a:t> (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= 0;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&lt; size - 1;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++)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{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double</a:t>
            </a:r>
            <a:r>
              <a:rPr lang="en-US" dirty="0">
                <a:latin typeface="Courier New"/>
                <a:ea typeface="Calibri"/>
                <a:cs typeface="Times New Roman"/>
              </a:rPr>
              <a:t> c0 = sigma1*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pow</a:t>
            </a:r>
            <a:r>
              <a:rPr lang="en-US" dirty="0">
                <a:latin typeface="Courier New"/>
                <a:ea typeface="Calibri"/>
                <a:cs typeface="Times New Roman"/>
              </a:rPr>
              <a:t>(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arr</a:t>
            </a:r>
            <a:r>
              <a:rPr lang="en-US" dirty="0">
                <a:latin typeface="Courier New"/>
                <a:ea typeface="Calibri"/>
                <a:cs typeface="Times New Roman"/>
              </a:rPr>
              <a:t>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], alpha);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double</a:t>
            </a:r>
            <a:r>
              <a:rPr lang="en-US" dirty="0">
                <a:latin typeface="Courier New"/>
                <a:ea typeface="Calibri"/>
                <a:cs typeface="Times New Roman"/>
              </a:rPr>
              <a:t> c1 = sigma2*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pow</a:t>
            </a:r>
            <a:r>
              <a:rPr lang="en-US" dirty="0">
                <a:latin typeface="Courier New"/>
                <a:ea typeface="Calibri"/>
                <a:cs typeface="Times New Roman"/>
              </a:rPr>
              <a:t>(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arr</a:t>
            </a:r>
            <a:r>
              <a:rPr lang="en-US" dirty="0">
                <a:latin typeface="Courier New"/>
                <a:ea typeface="Calibri"/>
                <a:cs typeface="Times New Roman"/>
              </a:rPr>
              <a:t>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], beta);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arr</a:t>
            </a:r>
            <a:r>
              <a:rPr lang="en-US" dirty="0">
                <a:latin typeface="Courier New"/>
                <a:ea typeface="Calibri"/>
                <a:cs typeface="Times New Roman"/>
              </a:rPr>
              <a:t>[i+1] = (c0*z1[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+ c1*z2[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]) + 1;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ru-RU" dirty="0">
                <a:latin typeface="Courier New"/>
                <a:ea typeface="Calibri"/>
                <a:cs typeface="Times New Roman"/>
              </a:rPr>
              <a:t>}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386106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возможностей векторизации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Очевидно, все элементы массива </a:t>
            </a:r>
            <a:r>
              <a:rPr lang="en-US" b="1" dirty="0" err="1"/>
              <a:t>arr</a:t>
            </a:r>
            <a:r>
              <a:rPr lang="en-US" dirty="0"/>
              <a:t> </a:t>
            </a:r>
            <a:r>
              <a:rPr lang="ru-RU" dirty="0"/>
              <a:t>зависимы между собой и векторизация цикла </a:t>
            </a:r>
            <a:r>
              <a:rPr lang="en-US" dirty="0"/>
              <a:t>for </a:t>
            </a:r>
            <a:r>
              <a:rPr lang="ru-RU" dirty="0"/>
              <a:t>невозможна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Однако </a:t>
            </a:r>
            <a:r>
              <a:rPr lang="ru-RU" dirty="0"/>
              <a:t>в данном случае возможна векторизация вычисления </a:t>
            </a:r>
            <a:r>
              <a:rPr lang="en-US" b="1" dirty="0" err="1"/>
              <a:t>pow</a:t>
            </a:r>
            <a:r>
              <a:rPr lang="en-US" dirty="0"/>
              <a:t> </a:t>
            </a:r>
            <a:r>
              <a:rPr lang="ru-RU" dirty="0"/>
              <a:t>внутри цикла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Так </a:t>
            </a:r>
            <a:r>
              <a:rPr lang="ru-RU" dirty="0"/>
              <a:t>как компилятор применяет автоматическую векторизацию лишь для циклов, необходимо трансформировать две скалярные операции в цикл из двух итераций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Кроме </a:t>
            </a:r>
            <a:r>
              <a:rPr lang="ru-RU" dirty="0"/>
              <a:t>того, необходимо использовать </a:t>
            </a:r>
            <a:r>
              <a:rPr lang="ru-RU" b="1" dirty="0"/>
              <a:t>#</a:t>
            </a:r>
            <a:r>
              <a:rPr lang="en-US" b="1" dirty="0"/>
              <a:t>pragma vector always</a:t>
            </a:r>
            <a:r>
              <a:rPr lang="ru-RU" dirty="0"/>
              <a:t>, в противном случае цикл, вероятно, не будет векторизован, так как компилятор сочтет его слишком коротким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138292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Векторизация операций </a:t>
            </a:r>
            <a:r>
              <a:rPr lang="en-US" dirty="0" err="1" smtClean="0"/>
              <a:t>pow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196975"/>
            <a:ext cx="9282236" cy="4968875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double</a:t>
            </a:r>
            <a:r>
              <a:rPr lang="en-US" dirty="0">
                <a:latin typeface="Courier New"/>
                <a:ea typeface="Calibri"/>
                <a:cs typeface="Times New Roman"/>
              </a:rPr>
              <a:t>*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arr</a:t>
            </a:r>
            <a:r>
              <a:rPr lang="en-US" dirty="0">
                <a:latin typeface="Courier New"/>
                <a:ea typeface="Calibri"/>
                <a:cs typeface="Times New Roman"/>
              </a:rPr>
              <a:t> = (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double</a:t>
            </a:r>
            <a:r>
              <a:rPr lang="en-US" dirty="0">
                <a:latin typeface="Courier New"/>
                <a:ea typeface="Calibri"/>
                <a:cs typeface="Times New Roman"/>
              </a:rPr>
              <a:t>*) 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	</a:t>
            </a:r>
            <a:r>
              <a:rPr lang="en-US" dirty="0" err="1" smtClean="0">
                <a:latin typeface="Courier New"/>
                <a:ea typeface="Calibri"/>
                <a:cs typeface="Times New Roman"/>
              </a:rPr>
              <a:t>malloc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(size*</a:t>
            </a:r>
            <a:r>
              <a:rPr lang="en-US" dirty="0" err="1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sizeof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(</a:t>
            </a:r>
            <a:r>
              <a:rPr lang="en-US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double</a:t>
            </a:r>
            <a:r>
              <a:rPr lang="en-US" dirty="0">
                <a:latin typeface="Courier New"/>
                <a:ea typeface="Calibri"/>
                <a:cs typeface="Times New Roman"/>
              </a:rPr>
              <a:t>));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 err="1">
                <a:latin typeface="Courier New"/>
                <a:ea typeface="Calibri"/>
                <a:cs typeface="Times New Roman"/>
              </a:rPr>
              <a:t>arr</a:t>
            </a:r>
            <a:r>
              <a:rPr lang="en-US" dirty="0">
                <a:latin typeface="Courier New"/>
                <a:ea typeface="Calibri"/>
                <a:cs typeface="Times New Roman"/>
              </a:rPr>
              <a:t>[0] = 1.1;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for</a:t>
            </a:r>
            <a:r>
              <a:rPr lang="en-US" dirty="0">
                <a:latin typeface="Courier New"/>
                <a:ea typeface="Calibri"/>
                <a:cs typeface="Times New Roman"/>
              </a:rPr>
              <a:t> (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= 0;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&lt; size - 1;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++)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{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b="1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double</a:t>
            </a:r>
            <a:r>
              <a:rPr lang="en-US" b="1" dirty="0">
                <a:latin typeface="Courier New"/>
                <a:ea typeface="Calibri"/>
                <a:cs typeface="Times New Roman"/>
              </a:rPr>
              <a:t> c[2], sigma[2] = {sigma1, sigma2};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b="1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double</a:t>
            </a:r>
            <a:r>
              <a:rPr lang="en-US" b="1" dirty="0">
                <a:latin typeface="Courier New"/>
                <a:ea typeface="Calibri"/>
                <a:cs typeface="Times New Roman"/>
              </a:rPr>
              <a:t> power[2] = {alpha, beta};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b="1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#pragma</a:t>
            </a:r>
            <a:r>
              <a:rPr lang="en-US" b="1" dirty="0">
                <a:latin typeface="Courier New"/>
                <a:ea typeface="Calibri"/>
                <a:cs typeface="Times New Roman"/>
              </a:rPr>
              <a:t> vector always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b="1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for</a:t>
            </a:r>
            <a:r>
              <a:rPr lang="en-US" b="1" dirty="0">
                <a:latin typeface="Courier New"/>
                <a:ea typeface="Calibri"/>
                <a:cs typeface="Times New Roman"/>
              </a:rPr>
              <a:t> (</a:t>
            </a:r>
            <a:r>
              <a:rPr lang="en-US" b="1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b="1" dirty="0">
                <a:latin typeface="Courier New"/>
                <a:ea typeface="Calibri"/>
                <a:cs typeface="Times New Roman"/>
              </a:rPr>
              <a:t> k=0; k &lt; 2; k++) 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b="1" dirty="0">
                <a:latin typeface="Courier New"/>
                <a:ea typeface="Calibri"/>
                <a:cs typeface="Times New Roman"/>
              </a:rPr>
              <a:t>        c[k] = sigma[k] * </a:t>
            </a:r>
            <a:r>
              <a:rPr lang="en-US" b="1" dirty="0" err="1">
                <a:latin typeface="Courier New"/>
                <a:ea typeface="Calibri"/>
                <a:cs typeface="Times New Roman"/>
              </a:rPr>
              <a:t>pow</a:t>
            </a:r>
            <a:r>
              <a:rPr lang="en-US" b="1" dirty="0">
                <a:latin typeface="Courier New"/>
                <a:ea typeface="Calibri"/>
                <a:cs typeface="Times New Roman"/>
              </a:rPr>
              <a:t>(</a:t>
            </a:r>
            <a:r>
              <a:rPr lang="en-US" b="1" dirty="0" err="1">
                <a:latin typeface="Courier New"/>
                <a:ea typeface="Calibri"/>
                <a:cs typeface="Times New Roman"/>
              </a:rPr>
              <a:t>arr</a:t>
            </a:r>
            <a:r>
              <a:rPr lang="en-US" b="1" dirty="0">
                <a:latin typeface="Courier New"/>
                <a:ea typeface="Calibri"/>
                <a:cs typeface="Times New Roman"/>
              </a:rPr>
              <a:t>[</a:t>
            </a:r>
            <a:r>
              <a:rPr lang="en-US" b="1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b="1" dirty="0">
                <a:latin typeface="Courier New"/>
                <a:ea typeface="Calibri"/>
                <a:cs typeface="Times New Roman"/>
              </a:rPr>
              <a:t>], power[k]);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arr</a:t>
            </a:r>
            <a:r>
              <a:rPr lang="en-US" dirty="0">
                <a:latin typeface="Courier New"/>
                <a:ea typeface="Calibri"/>
                <a:cs typeface="Times New Roman"/>
              </a:rPr>
              <a:t>[i+1] = (c0*z1[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+ c1*z2[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]) + 1;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ru-RU" dirty="0">
                <a:latin typeface="Courier New"/>
                <a:ea typeface="Calibri"/>
                <a:cs typeface="Times New Roman"/>
              </a:rPr>
              <a:t>}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710790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Векторизация и </a:t>
            </a:r>
            <a:r>
              <a:rPr lang="en-US" dirty="0" smtClean="0"/>
              <a:t>if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той же задаче далее необходимо произвести суммирование по всем путям Монте-Карло, для которых выгода положительна, и возникает код следующего вида: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for</a:t>
            </a:r>
            <a:r>
              <a:rPr lang="en-US" dirty="0">
                <a:latin typeface="Courier New"/>
                <a:ea typeface="Calibri"/>
                <a:cs typeface="Times New Roman"/>
              </a:rPr>
              <a:t> (</a:t>
            </a: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= 0;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&lt; size;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++) 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{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double</a:t>
            </a:r>
            <a:r>
              <a:rPr lang="en-US" dirty="0">
                <a:latin typeface="Courier New"/>
                <a:ea typeface="Calibri"/>
                <a:cs typeface="Times New Roman"/>
              </a:rPr>
              <a:t> s =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coeff</a:t>
            </a:r>
            <a:r>
              <a:rPr lang="en-US" dirty="0">
                <a:latin typeface="Courier New"/>
                <a:ea typeface="Calibri"/>
                <a:cs typeface="Times New Roman"/>
              </a:rPr>
              <a:t> *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exp</a:t>
            </a:r>
            <a:r>
              <a:rPr lang="en-US" dirty="0">
                <a:latin typeface="Courier New"/>
                <a:ea typeface="Calibri"/>
                <a:cs typeface="Times New Roman"/>
              </a:rPr>
              <a:t>(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arr</a:t>
            </a:r>
            <a:r>
              <a:rPr lang="en-US" dirty="0">
                <a:latin typeface="Courier New"/>
                <a:ea typeface="Calibri"/>
                <a:cs typeface="Times New Roman"/>
              </a:rPr>
              <a:t>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]);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Courier New"/>
                <a:ea typeface="Calibri"/>
                <a:cs typeface="Times New Roman"/>
              </a:rPr>
              <a:t>    </a:t>
            </a:r>
            <a:r>
              <a:rPr lang="ru-RU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double</a:t>
            </a:r>
            <a:r>
              <a:rPr lang="ru-RU" dirty="0">
                <a:latin typeface="Courier New"/>
                <a:ea typeface="Calibri"/>
                <a:cs typeface="Times New Roman"/>
              </a:rPr>
              <a:t> </a:t>
            </a:r>
            <a:r>
              <a:rPr lang="ru-RU" dirty="0" err="1">
                <a:latin typeface="Courier New"/>
                <a:ea typeface="Calibri"/>
                <a:cs typeface="Times New Roman"/>
              </a:rPr>
              <a:t>payoff</a:t>
            </a:r>
            <a:r>
              <a:rPr lang="ru-RU" dirty="0">
                <a:latin typeface="Courier New"/>
                <a:ea typeface="Calibri"/>
                <a:cs typeface="Times New Roman"/>
              </a:rPr>
              <a:t> = s - K;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Courier New"/>
                <a:ea typeface="Calibri"/>
                <a:cs typeface="Times New Roman"/>
              </a:rPr>
              <a:t>    </a:t>
            </a:r>
            <a:r>
              <a:rPr lang="ru-RU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if</a:t>
            </a:r>
            <a:r>
              <a:rPr lang="ru-RU" dirty="0">
                <a:latin typeface="Courier New"/>
                <a:ea typeface="Calibri"/>
                <a:cs typeface="Times New Roman"/>
              </a:rPr>
              <a:t> (</a:t>
            </a:r>
            <a:r>
              <a:rPr lang="ru-RU" dirty="0" err="1">
                <a:latin typeface="Courier New"/>
                <a:ea typeface="Calibri"/>
                <a:cs typeface="Times New Roman"/>
              </a:rPr>
              <a:t>payoff</a:t>
            </a:r>
            <a:r>
              <a:rPr lang="ru-RU" dirty="0">
                <a:latin typeface="Courier New"/>
                <a:ea typeface="Calibri"/>
                <a:cs typeface="Times New Roman"/>
              </a:rPr>
              <a:t> &gt; 0.0)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Courier New"/>
                <a:ea typeface="Calibri"/>
                <a:cs typeface="Times New Roman"/>
              </a:rPr>
              <a:t>        </a:t>
            </a:r>
            <a:r>
              <a:rPr lang="ru-RU" dirty="0" err="1">
                <a:latin typeface="Courier New"/>
                <a:ea typeface="Calibri"/>
                <a:cs typeface="Times New Roman"/>
              </a:rPr>
              <a:t>sum</a:t>
            </a:r>
            <a:r>
              <a:rPr lang="ru-RU" dirty="0">
                <a:latin typeface="Courier New"/>
                <a:ea typeface="Calibri"/>
                <a:cs typeface="Times New Roman"/>
              </a:rPr>
              <a:t> = </a:t>
            </a:r>
            <a:r>
              <a:rPr lang="ru-RU" dirty="0" err="1">
                <a:latin typeface="Courier New"/>
                <a:ea typeface="Calibri"/>
                <a:cs typeface="Times New Roman"/>
              </a:rPr>
              <a:t>sum</a:t>
            </a:r>
            <a:r>
              <a:rPr lang="ru-RU" dirty="0">
                <a:latin typeface="Courier New"/>
                <a:ea typeface="Calibri"/>
                <a:cs typeface="Times New Roman"/>
              </a:rPr>
              <a:t> + </a:t>
            </a:r>
            <a:r>
              <a:rPr lang="ru-RU" dirty="0" err="1">
                <a:latin typeface="Courier New"/>
                <a:ea typeface="Calibri"/>
                <a:cs typeface="Times New Roman"/>
              </a:rPr>
              <a:t>payoff</a:t>
            </a:r>
            <a:r>
              <a:rPr lang="ru-RU" dirty="0">
                <a:latin typeface="Courier New"/>
                <a:ea typeface="Calibri"/>
                <a:cs typeface="Times New Roman"/>
              </a:rPr>
              <a:t>;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ru-RU" dirty="0">
                <a:latin typeface="Courier New"/>
                <a:ea typeface="Calibri"/>
                <a:cs typeface="Times New Roman"/>
              </a:rPr>
              <a:t>}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465065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Векторизация и </a:t>
            </a:r>
            <a:r>
              <a:rPr lang="en-US" dirty="0"/>
              <a:t>if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Хотя условные операции в целом нежелательны для векторизации, при простой структуре условия они не являются помехой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Данный </a:t>
            </a:r>
            <a:r>
              <a:rPr lang="ru-RU" dirty="0"/>
              <a:t>цикл векторизуется с использованием векторного сравнения нескольких пар чисел с плавающей запятой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Другим </a:t>
            </a:r>
            <a:r>
              <a:rPr lang="ru-RU" dirty="0"/>
              <a:t>возможным вариантом написания цикла была бы замена условия на явное взятие максимума</a:t>
            </a:r>
            <a:r>
              <a:rPr lang="ru-RU" dirty="0" smtClean="0"/>
              <a:t>:</a:t>
            </a:r>
            <a:endParaRPr lang="en-US" dirty="0" smtClean="0"/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for</a:t>
            </a:r>
            <a:r>
              <a:rPr lang="en-US" dirty="0">
                <a:latin typeface="Courier New"/>
                <a:ea typeface="Calibri"/>
                <a:cs typeface="Times New Roman"/>
              </a:rPr>
              <a:t> (</a:t>
            </a: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= 0;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&lt; size;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++) 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{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double</a:t>
            </a:r>
            <a:r>
              <a:rPr lang="en-US" dirty="0">
                <a:latin typeface="Courier New"/>
                <a:ea typeface="Calibri"/>
                <a:cs typeface="Times New Roman"/>
              </a:rPr>
              <a:t> s =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coeff</a:t>
            </a:r>
            <a:r>
              <a:rPr lang="en-US" dirty="0">
                <a:latin typeface="Courier New"/>
                <a:ea typeface="Calibri"/>
                <a:cs typeface="Times New Roman"/>
              </a:rPr>
              <a:t> *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exp</a:t>
            </a:r>
            <a:r>
              <a:rPr lang="en-US" dirty="0">
                <a:latin typeface="Courier New"/>
                <a:ea typeface="Calibri"/>
                <a:cs typeface="Times New Roman"/>
              </a:rPr>
              <a:t>(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arr</a:t>
            </a:r>
            <a:r>
              <a:rPr lang="en-US" dirty="0">
                <a:latin typeface="Courier New"/>
                <a:ea typeface="Calibri"/>
                <a:cs typeface="Times New Roman"/>
              </a:rPr>
              <a:t>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]);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double</a:t>
            </a:r>
            <a:r>
              <a:rPr lang="en-US" dirty="0">
                <a:latin typeface="Courier New"/>
                <a:ea typeface="Calibri"/>
                <a:cs typeface="Times New Roman"/>
              </a:rPr>
              <a:t> payoff = s - K;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sum = sum +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std</a:t>
            </a:r>
            <a:r>
              <a:rPr lang="en-US" dirty="0">
                <a:latin typeface="Courier New"/>
                <a:ea typeface="Calibri"/>
                <a:cs typeface="Times New Roman"/>
              </a:rPr>
              <a:t>::max(payoff, 0.0);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ru-RU" dirty="0">
                <a:latin typeface="Courier New"/>
                <a:ea typeface="Calibri"/>
                <a:cs typeface="Times New Roman"/>
              </a:rPr>
              <a:t>}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21172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Рассмотрим следующий код: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void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vectorization_simple</a:t>
            </a:r>
            <a:r>
              <a:rPr lang="en-US" dirty="0">
                <a:latin typeface="Courier New"/>
                <a:ea typeface="Calibri"/>
                <a:cs typeface="Times New Roman"/>
              </a:rPr>
              <a:t>(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a,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b,</a:t>
            </a:r>
            <a:r>
              <a:rPr lang="ru-RU" dirty="0" smtClean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c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,</a:t>
            </a:r>
            <a:r>
              <a:rPr lang="ru-RU" dirty="0" smtClean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d, </a:t>
            </a: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latin typeface="Courier New"/>
                <a:ea typeface="Calibri"/>
                <a:cs typeface="Times New Roman"/>
              </a:rPr>
              <a:t> n)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{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for</a:t>
            </a:r>
            <a:r>
              <a:rPr lang="en-US" dirty="0">
                <a:latin typeface="Courier New"/>
                <a:ea typeface="Calibri"/>
                <a:cs typeface="Times New Roman"/>
              </a:rPr>
              <a:t> (</a:t>
            </a: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= 0;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&lt; n;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++)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{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    a[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= b[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* c[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    c[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= a[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+ b[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- d[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ru-RU" dirty="0">
                <a:latin typeface="Courier New"/>
                <a:ea typeface="Calibri"/>
                <a:cs typeface="Times New Roman"/>
              </a:rPr>
              <a:t>}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ru-RU" dirty="0">
                <a:latin typeface="Courier New"/>
                <a:ea typeface="Calibri"/>
                <a:cs typeface="Times New Roman"/>
              </a:rPr>
              <a:t>}</a:t>
            </a:r>
          </a:p>
          <a:p>
            <a:r>
              <a:rPr lang="ru-RU" dirty="0" smtClean="0"/>
              <a:t>Итерации цикла независимы? Векторизация возможна?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946391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</a:t>
            </a:r>
            <a:r>
              <a:rPr lang="en-US" dirty="0" smtClean="0"/>
              <a:t>VML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196975"/>
            <a:ext cx="9410700" cy="4968875"/>
          </a:xfrm>
        </p:spPr>
        <p:txBody>
          <a:bodyPr/>
          <a:lstStyle/>
          <a:p>
            <a:r>
              <a:rPr lang="ru-RU" dirty="0"/>
              <a:t>При большой длине цикла </a:t>
            </a:r>
            <a:r>
              <a:rPr lang="en-US" b="1" dirty="0"/>
              <a:t>size</a:t>
            </a:r>
            <a:r>
              <a:rPr lang="en-US" dirty="0"/>
              <a:t> </a:t>
            </a:r>
            <a:r>
              <a:rPr lang="ru-RU" dirty="0"/>
              <a:t>(в данной задаче это количество путей Монте-Карло и, поэтому, является весьма большим) также имеет смысл вычислять значение экспоненты для всех аргументов с использованием </a:t>
            </a:r>
            <a:r>
              <a:rPr lang="en-US" dirty="0" smtClean="0"/>
              <a:t>V</a:t>
            </a:r>
            <a:r>
              <a:rPr lang="en-US" dirty="0"/>
              <a:t>M</a:t>
            </a:r>
            <a:r>
              <a:rPr lang="en-US" dirty="0" smtClean="0"/>
              <a:t>L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При </a:t>
            </a:r>
            <a:r>
              <a:rPr lang="ru-RU" dirty="0"/>
              <a:t>этом код приобретает вид (в предположении, что содержимое массива </a:t>
            </a:r>
            <a:r>
              <a:rPr lang="en-US" b="1" dirty="0" err="1"/>
              <a:t>arr</a:t>
            </a:r>
            <a:r>
              <a:rPr lang="en-US" dirty="0"/>
              <a:t> </a:t>
            </a:r>
            <a:r>
              <a:rPr lang="ru-RU" dirty="0"/>
              <a:t>после завершения цикла не используется</a:t>
            </a:r>
            <a:r>
              <a:rPr lang="ru-RU" dirty="0" smtClean="0"/>
              <a:t>):</a:t>
            </a:r>
            <a:endParaRPr lang="en-US" dirty="0" smtClean="0"/>
          </a:p>
          <a:p>
            <a:pPr marL="0" indent="0">
              <a:spcAft>
                <a:spcPts val="0"/>
              </a:spcAft>
              <a:buNone/>
            </a:pPr>
            <a:r>
              <a:rPr lang="en-US" dirty="0" err="1">
                <a:latin typeface="Courier New"/>
                <a:ea typeface="Calibri"/>
                <a:cs typeface="Times New Roman"/>
              </a:rPr>
              <a:t>vdExp</a:t>
            </a:r>
            <a:r>
              <a:rPr lang="en-US" dirty="0">
                <a:latin typeface="Courier New"/>
                <a:ea typeface="Calibri"/>
                <a:cs typeface="Times New Roman"/>
              </a:rPr>
              <a:t>(n,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arr</a:t>
            </a:r>
            <a:r>
              <a:rPr lang="en-US" dirty="0">
                <a:latin typeface="Courier New"/>
                <a:ea typeface="Calibri"/>
                <a:cs typeface="Times New Roman"/>
              </a:rPr>
              <a:t>,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arr</a:t>
            </a:r>
            <a:r>
              <a:rPr lang="en-US" dirty="0">
                <a:latin typeface="Courier New"/>
                <a:ea typeface="Calibri"/>
                <a:cs typeface="Times New Roman"/>
              </a:rPr>
              <a:t>);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for</a:t>
            </a:r>
            <a:r>
              <a:rPr lang="en-US" dirty="0">
                <a:latin typeface="Courier New"/>
                <a:ea typeface="Calibri"/>
                <a:cs typeface="Times New Roman"/>
              </a:rPr>
              <a:t> (</a:t>
            </a: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= 0;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&lt; size;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++) 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sum = sum +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std</a:t>
            </a:r>
            <a:r>
              <a:rPr lang="en-US" dirty="0">
                <a:latin typeface="Courier New"/>
                <a:ea typeface="Calibri"/>
                <a:cs typeface="Times New Roman"/>
              </a:rPr>
              <a:t>::max(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coeff</a:t>
            </a:r>
            <a:r>
              <a:rPr lang="en-US" dirty="0">
                <a:latin typeface="Courier New"/>
                <a:ea typeface="Calibri"/>
                <a:cs typeface="Times New Roman"/>
              </a:rPr>
              <a:t> *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arr</a:t>
            </a:r>
            <a:r>
              <a:rPr lang="en-US" dirty="0">
                <a:latin typeface="Courier New"/>
                <a:ea typeface="Calibri"/>
                <a:cs typeface="Times New Roman"/>
              </a:rPr>
              <a:t>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- K, 0.0);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531121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Дополнительные задания и литература</a:t>
            </a:r>
          </a:p>
        </p:txBody>
      </p:sp>
      <p:sp>
        <p:nvSpPr>
          <p:cNvPr id="105475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 для самостоятельной работы</a:t>
            </a:r>
          </a:p>
        </p:txBody>
      </p:sp>
      <p:sp>
        <p:nvSpPr>
          <p:cNvPr id="74755" name="Содержимое 2"/>
          <p:cNvSpPr>
            <a:spLocks noGrp="1"/>
          </p:cNvSpPr>
          <p:nvPr>
            <p:ph idx="1"/>
          </p:nvPr>
        </p:nvSpPr>
        <p:spPr>
          <a:xfrm>
            <a:off x="344488" y="1196975"/>
            <a:ext cx="9289032" cy="4968875"/>
          </a:xfrm>
        </p:spPr>
        <p:txBody>
          <a:bodyPr/>
          <a:lstStyle/>
          <a:p>
            <a:pPr lvl="0"/>
            <a:r>
              <a:rPr lang="ru-RU" dirty="0"/>
              <a:t>Для рассматриваемого в разделе 2 примера сравните время работы исходной (скалярной) и векторизованной версий на центральном процессоре и сопроцессоре </a:t>
            </a:r>
            <a:r>
              <a:rPr lang="en-US" dirty="0"/>
              <a:t>Intel Xeon Phi</a:t>
            </a:r>
            <a:r>
              <a:rPr lang="ru-RU" dirty="0"/>
              <a:t>. Сравните время работы версий с использованием различных средств векторизации. Объясните полученный результат.</a:t>
            </a:r>
          </a:p>
          <a:p>
            <a:pPr lvl="0"/>
            <a:r>
              <a:rPr lang="ru-RU" dirty="0"/>
              <a:t>Реализуйте умножение матрицы на вектор. Воспользуйтесь отчетом о векторизации и проверьте, происходит ли векторизация вашей реализации? При необходимости внесите изменения для обеспечения векторизации. Зависит ли векторизация от того, как хранится матрица: по строкам или по столбцам</a:t>
            </a:r>
            <a:r>
              <a:rPr lang="ru-RU" dirty="0" smtClean="0"/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0027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 для самостоятельной работы</a:t>
            </a:r>
          </a:p>
        </p:txBody>
      </p:sp>
      <p:sp>
        <p:nvSpPr>
          <p:cNvPr id="74755" name="Содержимое 2"/>
          <p:cNvSpPr>
            <a:spLocks noGrp="1"/>
          </p:cNvSpPr>
          <p:nvPr>
            <p:ph idx="1"/>
          </p:nvPr>
        </p:nvSpPr>
        <p:spPr>
          <a:xfrm>
            <a:off x="344488" y="1196975"/>
            <a:ext cx="9289032" cy="4968875"/>
          </a:xfrm>
        </p:spPr>
        <p:txBody>
          <a:bodyPr/>
          <a:lstStyle/>
          <a:p>
            <a:pPr lvl="0"/>
            <a:r>
              <a:rPr lang="ru-RU" dirty="0"/>
              <a:t>Проведите исследование, аналогичное предыдущему заданию, для операции вычисления матричного произведения по определению.</a:t>
            </a:r>
          </a:p>
          <a:p>
            <a:pPr lvl="0"/>
            <a:r>
              <a:rPr lang="ru-RU" dirty="0"/>
              <a:t>Рассмотрите пример из раздела 5. Экспериментально определите минимальное количество итераций цикла, при котором предварительное вычисление всех экспонент с использованием </a:t>
            </a:r>
            <a:r>
              <a:rPr lang="en-US" dirty="0"/>
              <a:t>VML</a:t>
            </a:r>
            <a:r>
              <a:rPr lang="ru-RU" dirty="0"/>
              <a:t> становится более эффективным по сравнению с использованием </a:t>
            </a:r>
            <a:r>
              <a:rPr lang="en-US" dirty="0"/>
              <a:t>SVML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82377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</a:p>
        </p:txBody>
      </p:sp>
      <p:sp>
        <p:nvSpPr>
          <p:cNvPr id="12800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/>
              <a:t>Rahman</a:t>
            </a:r>
            <a:r>
              <a:rPr lang="en-US" dirty="0"/>
              <a:t> R. Intel® Xeon Phi™ Coprocessor Vector Microarchitecture. URL: [http://software.intel.com/en-us/articles/intel-xeon-phi-coprocessor-vector-microarchitecture]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Green R. </a:t>
            </a:r>
            <a:r>
              <a:rPr lang="en-US" dirty="0" err="1"/>
              <a:t>Vectorization</a:t>
            </a:r>
            <a:r>
              <a:rPr lang="en-US" dirty="0"/>
              <a:t> Essentials. URL: [http://software.intel.com/en-us/articles/vectorization-essential]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Jeffers J., </a:t>
            </a:r>
            <a:r>
              <a:rPr lang="en-US" dirty="0" err="1"/>
              <a:t>Reinders</a:t>
            </a:r>
            <a:r>
              <a:rPr lang="en-US" dirty="0"/>
              <a:t> J. Intel Xeon Phi Coprocessor High Performance Programming // Morgan Kaufmann, 2013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Авторский коллектив</a:t>
            </a:r>
          </a:p>
        </p:txBody>
      </p:sp>
      <p:sp>
        <p:nvSpPr>
          <p:cNvPr id="78851" name="Содержимое 2"/>
          <p:cNvSpPr>
            <a:spLocks noGrp="1"/>
          </p:cNvSpPr>
          <p:nvPr>
            <p:ph idx="1"/>
          </p:nvPr>
        </p:nvSpPr>
        <p:spPr>
          <a:xfrm>
            <a:off x="272480" y="1196975"/>
            <a:ext cx="9361040" cy="4968875"/>
          </a:xfrm>
        </p:spPr>
        <p:txBody>
          <a:bodyPr/>
          <a:lstStyle/>
          <a:p>
            <a:pPr eaLnBrk="1" hangingPunct="1"/>
            <a:r>
              <a:rPr lang="ru-RU" dirty="0" err="1" smtClean="0"/>
              <a:t>Бастраков</a:t>
            </a:r>
            <a:r>
              <a:rPr lang="ru-RU" dirty="0" smtClean="0"/>
              <a:t> </a:t>
            </a:r>
            <a:r>
              <a:rPr lang="ru-RU" dirty="0" smtClean="0"/>
              <a:t>Сергей Иванович,</a:t>
            </a:r>
          </a:p>
          <a:p>
            <a:pPr marL="361950" indent="0" eaLnBrk="1" hangingPunct="1">
              <a:buNone/>
            </a:pPr>
            <a:r>
              <a:rPr lang="ru-RU" dirty="0" smtClean="0"/>
              <a:t>ассистент </a:t>
            </a:r>
            <a:r>
              <a:rPr lang="ru-RU" dirty="0"/>
              <a:t>кафедры </a:t>
            </a:r>
            <a:br>
              <a:rPr lang="ru-RU" dirty="0"/>
            </a:br>
            <a:r>
              <a:rPr lang="ru-RU" dirty="0"/>
              <a:t>Математического обеспечения ЭВМ факультета ВМК ННГУ</a:t>
            </a:r>
          </a:p>
          <a:p>
            <a:pPr marL="361950" indent="-361950">
              <a:buNone/>
            </a:pPr>
            <a:r>
              <a:rPr lang="ru-RU" dirty="0"/>
              <a:t>	</a:t>
            </a:r>
            <a:r>
              <a:rPr lang="en-US" b="1" dirty="0" smtClean="0">
                <a:hlinkClick r:id="rId2"/>
              </a:rPr>
              <a:t>bastrakov@vmk.unn.ru</a:t>
            </a:r>
            <a:r>
              <a:rPr lang="ru-RU" b="1" dirty="0" smtClean="0"/>
              <a:t> </a:t>
            </a:r>
            <a:r>
              <a:rPr lang="ru-RU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25380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975"/>
            <a:ext cx="9906000" cy="4968875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latin typeface="Courier New"/>
                <a:ea typeface="Calibri"/>
                <a:cs typeface="Times New Roman"/>
              </a:rPr>
              <a:t> main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()</a:t>
            </a:r>
            <a:r>
              <a:rPr lang="ru-RU" dirty="0" smtClean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{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latin typeface="Courier New"/>
                <a:ea typeface="Calibri"/>
                <a:cs typeface="Times New Roman"/>
              </a:rPr>
              <a:t> n = 10000;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a =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new</a:t>
            </a:r>
            <a:r>
              <a:rPr lang="en-US" dirty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[n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];</a:t>
            </a:r>
            <a:r>
              <a:rPr lang="ru-RU" dirty="0" smtClean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b =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new</a:t>
            </a:r>
            <a:r>
              <a:rPr lang="en-US" dirty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[n];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c =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new</a:t>
            </a:r>
            <a:r>
              <a:rPr lang="en-US" dirty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[n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];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* d =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new</a:t>
            </a:r>
            <a:r>
              <a:rPr lang="en-US" dirty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[n];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for</a:t>
            </a:r>
            <a:r>
              <a:rPr lang="en-US" dirty="0">
                <a:latin typeface="Courier New"/>
                <a:ea typeface="Calibri"/>
                <a:cs typeface="Times New Roman"/>
              </a:rPr>
              <a:t> (</a:t>
            </a:r>
            <a:r>
              <a:rPr lang="en-US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= 0;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 &lt; n; ++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)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    a[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= b[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= c[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= d[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] = (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float</a:t>
            </a:r>
            <a:r>
              <a:rPr lang="en-US" dirty="0">
                <a:latin typeface="Courier New"/>
                <a:ea typeface="Calibri"/>
                <a:cs typeface="Times New Roman"/>
              </a:rPr>
              <a:t>)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i</a:t>
            </a:r>
            <a:r>
              <a:rPr lang="en-US" dirty="0">
                <a:latin typeface="Courier New"/>
                <a:ea typeface="Calibri"/>
                <a:cs typeface="Times New Roman"/>
              </a:rPr>
              <a:t>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#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pragma</a:t>
            </a:r>
            <a:r>
              <a:rPr lang="en-US" dirty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noinline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vectorization_simple</a:t>
            </a:r>
            <a:r>
              <a:rPr lang="en-US" dirty="0">
                <a:latin typeface="Courier New"/>
                <a:ea typeface="Calibri"/>
                <a:cs typeface="Times New Roman"/>
              </a:rPr>
              <a:t>(a, b, c, d, n);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/>
                <a:ea typeface="Calibri"/>
                <a:cs typeface="Times New Roman"/>
              </a:rPr>
              <a:t> 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delete</a:t>
            </a:r>
            <a:r>
              <a:rPr lang="en-US" dirty="0">
                <a:latin typeface="Courier New"/>
                <a:ea typeface="Calibri"/>
                <a:cs typeface="Times New Roman"/>
              </a:rPr>
              <a:t>[] a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;   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delete</a:t>
            </a:r>
            <a:r>
              <a:rPr lang="en-US" dirty="0">
                <a:latin typeface="Courier New"/>
                <a:ea typeface="Calibri"/>
                <a:cs typeface="Times New Roman"/>
              </a:rPr>
              <a:t>[] b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;</a:t>
            </a:r>
            <a:endParaRPr lang="ru-RU" dirty="0" smtClean="0">
              <a:latin typeface="Courier New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 smtClean="0">
                <a:latin typeface="Courier New"/>
                <a:ea typeface="Calibri"/>
                <a:cs typeface="Times New Roman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delete</a:t>
            </a:r>
            <a:r>
              <a:rPr lang="en-US" dirty="0">
                <a:latin typeface="Courier New"/>
                <a:ea typeface="Calibri"/>
                <a:cs typeface="Times New Roman"/>
              </a:rPr>
              <a:t>[] 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c;</a:t>
            </a:r>
            <a:r>
              <a:rPr lang="ru-RU" dirty="0" smtClean="0">
                <a:latin typeface="Courier New"/>
                <a:ea typeface="Calibri"/>
                <a:cs typeface="Times New Roman"/>
              </a:rPr>
              <a:t> 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>    </a:t>
            </a:r>
            <a:r>
              <a:rPr lang="ru-RU" dirty="0" err="1" smtClean="0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delete</a:t>
            </a:r>
            <a:r>
              <a:rPr lang="ru-RU" dirty="0" smtClean="0">
                <a:latin typeface="Courier New"/>
                <a:ea typeface="Calibri"/>
                <a:cs typeface="Times New Roman"/>
              </a:rPr>
              <a:t>[] d;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latin typeface="Courier New"/>
                <a:ea typeface="Calibri"/>
                <a:cs typeface="Times New Roman"/>
              </a:rPr>
              <a:t>    </a:t>
            </a:r>
            <a:r>
              <a:rPr lang="ru-RU" dirty="0" err="1">
                <a:solidFill>
                  <a:srgbClr val="0000FF"/>
                </a:solidFill>
                <a:latin typeface="Courier New"/>
                <a:ea typeface="Calibri"/>
                <a:cs typeface="Times New Roman"/>
              </a:rPr>
              <a:t>return</a:t>
            </a:r>
            <a:r>
              <a:rPr lang="ru-RU" dirty="0">
                <a:latin typeface="Courier New"/>
                <a:ea typeface="Calibri"/>
                <a:cs typeface="Times New Roman"/>
              </a:rPr>
              <a:t> 0;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ru-RU" dirty="0">
                <a:latin typeface="Courier New"/>
                <a:ea typeface="Calibri"/>
                <a:cs typeface="Times New Roman"/>
              </a:rPr>
              <a:t>}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36052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 векторизации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196975"/>
            <a:ext cx="9066212" cy="4968875"/>
          </a:xfrm>
        </p:spPr>
        <p:txBody>
          <a:bodyPr/>
          <a:lstStyle/>
          <a:p>
            <a:r>
              <a:rPr lang="ru-RU" dirty="0" smtClean="0"/>
              <a:t>В </a:t>
            </a:r>
            <a:r>
              <a:rPr lang="ru-RU" dirty="0"/>
              <a:t>компиляторе </a:t>
            </a:r>
            <a:r>
              <a:rPr lang="ru-RU" dirty="0" err="1"/>
              <a:t>Intel</a:t>
            </a:r>
            <a:r>
              <a:rPr lang="ru-RU" dirty="0"/>
              <a:t> есть возможность вывода отчета о векторизации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Компиляция </a:t>
            </a:r>
            <a:r>
              <a:rPr lang="ru-RU" dirty="0"/>
              <a:t>с ключом </a:t>
            </a:r>
            <a:r>
              <a:rPr lang="ru-RU" b="1" dirty="0"/>
              <a:t>-</a:t>
            </a:r>
            <a:r>
              <a:rPr lang="ru-RU" b="1" dirty="0" err="1"/>
              <a:t>vec-report</a:t>
            </a:r>
            <a:r>
              <a:rPr lang="ru-RU" b="1" dirty="0"/>
              <a:t>[n</a:t>
            </a:r>
            <a:r>
              <a:rPr lang="ru-RU" b="1" dirty="0" smtClean="0"/>
              <a:t>]</a:t>
            </a:r>
          </a:p>
          <a:p>
            <a:pPr lvl="1"/>
            <a:r>
              <a:rPr lang="ru-RU" dirty="0" smtClean="0"/>
              <a:t>Вместо [n</a:t>
            </a:r>
            <a:r>
              <a:rPr lang="ru-RU" dirty="0"/>
              <a:t>] </a:t>
            </a:r>
            <a:r>
              <a:rPr lang="ru-RU" dirty="0" smtClean="0"/>
              <a:t>число</a:t>
            </a:r>
            <a:r>
              <a:rPr lang="ru-RU" dirty="0"/>
              <a:t>, определяющее степень подробности </a:t>
            </a:r>
            <a:r>
              <a:rPr lang="ru-RU" dirty="0" smtClean="0"/>
              <a:t>отчета: чем </a:t>
            </a:r>
            <a:r>
              <a:rPr lang="ru-RU" dirty="0"/>
              <a:t>больше число, тем более подробный </a:t>
            </a:r>
            <a:r>
              <a:rPr lang="ru-RU" dirty="0" smtClean="0"/>
              <a:t>отчет.</a:t>
            </a:r>
          </a:p>
          <a:p>
            <a:pPr lvl="1"/>
            <a:r>
              <a:rPr lang="ru-RU" dirty="0" smtClean="0"/>
              <a:t>В </a:t>
            </a:r>
            <a:r>
              <a:rPr lang="ru-RU" dirty="0"/>
              <a:t>данной лабораторной работе будет использоваться 3-й уровень подробности, обычно дающий достаточное количество информации (</a:t>
            </a:r>
            <a:r>
              <a:rPr lang="ru-RU" b="1" dirty="0"/>
              <a:t>-vec-report3</a:t>
            </a:r>
            <a:r>
              <a:rPr lang="ru-RU" dirty="0" smtClean="0"/>
              <a:t>).</a:t>
            </a:r>
          </a:p>
          <a:p>
            <a:r>
              <a:rPr lang="ru-RU" dirty="0" smtClean="0"/>
              <a:t>Строка компиляции с выводом отчета в файл </a:t>
            </a:r>
            <a:r>
              <a:rPr lang="en-US" dirty="0" smtClean="0"/>
              <a:t>report.txt: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 err="1">
                <a:latin typeface="Courier New"/>
                <a:ea typeface="Calibri"/>
                <a:cs typeface="Times New Roman"/>
              </a:rPr>
              <a:t>icc</a:t>
            </a:r>
            <a:r>
              <a:rPr lang="en-US" dirty="0">
                <a:latin typeface="Courier New"/>
                <a:ea typeface="Calibri"/>
                <a:cs typeface="Times New Roman"/>
              </a:rPr>
              <a:t> -O2 *.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cpp</a:t>
            </a:r>
            <a:r>
              <a:rPr lang="en-US" dirty="0">
                <a:latin typeface="Courier New"/>
                <a:ea typeface="Calibri"/>
                <a:cs typeface="Times New Roman"/>
              </a:rPr>
              <a:t> –</a:t>
            </a:r>
            <a:r>
              <a:rPr lang="en-US" dirty="0" err="1">
                <a:latin typeface="Courier New"/>
                <a:ea typeface="Calibri"/>
                <a:cs typeface="Times New Roman"/>
              </a:rPr>
              <a:t>mmic</a:t>
            </a:r>
            <a:r>
              <a:rPr lang="en-US" dirty="0">
                <a:latin typeface="Courier New"/>
                <a:ea typeface="Calibri"/>
                <a:cs typeface="Times New Roman"/>
              </a:rPr>
              <a:t> –o </a:t>
            </a:r>
            <a:r>
              <a:rPr lang="en-US" dirty="0" err="1" smtClean="0">
                <a:latin typeface="Courier New"/>
                <a:ea typeface="Calibri"/>
                <a:cs typeface="Times New Roman"/>
              </a:rPr>
              <a:t>vectorization_simple</a:t>
            </a:r>
            <a:r>
              <a:rPr lang="en-US" dirty="0" smtClean="0">
                <a:latin typeface="Courier New"/>
                <a:ea typeface="Calibri"/>
                <a:cs typeface="Times New Roman"/>
              </a:rPr>
              <a:t/>
            </a:r>
            <a:br>
              <a:rPr lang="en-US" dirty="0" smtClean="0">
                <a:latin typeface="Courier New"/>
                <a:ea typeface="Calibri"/>
                <a:cs typeface="Times New Roman"/>
              </a:rPr>
            </a:br>
            <a:r>
              <a:rPr lang="en-US" dirty="0" smtClean="0">
                <a:latin typeface="Courier New"/>
                <a:ea typeface="Calibri"/>
                <a:cs typeface="Times New Roman"/>
              </a:rPr>
              <a:t>–</a:t>
            </a:r>
            <a:r>
              <a:rPr lang="en-US" dirty="0">
                <a:latin typeface="Courier New"/>
                <a:ea typeface="Calibri"/>
                <a:cs typeface="Times New Roman"/>
              </a:rPr>
              <a:t>vec-report3 &amp;&gt; report.txt</a:t>
            </a:r>
            <a:endParaRPr lang="ru-RU" dirty="0">
              <a:latin typeface="Courier New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9900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Отчет о векторизации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main.cpp(10): (col. 5) remark: LOOP WAS VECTORIZED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main.cpp(10): (col. 5) remark: PEEL LOOP WAS VECTORIZED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main.cpp(10): (col. 5) remark: REMAINDER LOOP WAS VECTORIZED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vectorization_simple.cpp(5): (col. 5) remark: loop was not </a:t>
            </a:r>
            <a:r>
              <a:rPr lang="en-US" dirty="0" err="1"/>
              <a:t>vectorized</a:t>
            </a:r>
            <a:r>
              <a:rPr lang="en-US" dirty="0"/>
              <a:t>: existence of vector dependence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vectorization_simple.cpp(8): (col. 1) remark: vector dependence: assumed FLOW dependence between c line 8 and b line 7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…</a:t>
            </a:r>
          </a:p>
          <a:p>
            <a:pPr marL="0" indent="0">
              <a:buNone/>
            </a:pPr>
            <a:r>
              <a:rPr lang="en-US" dirty="0"/>
              <a:t>vectorization_simple.cpp(8): (col. 1) remark: vector dependence: assumed OUTPUT dependence between c line 8 and a line 7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06004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из отчета </a:t>
            </a:r>
            <a:r>
              <a:rPr lang="ru-RU" dirty="0"/>
              <a:t>о векторизации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Был векторизован только цикл с инициализацией массивов (</a:t>
            </a:r>
            <a:r>
              <a:rPr lang="en-US" b="1" dirty="0"/>
              <a:t>LOOP WAS </a:t>
            </a:r>
            <a:r>
              <a:rPr lang="en-US" b="1" dirty="0" smtClean="0"/>
              <a:t>VECTORIZED</a:t>
            </a:r>
            <a:r>
              <a:rPr lang="ru-RU" b="1" dirty="0" smtClean="0"/>
              <a:t>)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Основной цикл в </a:t>
            </a:r>
            <a:r>
              <a:rPr lang="ru-RU" dirty="0" err="1" smtClean="0"/>
              <a:t>фукнции</a:t>
            </a:r>
            <a:r>
              <a:rPr lang="ru-RU" dirty="0" smtClean="0"/>
              <a:t> </a:t>
            </a:r>
            <a:r>
              <a:rPr lang="en-US" b="1" dirty="0" err="1"/>
              <a:t>vectorization</a:t>
            </a:r>
            <a:r>
              <a:rPr lang="ru-RU" b="1" dirty="0"/>
              <a:t>_</a:t>
            </a:r>
            <a:r>
              <a:rPr lang="en-US" b="1" dirty="0"/>
              <a:t>simple</a:t>
            </a:r>
            <a:r>
              <a:rPr lang="ru-RU" dirty="0"/>
              <a:t> не был векторизован из-за наличия зависимости по данным между </a:t>
            </a:r>
            <a:r>
              <a:rPr lang="ru-RU" dirty="0" smtClean="0"/>
              <a:t>итерациями (</a:t>
            </a:r>
            <a:r>
              <a:rPr lang="ru-RU" b="1" dirty="0" err="1" smtClean="0"/>
              <a:t>remark</a:t>
            </a:r>
            <a:r>
              <a:rPr lang="ru-RU" b="1" dirty="0"/>
              <a:t>: </a:t>
            </a:r>
            <a:r>
              <a:rPr lang="ru-RU" b="1" dirty="0" err="1"/>
              <a:t>loop</a:t>
            </a:r>
            <a:r>
              <a:rPr lang="ru-RU" b="1" dirty="0"/>
              <a:t> </a:t>
            </a:r>
            <a:r>
              <a:rPr lang="ru-RU" b="1" dirty="0" err="1"/>
              <a:t>was</a:t>
            </a:r>
            <a:r>
              <a:rPr lang="ru-RU" b="1" dirty="0"/>
              <a:t> </a:t>
            </a:r>
            <a:r>
              <a:rPr lang="ru-RU" b="1" dirty="0" err="1"/>
              <a:t>not</a:t>
            </a:r>
            <a:r>
              <a:rPr lang="ru-RU" b="1" dirty="0"/>
              <a:t> </a:t>
            </a:r>
            <a:r>
              <a:rPr lang="ru-RU" b="1" dirty="0" err="1"/>
              <a:t>vectorized</a:t>
            </a:r>
            <a:r>
              <a:rPr lang="ru-RU" b="1" dirty="0"/>
              <a:t>: </a:t>
            </a:r>
            <a:r>
              <a:rPr lang="ru-RU" b="1" dirty="0" err="1"/>
              <a:t>existence</a:t>
            </a:r>
            <a:r>
              <a:rPr lang="ru-RU" b="1" dirty="0"/>
              <a:t> </a:t>
            </a:r>
            <a:r>
              <a:rPr lang="ru-RU" b="1" dirty="0" err="1"/>
              <a:t>of</a:t>
            </a:r>
            <a:r>
              <a:rPr lang="ru-RU" b="1" dirty="0"/>
              <a:t> </a:t>
            </a:r>
            <a:r>
              <a:rPr lang="ru-RU" b="1" dirty="0" err="1"/>
              <a:t>vector</a:t>
            </a:r>
            <a:r>
              <a:rPr lang="ru-RU" b="1" dirty="0"/>
              <a:t> </a:t>
            </a:r>
            <a:r>
              <a:rPr lang="ru-RU" b="1" dirty="0" err="1" smtClean="0"/>
              <a:t>dependence</a:t>
            </a:r>
            <a:r>
              <a:rPr lang="ru-RU" b="1" dirty="0" smtClean="0"/>
              <a:t>).</a:t>
            </a:r>
          </a:p>
          <a:p>
            <a:r>
              <a:rPr lang="ru-RU" dirty="0" smtClean="0"/>
              <a:t>В отчете о векторизации приведено перечисление </a:t>
            </a:r>
            <a:r>
              <a:rPr lang="ru-RU" dirty="0"/>
              <a:t>обнаруженных </a:t>
            </a:r>
            <a:r>
              <a:rPr lang="ru-RU" dirty="0" smtClean="0"/>
              <a:t>зависимостей.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2839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возможности векторизации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чем причина обнаруженных компилятором зависимостей?</a:t>
            </a:r>
          </a:p>
          <a:p>
            <a:r>
              <a:rPr lang="ru-RU" dirty="0" smtClean="0"/>
              <a:t>На </a:t>
            </a:r>
            <a:r>
              <a:rPr lang="ru-RU" dirty="0"/>
              <a:t>первый взгляд </a:t>
            </a:r>
            <a:r>
              <a:rPr lang="ru-RU" dirty="0" smtClean="0"/>
              <a:t>результат кажется </a:t>
            </a:r>
            <a:r>
              <a:rPr lang="ru-RU" dirty="0"/>
              <a:t>неожиданным</a:t>
            </a:r>
            <a:r>
              <a:rPr lang="ru-RU" dirty="0" smtClean="0"/>
              <a:t>:</a:t>
            </a:r>
          </a:p>
          <a:p>
            <a:pPr lvl="1"/>
            <a:r>
              <a:rPr lang="ru-RU" dirty="0"/>
              <a:t>ц</a:t>
            </a:r>
            <a:r>
              <a:rPr lang="ru-RU" dirty="0" smtClean="0"/>
              <a:t>икл </a:t>
            </a:r>
            <a:r>
              <a:rPr lang="ru-RU" dirty="0"/>
              <a:t>является очень простым</a:t>
            </a:r>
            <a:r>
              <a:rPr lang="ru-RU" dirty="0" smtClean="0"/>
              <a:t>,</a:t>
            </a:r>
          </a:p>
          <a:p>
            <a:pPr lvl="1"/>
            <a:r>
              <a:rPr lang="ru-RU" dirty="0" smtClean="0"/>
              <a:t>итерации </a:t>
            </a:r>
            <a:r>
              <a:rPr lang="ru-RU" dirty="0"/>
              <a:t>«очевидно» </a:t>
            </a:r>
            <a:r>
              <a:rPr lang="ru-RU" dirty="0" smtClean="0"/>
              <a:t>независимы</a:t>
            </a:r>
            <a:r>
              <a:rPr lang="en-US" dirty="0"/>
              <a:t>,</a:t>
            </a:r>
            <a:endParaRPr lang="ru-RU" dirty="0" smtClean="0"/>
          </a:p>
          <a:p>
            <a:pPr lvl="1"/>
            <a:r>
              <a:rPr lang="ru-RU" dirty="0" smtClean="0"/>
              <a:t>тем </a:t>
            </a:r>
            <a:r>
              <a:rPr lang="ru-RU" dirty="0"/>
              <a:t>не менее, векторизация не была произведена компилятором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Удивление </a:t>
            </a:r>
            <a:r>
              <a:rPr lang="ru-RU" dirty="0"/>
              <a:t>может вызвать и огромный список обнаруженных зависимостей в отчете о векторизации. </a:t>
            </a:r>
            <a:endParaRPr lang="ru-RU" dirty="0" smtClean="0"/>
          </a:p>
          <a:p>
            <a:r>
              <a:rPr lang="ru-RU" dirty="0" smtClean="0"/>
              <a:t>Разберемся</a:t>
            </a:r>
            <a:r>
              <a:rPr lang="ru-RU" dirty="0"/>
              <a:t>, в чем причина обнаруженных зависимостей и действительно ли они существуют.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77146898"/>
      </p:ext>
    </p:extLst>
  </p:cSld>
  <p:clrMapOvr>
    <a:masterClrMapping/>
  </p:clrMapOvr>
</p:sld>
</file>

<file path=ppt/theme/theme1.xml><?xml version="1.0" encoding="utf-8"?>
<a:theme xmlns:a="http://schemas.openxmlformats.org/drawingml/2006/main" name="tamplate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ernard MT Condensed" pitchFamily="18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ernard MT Condensed" pitchFamily="18" charset="0"/>
            <a:cs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ernard MT Condense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ernard MT Condensed" pitchFamily="18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tamplate</Template>
  <TotalTime>224</TotalTime>
  <Words>2167</Words>
  <Application>Microsoft Office PowerPoint</Application>
  <PresentationFormat>Лист A4 (210x297 мм)</PresentationFormat>
  <Paragraphs>280</Paragraphs>
  <Slides>45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45</vt:i4>
      </vt:variant>
    </vt:vector>
  </HeadingPairs>
  <TitlesOfParts>
    <vt:vector size="47" baseType="lpstr">
      <vt:lpstr>tamplate</vt:lpstr>
      <vt:lpstr>Оформление по умолчанию</vt:lpstr>
      <vt:lpstr>Лабораторная работа №2  Оптимизация прикладных программ для Intel Xeon Phi с использованием Intel C/C++ Compiler. Векторизация </vt:lpstr>
      <vt:lpstr>Содержание</vt:lpstr>
      <vt:lpstr>Цели</vt:lpstr>
      <vt:lpstr>Пример</vt:lpstr>
      <vt:lpstr>Пример</vt:lpstr>
      <vt:lpstr>Диагностика векторизации</vt:lpstr>
      <vt:lpstr>Отчет о векторизации</vt:lpstr>
      <vt:lpstr>Выводы из отчета о векторизации</vt:lpstr>
      <vt:lpstr>Анализ возможности векторизации</vt:lpstr>
      <vt:lpstr>Анализ возможности векторизации</vt:lpstr>
      <vt:lpstr>Анализ возможности векторизации</vt:lpstr>
      <vt:lpstr>Векторизация циклов компилятором. Использование директив</vt:lpstr>
      <vt:lpstr>Использование ключевого слова restrict</vt:lpstr>
      <vt:lpstr>Использование ключевого слова restrict</vt:lpstr>
      <vt:lpstr>Использование #pragma ivdep</vt:lpstr>
      <vt:lpstr>Использование #pragma ivdep</vt:lpstr>
      <vt:lpstr>Использование #pragma ivdep</vt:lpstr>
      <vt:lpstr>Использование #pragma simd</vt:lpstr>
      <vt:lpstr>Использование #pragma simd</vt:lpstr>
      <vt:lpstr>Использование Array notation</vt:lpstr>
      <vt:lpstr>Array notation</vt:lpstr>
      <vt:lpstr>Array notation. Операция :</vt:lpstr>
      <vt:lpstr>Использование Array notation</vt:lpstr>
      <vt:lpstr>Использование элементарных функций</vt:lpstr>
      <vt:lpstr>Элементарные функции</vt:lpstr>
      <vt:lpstr>Использование элементарных функций</vt:lpstr>
      <vt:lpstr>Использование элементарных функций</vt:lpstr>
      <vt:lpstr>Векторизация циклов с вызовами математических функций</vt:lpstr>
      <vt:lpstr>Пример</vt:lpstr>
      <vt:lpstr>SVML</vt:lpstr>
      <vt:lpstr>VML</vt:lpstr>
      <vt:lpstr>Использование VML</vt:lpstr>
      <vt:lpstr>Сравнение версий с VML и SVML</vt:lpstr>
      <vt:lpstr>Более сложные примеры векторизации</vt:lpstr>
      <vt:lpstr>Задача</vt:lpstr>
      <vt:lpstr>Анализ возможностей векторизации</vt:lpstr>
      <vt:lpstr>Векторизация операций pow</vt:lpstr>
      <vt:lpstr>Векторизация и if</vt:lpstr>
      <vt:lpstr>Векторизация и if</vt:lpstr>
      <vt:lpstr>Использование VML</vt:lpstr>
      <vt:lpstr>Дополнительные задания и литература</vt:lpstr>
      <vt:lpstr>Задания для самостоятельной работы</vt:lpstr>
      <vt:lpstr>Задания для самостоятельной работы</vt:lpstr>
      <vt:lpstr>Литература</vt:lpstr>
      <vt:lpstr>Авторский коллектив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Лабораторная работа: Сортировки</dc:title>
  <dc:creator>evgeniy</dc:creator>
  <cp:lastModifiedBy>Alexander V. Sysoyev</cp:lastModifiedBy>
  <cp:revision>129</cp:revision>
  <dcterms:created xsi:type="dcterms:W3CDTF">2013-11-04T17:43:21Z</dcterms:created>
  <dcterms:modified xsi:type="dcterms:W3CDTF">2013-12-30T14:26:56Z</dcterms:modified>
</cp:coreProperties>
</file>