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478" r:id="rId2"/>
    <p:sldId id="639" r:id="rId3"/>
    <p:sldId id="719" r:id="rId4"/>
    <p:sldId id="721" r:id="rId5"/>
    <p:sldId id="722" r:id="rId6"/>
    <p:sldId id="749" r:id="rId7"/>
    <p:sldId id="723" r:id="rId8"/>
    <p:sldId id="724" r:id="rId9"/>
    <p:sldId id="725" r:id="rId10"/>
    <p:sldId id="726" r:id="rId11"/>
    <p:sldId id="727" r:id="rId12"/>
    <p:sldId id="728" r:id="rId13"/>
    <p:sldId id="729" r:id="rId14"/>
    <p:sldId id="730" r:id="rId15"/>
    <p:sldId id="731" r:id="rId16"/>
    <p:sldId id="732" r:id="rId17"/>
    <p:sldId id="733" r:id="rId18"/>
    <p:sldId id="734" r:id="rId19"/>
    <p:sldId id="735" r:id="rId20"/>
    <p:sldId id="736" r:id="rId21"/>
    <p:sldId id="737" r:id="rId22"/>
    <p:sldId id="738" r:id="rId23"/>
    <p:sldId id="739" r:id="rId24"/>
    <p:sldId id="740" r:id="rId25"/>
    <p:sldId id="741" r:id="rId26"/>
    <p:sldId id="742" r:id="rId27"/>
    <p:sldId id="743" r:id="rId28"/>
    <p:sldId id="744" r:id="rId29"/>
    <p:sldId id="745" r:id="rId30"/>
    <p:sldId id="746" r:id="rId31"/>
    <p:sldId id="747" r:id="rId32"/>
    <p:sldId id="748" r:id="rId33"/>
    <p:sldId id="720" r:id="rId34"/>
    <p:sldId id="513" r:id="rId35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nard MT Condense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nard MT Condense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nard MT Condense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nard MT Condense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ernard MT Condense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ernard MT Condense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ernard MT Condense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ernard MT Condense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ernard MT Condense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63D"/>
    <a:srgbClr val="0969CD"/>
    <a:srgbClr val="CCCCCC"/>
    <a:srgbClr val="FF0000"/>
    <a:srgbClr val="FFFF00"/>
    <a:srgbClr val="CC0000"/>
    <a:srgbClr val="808080"/>
    <a:srgbClr val="7575D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015" autoAdjust="0"/>
    <p:restoredTop sz="99857" autoAdjust="0"/>
  </p:normalViewPr>
  <p:slideViewPr>
    <p:cSldViewPr>
      <p:cViewPr>
        <p:scale>
          <a:sx n="90" d="100"/>
          <a:sy n="90" d="100"/>
        </p:scale>
        <p:origin x="-840" y="-44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94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141C54B-F667-46B3-9DBF-2CF586E837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413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F6DDE09-2577-44AB-8622-5CD3B37AE6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9233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EBFA0FD-A5A6-42E3-81C8-5B304BD65A67}" type="slidenum">
              <a:rPr lang="ru-RU" altLang="ru-RU" smtClean="0"/>
              <a:pPr/>
              <a:t>1</a:t>
            </a:fld>
            <a:endParaRPr lang="ru-RU" altLang="ru-RU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FD8C3D1-1B60-4046-82F9-7C632F2ADC2A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9680B50-D73A-4C2A-84FB-EED9E6572686}" type="slidenum">
              <a:rPr lang="ru-RU" altLang="ru-RU" smtClean="0"/>
              <a:pPr/>
              <a:t>3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6054002-6286-4021-8A2F-A88E480C895B}" type="slidenum">
              <a:rPr lang="ru-RU" altLang="ru-RU" smtClean="0"/>
              <a:pPr/>
              <a:t>34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33"/>
          <p:cNvSpPr txBox="1">
            <a:spLocks noChangeArrowheads="1"/>
          </p:cNvSpPr>
          <p:nvPr/>
        </p:nvSpPr>
        <p:spPr bwMode="auto">
          <a:xfrm>
            <a:off x="0" y="115888"/>
            <a:ext cx="9945688" cy="14065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ernard MT Condensed" pitchFamily="18" charset="0"/>
                <a:cs typeface="Arial" charset="0"/>
              </a:defRPr>
            </a:lvl9pPr>
          </a:lstStyle>
          <a:p>
            <a:pPr algn="ctr" eaLnBrk="1" hangingPunct="1">
              <a:lnSpc>
                <a:spcPct val="120000"/>
              </a:lnSpc>
              <a:spcAft>
                <a:spcPct val="20000"/>
              </a:spcAft>
              <a:defRPr/>
            </a:pPr>
            <a:r>
              <a:rPr lang="ru-RU" sz="2400" b="1" dirty="0" smtClean="0">
                <a:latin typeface="Arial" charset="0"/>
              </a:rPr>
              <a:t>Нижегородский государственный университет </a:t>
            </a:r>
            <a:r>
              <a:rPr lang="en-US" sz="2400" b="1" dirty="0" smtClean="0">
                <a:latin typeface="Arial" charset="0"/>
              </a:rPr>
              <a:t/>
            </a:r>
            <a:br>
              <a:rPr lang="en-US" sz="2400" b="1" dirty="0" smtClean="0">
                <a:latin typeface="Arial" charset="0"/>
              </a:rPr>
            </a:br>
            <a:r>
              <a:rPr lang="ru-RU" sz="2400" b="1" dirty="0" smtClean="0">
                <a:latin typeface="Arial" charset="0"/>
              </a:rPr>
              <a:t>им.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ru-RU" sz="2400" b="1" dirty="0" smtClean="0">
                <a:latin typeface="Arial" charset="0"/>
              </a:rPr>
              <a:t>Н.И.Лобачевского</a:t>
            </a:r>
          </a:p>
          <a:p>
            <a:pPr algn="ctr" eaLnBrk="1" hangingPunct="1">
              <a:lnSpc>
                <a:spcPct val="120000"/>
              </a:lnSpc>
              <a:spcAft>
                <a:spcPct val="20000"/>
              </a:spcAft>
              <a:defRPr/>
            </a:pPr>
            <a:r>
              <a:rPr lang="ru-RU" sz="2000" b="1" i="1" dirty="0" smtClean="0">
                <a:latin typeface="Arial" charset="0"/>
              </a:rPr>
              <a:t>Факультет Вычислительной математики и кибернетики</a:t>
            </a:r>
            <a:endParaRPr lang="en-US" sz="2000" b="1" i="1" dirty="0" smtClean="0">
              <a:latin typeface="Arial" charset="0"/>
            </a:endParaRPr>
          </a:p>
        </p:txBody>
      </p:sp>
      <p:pic>
        <p:nvPicPr>
          <p:cNvPr id="5" name="Picture 13" descr="NNGU_Logo_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8588" y="260350"/>
            <a:ext cx="10080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Компиляция и запуск приложений на Intel Xeon Phi</a:t>
            </a:r>
            <a:endParaRPr lang="ru-RU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 algn="l">
              <a:lnSpc>
                <a:spcPct val="100000"/>
              </a:lnSpc>
              <a:defRPr sz="1200"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671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973138" y="6381750"/>
            <a:ext cx="8737600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" name="Line 12"/>
          <p:cNvSpPr>
            <a:spLocks noChangeShapeType="1"/>
          </p:cNvSpPr>
          <p:nvPr/>
        </p:nvSpPr>
        <p:spPr bwMode="auto">
          <a:xfrm>
            <a:off x="131763" y="960438"/>
            <a:ext cx="9440862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Line 13"/>
          <p:cNvSpPr>
            <a:spLocks noChangeShapeType="1"/>
          </p:cNvSpPr>
          <p:nvPr/>
        </p:nvSpPr>
        <p:spPr bwMode="auto">
          <a:xfrm>
            <a:off x="131763" y="109538"/>
            <a:ext cx="0" cy="86360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7" name="Picture 13" descr="NNGU_Logo_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0" y="6092825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22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8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9" name="Номер слайда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5324F-5CE9-4DEE-BEC9-C7DDE4819063}" type="slidenum">
              <a:rPr lang="ru-RU"/>
              <a:pPr>
                <a:defRPr/>
              </a:pPr>
              <a:t>‹#›</a:t>
            </a:fld>
            <a:r>
              <a:rPr lang="ru-RU" dirty="0"/>
              <a:t> из </a:t>
            </a:r>
            <a:r>
              <a:rPr lang="en-US" dirty="0"/>
              <a:t>3</a:t>
            </a:r>
            <a:r>
              <a:rPr lang="ru-RU" dirty="0"/>
              <a:t>4</a:t>
            </a:r>
          </a:p>
        </p:txBody>
      </p:sp>
      <p:sp>
        <p:nvSpPr>
          <p:cNvPr id="10" name="Нижний колонтитул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Компиляция и запуск приложений на Intel Xeon Phi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6564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196975"/>
            <a:ext cx="4381500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196975"/>
            <a:ext cx="4381500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Компиляция и запуск приложений на Intel Xeon Phi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EDB06-33DC-4945-88E4-DDC6FB613E58}" type="slidenum">
              <a:rPr lang="ru-RU"/>
              <a:pPr>
                <a:defRPr/>
              </a:pPr>
              <a:t>‹#›</a:t>
            </a:fld>
            <a:r>
              <a:rPr lang="ru-RU" dirty="0"/>
              <a:t> из </a:t>
            </a:r>
            <a:r>
              <a:rPr lang="en-US" dirty="0" smtClean="0"/>
              <a:t>3</a:t>
            </a:r>
            <a:r>
              <a:rPr lang="ru-RU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8397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3050" y="207963"/>
            <a:ext cx="90836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Введение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196975"/>
            <a:ext cx="89154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82650" y="6408738"/>
            <a:ext cx="2051050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ru-RU" smtClean="0"/>
              <a:t>Н. Новгород, 2013 г.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8313" y="6410325"/>
            <a:ext cx="5761037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ru-RU" smtClean="0"/>
              <a:t>Компиляция и запуск приложений на Intel Xeon Phi</a:t>
            </a: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43963" y="6408738"/>
            <a:ext cx="935037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50000"/>
              </a:lnSpc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4B8981D-FA80-4A8E-9421-45BC15FC5798}" type="slidenum">
              <a:rPr lang="ru-RU"/>
              <a:pPr>
                <a:defRPr/>
              </a:pPr>
              <a:t>‹#›</a:t>
            </a:fld>
            <a:r>
              <a:rPr lang="ru-RU" dirty="0"/>
              <a:t> из </a:t>
            </a:r>
            <a:r>
              <a:rPr lang="en-US" dirty="0" smtClean="0"/>
              <a:t>3</a:t>
            </a:r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031" name="Line 9"/>
          <p:cNvSpPr>
            <a:spLocks noChangeShapeType="1"/>
          </p:cNvSpPr>
          <p:nvPr/>
        </p:nvSpPr>
        <p:spPr bwMode="auto">
          <a:xfrm>
            <a:off x="973138" y="6381750"/>
            <a:ext cx="8737600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131763" y="960438"/>
            <a:ext cx="9440862" cy="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3" name="Line 13"/>
          <p:cNvSpPr>
            <a:spLocks noChangeShapeType="1"/>
          </p:cNvSpPr>
          <p:nvPr/>
        </p:nvSpPr>
        <p:spPr bwMode="auto">
          <a:xfrm>
            <a:off x="131763" y="109538"/>
            <a:ext cx="0" cy="863600"/>
          </a:xfrm>
          <a:prstGeom prst="line">
            <a:avLst/>
          </a:prstGeom>
          <a:noFill/>
          <a:ln w="38100">
            <a:solidFill>
              <a:srgbClr val="0969C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034" name="Picture 13" descr="NNGU_Logo_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0" y="6092825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5" r:id="rId2"/>
    <p:sldLayoutId id="2147484013" r:id="rId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software.intel.com/en-us/articles/effective-use-of-the-intel-compilers-offload-features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mailto:anton.v.gorshkov@gmail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tornado.hpc.susu.ac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6288" y="3071810"/>
            <a:ext cx="8420100" cy="1200329"/>
          </a:xfrm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400" dirty="0" smtClean="0"/>
              <a:t>Лабораторная работа </a:t>
            </a:r>
            <a:r>
              <a:rPr lang="ru-RU" altLang="ru-RU" sz="2400" dirty="0" smtClean="0"/>
              <a:t>№</a:t>
            </a:r>
            <a:r>
              <a:rPr lang="ru-RU" altLang="ru-RU" sz="2400" dirty="0" smtClean="0"/>
              <a:t>1</a:t>
            </a:r>
            <a:r>
              <a:rPr lang="ru-RU" altLang="ru-RU" sz="2400" dirty="0" smtClean="0"/>
              <a:t/>
            </a:r>
            <a:br>
              <a:rPr lang="ru-RU" altLang="ru-RU" sz="2400" dirty="0" smtClean="0"/>
            </a:br>
            <a:r>
              <a:rPr lang="ru-RU" sz="2400" dirty="0" smtClean="0"/>
              <a:t>Компиляция и запуск приложений </a:t>
            </a:r>
            <a:br>
              <a:rPr lang="ru-RU" sz="2400" dirty="0" smtClean="0"/>
            </a:br>
            <a:r>
              <a:rPr lang="ru-RU" sz="2400" dirty="0" smtClean="0"/>
              <a:t>на </a:t>
            </a:r>
            <a:r>
              <a:rPr lang="en-US" sz="2400" dirty="0" smtClean="0"/>
              <a:t>Intel Xeon Phi</a:t>
            </a:r>
            <a:endParaRPr lang="ru-RU" altLang="ru-RU" sz="2400" dirty="0" smtClean="0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8625" y="2205038"/>
            <a:ext cx="9047163" cy="461962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Программирование для </a:t>
            </a:r>
            <a:r>
              <a:rPr lang="en-US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Intel Xeon Phi</a:t>
            </a:r>
            <a:endParaRPr lang="ru-RU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800475" y="5591175"/>
            <a:ext cx="5905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altLang="ru-RU" sz="2000" dirty="0">
                <a:latin typeface="Arial" charset="0"/>
              </a:rPr>
              <a:t>Горшков </a:t>
            </a:r>
            <a:r>
              <a:rPr lang="ru-RU" altLang="ru-RU" sz="2000" dirty="0" smtClean="0">
                <a:latin typeface="Arial" charset="0"/>
              </a:rPr>
              <a:t>А.В.</a:t>
            </a:r>
          </a:p>
          <a:p>
            <a:r>
              <a:rPr lang="ru-RU" altLang="ru-RU" sz="2000" dirty="0" smtClean="0">
                <a:latin typeface="Arial" charset="0"/>
              </a:rPr>
              <a:t>Кафедра математического обеспечения ЭВМ</a:t>
            </a:r>
            <a:endParaRPr lang="ru-RU" altLang="ru-RU" sz="2000" dirty="0">
              <a:latin typeface="Arial" charset="0"/>
            </a:endParaRPr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6321425" y="4724400"/>
            <a:ext cx="3576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altLang="ru-RU" i="1">
                <a:solidFill>
                  <a:srgbClr val="000000"/>
                </a:solidFill>
                <a:latin typeface="Arial" charset="0"/>
              </a:rPr>
              <a:t>При поддержке компании </a:t>
            </a:r>
            <a:r>
              <a:rPr lang="en-US" altLang="ru-RU" i="1">
                <a:solidFill>
                  <a:srgbClr val="000000"/>
                </a:solidFill>
                <a:latin typeface="Arial" charset="0"/>
              </a:rPr>
              <a:t>Intel</a:t>
            </a:r>
            <a:endParaRPr lang="ru-RU" altLang="ru-RU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Режим </a:t>
            </a:r>
            <a:r>
              <a:rPr lang="en-US" altLang="ru-RU" smtClean="0"/>
              <a:t>offload</a:t>
            </a:r>
            <a:r>
              <a:rPr lang="ru-RU" altLang="ru-RU" smtClean="0"/>
              <a:t>: вывод максимального числа потоков сопроцессора…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4103688"/>
          </a:xfrm>
        </p:spPr>
        <p:txBody>
          <a:bodyPr/>
          <a:lstStyle/>
          <a:p>
            <a:pPr algn="just">
              <a:defRPr/>
            </a:pPr>
            <a:r>
              <a:rPr lang="ru-RU" dirty="0" smtClean="0"/>
              <a:t>Если работа ведется на кластере с системой управления </a:t>
            </a:r>
            <a:r>
              <a:rPr lang="en-US" dirty="0" smtClean="0"/>
              <a:t>SLURM</a:t>
            </a:r>
            <a:r>
              <a:rPr lang="ru-RU" dirty="0" smtClean="0"/>
              <a:t>, то перед запуском программы необходимо выделить себе сопроцессор для монопольного использования: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–N 1 --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gres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=mic:1</a:t>
            </a:r>
            <a:endParaRPr lang="ru-RU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defRPr/>
            </a:pPr>
            <a:r>
              <a:rPr lang="ru-RU" dirty="0" smtClean="0"/>
              <a:t>Ключ «-</a:t>
            </a:r>
            <a:r>
              <a:rPr lang="en-US" dirty="0" smtClean="0"/>
              <a:t>N 1</a:t>
            </a:r>
            <a:r>
              <a:rPr lang="ru-RU" dirty="0" smtClean="0"/>
              <a:t>» означает, что нужен один узел кластера.</a:t>
            </a:r>
          </a:p>
          <a:p>
            <a:pPr algn="just">
              <a:defRPr/>
            </a:pPr>
            <a:r>
              <a:rPr lang="ru-RU" dirty="0" smtClean="0"/>
              <a:t>Ключ «</a:t>
            </a:r>
            <a:r>
              <a:rPr lang="en-US" dirty="0" smtClean="0"/>
              <a:t>--</a:t>
            </a:r>
            <a:r>
              <a:rPr lang="en-US" dirty="0" err="1" smtClean="0"/>
              <a:t>gres</a:t>
            </a:r>
            <a:r>
              <a:rPr lang="en-US" dirty="0" smtClean="0"/>
              <a:t>=mic:1</a:t>
            </a:r>
            <a:r>
              <a:rPr lang="ru-RU" dirty="0" smtClean="0"/>
              <a:t>»</a:t>
            </a:r>
            <a:r>
              <a:rPr lang="en-US" dirty="0" smtClean="0"/>
              <a:t> </a:t>
            </a:r>
            <a:r>
              <a:rPr lang="ru-RU" dirty="0" smtClean="0"/>
              <a:t>говорит о том, что требуется узел как минимум с одним сопроцессором.</a:t>
            </a:r>
            <a:endParaRPr lang="en-US" dirty="0" smtClean="0"/>
          </a:p>
          <a:p>
            <a:pPr algn="just">
              <a:defRPr/>
            </a:pPr>
            <a:r>
              <a:rPr lang="ru-RU" dirty="0" smtClean="0"/>
              <a:t>Может понадобиться явно указать, что нужен узел из раздела с сопроцессорами (ключ «</a:t>
            </a:r>
            <a:r>
              <a:rPr lang="en-US" dirty="0"/>
              <a:t>–p </a:t>
            </a:r>
            <a:r>
              <a:rPr lang="en-US" dirty="0" err="1"/>
              <a:t>xeonphi</a:t>
            </a:r>
            <a:r>
              <a:rPr lang="ru-RU" dirty="0" smtClean="0"/>
              <a:t>»)</a:t>
            </a:r>
          </a:p>
        </p:txBody>
      </p:sp>
      <p:sp>
        <p:nvSpPr>
          <p:cNvPr id="13316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13317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pic>
        <p:nvPicPr>
          <p:cNvPr id="133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60613" y="5273675"/>
            <a:ext cx="5616575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EFB29BCD-D9D6-403A-8C89-22AA57EE60F6}" type="slidenum">
              <a:rPr lang="ru-RU" altLang="ru-RU" sz="1000" smtClean="0"/>
              <a:pPr/>
              <a:t>10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Режим </a:t>
            </a:r>
            <a:r>
              <a:rPr lang="en-US" altLang="ru-RU" smtClean="0"/>
              <a:t>offload</a:t>
            </a:r>
            <a:r>
              <a:rPr lang="ru-RU" altLang="ru-RU" smtClean="0"/>
              <a:t>: вывод максимального числа потоков сопроцессора…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ru-RU" dirty="0" smtClean="0"/>
              <a:t>В случае, если свободных узлов с заданными параметрами нет, команда будет ожидать их появления, блокируя консоль.</a:t>
            </a:r>
          </a:p>
          <a:p>
            <a:pPr algn="just">
              <a:defRPr/>
            </a:pPr>
            <a:r>
              <a:rPr lang="ru-RU" dirty="0" smtClean="0"/>
              <a:t>Если доступ предоставлен, то будет создана отдельная задача в системе управления кластером, номер задачи будет указан в качестве результата выполнения команды.</a:t>
            </a:r>
          </a:p>
          <a:p>
            <a:pPr algn="just">
              <a:defRPr/>
            </a:pPr>
            <a:r>
              <a:rPr lang="ru-RU" dirty="0" smtClean="0"/>
              <a:t>Монопольный доступ будет предоставлен в течение некоторого промежутка времени (определяется системой управления кластером).</a:t>
            </a:r>
          </a:p>
          <a:p>
            <a:pPr algn="just">
              <a:defRPr/>
            </a:pPr>
            <a:r>
              <a:rPr lang="ru-RU" dirty="0" smtClean="0"/>
              <a:t>Освободить сопроцессор можно заранее командой: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scancel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ru-R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Номер задачи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ru-R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defRPr/>
            </a:pPr>
            <a:r>
              <a:rPr lang="ru-RU" dirty="0" smtClean="0"/>
              <a:t>Посмотреть состояние очереди можно командой </a:t>
            </a:r>
            <a:r>
              <a:rPr lang="en-US" b="1" dirty="0" err="1" smtClean="0"/>
              <a:t>squeue</a:t>
            </a:r>
            <a:endParaRPr lang="ru-RU" b="1" dirty="0" smtClean="0"/>
          </a:p>
        </p:txBody>
      </p:sp>
      <p:sp>
        <p:nvSpPr>
          <p:cNvPr id="14340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14341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sp>
        <p:nvSpPr>
          <p:cNvPr id="14342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6D1F63D-8C96-4273-82D8-6D06D83322CF}" type="slidenum">
              <a:rPr lang="ru-RU" altLang="ru-RU" sz="1000" smtClean="0"/>
              <a:pPr/>
              <a:t>11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Режим </a:t>
            </a:r>
            <a:r>
              <a:rPr lang="en-US" altLang="ru-RU" smtClean="0"/>
              <a:t>offload:</a:t>
            </a:r>
            <a:r>
              <a:rPr lang="ru-RU" altLang="ru-RU" smtClean="0"/>
              <a:t> вывод максимального числа потоков сопроцессора…</a:t>
            </a:r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576263"/>
          </a:xfrm>
        </p:spPr>
        <p:txBody>
          <a:bodyPr/>
          <a:lstStyle/>
          <a:p>
            <a:pPr algn="just"/>
            <a:r>
              <a:rPr lang="ru-RU" altLang="ru-RU" smtClean="0"/>
              <a:t>Результаты запуска программы приведены на рисунке:</a:t>
            </a:r>
          </a:p>
        </p:txBody>
      </p:sp>
      <p:sp>
        <p:nvSpPr>
          <p:cNvPr id="15364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15365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pic>
        <p:nvPicPr>
          <p:cNvPr id="15366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5925" y="1760538"/>
            <a:ext cx="9217025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8755695-7A0A-4565-8B1C-A123748D7C4E}" type="slidenum">
              <a:rPr lang="ru-RU" altLang="ru-RU" sz="1000" smtClean="0"/>
              <a:pPr/>
              <a:t>12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Режим </a:t>
            </a:r>
            <a:r>
              <a:rPr lang="en-US" altLang="ru-RU" smtClean="0"/>
              <a:t>offload</a:t>
            </a:r>
            <a:r>
              <a:rPr lang="ru-RU" altLang="ru-RU" smtClean="0"/>
              <a:t>: скалярное произведение…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3095625"/>
          </a:xfrm>
        </p:spPr>
        <p:txBody>
          <a:bodyPr/>
          <a:lstStyle/>
          <a:p>
            <a:pPr algn="just">
              <a:defRPr/>
            </a:pPr>
            <a:r>
              <a:rPr lang="ru-RU" dirty="0" smtClean="0"/>
              <a:t>Изучите код исходного файла </a:t>
            </a:r>
            <a:r>
              <a:rPr lang="en-US" b="1" dirty="0" smtClean="0"/>
              <a:t>main.cpp</a:t>
            </a:r>
            <a:r>
              <a:rPr lang="en-US" dirty="0" smtClean="0"/>
              <a:t>, </a:t>
            </a:r>
            <a:r>
              <a:rPr lang="ru-RU" dirty="0" smtClean="0"/>
              <a:t>который находится в папке </a:t>
            </a:r>
            <a:r>
              <a:rPr lang="en-US" b="1" dirty="0" smtClean="0"/>
              <a:t>./lab1_2_dot_offload</a:t>
            </a:r>
            <a:r>
              <a:rPr lang="ru-RU" dirty="0" smtClean="0"/>
              <a:t>.</a:t>
            </a:r>
            <a:endParaRPr lang="en-US" b="1" dirty="0"/>
          </a:p>
          <a:p>
            <a:pPr algn="just">
              <a:defRPr/>
            </a:pPr>
            <a:r>
              <a:rPr lang="ru-RU" dirty="0" smtClean="0"/>
              <a:t>Скомпилируйте файл с помощью </a:t>
            </a:r>
            <a:r>
              <a:rPr lang="en-US" dirty="0" smtClean="0"/>
              <a:t>Intel Compiler: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icc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-02 -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openmp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main.cpp –o lab1_dot_offload</a:t>
            </a:r>
          </a:p>
          <a:p>
            <a:pPr algn="just">
              <a:defRPr/>
            </a:pPr>
            <a:r>
              <a:rPr lang="ru-RU" dirty="0" smtClean="0"/>
              <a:t>Процесс запуска программы аналогичен предыдущему примеру: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mpiexec.hydra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–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perhost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1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./lab1_dot_offload</a:t>
            </a:r>
            <a:endParaRPr lang="ru-RU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388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16389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pic>
        <p:nvPicPr>
          <p:cNvPr id="16390" name="Рисунок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6563" y="4508500"/>
            <a:ext cx="9078912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D24E4E3-A6BF-4932-AE75-866D4ABB24B5}" type="slidenum">
              <a:rPr lang="ru-RU" altLang="ru-RU" sz="1000" smtClean="0"/>
              <a:pPr/>
              <a:t>13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Режим </a:t>
            </a:r>
            <a:r>
              <a:rPr lang="en-US" altLang="ru-RU" smtClean="0"/>
              <a:t>offload</a:t>
            </a:r>
            <a:r>
              <a:rPr lang="ru-RU" altLang="ru-RU" smtClean="0"/>
              <a:t>: скалярное произведение…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4752975"/>
          </a:xfrm>
        </p:spPr>
        <p:txBody>
          <a:bodyPr/>
          <a:lstStyle/>
          <a:p>
            <a:pPr algn="just">
              <a:defRPr/>
            </a:pPr>
            <a:r>
              <a:rPr lang="ru-RU" dirty="0" smtClean="0"/>
              <a:t>Еще один способ запуска </a:t>
            </a:r>
            <a:r>
              <a:rPr lang="en-US" dirty="0" smtClean="0"/>
              <a:t>offload </a:t>
            </a:r>
            <a:r>
              <a:rPr lang="ru-RU" dirty="0" smtClean="0"/>
              <a:t>программы – запуск в пакетном режиме (не требует предварительного выделения сопроцессора в монопольное пользование).</a:t>
            </a:r>
            <a:endParaRPr lang="en-US" b="1" dirty="0"/>
          </a:p>
          <a:p>
            <a:pPr algn="just">
              <a:defRPr/>
            </a:pPr>
            <a:r>
              <a:rPr lang="ru-RU" dirty="0" smtClean="0"/>
              <a:t>Прежде всего необходимо написать скрипт запуска (</a:t>
            </a:r>
            <a:r>
              <a:rPr lang="en-US" b="1" dirty="0" smtClean="0"/>
              <a:t>./run.sh</a:t>
            </a:r>
            <a:r>
              <a:rPr lang="ru-RU" dirty="0" smtClean="0"/>
              <a:t>)</a:t>
            </a:r>
            <a:r>
              <a:rPr lang="en-US" dirty="0" smtClean="0"/>
              <a:t>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#!/bin/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endParaRPr lang="ru-R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mpiexec.hydra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perhost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X –n X*Y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./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program_name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ru-RU" dirty="0" smtClean="0"/>
              <a:t>Ключ «</a:t>
            </a:r>
            <a:r>
              <a:rPr lang="en-US" dirty="0"/>
              <a:t>-</a:t>
            </a:r>
            <a:r>
              <a:rPr lang="en-US" dirty="0" err="1" smtClean="0"/>
              <a:t>perhost</a:t>
            </a:r>
            <a:r>
              <a:rPr lang="en-US" dirty="0" smtClean="0"/>
              <a:t> X</a:t>
            </a:r>
            <a:r>
              <a:rPr lang="ru-RU" dirty="0" smtClean="0"/>
              <a:t>» говорит о запуске задачи в </a:t>
            </a:r>
            <a:r>
              <a:rPr lang="en-US" dirty="0" smtClean="0"/>
              <a:t>X </a:t>
            </a:r>
            <a:r>
              <a:rPr lang="ru-RU" dirty="0" smtClean="0"/>
              <a:t>процессов на узел.</a:t>
            </a:r>
          </a:p>
          <a:p>
            <a:pPr>
              <a:defRPr/>
            </a:pPr>
            <a:r>
              <a:rPr lang="ru-RU" dirty="0" smtClean="0"/>
              <a:t>Ключ «-</a:t>
            </a:r>
            <a:r>
              <a:rPr lang="en-US" dirty="0" smtClean="0"/>
              <a:t>n X*Y</a:t>
            </a:r>
            <a:r>
              <a:rPr lang="ru-RU" dirty="0" smtClean="0"/>
              <a:t>» говорит о запуска задачи в </a:t>
            </a:r>
            <a:r>
              <a:rPr lang="en-US" dirty="0" smtClean="0"/>
              <a:t>X*Y </a:t>
            </a:r>
            <a:r>
              <a:rPr lang="ru-RU" dirty="0" smtClean="0"/>
              <a:t>процессов, где </a:t>
            </a:r>
            <a:r>
              <a:rPr lang="en-US" dirty="0" smtClean="0"/>
              <a:t>Y – </a:t>
            </a:r>
            <a:r>
              <a:rPr lang="ru-RU" dirty="0" smtClean="0"/>
              <a:t>требуемое число узлов кластера.</a:t>
            </a:r>
          </a:p>
        </p:txBody>
      </p:sp>
      <p:sp>
        <p:nvSpPr>
          <p:cNvPr id="17412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17413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sp>
        <p:nvSpPr>
          <p:cNvPr id="17414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E6760DF-9811-43DB-8796-B2AE774ACF63}" type="slidenum">
              <a:rPr lang="ru-RU" altLang="ru-RU" sz="1000" smtClean="0"/>
              <a:pPr/>
              <a:t>14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Режим </a:t>
            </a:r>
            <a:r>
              <a:rPr lang="en-US" altLang="ru-RU" smtClean="0"/>
              <a:t>offload</a:t>
            </a:r>
            <a:r>
              <a:rPr lang="ru-RU" altLang="ru-RU" smtClean="0"/>
              <a:t>: скалярное произведение…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4752975"/>
          </a:xfrm>
        </p:spPr>
        <p:txBody>
          <a:bodyPr/>
          <a:lstStyle/>
          <a:p>
            <a:pPr algn="just">
              <a:defRPr/>
            </a:pPr>
            <a:r>
              <a:rPr lang="ru-RU" dirty="0" smtClean="0"/>
              <a:t>Для постановки задачи в очередь нужно выполнить команды: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module load launcher/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intel</a:t>
            </a:r>
            <a:endParaRPr lang="ru-R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sbatch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–N Y ./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run.sh</a:t>
            </a:r>
            <a:endParaRPr lang="ru-RU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defRPr/>
            </a:pPr>
            <a:r>
              <a:rPr lang="ru-RU" dirty="0" smtClean="0"/>
              <a:t>Первая команда подгружает необходимые для запуска библиотеки </a:t>
            </a:r>
            <a:r>
              <a:rPr lang="en-US" dirty="0" smtClean="0"/>
              <a:t>Intel.</a:t>
            </a:r>
          </a:p>
          <a:p>
            <a:pPr algn="just">
              <a:defRPr/>
            </a:pPr>
            <a:r>
              <a:rPr lang="ru-RU" dirty="0" smtClean="0"/>
              <a:t>Вторая команда ставит задачу в очередь. Ключ «</a:t>
            </a:r>
            <a:r>
              <a:rPr lang="en-US" dirty="0" smtClean="0"/>
              <a:t>-N Y</a:t>
            </a:r>
            <a:r>
              <a:rPr lang="ru-RU" dirty="0" smtClean="0"/>
              <a:t>» означает, что для запуска будут использоваться </a:t>
            </a:r>
            <a:r>
              <a:rPr lang="en-US" dirty="0" smtClean="0"/>
              <a:t>Y </a:t>
            </a:r>
            <a:r>
              <a:rPr lang="ru-RU" dirty="0" smtClean="0"/>
              <a:t>узлов кластера.</a:t>
            </a:r>
          </a:p>
        </p:txBody>
      </p:sp>
      <p:sp>
        <p:nvSpPr>
          <p:cNvPr id="18436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18437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sp>
        <p:nvSpPr>
          <p:cNvPr id="18438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2DC9F2E-58AE-4FF5-B2AD-751C0D05EAC2}" type="slidenum">
              <a:rPr lang="ru-RU" altLang="ru-RU" sz="1000" smtClean="0"/>
              <a:pPr/>
              <a:t>15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Режим </a:t>
            </a:r>
            <a:r>
              <a:rPr lang="en-US" altLang="ru-RU" smtClean="0"/>
              <a:t>offload</a:t>
            </a:r>
            <a:r>
              <a:rPr lang="ru-RU" altLang="ru-RU" smtClean="0"/>
              <a:t>: скалярное произведение…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4752975"/>
          </a:xfrm>
        </p:spPr>
        <p:txBody>
          <a:bodyPr/>
          <a:lstStyle/>
          <a:p>
            <a:pPr algn="just">
              <a:defRPr/>
            </a:pPr>
            <a:r>
              <a:rPr lang="ru-RU" dirty="0" smtClean="0"/>
              <a:t>Результаты запуска будут записаны в текущую директорию, консольный вывод будет содержаться в файле </a:t>
            </a:r>
            <a:r>
              <a:rPr lang="en-US" b="1" dirty="0" err="1" smtClean="0"/>
              <a:t>slurm</a:t>
            </a:r>
            <a:r>
              <a:rPr lang="en-US" b="1" dirty="0" smtClean="0"/>
              <a:t>-&lt;</a:t>
            </a:r>
            <a:r>
              <a:rPr lang="ru-RU" b="1" dirty="0" smtClean="0"/>
              <a:t>Номер задачи</a:t>
            </a:r>
            <a:r>
              <a:rPr lang="en-US" b="1" dirty="0" smtClean="0"/>
              <a:t>&gt;.out</a:t>
            </a:r>
          </a:p>
          <a:p>
            <a:pPr algn="just">
              <a:defRPr/>
            </a:pPr>
            <a:r>
              <a:rPr lang="ru-RU" dirty="0" smtClean="0"/>
              <a:t>Для просмотра консольного вывода</a:t>
            </a:r>
            <a:r>
              <a:rPr lang="en-US" dirty="0" smtClean="0"/>
              <a:t> </a:t>
            </a:r>
            <a:r>
              <a:rPr lang="ru-RU" dirty="0" smtClean="0"/>
              <a:t>можно воспользоваться командой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cat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slurm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-&lt;</a:t>
            </a:r>
            <a:r>
              <a:rPr lang="ru-RU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Номер задачи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&gt;.out</a:t>
            </a:r>
            <a:endParaRPr lang="ru-RU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defRPr/>
            </a:pPr>
            <a:endParaRPr lang="ru-RU" b="1" dirty="0" smtClean="0">
              <a:cs typeface="Courier New" panose="02070309020205020404" pitchFamily="49" charset="0"/>
            </a:endParaRPr>
          </a:p>
          <a:p>
            <a:pPr algn="just">
              <a:defRPr/>
            </a:pPr>
            <a:r>
              <a:rPr lang="ru-RU" b="1" dirty="0" smtClean="0">
                <a:cs typeface="Courier New" panose="02070309020205020404" pitchFamily="49" charset="0"/>
              </a:rPr>
              <a:t>Задание:</a:t>
            </a:r>
            <a:r>
              <a:rPr lang="ru-RU" dirty="0" smtClean="0">
                <a:cs typeface="Courier New" panose="02070309020205020404" pitchFamily="49" charset="0"/>
              </a:rPr>
              <a:t> выполните запуск программы для расчета скалярного произведения в пакетном режиме</a:t>
            </a:r>
          </a:p>
        </p:txBody>
      </p:sp>
      <p:sp>
        <p:nvSpPr>
          <p:cNvPr id="19460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19461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sp>
        <p:nvSpPr>
          <p:cNvPr id="19462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836EBF5-823E-42F2-B2C7-CC4BB4F67BF0}" type="slidenum">
              <a:rPr lang="ru-RU" altLang="ru-RU" sz="1000" smtClean="0"/>
              <a:pPr/>
              <a:t>16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Режим исполнения на сопроцессоре</a:t>
            </a:r>
          </a:p>
        </p:txBody>
      </p:sp>
      <p:sp>
        <p:nvSpPr>
          <p:cNvPr id="2048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smtClean="0"/>
              <a:t>Программа исполняется только на сопроцессоре (одном или многих) без участия центрального процессора.</a:t>
            </a:r>
          </a:p>
          <a:p>
            <a:pPr algn="just"/>
            <a:r>
              <a:rPr lang="ru-RU" altLang="ru-RU" smtClean="0"/>
              <a:t>Поддерживаются языки программирования </a:t>
            </a:r>
            <a:r>
              <a:rPr lang="en-US" altLang="ru-RU" smtClean="0"/>
              <a:t>C/C++ </a:t>
            </a:r>
            <a:r>
              <a:rPr lang="ru-RU" altLang="ru-RU" smtClean="0"/>
              <a:t>и </a:t>
            </a:r>
            <a:r>
              <a:rPr lang="en-US" altLang="ru-RU" smtClean="0"/>
              <a:t>Fortran</a:t>
            </a:r>
            <a:r>
              <a:rPr lang="ru-RU" altLang="ru-RU" smtClean="0"/>
              <a:t>.</a:t>
            </a:r>
          </a:p>
          <a:p>
            <a:pPr algn="just"/>
            <a:r>
              <a:rPr lang="ru-RU" altLang="ru-RU" smtClean="0"/>
              <a:t>При выполнении </a:t>
            </a:r>
            <a:r>
              <a:rPr lang="en-US" altLang="ru-RU" smtClean="0"/>
              <a:t>MPI</a:t>
            </a:r>
            <a:r>
              <a:rPr lang="ru-RU" altLang="ru-RU" smtClean="0"/>
              <a:t> программы в этом режиме, ранги присваиваются только сопроцессорам.</a:t>
            </a:r>
          </a:p>
        </p:txBody>
      </p:sp>
      <p:sp>
        <p:nvSpPr>
          <p:cNvPr id="20484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20485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sp>
        <p:nvSpPr>
          <p:cNvPr id="20486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2196A57-A942-4B07-9407-39C5285D453F}" type="slidenum">
              <a:rPr lang="ru-RU" altLang="ru-RU" sz="1000" smtClean="0"/>
              <a:pPr/>
              <a:t>17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Режим исполнения на сопроцессоре: скалярное произведение на одном </a:t>
            </a:r>
            <a:r>
              <a:rPr lang="en-US" altLang="ru-RU" smtClean="0"/>
              <a:t>Xeon Phi</a:t>
            </a:r>
            <a:r>
              <a:rPr lang="ru-RU" altLang="ru-RU" smtClean="0"/>
              <a:t>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ru-RU" dirty="0" smtClean="0"/>
              <a:t>Изучите код исходного файла </a:t>
            </a:r>
            <a:r>
              <a:rPr lang="en-US" b="1" dirty="0" smtClean="0"/>
              <a:t>main.cpp</a:t>
            </a:r>
            <a:r>
              <a:rPr lang="en-US" dirty="0" smtClean="0"/>
              <a:t>, </a:t>
            </a:r>
            <a:r>
              <a:rPr lang="ru-RU" dirty="0" smtClean="0"/>
              <a:t>который находится в папке </a:t>
            </a:r>
            <a:r>
              <a:rPr lang="en-US" b="1" dirty="0" smtClean="0"/>
              <a:t>./lab1_3_dot_native</a:t>
            </a:r>
            <a:r>
              <a:rPr lang="ru-RU" dirty="0" smtClean="0"/>
              <a:t>. По сути</a:t>
            </a:r>
            <a:r>
              <a:rPr lang="en-US" dirty="0"/>
              <a:t>,</a:t>
            </a:r>
            <a:r>
              <a:rPr lang="ru-RU" dirty="0" smtClean="0"/>
              <a:t> это обычная параллельная </a:t>
            </a:r>
            <a:r>
              <a:rPr lang="en-US" dirty="0" err="1" smtClean="0"/>
              <a:t>OpenMP</a:t>
            </a:r>
            <a:r>
              <a:rPr lang="ru-RU" dirty="0" smtClean="0"/>
              <a:t> программа</a:t>
            </a:r>
            <a:r>
              <a:rPr lang="en-US" dirty="0" smtClean="0"/>
              <a:t>.</a:t>
            </a:r>
            <a:endParaRPr lang="en-US" b="1" dirty="0" smtClean="0"/>
          </a:p>
          <a:p>
            <a:pPr algn="just">
              <a:defRPr/>
            </a:pPr>
            <a:r>
              <a:rPr lang="ru-RU" dirty="0" smtClean="0"/>
              <a:t>Скомпилируйте файл для выполнения на сопроцессоре с помощью </a:t>
            </a:r>
            <a:r>
              <a:rPr lang="en-US" dirty="0" smtClean="0"/>
              <a:t>Intel Compiler: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icc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-02 –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openmp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mmic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main.cpp –o lab1_dot_native.mic</a:t>
            </a:r>
          </a:p>
          <a:p>
            <a:pPr algn="just">
              <a:defRPr/>
            </a:pPr>
            <a:r>
              <a:rPr lang="ru-RU" dirty="0" smtClean="0">
                <a:cs typeface="Courier New" panose="02070309020205020404" pitchFamily="49" charset="0"/>
              </a:rPr>
              <a:t>Обратите внимание на ключ «-</a:t>
            </a:r>
            <a:r>
              <a:rPr lang="en-US" dirty="0" err="1" smtClean="0">
                <a:cs typeface="Courier New" panose="02070309020205020404" pitchFamily="49" charset="0"/>
              </a:rPr>
              <a:t>mmic</a:t>
            </a:r>
            <a:r>
              <a:rPr lang="ru-RU" dirty="0" smtClean="0">
                <a:cs typeface="Courier New" panose="02070309020205020404" pitchFamily="49" charset="0"/>
              </a:rPr>
              <a:t>»</a:t>
            </a:r>
            <a:r>
              <a:rPr lang="en-US" dirty="0" smtClean="0">
                <a:cs typeface="Courier New" panose="02070309020205020404" pitchFamily="49" charset="0"/>
              </a:rPr>
              <a:t>, </a:t>
            </a:r>
            <a:r>
              <a:rPr lang="ru-RU" dirty="0" smtClean="0">
                <a:cs typeface="Courier New" panose="02070309020205020404" pitchFamily="49" charset="0"/>
              </a:rPr>
              <a:t>который говорит о том, что код компилируется именно под сопроцессор.</a:t>
            </a:r>
          </a:p>
          <a:p>
            <a:pPr algn="just">
              <a:defRPr/>
            </a:pPr>
            <a:r>
              <a:rPr lang="ru-RU" dirty="0" smtClean="0">
                <a:cs typeface="Courier New" panose="02070309020205020404" pitchFamily="49" charset="0"/>
              </a:rPr>
              <a:t>К имени программы для </a:t>
            </a:r>
            <a:r>
              <a:rPr lang="en-US" dirty="0" smtClean="0">
                <a:cs typeface="Courier New" panose="02070309020205020404" pitchFamily="49" charset="0"/>
              </a:rPr>
              <a:t>Intel Xeon Phi </a:t>
            </a:r>
            <a:r>
              <a:rPr lang="ru-RU" dirty="0" smtClean="0">
                <a:cs typeface="Courier New" panose="02070309020205020404" pitchFamily="49" charset="0"/>
              </a:rPr>
              <a:t>рекомендуется добавлять расширение «</a:t>
            </a:r>
            <a:r>
              <a:rPr lang="en-US" dirty="0" smtClean="0">
                <a:cs typeface="Courier New" panose="02070309020205020404" pitchFamily="49" charset="0"/>
              </a:rPr>
              <a:t>.</a:t>
            </a:r>
            <a:r>
              <a:rPr lang="en-US" dirty="0" err="1" smtClean="0">
                <a:cs typeface="Courier New" panose="02070309020205020404" pitchFamily="49" charset="0"/>
              </a:rPr>
              <a:t>mic</a:t>
            </a:r>
            <a:r>
              <a:rPr lang="ru-RU" dirty="0" smtClean="0">
                <a:cs typeface="Courier New" panose="02070309020205020404" pitchFamily="49" charset="0"/>
              </a:rPr>
              <a:t>»</a:t>
            </a:r>
            <a:r>
              <a:rPr lang="en-US" dirty="0" smtClean="0">
                <a:cs typeface="Courier New" panose="02070309020205020404" pitchFamily="49" charset="0"/>
              </a:rPr>
              <a:t>. </a:t>
            </a:r>
            <a:r>
              <a:rPr lang="ru-RU" dirty="0" smtClean="0">
                <a:cs typeface="Courier New" panose="02070309020205020404" pitchFamily="49" charset="0"/>
              </a:rPr>
              <a:t>При работе с кластером оно может быть обязательно.</a:t>
            </a:r>
            <a:endParaRPr lang="en-US" dirty="0" smtClean="0">
              <a:cs typeface="Courier New" panose="02070309020205020404" pitchFamily="49" charset="0"/>
            </a:endParaRPr>
          </a:p>
        </p:txBody>
      </p:sp>
      <p:sp>
        <p:nvSpPr>
          <p:cNvPr id="21508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21509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sp>
        <p:nvSpPr>
          <p:cNvPr id="21510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A628250-FFBE-4194-8329-65884FCDDF18}" type="slidenum">
              <a:rPr lang="ru-RU" altLang="ru-RU" sz="1000" smtClean="0"/>
              <a:pPr/>
              <a:t>18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Режим исполнения на сопроцессоре: скалярное произведение на одном </a:t>
            </a:r>
            <a:r>
              <a:rPr lang="en-US" altLang="ru-RU" smtClean="0"/>
              <a:t>Xeon Phi</a:t>
            </a:r>
            <a:r>
              <a:rPr lang="ru-RU" altLang="ru-RU" smtClean="0"/>
              <a:t>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ru-RU" dirty="0" smtClean="0"/>
              <a:t>Для запуска приложения на сопроцессоре можно пойти двумя путями:</a:t>
            </a:r>
          </a:p>
          <a:p>
            <a:pPr lvl="1" algn="just">
              <a:defRPr/>
            </a:pPr>
            <a:r>
              <a:rPr lang="ru-RU" dirty="0" smtClean="0">
                <a:cs typeface="Courier New" panose="02070309020205020404" pitchFamily="49" charset="0"/>
              </a:rPr>
              <a:t>Скопировать файл на сопроцессор и запустить в обычном режиме;</a:t>
            </a:r>
          </a:p>
          <a:p>
            <a:pPr lvl="1" algn="just">
              <a:defRPr/>
            </a:pPr>
            <a:r>
              <a:rPr lang="ru-RU" dirty="0" smtClean="0">
                <a:cs typeface="Courier New" panose="02070309020205020404" pitchFamily="49" charset="0"/>
              </a:rPr>
              <a:t>Запустить с основного узла с помощью команды:</a:t>
            </a:r>
          </a:p>
          <a:p>
            <a:pPr marL="457200" lvl="1" indent="0" algn="just">
              <a:buFontTx/>
              <a:buNone/>
              <a:defRPr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mpiexec.hydra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–host mic0 –n 1 –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perhost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1 ./lab1_dot_native.mic</a:t>
            </a:r>
            <a:endParaRPr lang="ru-R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 algn="just">
              <a:buFontTx/>
              <a:buNone/>
              <a:defRPr/>
            </a:pPr>
            <a:r>
              <a:rPr lang="ru-RU" dirty="0" smtClean="0">
                <a:cs typeface="Courier New" panose="02070309020205020404" pitchFamily="49" charset="0"/>
              </a:rPr>
              <a:t>Ключ «-</a:t>
            </a:r>
            <a:r>
              <a:rPr lang="en-US" dirty="0" smtClean="0">
                <a:cs typeface="Courier New" panose="02070309020205020404" pitchFamily="49" charset="0"/>
              </a:rPr>
              <a:t>host mic0</a:t>
            </a:r>
            <a:r>
              <a:rPr lang="ru-RU" dirty="0" smtClean="0">
                <a:cs typeface="Courier New" panose="02070309020205020404" pitchFamily="49" charset="0"/>
              </a:rPr>
              <a:t>»</a:t>
            </a:r>
            <a:r>
              <a:rPr lang="en-US" dirty="0" smtClean="0">
                <a:cs typeface="Courier New" panose="02070309020205020404" pitchFamily="49" charset="0"/>
              </a:rPr>
              <a:t> </a:t>
            </a:r>
            <a:r>
              <a:rPr lang="ru-RU" dirty="0" smtClean="0">
                <a:cs typeface="Courier New" panose="02070309020205020404" pitchFamily="49" charset="0"/>
              </a:rPr>
              <a:t>говорит о запуске на сопроцессоре. «</a:t>
            </a:r>
            <a:r>
              <a:rPr lang="en-US" dirty="0" smtClean="0">
                <a:cs typeface="Courier New" panose="02070309020205020404" pitchFamily="49" charset="0"/>
              </a:rPr>
              <a:t>mic0</a:t>
            </a:r>
            <a:r>
              <a:rPr lang="ru-RU" dirty="0" smtClean="0">
                <a:cs typeface="Courier New" panose="02070309020205020404" pitchFamily="49" charset="0"/>
              </a:rPr>
              <a:t>»</a:t>
            </a:r>
            <a:r>
              <a:rPr lang="en-US" dirty="0" smtClean="0">
                <a:cs typeface="Courier New" panose="02070309020205020404" pitchFamily="49" charset="0"/>
              </a:rPr>
              <a:t> - </a:t>
            </a:r>
            <a:r>
              <a:rPr lang="ru-RU" dirty="0" smtClean="0">
                <a:cs typeface="Courier New" panose="02070309020205020404" pitchFamily="49" charset="0"/>
              </a:rPr>
              <a:t>имя этого сопроцессора как отдельного узла кластера.</a:t>
            </a:r>
          </a:p>
        </p:txBody>
      </p:sp>
      <p:sp>
        <p:nvSpPr>
          <p:cNvPr id="22532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22533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sp>
        <p:nvSpPr>
          <p:cNvPr id="22534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4CC3D3BD-D89C-44CC-A444-3C3BEA847FE9}" type="slidenum">
              <a:rPr lang="ru-RU" altLang="ru-RU" sz="1000" smtClean="0"/>
              <a:pPr/>
              <a:t>19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Содержание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95300" y="1196975"/>
            <a:ext cx="9066213" cy="4968875"/>
          </a:xfrm>
        </p:spPr>
        <p:txBody>
          <a:bodyPr/>
          <a:lstStyle/>
          <a:p>
            <a:r>
              <a:rPr lang="ru-RU" altLang="ru-RU" smtClean="0"/>
              <a:t>Введение</a:t>
            </a:r>
          </a:p>
          <a:p>
            <a:r>
              <a:rPr lang="ru-RU" altLang="ru-RU" smtClean="0"/>
              <a:t>Цели работы</a:t>
            </a:r>
          </a:p>
          <a:p>
            <a:r>
              <a:rPr lang="ru-RU" altLang="ru-RU" smtClean="0"/>
              <a:t>Тестовая инфраструктура</a:t>
            </a:r>
          </a:p>
          <a:p>
            <a:r>
              <a:rPr lang="ru-RU" altLang="ru-RU" smtClean="0"/>
              <a:t>Модели программирования на </a:t>
            </a:r>
            <a:r>
              <a:rPr lang="en-US" altLang="ru-RU" smtClean="0"/>
              <a:t>Intel Xeon Phi</a:t>
            </a:r>
          </a:p>
          <a:p>
            <a:r>
              <a:rPr lang="ru-RU" altLang="ru-RU" smtClean="0"/>
              <a:t>Режим </a:t>
            </a:r>
            <a:r>
              <a:rPr lang="en-US" altLang="ru-RU" smtClean="0"/>
              <a:t>Offload</a:t>
            </a:r>
          </a:p>
          <a:p>
            <a:r>
              <a:rPr lang="ru-RU" altLang="ru-RU" smtClean="0"/>
              <a:t>Режим исполнения на сопроцессоре</a:t>
            </a:r>
            <a:endParaRPr lang="en-US" altLang="ru-RU" smtClean="0"/>
          </a:p>
          <a:p>
            <a:r>
              <a:rPr lang="ru-RU" altLang="ru-RU" smtClean="0"/>
              <a:t>Симметричный режим</a:t>
            </a:r>
          </a:p>
          <a:p>
            <a:r>
              <a:rPr lang="ru-RU" altLang="ru-RU" smtClean="0"/>
              <a:t>Дополнительные задания</a:t>
            </a:r>
          </a:p>
          <a:p>
            <a:r>
              <a:rPr lang="ru-RU" altLang="ru-RU" smtClean="0"/>
              <a:t>Литература</a:t>
            </a:r>
          </a:p>
        </p:txBody>
      </p:sp>
      <p:sp>
        <p:nvSpPr>
          <p:cNvPr id="5124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5125" name="Нижний колонтитул 6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sp>
        <p:nvSpPr>
          <p:cNvPr id="5126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7EF5370-445F-4D0E-BC63-0D00B67E766C}" type="slidenum">
              <a:rPr lang="ru-RU" altLang="ru-RU" sz="1000" smtClean="0"/>
              <a:pPr/>
              <a:t>2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Режим исполнения на сопроцессоре: скалярное произведение на одном </a:t>
            </a:r>
            <a:r>
              <a:rPr lang="en-US" altLang="ru-RU" smtClean="0"/>
              <a:t>Xeon Phi</a:t>
            </a:r>
            <a:r>
              <a:rPr lang="ru-RU" altLang="ru-RU" smtClean="0"/>
              <a:t>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ru-RU" dirty="0" smtClean="0"/>
              <a:t>Если работа ведется с системой управления кластером </a:t>
            </a:r>
            <a:r>
              <a:rPr lang="en-US" dirty="0" smtClean="0"/>
              <a:t>SLURM, </a:t>
            </a:r>
            <a:r>
              <a:rPr lang="ru-RU" dirty="0" smtClean="0"/>
              <a:t>то запуск можно выполнить через очередь задач: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sbatch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–N 1 –-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=mic:2 native_run.sh ./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lab1_dot_native</a:t>
            </a:r>
            <a:endParaRPr lang="ru-RU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defRPr/>
            </a:pPr>
            <a:r>
              <a:rPr lang="ru-RU" dirty="0" smtClean="0">
                <a:cs typeface="Courier New" panose="02070309020205020404" pitchFamily="49" charset="0"/>
              </a:rPr>
              <a:t>Обратите внимание, что имя исполняемого файла задается без расширения «</a:t>
            </a:r>
            <a:r>
              <a:rPr lang="en-US" dirty="0" smtClean="0">
                <a:cs typeface="Courier New" panose="02070309020205020404" pitchFamily="49" charset="0"/>
              </a:rPr>
              <a:t>.</a:t>
            </a:r>
            <a:r>
              <a:rPr lang="en-US" dirty="0" err="1" smtClean="0">
                <a:cs typeface="Courier New" panose="02070309020205020404" pitchFamily="49" charset="0"/>
              </a:rPr>
              <a:t>mic</a:t>
            </a:r>
            <a:r>
              <a:rPr lang="ru-RU" dirty="0" smtClean="0">
                <a:cs typeface="Courier New" panose="02070309020205020404" pitchFamily="49" charset="0"/>
              </a:rPr>
              <a:t>», хотя само это расширение у файла должно присутствовать.</a:t>
            </a:r>
            <a:endParaRPr lang="en-US" dirty="0" smtClean="0">
              <a:cs typeface="Courier New" panose="02070309020205020404" pitchFamily="49" charset="0"/>
            </a:endParaRPr>
          </a:p>
          <a:p>
            <a:pPr algn="just">
              <a:defRPr/>
            </a:pPr>
            <a:r>
              <a:rPr lang="ru-RU" dirty="0" smtClean="0">
                <a:cs typeface="Courier New" panose="02070309020205020404" pitchFamily="49" charset="0"/>
              </a:rPr>
              <a:t>Ключ «-</a:t>
            </a:r>
            <a:r>
              <a:rPr lang="en-US" dirty="0" smtClean="0">
                <a:cs typeface="Courier New" panose="02070309020205020404" pitchFamily="49" charset="0"/>
              </a:rPr>
              <a:t>N</a:t>
            </a:r>
            <a:r>
              <a:rPr lang="ru-RU" dirty="0" smtClean="0">
                <a:cs typeface="Courier New" panose="02070309020205020404" pitchFamily="49" charset="0"/>
              </a:rPr>
              <a:t>»</a:t>
            </a:r>
            <a:r>
              <a:rPr lang="en-US" dirty="0" smtClean="0">
                <a:cs typeface="Courier New" panose="02070309020205020404" pitchFamily="49" charset="0"/>
              </a:rPr>
              <a:t> </a:t>
            </a:r>
            <a:r>
              <a:rPr lang="ru-RU" dirty="0" smtClean="0">
                <a:cs typeface="Courier New" panose="02070309020205020404" pitchFamily="49" charset="0"/>
              </a:rPr>
              <a:t>задает число узлов, на котором будет выполнена программа.</a:t>
            </a:r>
          </a:p>
          <a:p>
            <a:pPr algn="just">
              <a:defRPr/>
            </a:pPr>
            <a:r>
              <a:rPr lang="ru-RU" dirty="0" smtClean="0">
                <a:cs typeface="Courier New" panose="02070309020205020404" pitchFamily="49" charset="0"/>
              </a:rPr>
              <a:t>Ключ «</a:t>
            </a:r>
            <a:r>
              <a:rPr lang="en-US" dirty="0" smtClean="0">
                <a:cs typeface="Courier New" panose="02070309020205020404" pitchFamily="49" charset="0"/>
              </a:rPr>
              <a:t>--</a:t>
            </a:r>
            <a:r>
              <a:rPr lang="en-US" dirty="0" err="1" smtClean="0">
                <a:cs typeface="Courier New" panose="02070309020205020404" pitchFamily="49" charset="0"/>
              </a:rPr>
              <a:t>gres</a:t>
            </a:r>
            <a:r>
              <a:rPr lang="en-US" dirty="0" smtClean="0">
                <a:cs typeface="Courier New" panose="02070309020205020404" pitchFamily="49" charset="0"/>
              </a:rPr>
              <a:t>=mic:2</a:t>
            </a:r>
            <a:r>
              <a:rPr lang="ru-RU" dirty="0" smtClean="0">
                <a:cs typeface="Courier New" panose="02070309020205020404" pitchFamily="49" charset="0"/>
              </a:rPr>
              <a:t>» говорит о необходимости выделения узлов минимум с двумя сопроцессорами </a:t>
            </a:r>
            <a:r>
              <a:rPr lang="en-US" dirty="0" smtClean="0">
                <a:cs typeface="Courier New" panose="02070309020205020404" pitchFamily="49" charset="0"/>
              </a:rPr>
              <a:t>Intel Xeon Phi.</a:t>
            </a:r>
          </a:p>
          <a:p>
            <a:pPr algn="just">
              <a:defRPr/>
            </a:pPr>
            <a:r>
              <a:rPr lang="ru-RU" dirty="0" smtClean="0">
                <a:cs typeface="Courier New" panose="02070309020205020404" pitchFamily="49" charset="0"/>
              </a:rPr>
              <a:t>Иногда может потребоваться задание полного пути до исполняемого файла.</a:t>
            </a:r>
            <a:endParaRPr lang="ru-RU" dirty="0" smtClean="0"/>
          </a:p>
          <a:p>
            <a:pPr algn="just">
              <a:defRPr/>
            </a:pPr>
            <a:endParaRPr lang="ru-RU" dirty="0" smtClean="0">
              <a:cs typeface="Courier New" panose="02070309020205020404" pitchFamily="49" charset="0"/>
            </a:endParaRPr>
          </a:p>
        </p:txBody>
      </p:sp>
      <p:sp>
        <p:nvSpPr>
          <p:cNvPr id="23556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23557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sp>
        <p:nvSpPr>
          <p:cNvPr id="23558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DF7E855-BB4C-4E93-BB3C-3160ECE4CECC}" type="slidenum">
              <a:rPr lang="ru-RU" altLang="ru-RU" sz="1000" smtClean="0"/>
              <a:pPr/>
              <a:t>20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Режим исполнения на сопроцессоре: скалярное произведение на одном </a:t>
            </a:r>
            <a:r>
              <a:rPr lang="en-US" altLang="ru-RU" smtClean="0"/>
              <a:t>Xeon Phi</a:t>
            </a:r>
            <a:r>
              <a:rPr lang="ru-RU" altLang="ru-RU" smtClean="0"/>
              <a:t>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ru-RU" dirty="0" smtClean="0"/>
              <a:t>Скрипт «</a:t>
            </a:r>
            <a:r>
              <a:rPr lang="en-US" dirty="0" smtClean="0"/>
              <a:t>native_run.sh</a:t>
            </a:r>
            <a:r>
              <a:rPr lang="ru-RU" dirty="0" smtClean="0"/>
              <a:t>»</a:t>
            </a:r>
            <a:r>
              <a:rPr lang="en-US" dirty="0" smtClean="0"/>
              <a:t> </a:t>
            </a:r>
            <a:r>
              <a:rPr lang="ru-RU" dirty="0" smtClean="0"/>
              <a:t>предназначен для запуска программ в режиме исполнения на сопроцессоре. Это встроенный скрипт системы управления, но по умолчанию он не виден. Для его подключения нужно выполнить команду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load 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launcher</a:t>
            </a:r>
            <a:r>
              <a:rPr lang="ru-RU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mic</a:t>
            </a:r>
            <a:endParaRPr lang="ru-R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defRPr/>
            </a:pPr>
            <a:r>
              <a:rPr lang="ru-RU" dirty="0" smtClean="0"/>
              <a:t>Данная команда позволяет управлять набором модулей, которые используются системой управления кластером в данный момент.</a:t>
            </a:r>
          </a:p>
          <a:p>
            <a:pPr algn="just">
              <a:defRPr/>
            </a:pPr>
            <a:r>
              <a:rPr lang="ru-RU" dirty="0" smtClean="0"/>
              <a:t>Список всех модулей можно получить командой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odule avail</a:t>
            </a:r>
          </a:p>
        </p:txBody>
      </p:sp>
      <p:sp>
        <p:nvSpPr>
          <p:cNvPr id="24580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24581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sp>
        <p:nvSpPr>
          <p:cNvPr id="24582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ABD22CF-AC56-4FC5-923E-ABDF45974223}" type="slidenum">
              <a:rPr lang="ru-RU" altLang="ru-RU" sz="1000" smtClean="0"/>
              <a:pPr/>
              <a:t>21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Режим исполнения на сопроцессоре: скалярное произведение на одном </a:t>
            </a:r>
            <a:r>
              <a:rPr lang="en-US" altLang="ru-RU" smtClean="0"/>
              <a:t>Xeon Phi</a:t>
            </a:r>
            <a:r>
              <a:rPr lang="ru-RU" altLang="ru-RU" smtClean="0"/>
              <a:t>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ru-RU" dirty="0" smtClean="0"/>
              <a:t>Список используемых на данный момент модулей можно посмотреть с помощью команды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odule list</a:t>
            </a:r>
          </a:p>
          <a:p>
            <a:pPr algn="just">
              <a:defRPr/>
            </a:pPr>
            <a:r>
              <a:rPr lang="ru-RU" dirty="0"/>
              <a:t>Результаты запуска будут записаны в текущую директорию, консольный вывод будет содержаться в файле </a:t>
            </a:r>
            <a:r>
              <a:rPr lang="en-US" b="1" dirty="0" err="1"/>
              <a:t>slurm</a:t>
            </a:r>
            <a:r>
              <a:rPr lang="en-US" b="1" dirty="0"/>
              <a:t>-&lt;</a:t>
            </a:r>
            <a:r>
              <a:rPr lang="ru-RU" b="1" dirty="0"/>
              <a:t>Номер задачи</a:t>
            </a:r>
            <a:r>
              <a:rPr lang="en-US" b="1" dirty="0"/>
              <a:t>&gt;.out</a:t>
            </a:r>
          </a:p>
          <a:p>
            <a:pPr algn="just">
              <a:defRPr/>
            </a:pPr>
            <a:r>
              <a:rPr lang="ru-RU" dirty="0"/>
              <a:t>Для просмотра консольного вывода</a:t>
            </a:r>
            <a:r>
              <a:rPr lang="en-US" dirty="0"/>
              <a:t> </a:t>
            </a:r>
            <a:r>
              <a:rPr lang="ru-RU" dirty="0"/>
              <a:t>можно воспользоваться командой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cat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slurm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-&lt;</a:t>
            </a:r>
            <a:r>
              <a:rPr lang="ru-RU" dirty="0">
                <a:latin typeface="Courier New" panose="02070309020205020404" pitchFamily="49" charset="0"/>
                <a:cs typeface="Courier New" panose="02070309020205020404" pitchFamily="49" charset="0"/>
              </a:rPr>
              <a:t>Номер задачи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&gt;.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out</a:t>
            </a:r>
            <a:endParaRPr lang="ru-RU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604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25605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pic>
        <p:nvPicPr>
          <p:cNvPr id="256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16150" y="4986338"/>
            <a:ext cx="5832475" cy="9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1092D24-45C0-46B0-9D23-FC6C4DD900AC}" type="slidenum">
              <a:rPr lang="ru-RU" altLang="ru-RU" sz="1000" smtClean="0"/>
              <a:pPr/>
              <a:t>22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Режим исполнения на сопроцессоре: скалярное произведение на одном </a:t>
            </a:r>
            <a:r>
              <a:rPr lang="en-US" altLang="ru-RU" smtClean="0"/>
              <a:t>Xeon Phi</a:t>
            </a:r>
            <a:endParaRPr lang="ru-RU" alt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ru-RU" dirty="0" smtClean="0"/>
              <a:t>При запуске программы в режиме исполнения на сопроцессоре количество создаваемых процессов на узел кластера по умолчанию может варьироваться.</a:t>
            </a:r>
          </a:p>
          <a:p>
            <a:pPr algn="just">
              <a:defRPr/>
            </a:pPr>
            <a:r>
              <a:rPr lang="ru-RU" dirty="0" smtClean="0"/>
              <a:t>Это число обычно зависит от настроек системы управления каждого отдельного кластера.</a:t>
            </a:r>
          </a:p>
          <a:p>
            <a:pPr algn="just">
              <a:defRPr/>
            </a:pPr>
            <a:r>
              <a:rPr lang="ru-RU" dirty="0" smtClean="0"/>
              <a:t>Пусть число </a:t>
            </a:r>
            <a:r>
              <a:rPr lang="en-US" dirty="0" smtClean="0"/>
              <a:t>MIC </a:t>
            </a:r>
            <a:r>
              <a:rPr lang="ru-RU" dirty="0" smtClean="0"/>
              <a:t>процессов на узел задается с помощью переменной окружения </a:t>
            </a:r>
            <a:r>
              <a:rPr lang="en-US" b="1" dirty="0" err="1" smtClean="0"/>
              <a:t>MICperNODE</a:t>
            </a:r>
            <a:r>
              <a:rPr lang="ru-RU" dirty="0" smtClean="0"/>
              <a:t>. Тогда для запуска программы с нужным числом процессов на узел следует выполнить команды: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export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MICperNODE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=1</a:t>
            </a:r>
            <a:endParaRPr lang="ru-R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sbatch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–N 1 –-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=mic:2 native_run.sh ./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lab1_dot_native</a:t>
            </a:r>
            <a:endParaRPr lang="ru-R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628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26629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sp>
        <p:nvSpPr>
          <p:cNvPr id="26630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5F71CEC-DB81-49EB-84B3-9FFF87929031}" type="slidenum">
              <a:rPr lang="ru-RU" altLang="ru-RU" sz="1000" smtClean="0"/>
              <a:pPr/>
              <a:t>23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Режим исполнения на сопроцессоре: скалярное произведение, </a:t>
            </a:r>
            <a:r>
              <a:rPr lang="en-US" altLang="ru-RU" smtClean="0"/>
              <a:t>MPI </a:t>
            </a:r>
            <a:r>
              <a:rPr lang="ru-RU" altLang="ru-RU" smtClean="0"/>
              <a:t>версия…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ru-RU" dirty="0"/>
              <a:t>Изучите код исходного файла </a:t>
            </a:r>
            <a:r>
              <a:rPr lang="en-US" b="1" dirty="0"/>
              <a:t>main.cpp</a:t>
            </a:r>
            <a:r>
              <a:rPr lang="en-US" dirty="0"/>
              <a:t>, </a:t>
            </a:r>
            <a:r>
              <a:rPr lang="ru-RU" dirty="0"/>
              <a:t>который находится в папке </a:t>
            </a:r>
            <a:r>
              <a:rPr lang="en-US" b="1" dirty="0"/>
              <a:t>./</a:t>
            </a:r>
            <a:r>
              <a:rPr lang="en-US" b="1" dirty="0" smtClean="0"/>
              <a:t>lab1_</a:t>
            </a:r>
            <a:r>
              <a:rPr lang="ru-RU" b="1" dirty="0" smtClean="0"/>
              <a:t>4</a:t>
            </a:r>
            <a:r>
              <a:rPr lang="en-US" b="1" dirty="0" smtClean="0"/>
              <a:t>_</a:t>
            </a:r>
            <a:r>
              <a:rPr lang="en-US" b="1" dirty="0" err="1" smtClean="0"/>
              <a:t>dot_native_mpi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 smtClean="0"/>
              <a:t>Программа выполняет вычисление скалярного произведения набора векторов.</a:t>
            </a:r>
            <a:endParaRPr lang="en-US" dirty="0" smtClean="0"/>
          </a:p>
          <a:p>
            <a:pPr algn="just">
              <a:defRPr/>
            </a:pPr>
            <a:r>
              <a:rPr lang="ru-RU" dirty="0" smtClean="0"/>
              <a:t>Скомпилируйте </a:t>
            </a:r>
            <a:r>
              <a:rPr lang="ru-RU" dirty="0"/>
              <a:t>файл для выполнения на сопроцессоре с помощью </a:t>
            </a:r>
            <a:r>
              <a:rPr lang="en-US" dirty="0"/>
              <a:t>Intel Compiler: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mpicc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–O2 –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mmic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main.cpp –o ./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lab1_dot_native_mpi.mic</a:t>
            </a:r>
            <a:endParaRPr lang="ru-R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defRPr/>
            </a:pPr>
            <a:r>
              <a:rPr lang="ru-RU" dirty="0" smtClean="0">
                <a:cs typeface="Courier New" panose="02070309020205020404" pitchFamily="49" charset="0"/>
              </a:rPr>
              <a:t>Обратите </a:t>
            </a:r>
            <a:r>
              <a:rPr lang="ru-RU" dirty="0">
                <a:cs typeface="Courier New" panose="02070309020205020404" pitchFamily="49" charset="0"/>
              </a:rPr>
              <a:t>внимание на ключ «-</a:t>
            </a:r>
            <a:r>
              <a:rPr lang="en-US" dirty="0" err="1">
                <a:cs typeface="Courier New" panose="02070309020205020404" pitchFamily="49" charset="0"/>
              </a:rPr>
              <a:t>mmic</a:t>
            </a:r>
            <a:r>
              <a:rPr lang="ru-RU" dirty="0">
                <a:cs typeface="Courier New" panose="02070309020205020404" pitchFamily="49" charset="0"/>
              </a:rPr>
              <a:t>»</a:t>
            </a:r>
            <a:r>
              <a:rPr lang="en-US" dirty="0">
                <a:cs typeface="Courier New" panose="02070309020205020404" pitchFamily="49" charset="0"/>
              </a:rPr>
              <a:t>, </a:t>
            </a:r>
            <a:r>
              <a:rPr lang="ru-RU" dirty="0">
                <a:cs typeface="Courier New" panose="02070309020205020404" pitchFamily="49" charset="0"/>
              </a:rPr>
              <a:t>который говорит о том, что код компилируется именно под сопроцессор.</a:t>
            </a:r>
          </a:p>
          <a:p>
            <a:pPr algn="just">
              <a:defRPr/>
            </a:pPr>
            <a:r>
              <a:rPr lang="ru-RU" dirty="0">
                <a:cs typeface="Courier New" panose="02070309020205020404" pitchFamily="49" charset="0"/>
              </a:rPr>
              <a:t>К имени программы для </a:t>
            </a:r>
            <a:r>
              <a:rPr lang="en-US" dirty="0">
                <a:cs typeface="Courier New" panose="02070309020205020404" pitchFamily="49" charset="0"/>
              </a:rPr>
              <a:t>Intel Xeon Phi </a:t>
            </a:r>
            <a:r>
              <a:rPr lang="ru-RU" dirty="0">
                <a:cs typeface="Courier New" panose="02070309020205020404" pitchFamily="49" charset="0"/>
              </a:rPr>
              <a:t>рекомендуется добавлять расширение «</a:t>
            </a:r>
            <a:r>
              <a:rPr lang="en-US" dirty="0">
                <a:cs typeface="Courier New" panose="02070309020205020404" pitchFamily="49" charset="0"/>
              </a:rPr>
              <a:t>.</a:t>
            </a:r>
            <a:r>
              <a:rPr lang="en-US" dirty="0" err="1">
                <a:cs typeface="Courier New" panose="02070309020205020404" pitchFamily="49" charset="0"/>
              </a:rPr>
              <a:t>mic</a:t>
            </a:r>
            <a:r>
              <a:rPr lang="ru-RU" dirty="0">
                <a:cs typeface="Courier New" panose="02070309020205020404" pitchFamily="49" charset="0"/>
              </a:rPr>
              <a:t>»</a:t>
            </a:r>
            <a:r>
              <a:rPr lang="en-US" dirty="0">
                <a:cs typeface="Courier New" panose="02070309020205020404" pitchFamily="49" charset="0"/>
              </a:rPr>
              <a:t>. </a:t>
            </a:r>
            <a:r>
              <a:rPr lang="ru-RU" dirty="0">
                <a:cs typeface="Courier New" panose="02070309020205020404" pitchFamily="49" charset="0"/>
              </a:rPr>
              <a:t>При работе с кластером оно может быть обязательно.</a:t>
            </a:r>
            <a:endParaRPr lang="en-US" dirty="0">
              <a:cs typeface="Courier New" panose="02070309020205020404" pitchFamily="49" charset="0"/>
            </a:endParaRPr>
          </a:p>
          <a:p>
            <a:pPr>
              <a:defRPr/>
            </a:pPr>
            <a:endParaRPr lang="ru-RU" dirty="0"/>
          </a:p>
        </p:txBody>
      </p:sp>
      <p:sp>
        <p:nvSpPr>
          <p:cNvPr id="27652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27653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sp>
        <p:nvSpPr>
          <p:cNvPr id="27654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F528F6A-AAB8-4849-AE43-6EC6C48E8473}" type="slidenum">
              <a:rPr lang="ru-RU" altLang="ru-RU" sz="1000" smtClean="0"/>
              <a:pPr/>
              <a:t>24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Режим исполнения на сопроцессоре: скалярное произведение, </a:t>
            </a:r>
            <a:r>
              <a:rPr lang="en-US" altLang="ru-RU" smtClean="0"/>
              <a:t>MPI </a:t>
            </a:r>
            <a:r>
              <a:rPr lang="ru-RU" altLang="ru-RU" smtClean="0"/>
              <a:t>версия…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ru-RU" dirty="0" smtClean="0"/>
              <a:t>Команда запуска программы с основного (процессорного) узла в этом случае будет иметь вид</a:t>
            </a:r>
            <a:r>
              <a:rPr lang="ru-RU" dirty="0" smtClean="0">
                <a:cs typeface="Courier New" panose="02070309020205020404" pitchFamily="49" charset="0"/>
              </a:rPr>
              <a:t>:</a:t>
            </a:r>
            <a:endParaRPr lang="ru-RU" dirty="0">
              <a:cs typeface="Courier New" panose="02070309020205020404" pitchFamily="49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mpiexec.hydra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–hosts 4 mic0 mic1 mic2 mic3 –n 4 –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perhost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1 ./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lab1_dot_native_mpi.mic</a:t>
            </a:r>
            <a:endParaRPr lang="ru-RU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ru-RU" dirty="0" smtClean="0">
                <a:cs typeface="Courier New" panose="02070309020205020404" pitchFamily="49" charset="0"/>
              </a:rPr>
              <a:t>Для запуска на кластере с системой управления </a:t>
            </a:r>
            <a:r>
              <a:rPr lang="en-US" dirty="0" smtClean="0">
                <a:cs typeface="Courier New" panose="02070309020205020404" pitchFamily="49" charset="0"/>
              </a:rPr>
              <a:t>SLURM </a:t>
            </a:r>
            <a:r>
              <a:rPr lang="ru-RU" dirty="0" smtClean="0">
                <a:cs typeface="Courier New" panose="02070309020205020404" pitchFamily="49" charset="0"/>
              </a:rPr>
              <a:t>нужно выполнить команду: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sbatch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–N 2 –-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=mic:2 native_run.sh ./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lab1_dot_native_mpi</a:t>
            </a:r>
            <a:endParaRPr lang="ru-RU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676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28677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sp>
        <p:nvSpPr>
          <p:cNvPr id="28678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F437437-9A90-4BC2-90D2-843F18F9BE9C}" type="slidenum">
              <a:rPr lang="ru-RU" altLang="ru-RU" sz="1000" smtClean="0"/>
              <a:pPr/>
              <a:t>25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Режим исполнения на сопроцессоре: скалярное произведение, </a:t>
            </a:r>
            <a:r>
              <a:rPr lang="en-US" altLang="ru-RU" smtClean="0"/>
              <a:t>MPI </a:t>
            </a:r>
            <a:r>
              <a:rPr lang="ru-RU" altLang="ru-RU" smtClean="0"/>
              <a:t>версия</a:t>
            </a:r>
          </a:p>
        </p:txBody>
      </p:sp>
      <p:sp>
        <p:nvSpPr>
          <p:cNvPr id="29699" name="Объект 2"/>
          <p:cNvSpPr>
            <a:spLocks noGrp="1"/>
          </p:cNvSpPr>
          <p:nvPr>
            <p:ph idx="1"/>
          </p:nvPr>
        </p:nvSpPr>
        <p:spPr>
          <a:xfrm>
            <a:off x="495300" y="1196975"/>
            <a:ext cx="8915400" cy="503238"/>
          </a:xfrm>
        </p:spPr>
        <p:txBody>
          <a:bodyPr/>
          <a:lstStyle/>
          <a:p>
            <a:pPr algn="just"/>
            <a:r>
              <a:rPr lang="ru-RU" altLang="ru-RU" smtClean="0"/>
              <a:t>Результаты работы программы:</a:t>
            </a:r>
          </a:p>
        </p:txBody>
      </p:sp>
      <p:sp>
        <p:nvSpPr>
          <p:cNvPr id="29700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29701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pic>
        <p:nvPicPr>
          <p:cNvPr id="297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92413" y="1700213"/>
            <a:ext cx="4032250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3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5D1C10D-0540-4B20-945D-A7DA88AC8ECB}" type="slidenum">
              <a:rPr lang="ru-RU" altLang="ru-RU" sz="1000" smtClean="0"/>
              <a:pPr/>
              <a:t>26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Симметричный режим</a:t>
            </a:r>
          </a:p>
        </p:txBody>
      </p:sp>
      <p:sp>
        <p:nvSpPr>
          <p:cNvPr id="3072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smtClean="0"/>
              <a:t>Программа исполняется как на сопроцессорах, так и на центральных процессорах.</a:t>
            </a:r>
          </a:p>
          <a:p>
            <a:pPr algn="just"/>
            <a:r>
              <a:rPr lang="ru-RU" altLang="ru-RU" smtClean="0"/>
              <a:t>Поддерживаются языки программирования </a:t>
            </a:r>
            <a:r>
              <a:rPr lang="en-US" altLang="ru-RU" smtClean="0"/>
              <a:t>C/C++ </a:t>
            </a:r>
            <a:r>
              <a:rPr lang="ru-RU" altLang="ru-RU" smtClean="0"/>
              <a:t>и </a:t>
            </a:r>
            <a:r>
              <a:rPr lang="en-US" altLang="ru-RU" smtClean="0"/>
              <a:t>Fortran</a:t>
            </a:r>
            <a:r>
              <a:rPr lang="ru-RU" altLang="ru-RU" smtClean="0"/>
              <a:t>.</a:t>
            </a:r>
          </a:p>
          <a:p>
            <a:pPr algn="just"/>
            <a:r>
              <a:rPr lang="ru-RU" altLang="ru-RU" smtClean="0"/>
              <a:t>При выполнении </a:t>
            </a:r>
            <a:r>
              <a:rPr lang="en-US" altLang="ru-RU" smtClean="0"/>
              <a:t>MPI</a:t>
            </a:r>
            <a:r>
              <a:rPr lang="ru-RU" altLang="ru-RU" smtClean="0"/>
              <a:t> программы в этом режиме каждый процессор и сопроцессор имеет отдельный ранг.</a:t>
            </a:r>
          </a:p>
        </p:txBody>
      </p:sp>
      <p:sp>
        <p:nvSpPr>
          <p:cNvPr id="30724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30725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sp>
        <p:nvSpPr>
          <p:cNvPr id="30726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E0555AD-A7C3-450C-B0BE-1B85C0492077}" type="slidenum">
              <a:rPr lang="ru-RU" altLang="ru-RU" sz="1000" smtClean="0"/>
              <a:pPr/>
              <a:t>27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Симметричный режим: скалярное произведение, </a:t>
            </a:r>
            <a:r>
              <a:rPr lang="en-US" altLang="ru-RU" smtClean="0"/>
              <a:t>MPI </a:t>
            </a:r>
            <a:r>
              <a:rPr lang="ru-RU" altLang="ru-RU" smtClean="0"/>
              <a:t>версия…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ru-RU" dirty="0"/>
              <a:t>Изучите код исходного файла </a:t>
            </a:r>
            <a:r>
              <a:rPr lang="en-US" b="1" dirty="0"/>
              <a:t>main.cpp</a:t>
            </a:r>
            <a:r>
              <a:rPr lang="en-US" dirty="0"/>
              <a:t>, </a:t>
            </a:r>
            <a:r>
              <a:rPr lang="ru-RU" dirty="0"/>
              <a:t>который находится в папке </a:t>
            </a:r>
            <a:r>
              <a:rPr lang="en-US" b="1" dirty="0"/>
              <a:t>./</a:t>
            </a:r>
            <a:r>
              <a:rPr lang="en-US" b="1" dirty="0" smtClean="0"/>
              <a:t>lab1_</a:t>
            </a:r>
            <a:r>
              <a:rPr lang="ru-RU" b="1" dirty="0"/>
              <a:t>5</a:t>
            </a:r>
            <a:r>
              <a:rPr lang="en-US" b="1" dirty="0" smtClean="0"/>
              <a:t>_</a:t>
            </a:r>
            <a:r>
              <a:rPr lang="en-US" b="1" dirty="0" err="1" smtClean="0"/>
              <a:t>dot_symmetric</a:t>
            </a:r>
            <a:r>
              <a:rPr lang="ru-RU" dirty="0" smtClean="0"/>
              <a:t>. Программа выполняет вычисление скалярного произведения набора векторов.</a:t>
            </a:r>
            <a:endParaRPr lang="en-US" dirty="0" smtClean="0"/>
          </a:p>
          <a:p>
            <a:pPr algn="just">
              <a:defRPr/>
            </a:pPr>
            <a:r>
              <a:rPr lang="ru-RU" dirty="0" smtClean="0"/>
              <a:t>Для запуска в симметричном режиме необходимо дважды выполнить компиляцию программы:</a:t>
            </a:r>
          </a:p>
          <a:p>
            <a:pPr lvl="1" algn="just">
              <a:defRPr/>
            </a:pPr>
            <a:r>
              <a:rPr lang="ru-RU" dirty="0" smtClean="0"/>
              <a:t>Для центрального процессора:</a:t>
            </a:r>
          </a:p>
          <a:p>
            <a:pPr marL="457200" lvl="1" indent="0" algn="just">
              <a:buFontTx/>
              <a:buNone/>
              <a:defRPr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mpicc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–O2 –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main.cpp –o ./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lab1_dot_symmetric</a:t>
            </a:r>
            <a:endParaRPr lang="ru-RU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algn="just">
              <a:defRPr/>
            </a:pPr>
            <a:r>
              <a:rPr lang="ru-RU" dirty="0" smtClean="0"/>
              <a:t>Для сопроцессора:</a:t>
            </a:r>
          </a:p>
          <a:p>
            <a:pPr marL="457200" lvl="1" indent="0" algn="just">
              <a:buFontTx/>
              <a:buNone/>
              <a:defRPr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mpicc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–O2 –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mmic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main.cpp –o ./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lab1_dot_symmetric.mic</a:t>
            </a:r>
            <a:endParaRPr lang="ru-RU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748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31749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sp>
        <p:nvSpPr>
          <p:cNvPr id="31750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95AA768-3E40-462B-AE62-7753A2BCCA3E}" type="slidenum">
              <a:rPr lang="ru-RU" altLang="ru-RU" sz="1000" smtClean="0"/>
              <a:pPr/>
              <a:t>28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Симметричный режим: скалярное произведение, </a:t>
            </a:r>
            <a:r>
              <a:rPr lang="en-US" altLang="ru-RU" smtClean="0"/>
              <a:t>MPI </a:t>
            </a:r>
            <a:r>
              <a:rPr lang="ru-RU" altLang="ru-RU" smtClean="0"/>
              <a:t>версия…</a:t>
            </a:r>
          </a:p>
        </p:txBody>
      </p:sp>
      <p:sp>
        <p:nvSpPr>
          <p:cNvPr id="3277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smtClean="0"/>
              <a:t>Обратите внимание, что при компиляции для сопроцессора дополнительно используется ключ «-</a:t>
            </a:r>
            <a:r>
              <a:rPr lang="en-US" altLang="ru-RU" smtClean="0"/>
              <a:t>mmic</a:t>
            </a:r>
            <a:r>
              <a:rPr lang="ru-RU" altLang="ru-RU" smtClean="0"/>
              <a:t>»</a:t>
            </a:r>
            <a:endParaRPr lang="en-US" altLang="ru-RU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ru-RU" altLang="ru-RU" smtClean="0">
                <a:cs typeface="Courier New" pitchFamily="49" charset="0"/>
              </a:rPr>
              <a:t>Также следует обратить внимание на то, что имена исполняемых файлов отличаются только на расширение «</a:t>
            </a:r>
            <a:r>
              <a:rPr lang="en-US" altLang="ru-RU" smtClean="0">
                <a:cs typeface="Courier New" pitchFamily="49" charset="0"/>
              </a:rPr>
              <a:t>.mic</a:t>
            </a:r>
            <a:r>
              <a:rPr lang="ru-RU" altLang="ru-RU" smtClean="0">
                <a:cs typeface="Courier New" pitchFamily="49" charset="0"/>
              </a:rPr>
              <a:t>»</a:t>
            </a:r>
            <a:r>
              <a:rPr lang="en-US" altLang="ru-RU" smtClean="0">
                <a:cs typeface="Courier New" pitchFamily="49" charset="0"/>
              </a:rPr>
              <a:t>. </a:t>
            </a:r>
            <a:r>
              <a:rPr lang="ru-RU" altLang="ru-RU" smtClean="0">
                <a:cs typeface="Courier New" pitchFamily="49" charset="0"/>
              </a:rPr>
              <a:t>Такое именование обязательно при работе с системой управления </a:t>
            </a:r>
            <a:r>
              <a:rPr lang="en-US" altLang="ru-RU" smtClean="0">
                <a:cs typeface="Courier New" pitchFamily="49" charset="0"/>
              </a:rPr>
              <a:t>SLURM.</a:t>
            </a:r>
            <a:endParaRPr lang="en-US" altLang="ru-RU" smtClean="0"/>
          </a:p>
        </p:txBody>
      </p:sp>
      <p:sp>
        <p:nvSpPr>
          <p:cNvPr id="32772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32773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sp>
        <p:nvSpPr>
          <p:cNvPr id="32774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0AD93D5-BAC7-4D28-A546-27BC347D86A4}" type="slidenum">
              <a:rPr lang="ru-RU" altLang="ru-RU" sz="1000" smtClean="0"/>
              <a:pPr/>
              <a:t>29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Введение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95300" y="1196975"/>
            <a:ext cx="9210675" cy="4968875"/>
          </a:xfrm>
        </p:spPr>
        <p:txBody>
          <a:bodyPr/>
          <a:lstStyle/>
          <a:p>
            <a:pPr algn="just"/>
            <a:r>
              <a:rPr lang="ru-RU" altLang="ru-RU" smtClean="0"/>
              <a:t>В лабораторной работе рассматриваются модели программирования на сопроцессоре </a:t>
            </a:r>
            <a:r>
              <a:rPr lang="en-US" altLang="ru-RU" smtClean="0"/>
              <a:t>Intel Xeon Phi</a:t>
            </a:r>
          </a:p>
          <a:p>
            <a:pPr algn="just"/>
            <a:r>
              <a:rPr lang="en-US" altLang="ru-RU" smtClean="0"/>
              <a:t>Intel Xeon Phi – </a:t>
            </a:r>
            <a:r>
              <a:rPr lang="ru-RU" altLang="ru-RU" smtClean="0"/>
              <a:t>новый сопроцессор от компании </a:t>
            </a:r>
            <a:r>
              <a:rPr lang="en-US" altLang="ru-RU" smtClean="0"/>
              <a:t>Intel</a:t>
            </a:r>
            <a:r>
              <a:rPr lang="ru-RU" altLang="ru-RU" smtClean="0"/>
              <a:t>, призванный существенно ускорить процесс вычислений для некоторого класса задач, алгоритмы решения которых допускают существенную степень параллелизма и векторизации</a:t>
            </a:r>
          </a:p>
          <a:p>
            <a:pPr algn="just"/>
            <a:r>
              <a:rPr lang="ru-RU" altLang="ru-RU" smtClean="0"/>
              <a:t>Сопроцессор основан на архитектуре </a:t>
            </a:r>
            <a:r>
              <a:rPr lang="en-US" altLang="ru-RU" smtClean="0"/>
              <a:t>Intel Many Integrated Core (MIC)</a:t>
            </a:r>
            <a:r>
              <a:rPr lang="ru-RU" altLang="ru-RU" smtClean="0"/>
              <a:t>, содержит несколько десятков </a:t>
            </a:r>
            <a:r>
              <a:rPr lang="en-US" altLang="ru-RU" smtClean="0"/>
              <a:t>x86 CPU </a:t>
            </a:r>
            <a:r>
              <a:rPr lang="ru-RU" altLang="ru-RU" smtClean="0"/>
              <a:t>ядер, поддерживает сотни потоков исполнения</a:t>
            </a:r>
          </a:p>
        </p:txBody>
      </p:sp>
      <p:sp>
        <p:nvSpPr>
          <p:cNvPr id="6148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6149" name="Нижний колонтитул 6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sp>
        <p:nvSpPr>
          <p:cNvPr id="6150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F0A9BEE-3598-4A5F-A263-3BAAB2F8C2F7}" type="slidenum">
              <a:rPr lang="ru-RU" altLang="ru-RU" sz="1000" smtClean="0"/>
              <a:pPr/>
              <a:t>3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Симметричный режим: скалярное произведение, </a:t>
            </a:r>
            <a:r>
              <a:rPr lang="en-US" altLang="ru-RU" smtClean="0"/>
              <a:t>MPI </a:t>
            </a:r>
            <a:r>
              <a:rPr lang="ru-RU" altLang="ru-RU" smtClean="0"/>
              <a:t>версия…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ru-RU" dirty="0" smtClean="0"/>
              <a:t>Для запуска программы в симметричном режиме следует воспользоваться командой: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mpiexec.hydra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–hosts 2 node0 node1 –n 2 –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perhost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1 ./lab1_dot_symmetric: \</a:t>
            </a:r>
            <a:endParaRPr lang="ru-R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–hosts 4 mic0 mic1 mic2 mic3 –n 4 –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perhost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1 –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wdir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/lab1_dot_symmetric.mic</a:t>
            </a:r>
            <a:endParaRPr lang="ru-R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defRPr/>
            </a:pPr>
            <a:r>
              <a:rPr lang="ru-RU" dirty="0" smtClean="0"/>
              <a:t>При работе на кластере с системой управления </a:t>
            </a:r>
            <a:r>
              <a:rPr lang="en-US" dirty="0" smtClean="0"/>
              <a:t>SLURM </a:t>
            </a:r>
            <a:r>
              <a:rPr lang="ru-RU" dirty="0" smtClean="0"/>
              <a:t>команда запуска будет такая: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sbatch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–N 2 –-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=mic:2 symmetric_run.sh ./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lab1_dot_symmetric</a:t>
            </a:r>
            <a:endParaRPr lang="ru-RU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796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33797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sp>
        <p:nvSpPr>
          <p:cNvPr id="33798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F572714-0F48-457C-8778-5C557FE27BBD}" type="slidenum">
              <a:rPr lang="ru-RU" altLang="ru-RU" sz="1000" smtClean="0"/>
              <a:pPr/>
              <a:t>30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Симметричный режим: скалярное произведение, </a:t>
            </a:r>
            <a:r>
              <a:rPr lang="en-US" altLang="ru-RU" smtClean="0"/>
              <a:t>MPI </a:t>
            </a:r>
            <a:r>
              <a:rPr lang="ru-RU" altLang="ru-RU" smtClean="0"/>
              <a:t>версия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196975"/>
            <a:ext cx="5610225" cy="4968875"/>
          </a:xfrm>
        </p:spPr>
        <p:txBody>
          <a:bodyPr/>
          <a:lstStyle/>
          <a:p>
            <a:pPr algn="just">
              <a:defRPr/>
            </a:pPr>
            <a:r>
              <a:rPr lang="ru-RU" dirty="0" smtClean="0"/>
              <a:t>Скрипт «</a:t>
            </a:r>
            <a:r>
              <a:rPr lang="en-US" dirty="0" smtClean="0"/>
              <a:t>symmetric_run.sh</a:t>
            </a:r>
            <a:r>
              <a:rPr lang="ru-RU" dirty="0" smtClean="0"/>
              <a:t>» содержится в модуле «</a:t>
            </a:r>
            <a:r>
              <a:rPr lang="en-US" dirty="0" smtClean="0"/>
              <a:t>launcher/</a:t>
            </a:r>
            <a:r>
              <a:rPr lang="en-US" dirty="0" err="1" smtClean="0"/>
              <a:t>mic</a:t>
            </a:r>
            <a:r>
              <a:rPr lang="ru-RU" dirty="0" smtClean="0"/>
              <a:t>»</a:t>
            </a:r>
            <a:r>
              <a:rPr lang="en-US" dirty="0" smtClean="0"/>
              <a:t>: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module load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launcher/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mic</a:t>
            </a:r>
            <a:endParaRPr lang="ru-R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defRPr/>
            </a:pPr>
            <a:r>
              <a:rPr lang="ru-RU" dirty="0" smtClean="0">
                <a:cs typeface="Courier New" panose="02070309020205020404" pitchFamily="49" charset="0"/>
              </a:rPr>
              <a:t>Обратите внимание, что иногда необходимо указывать полный путь до исполняемого файла.</a:t>
            </a:r>
          </a:p>
        </p:txBody>
      </p:sp>
      <p:sp>
        <p:nvSpPr>
          <p:cNvPr id="34820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34821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pic>
        <p:nvPicPr>
          <p:cNvPr id="348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65888" y="1052513"/>
            <a:ext cx="3095625" cy="519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3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722A0E5-2040-4B55-B262-38F635B96768}" type="slidenum">
              <a:rPr lang="ru-RU" altLang="ru-RU" sz="1000" smtClean="0"/>
              <a:pPr/>
              <a:t>31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Дополнительные задания</a:t>
            </a:r>
          </a:p>
        </p:txBody>
      </p:sp>
      <p:sp>
        <p:nvSpPr>
          <p:cNvPr id="3584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Реализовать умножение матрицы на вектор в режиме </a:t>
            </a:r>
            <a:r>
              <a:rPr lang="en-US" altLang="ru-RU" smtClean="0"/>
              <a:t>Offload</a:t>
            </a:r>
            <a:r>
              <a:rPr lang="ru-RU" altLang="ru-RU" smtClean="0"/>
              <a:t>.</a:t>
            </a:r>
          </a:p>
          <a:p>
            <a:r>
              <a:rPr lang="ru-RU" altLang="ru-RU" smtClean="0"/>
              <a:t>Реализовать умножение матрицы на вектор в режиме работы только на сопроцессоре. Считать, что программа предназначена для выполнения на одном сопроцессоре.</a:t>
            </a:r>
          </a:p>
          <a:p>
            <a:r>
              <a:rPr lang="ru-RU" altLang="ru-RU" smtClean="0"/>
              <a:t>Реализовать умножение матрицы на вектор в симметричном режиме. Обеспечить два уровня параллелизма – одновременное выполнение умножения строк матрицы на вектор и параллельное вычисление скалярного произведения векторов.</a:t>
            </a:r>
          </a:p>
        </p:txBody>
      </p:sp>
      <p:sp>
        <p:nvSpPr>
          <p:cNvPr id="35844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35845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sp>
        <p:nvSpPr>
          <p:cNvPr id="35846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8AB16EE-8496-46CE-9F0C-B2D39DAEE249}" type="slidenum">
              <a:rPr lang="ru-RU" altLang="ru-RU" sz="1000" smtClean="0"/>
              <a:pPr/>
              <a:t>32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Литература</a:t>
            </a:r>
          </a:p>
        </p:txBody>
      </p:sp>
      <p:sp>
        <p:nvSpPr>
          <p:cNvPr id="3686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ru-RU" smtClean="0"/>
              <a:t>Intel Xeon Phi Coprocessor System Software Developers Guide, revision 2.03, 2012</a:t>
            </a:r>
            <a:endParaRPr lang="ru-RU" altLang="ru-RU" smtClean="0"/>
          </a:p>
          <a:p>
            <a:r>
              <a:rPr lang="en-US" altLang="ru-RU" smtClean="0"/>
              <a:t>Best Known Methods for Using OpenMP on Intel Many Integrated Core (Intel MIC) Architecture, Volume 1a, January 29, 2013</a:t>
            </a:r>
            <a:endParaRPr lang="ru-RU" altLang="ru-RU" smtClean="0"/>
          </a:p>
          <a:p>
            <a:r>
              <a:rPr lang="en-US" altLang="ru-RU" smtClean="0"/>
              <a:t>Green R.W. Effective Use of the Intel Compiler's Offload Features: [</a:t>
            </a:r>
            <a:r>
              <a:rPr lang="en-US" altLang="ru-RU" smtClean="0">
                <a:hlinkClick r:id="rId2"/>
              </a:rPr>
              <a:t>http://software.intel.com/en-us/articles/effective-use-of-the-intel-compilers-offload-features</a:t>
            </a:r>
            <a:r>
              <a:rPr lang="en-US" altLang="ru-RU" smtClean="0"/>
              <a:t>]</a:t>
            </a:r>
            <a:endParaRPr lang="ru-RU" altLang="ru-RU" smtClean="0"/>
          </a:p>
        </p:txBody>
      </p:sp>
      <p:sp>
        <p:nvSpPr>
          <p:cNvPr id="36868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36869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sp>
        <p:nvSpPr>
          <p:cNvPr id="36870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62073B2-6111-405C-9B16-77835AD25793}" type="slidenum">
              <a:rPr lang="ru-RU" altLang="ru-RU" sz="1000" smtClean="0"/>
              <a:pPr/>
              <a:t>33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smtClean="0"/>
              <a:t>Авторский коллектив</a:t>
            </a:r>
          </a:p>
        </p:txBody>
      </p:sp>
      <p:sp>
        <p:nvSpPr>
          <p:cNvPr id="37891" name="Содержимое 2"/>
          <p:cNvSpPr>
            <a:spLocks noGrp="1"/>
          </p:cNvSpPr>
          <p:nvPr>
            <p:ph idx="1"/>
          </p:nvPr>
        </p:nvSpPr>
        <p:spPr>
          <a:xfrm>
            <a:off x="166688" y="1196975"/>
            <a:ext cx="9244012" cy="4968875"/>
          </a:xfrm>
        </p:spPr>
        <p:txBody>
          <a:bodyPr/>
          <a:lstStyle/>
          <a:p>
            <a:pPr eaLnBrk="1" hangingPunct="1"/>
            <a:r>
              <a:rPr lang="ru-RU" altLang="ru-RU" smtClean="0"/>
              <a:t>Горшков Антон Валерьевич,</a:t>
            </a:r>
            <a:br>
              <a:rPr lang="ru-RU" altLang="ru-RU" smtClean="0"/>
            </a:br>
            <a:r>
              <a:rPr lang="ru-RU" altLang="ru-RU" smtClean="0"/>
              <a:t>ассистент кафедры Математического обеспечения ЭВМ факультета ВМК ННГУ.</a:t>
            </a:r>
            <a:br>
              <a:rPr lang="ru-RU" altLang="ru-RU" smtClean="0"/>
            </a:br>
            <a:r>
              <a:rPr lang="en-US" altLang="ru-RU" smtClean="0">
                <a:hlinkClick r:id="rId3"/>
              </a:rPr>
              <a:t>anton.v.gorshkov@gmail.com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en-US" altLang="ru-RU" smtClean="0"/>
          </a:p>
        </p:txBody>
      </p:sp>
      <p:sp>
        <p:nvSpPr>
          <p:cNvPr id="37892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37893" name="Нижний колонтитул 6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sp>
        <p:nvSpPr>
          <p:cNvPr id="37894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6A5E9E1-7390-411D-B0C0-39F1785110AE}" type="slidenum">
              <a:rPr lang="ru-RU" altLang="ru-RU" sz="1000" smtClean="0"/>
              <a:pPr/>
              <a:t>34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Цели работы</a:t>
            </a: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b="1" smtClean="0"/>
              <a:t>Изучение режимов и способов компиляции и запуска программ на Intel Xeon Phi:</a:t>
            </a:r>
          </a:p>
          <a:p>
            <a:pPr lvl="1"/>
            <a:r>
              <a:rPr lang="ru-RU" altLang="ru-RU" smtClean="0"/>
              <a:t>Изучение моделей программирования на Intel Xeon Phi</a:t>
            </a:r>
          </a:p>
          <a:p>
            <a:pPr lvl="1"/>
            <a:r>
              <a:rPr lang="ru-RU" altLang="ru-RU" smtClean="0"/>
              <a:t>Освоение способов компиляции и запуска программ на одном или нескольких сопроцессорах применительно к каждой из рассматриваемых моделей программирования</a:t>
            </a:r>
          </a:p>
        </p:txBody>
      </p:sp>
      <p:sp>
        <p:nvSpPr>
          <p:cNvPr id="7172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7173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sp>
        <p:nvSpPr>
          <p:cNvPr id="7174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3AA2B80-301E-4DB0-ACE0-620D43D2E469}" type="slidenum">
              <a:rPr lang="ru-RU" altLang="ru-RU" sz="1000" smtClean="0"/>
              <a:pPr/>
              <a:t>4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Тестовая инфраструктура</a:t>
            </a:r>
          </a:p>
        </p:txBody>
      </p:sp>
      <p:sp>
        <p:nvSpPr>
          <p:cNvPr id="8195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8196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88950" y="1268413"/>
          <a:ext cx="8915400" cy="2855912"/>
        </p:xfrm>
        <a:graphic>
          <a:graphicData uri="http://schemas.openxmlformats.org/drawingml/2006/table">
            <a:tbl>
              <a:tblPr bandRow="1">
                <a:tableStyleId>{C4B1156A-380E-4F78-BDF5-A606A8083BF9}</a:tableStyleId>
              </a:tblPr>
              <a:tblGrid>
                <a:gridCol w="3662446"/>
                <a:gridCol w="5252954"/>
              </a:tblGrid>
              <a:tr h="561578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dirty="0">
                          <a:effectLst/>
                        </a:rPr>
                        <a:t>Процессор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>
                          <a:effectLst/>
                        </a:rPr>
                        <a:t>Intel </a:t>
                      </a:r>
                      <a:r>
                        <a:rPr lang="en-US" sz="2000" smtClean="0">
                          <a:effectLst/>
                        </a:rPr>
                        <a:t>Xeon </a:t>
                      </a:r>
                      <a:r>
                        <a:rPr lang="en-US" sz="2000" dirty="0">
                          <a:effectLst/>
                        </a:rPr>
                        <a:t>E5-2690 (2.9 GHz, 8 </a:t>
                      </a:r>
                      <a:r>
                        <a:rPr lang="ru-RU" sz="2000" dirty="0">
                          <a:effectLst/>
                        </a:rPr>
                        <a:t>ядер</a:t>
                      </a:r>
                      <a:r>
                        <a:rPr lang="en-US" sz="2000" dirty="0">
                          <a:effectLst/>
                        </a:rPr>
                        <a:t>)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61578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dirty="0">
                          <a:effectLst/>
                        </a:rPr>
                        <a:t>Сопроцессор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</a:rPr>
                        <a:t>Intel Xeon Phi </a:t>
                      </a:r>
                      <a:r>
                        <a:rPr lang="en-US" sz="2000" dirty="0" smtClean="0">
                          <a:effectLst/>
                        </a:rPr>
                        <a:t>7110X</a:t>
                      </a:r>
                      <a:r>
                        <a:rPr lang="ru-RU" sz="2000" dirty="0" smtClean="0">
                          <a:effectLst/>
                        </a:rPr>
                        <a:t> (61 ядро, 244 потока)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61578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dirty="0">
                          <a:effectLst/>
                        </a:rPr>
                        <a:t>Память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</a:rPr>
                        <a:t>64 Gb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61578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>
                          <a:effectLst/>
                        </a:rPr>
                        <a:t>Операционная система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 dirty="0" err="1">
                          <a:effectLst/>
                        </a:rPr>
                        <a:t>Linux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CentOS</a:t>
                      </a:r>
                      <a:r>
                        <a:rPr lang="ru-RU" sz="2000" dirty="0">
                          <a:effectLst/>
                        </a:rPr>
                        <a:t> 6.2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09599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2000">
                          <a:effectLst/>
                        </a:rPr>
                        <a:t>Компилятор, профилировщик, отладчик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</a:rPr>
                        <a:t>Intel C/C++ Compiler 13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217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BC46138-77F5-4527-B4E7-3F1EF3FB404F}" type="slidenum">
              <a:rPr lang="ru-RU" altLang="ru-RU" sz="1000" smtClean="0"/>
              <a:pPr/>
              <a:t>5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Тестовая инфраструктура</a:t>
            </a:r>
          </a:p>
        </p:txBody>
      </p:sp>
      <p:sp>
        <p:nvSpPr>
          <p:cNvPr id="9219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9220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sp>
        <p:nvSpPr>
          <p:cNvPr id="922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ru-RU" smtClean="0"/>
              <a:t>URL: </a:t>
            </a:r>
            <a:r>
              <a:rPr lang="ru-RU" altLang="ru-RU" u="sng" smtClean="0">
                <a:hlinkClick r:id="rId2"/>
              </a:rPr>
              <a:t>tornado.hpc.susu.ac.ru</a:t>
            </a:r>
            <a:endParaRPr lang="en-US" altLang="ru-RU" smtClean="0"/>
          </a:p>
          <a:p>
            <a:r>
              <a:rPr lang="ru-RU" altLang="ru-RU" smtClean="0"/>
              <a:t>Логины: </a:t>
            </a:r>
            <a:r>
              <a:rPr lang="en-US" altLang="ru-RU" b="1" smtClean="0"/>
              <a:t>fpk1</a:t>
            </a:r>
            <a:r>
              <a:rPr lang="en-US" altLang="ru-RU" smtClean="0"/>
              <a:t> – </a:t>
            </a:r>
            <a:r>
              <a:rPr lang="en-US" altLang="ru-RU" b="1" smtClean="0"/>
              <a:t>fpk16</a:t>
            </a:r>
          </a:p>
          <a:p>
            <a:r>
              <a:rPr lang="ru-RU" altLang="ru-RU" smtClean="0"/>
              <a:t>Пароль: </a:t>
            </a:r>
            <a:r>
              <a:rPr lang="en-US" altLang="ru-RU" b="1" smtClean="0"/>
              <a:t>xeonphipass</a:t>
            </a:r>
          </a:p>
          <a:p>
            <a:r>
              <a:rPr lang="ru-RU" altLang="ru-RU" smtClean="0"/>
              <a:t>При запросе ресурсов необходимо указывать дополнительный ключ – имя резервации:</a:t>
            </a:r>
          </a:p>
          <a:p>
            <a:pPr marL="457200" lvl="1" indent="0">
              <a:buFontTx/>
              <a:buNone/>
            </a:pPr>
            <a:r>
              <a:rPr lang="en-US" altLang="ru-RU" smtClean="0"/>
              <a:t>salloc </a:t>
            </a:r>
            <a:r>
              <a:rPr lang="en-US" altLang="ru-RU" b="1" smtClean="0"/>
              <a:t>--reservation=masterclass</a:t>
            </a:r>
            <a:endParaRPr lang="ru-RU" altLang="ru-RU" b="1" smtClean="0"/>
          </a:p>
          <a:p>
            <a:pPr marL="457200" lvl="1" indent="0">
              <a:buFontTx/>
              <a:buNone/>
            </a:pPr>
            <a:r>
              <a:rPr lang="en-US" altLang="ru-RU" smtClean="0"/>
              <a:t>sbatch </a:t>
            </a:r>
            <a:r>
              <a:rPr lang="en-US" altLang="ru-RU" b="1" smtClean="0"/>
              <a:t>--reservation=masterclass</a:t>
            </a:r>
            <a:endParaRPr lang="ru-RU" altLang="ru-RU" b="1" smtClean="0"/>
          </a:p>
        </p:txBody>
      </p:sp>
      <p:sp>
        <p:nvSpPr>
          <p:cNvPr id="9222" name="Номер слайда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D314EA4-CC71-402E-8BFA-A2EE259488F6}" type="slidenum">
              <a:rPr lang="ru-RU" altLang="ru-RU" sz="1000" smtClean="0"/>
              <a:pPr/>
              <a:t>6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Модели программирования приложений</a:t>
            </a:r>
          </a:p>
        </p:txBody>
      </p:sp>
      <p:sp>
        <p:nvSpPr>
          <p:cNvPr id="10243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10244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pic>
        <p:nvPicPr>
          <p:cNvPr id="10245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8950" y="1196975"/>
            <a:ext cx="9043988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9297B5F-3566-4D95-88C5-BD760E855DD9}" type="slidenum">
              <a:rPr lang="ru-RU" altLang="ru-RU" sz="1000" smtClean="0"/>
              <a:pPr/>
              <a:t>7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Режим </a:t>
            </a:r>
            <a:r>
              <a:rPr lang="en-US" altLang="ru-RU" smtClean="0"/>
              <a:t>offload</a:t>
            </a:r>
            <a:endParaRPr lang="ru-RU" altLang="ru-RU" smtClean="0"/>
          </a:p>
        </p:txBody>
      </p:sp>
      <p:sp>
        <p:nvSpPr>
          <p:cNvPr id="11267" name="Объект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b="1" smtClean="0"/>
              <a:t>Offload модель </a:t>
            </a:r>
            <a:r>
              <a:rPr lang="ru-RU" altLang="ru-RU" smtClean="0"/>
              <a:t>предполагает использование Xeon Phi в режиме сопроцессора, т.е. дополнительного вычислительного устройства, доступ к которому осуществляется с помощью специальных команд из кода, выполняемого на обычном центральном процессоре.</a:t>
            </a:r>
            <a:endParaRPr lang="en-US" altLang="ru-RU" smtClean="0"/>
          </a:p>
          <a:p>
            <a:pPr algn="just"/>
            <a:r>
              <a:rPr lang="ru-RU" altLang="ru-RU" smtClean="0"/>
              <a:t>Поддерживаются языки программирования </a:t>
            </a:r>
            <a:r>
              <a:rPr lang="en-US" altLang="ru-RU" smtClean="0"/>
              <a:t>C/C++ </a:t>
            </a:r>
            <a:r>
              <a:rPr lang="ru-RU" altLang="ru-RU" smtClean="0"/>
              <a:t>и </a:t>
            </a:r>
            <a:r>
              <a:rPr lang="en-US" altLang="ru-RU" smtClean="0"/>
              <a:t>Fortran</a:t>
            </a:r>
            <a:r>
              <a:rPr lang="ru-RU" altLang="ru-RU" smtClean="0"/>
              <a:t>.</a:t>
            </a:r>
          </a:p>
          <a:p>
            <a:pPr algn="just"/>
            <a:r>
              <a:rPr lang="ru-RU" altLang="ru-RU" smtClean="0"/>
              <a:t>При выполнении </a:t>
            </a:r>
            <a:r>
              <a:rPr lang="en-US" altLang="ru-RU" smtClean="0"/>
              <a:t>MPI</a:t>
            </a:r>
            <a:r>
              <a:rPr lang="ru-RU" altLang="ru-RU" smtClean="0"/>
              <a:t> программы в этом режиме, ранги присваиваются только центральным процессорам.</a:t>
            </a:r>
          </a:p>
          <a:p>
            <a:pPr algn="just"/>
            <a:r>
              <a:rPr lang="ru-RU" altLang="ru-RU" smtClean="0"/>
              <a:t>Поддерживается библиотекой </a:t>
            </a:r>
            <a:r>
              <a:rPr lang="en-US" altLang="ru-RU" smtClean="0"/>
              <a:t>Intel MPI</a:t>
            </a:r>
            <a:r>
              <a:rPr lang="ru-RU" altLang="ru-RU" smtClean="0"/>
              <a:t>, начиная с версии 4.0 </a:t>
            </a:r>
            <a:r>
              <a:rPr lang="en-US" altLang="ru-RU" smtClean="0"/>
              <a:t>update</a:t>
            </a:r>
            <a:r>
              <a:rPr lang="ru-RU" altLang="ru-RU" smtClean="0"/>
              <a:t> 3, для операционных систем семейства </a:t>
            </a:r>
            <a:r>
              <a:rPr lang="en-US" altLang="ru-RU" smtClean="0"/>
              <a:t>Linux</a:t>
            </a:r>
            <a:r>
              <a:rPr lang="ru-RU" altLang="ru-RU" smtClean="0"/>
              <a:t> при условии, что в качестве центрального процессора выступает процессор семейства </a:t>
            </a:r>
            <a:r>
              <a:rPr lang="en-US" altLang="ru-RU" smtClean="0"/>
              <a:t>Intel Xeon</a:t>
            </a:r>
            <a:r>
              <a:rPr lang="ru-RU" altLang="ru-RU" smtClean="0"/>
              <a:t>.</a:t>
            </a:r>
          </a:p>
        </p:txBody>
      </p:sp>
      <p:sp>
        <p:nvSpPr>
          <p:cNvPr id="11268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11269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sp>
        <p:nvSpPr>
          <p:cNvPr id="11270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709FC89-4182-4500-92F7-B99C0A302C2C}" type="slidenum">
              <a:rPr lang="ru-RU" altLang="ru-RU" sz="1000" smtClean="0"/>
              <a:pPr/>
              <a:t>8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Режим </a:t>
            </a:r>
            <a:r>
              <a:rPr lang="en-US" altLang="ru-RU" smtClean="0"/>
              <a:t>offload</a:t>
            </a:r>
            <a:r>
              <a:rPr lang="ru-RU" altLang="ru-RU" smtClean="0"/>
              <a:t>: вывод максимального числа потоков сопроцессора…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ru-RU" dirty="0" smtClean="0"/>
              <a:t>Изучите код исходного файла </a:t>
            </a:r>
            <a:r>
              <a:rPr lang="en-US" b="1" dirty="0" smtClean="0"/>
              <a:t>main.cpp</a:t>
            </a:r>
            <a:r>
              <a:rPr lang="en-US" dirty="0" smtClean="0"/>
              <a:t>, </a:t>
            </a:r>
            <a:r>
              <a:rPr lang="ru-RU" dirty="0" smtClean="0"/>
              <a:t>который находится в папке </a:t>
            </a:r>
            <a:r>
              <a:rPr lang="en-US" b="1" dirty="0" smtClean="0"/>
              <a:t>./lab1_1_thread_test</a:t>
            </a:r>
            <a:r>
              <a:rPr lang="ru-RU" dirty="0" smtClean="0"/>
              <a:t>.</a:t>
            </a:r>
            <a:endParaRPr lang="en-US" b="1" dirty="0"/>
          </a:p>
          <a:p>
            <a:pPr algn="just">
              <a:defRPr/>
            </a:pPr>
            <a:r>
              <a:rPr lang="ru-RU" dirty="0" smtClean="0"/>
              <a:t>Скомпилируйте файл с помощью </a:t>
            </a:r>
            <a:r>
              <a:rPr lang="en-US" dirty="0" smtClean="0"/>
              <a:t>Intel Compiler: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-02 -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main.cpp –o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lab1_thread_test</a:t>
            </a:r>
          </a:p>
          <a:p>
            <a:pPr algn="just">
              <a:defRPr/>
            </a:pPr>
            <a:r>
              <a:rPr lang="ru-RU" dirty="0" smtClean="0"/>
              <a:t>Для запуска программы с использованием сопроцессора нужно выполнить команду: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mpiexec.hydra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–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perhost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1 ./lab1_thread_test</a:t>
            </a:r>
            <a:endParaRPr lang="ru-R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defRPr/>
            </a:pPr>
            <a:r>
              <a:rPr lang="ru-RU" dirty="0" smtClean="0"/>
              <a:t>Предполагается, что работа ведется на одном узле.</a:t>
            </a:r>
          </a:p>
          <a:p>
            <a:pPr algn="just">
              <a:defRPr/>
            </a:pPr>
            <a:r>
              <a:rPr lang="ru-RU" dirty="0" smtClean="0"/>
              <a:t>Ключ «–</a:t>
            </a:r>
            <a:r>
              <a:rPr lang="en-US" dirty="0" err="1" smtClean="0"/>
              <a:t>perhost</a:t>
            </a:r>
            <a:r>
              <a:rPr lang="ru-RU" dirty="0" smtClean="0"/>
              <a:t> 1»</a:t>
            </a:r>
            <a:r>
              <a:rPr lang="en-US" dirty="0" smtClean="0"/>
              <a:t> </a:t>
            </a:r>
            <a:r>
              <a:rPr lang="ru-RU" dirty="0" smtClean="0"/>
              <a:t>говорит компилятору, что нужно запустить программу в 1 процесс.</a:t>
            </a:r>
          </a:p>
        </p:txBody>
      </p:sp>
      <p:sp>
        <p:nvSpPr>
          <p:cNvPr id="12292" name="Дата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Н. Новгород, 2013 г.</a:t>
            </a:r>
            <a:endParaRPr lang="ru-RU" altLang="ru-RU" sz="1000" smtClean="0"/>
          </a:p>
        </p:txBody>
      </p:sp>
      <p:sp>
        <p:nvSpPr>
          <p:cNvPr id="12293" name="Нижний колонтитул 5"/>
          <p:cNvSpPr>
            <a:spLocks noGrp="1"/>
          </p:cNvSpPr>
          <p:nvPr>
            <p:ph type="ftr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000" smtClean="0"/>
              <a:t>Компиляция и запуск приложений на Intel Xeon Phi</a:t>
            </a:r>
            <a:endParaRPr lang="ru-RU" altLang="ru-RU" sz="1000" smtClean="0"/>
          </a:p>
        </p:txBody>
      </p:sp>
      <p:sp>
        <p:nvSpPr>
          <p:cNvPr id="12294" name="Номер слайда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EBC88CB-D6B5-4BF8-9D1F-72D917D7115A}" type="slidenum">
              <a:rPr lang="ru-RU" altLang="ru-RU" sz="1000" smtClean="0"/>
              <a:pPr/>
              <a:t>9</a:t>
            </a:fld>
            <a:r>
              <a:rPr lang="ru-RU" altLang="ru-RU" sz="1000" smtClean="0"/>
              <a:t> из </a:t>
            </a:r>
            <a:r>
              <a:rPr lang="en-US" altLang="ru-RU" sz="1000" smtClean="0"/>
              <a:t>3</a:t>
            </a:r>
            <a:r>
              <a:rPr lang="ru-RU" altLang="ru-RU" sz="1000" smtClean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ernard MT Condense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ernard MT Condensed" pitchFamily="18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19184</TotalTime>
  <Words>2558</Words>
  <Application>Microsoft Office PowerPoint</Application>
  <PresentationFormat>Лист A4 (210x297 мм)</PresentationFormat>
  <Paragraphs>286</Paragraphs>
  <Slides>34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Оформление по умолчанию</vt:lpstr>
      <vt:lpstr>Лабораторная работа №1 Компиляция и запуск приложений  на Intel Xeon Phi</vt:lpstr>
      <vt:lpstr>Содержание</vt:lpstr>
      <vt:lpstr>Введение</vt:lpstr>
      <vt:lpstr>Цели работы</vt:lpstr>
      <vt:lpstr>Тестовая инфраструктура</vt:lpstr>
      <vt:lpstr>Тестовая инфраструктура</vt:lpstr>
      <vt:lpstr>Модели программирования приложений</vt:lpstr>
      <vt:lpstr>Режим offload</vt:lpstr>
      <vt:lpstr>Режим offload: вывод максимального числа потоков сопроцессора…</vt:lpstr>
      <vt:lpstr>Режим offload: вывод максимального числа потоков сопроцессора…</vt:lpstr>
      <vt:lpstr>Режим offload: вывод максимального числа потоков сопроцессора…</vt:lpstr>
      <vt:lpstr>Режим offload: вывод максимального числа потоков сопроцессора…</vt:lpstr>
      <vt:lpstr>Режим offload: скалярное произведение…</vt:lpstr>
      <vt:lpstr>Режим offload: скалярное произведение…</vt:lpstr>
      <vt:lpstr>Режим offload: скалярное произведение…</vt:lpstr>
      <vt:lpstr>Режим offload: скалярное произведение…</vt:lpstr>
      <vt:lpstr>Режим исполнения на сопроцессоре</vt:lpstr>
      <vt:lpstr>Режим исполнения на сопроцессоре: скалярное произведение на одном Xeon Phi…</vt:lpstr>
      <vt:lpstr>Режим исполнения на сопроцессоре: скалярное произведение на одном Xeon Phi…</vt:lpstr>
      <vt:lpstr>Режим исполнения на сопроцессоре: скалярное произведение на одном Xeon Phi…</vt:lpstr>
      <vt:lpstr>Режим исполнения на сопроцессоре: скалярное произведение на одном Xeon Phi…</vt:lpstr>
      <vt:lpstr>Режим исполнения на сопроцессоре: скалярное произведение на одном Xeon Phi…</vt:lpstr>
      <vt:lpstr>Режим исполнения на сопроцессоре: скалярное произведение на одном Xeon Phi</vt:lpstr>
      <vt:lpstr>Режим исполнения на сопроцессоре: скалярное произведение, MPI версия…</vt:lpstr>
      <vt:lpstr>Режим исполнения на сопроцессоре: скалярное произведение, MPI версия…</vt:lpstr>
      <vt:lpstr>Режим исполнения на сопроцессоре: скалярное произведение, MPI версия</vt:lpstr>
      <vt:lpstr>Симметричный режим</vt:lpstr>
      <vt:lpstr>Симметричный режим: скалярное произведение, MPI версия…</vt:lpstr>
      <vt:lpstr>Симметричный режим: скалярное произведение, MPI версия…</vt:lpstr>
      <vt:lpstr>Симметричный режим: скалярное произведение, MPI версия…</vt:lpstr>
      <vt:lpstr>Симметричный режим: скалярное произведение, MPI версия</vt:lpstr>
      <vt:lpstr>Дополнительные задания</vt:lpstr>
      <vt:lpstr>Литература</vt:lpstr>
      <vt:lpstr>Авторский коллектив</vt:lpstr>
    </vt:vector>
  </TitlesOfParts>
  <Company>Нижегородский университет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Лабораторная работа №1 Компиляция и запуск приложений  на Intel Xeon Phi</dc:title>
  <dc:creator>Master</dc:creator>
  <cp:lastModifiedBy>Alexander V. Sysoyev</cp:lastModifiedBy>
  <cp:revision>2238</cp:revision>
  <dcterms:created xsi:type="dcterms:W3CDTF">2004-08-14T10:27:56Z</dcterms:created>
  <dcterms:modified xsi:type="dcterms:W3CDTF">2013-12-30T15:00:31Z</dcterms:modified>
</cp:coreProperties>
</file>