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478" r:id="rId2"/>
    <p:sldId id="639" r:id="rId3"/>
    <p:sldId id="719" r:id="rId4"/>
    <p:sldId id="721" r:id="rId5"/>
    <p:sldId id="779" r:id="rId6"/>
    <p:sldId id="753" r:id="rId7"/>
    <p:sldId id="754" r:id="rId8"/>
    <p:sldId id="755" r:id="rId9"/>
    <p:sldId id="756" r:id="rId10"/>
    <p:sldId id="757" r:id="rId11"/>
    <p:sldId id="759" r:id="rId12"/>
    <p:sldId id="760" r:id="rId13"/>
    <p:sldId id="763" r:id="rId14"/>
    <p:sldId id="761" r:id="rId15"/>
    <p:sldId id="764" r:id="rId16"/>
    <p:sldId id="765" r:id="rId17"/>
    <p:sldId id="766" r:id="rId18"/>
    <p:sldId id="767" r:id="rId19"/>
    <p:sldId id="768" r:id="rId20"/>
    <p:sldId id="770" r:id="rId21"/>
    <p:sldId id="769" r:id="rId22"/>
    <p:sldId id="771" r:id="rId23"/>
    <p:sldId id="772" r:id="rId24"/>
    <p:sldId id="780" r:id="rId25"/>
    <p:sldId id="773" r:id="rId26"/>
    <p:sldId id="774" r:id="rId27"/>
    <p:sldId id="775" r:id="rId28"/>
    <p:sldId id="776" r:id="rId29"/>
    <p:sldId id="777" r:id="rId30"/>
    <p:sldId id="778" r:id="rId31"/>
    <p:sldId id="781" r:id="rId32"/>
    <p:sldId id="782" r:id="rId33"/>
    <p:sldId id="783" r:id="rId34"/>
    <p:sldId id="784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795" r:id="rId46"/>
    <p:sldId id="796" r:id="rId47"/>
    <p:sldId id="797" r:id="rId48"/>
    <p:sldId id="798" r:id="rId49"/>
    <p:sldId id="799" r:id="rId50"/>
    <p:sldId id="800" r:id="rId51"/>
    <p:sldId id="801" r:id="rId52"/>
    <p:sldId id="802" r:id="rId53"/>
    <p:sldId id="803" r:id="rId54"/>
    <p:sldId id="804" r:id="rId55"/>
    <p:sldId id="805" r:id="rId56"/>
    <p:sldId id="806" r:id="rId57"/>
    <p:sldId id="807" r:id="rId58"/>
    <p:sldId id="808" r:id="rId59"/>
    <p:sldId id="809" r:id="rId60"/>
    <p:sldId id="810" r:id="rId61"/>
    <p:sldId id="811" r:id="rId62"/>
    <p:sldId id="812" r:id="rId63"/>
    <p:sldId id="813" r:id="rId64"/>
    <p:sldId id="814" r:id="rId65"/>
    <p:sldId id="815" r:id="rId66"/>
    <p:sldId id="816" r:id="rId67"/>
    <p:sldId id="817" r:id="rId68"/>
    <p:sldId id="818" r:id="rId69"/>
    <p:sldId id="819" r:id="rId70"/>
    <p:sldId id="820" r:id="rId71"/>
    <p:sldId id="821" r:id="rId72"/>
    <p:sldId id="822" r:id="rId73"/>
    <p:sldId id="823" r:id="rId74"/>
    <p:sldId id="720" r:id="rId75"/>
    <p:sldId id="749" r:id="rId76"/>
    <p:sldId id="750" r:id="rId77"/>
    <p:sldId id="751" r:id="rId78"/>
    <p:sldId id="752" r:id="rId79"/>
    <p:sldId id="513" r:id="rId80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63D"/>
    <a:srgbClr val="0969CD"/>
    <a:srgbClr val="CCCCCC"/>
    <a:srgbClr val="FF0000"/>
    <a:srgbClr val="FFFF00"/>
    <a:srgbClr val="CC0000"/>
    <a:srgbClr val="808080"/>
    <a:srgbClr val="7575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9857" autoAdjust="0"/>
  </p:normalViewPr>
  <p:slideViewPr>
    <p:cSldViewPr>
      <p:cViewPr>
        <p:scale>
          <a:sx n="90" d="100"/>
          <a:sy n="90" d="100"/>
        </p:scale>
        <p:origin x="-840" y="-4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1C3A42-D2D4-4AF3-932B-3E5B5C2DB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1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05540A-B21F-45B1-87E0-39CDCD34E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865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31A466-9F27-4769-A1FC-37793891492A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F5BD409-3EC0-4B68-88C7-13758AED100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08413EE-4753-43ED-989F-D5278D92950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6B56864-DC89-475B-81C0-432961530395}" type="slidenum">
              <a:rPr lang="ru-RU" altLang="ru-RU" smtClean="0"/>
              <a:pPr/>
              <a:t>79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0" y="115888"/>
            <a:ext cx="9945688" cy="1406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2400" b="1" smtClean="0">
                <a:latin typeface="Arial" charset="0"/>
              </a:rPr>
              <a:t>Нижегородский государственный университет </a:t>
            </a:r>
            <a:r>
              <a:rPr lang="en-US" sz="2400" b="1" smtClean="0">
                <a:latin typeface="Arial" charset="0"/>
              </a:rPr>
              <a:t/>
            </a:r>
            <a:br>
              <a:rPr lang="en-US" sz="2400" b="1" smtClean="0">
                <a:latin typeface="Arial" charset="0"/>
              </a:rPr>
            </a:br>
            <a:r>
              <a:rPr lang="ru-RU" sz="2400" b="1" smtClean="0">
                <a:latin typeface="Arial" charset="0"/>
              </a:rPr>
              <a:t>им.</a:t>
            </a:r>
            <a:r>
              <a:rPr lang="en-US" sz="2400" b="1" smtClean="0">
                <a:latin typeface="Arial" charset="0"/>
              </a:rPr>
              <a:t> </a:t>
            </a:r>
            <a:r>
              <a:rPr lang="ru-RU" sz="2400" b="1" smtClean="0">
                <a:latin typeface="Arial" charset="0"/>
              </a:rPr>
              <a:t>Н.И.Лобачевского</a:t>
            </a: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2000" b="1" i="1" smtClean="0">
                <a:latin typeface="Arial" charset="0"/>
              </a:rPr>
              <a:t>Факультет Вычислительной математики и кибернетики</a:t>
            </a:r>
            <a:endParaRPr lang="en-US" sz="2000" b="1" i="1" smtClean="0">
              <a:latin typeface="Arial" charset="0"/>
            </a:endParaRPr>
          </a:p>
        </p:txBody>
      </p:sp>
      <p:pic>
        <p:nvPicPr>
          <p:cNvPr id="5" name="Picture 13" descr="NNGU_Logo_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26035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Элементы оптимизации прикладных программ для Intel Xeon Phi. Intel Compiler</a:t>
            </a:r>
            <a:endParaRPr lang="ru-RU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algn="l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6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3" descr="NNGU_Logo_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C965-3916-4578-984E-3826AB7FC4FA}" type="slidenum">
              <a:rPr lang="ru-RU"/>
              <a:pPr>
                <a:defRPr/>
              </a:pPr>
              <a:t>‹#›</a:t>
            </a:fld>
            <a:r>
              <a:rPr lang="ru-RU" dirty="0"/>
              <a:t> из 79</a:t>
            </a:r>
          </a:p>
        </p:txBody>
      </p:sp>
      <p:sp>
        <p:nvSpPr>
          <p:cNvPr id="10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Элементы оптимизации прикладных программ для Intel Xeon Phi. Intel Compiler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3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196975"/>
            <a:ext cx="43815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196975"/>
            <a:ext cx="43815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Элементы оптимизации прикладных программ для Intel Xeon Phi. Intel Compiler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701A6-8334-4A62-9965-1ACF83550F87}" type="slidenum">
              <a:rPr lang="ru-RU"/>
              <a:pPr>
                <a:defRPr/>
              </a:pPr>
              <a:t>‹#›</a:t>
            </a:fld>
            <a:r>
              <a:rPr lang="ru-RU" dirty="0"/>
              <a:t> из 79</a:t>
            </a:r>
          </a:p>
        </p:txBody>
      </p:sp>
    </p:spTree>
    <p:extLst>
      <p:ext uri="{BB962C8B-B14F-4D97-AF65-F5344CB8AC3E}">
        <p14:creationId xmlns:p14="http://schemas.microsoft.com/office/powerpoint/2010/main" xmlns="" val="119813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07963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5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650" y="6408738"/>
            <a:ext cx="2051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8313" y="6410325"/>
            <a:ext cx="57610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Элементы оптимизации прикладных программ для Intel Xeon Phi. Intel Compiler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963" y="6408738"/>
            <a:ext cx="9350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91126A-96D8-4FDE-96CB-8F7DF9997B0B}" type="slidenum">
              <a:rPr lang="ru-RU"/>
              <a:pPr>
                <a:defRPr/>
              </a:pPr>
              <a:t>‹#›</a:t>
            </a:fld>
            <a:r>
              <a:rPr lang="ru-RU" dirty="0"/>
              <a:t> из 79</a:t>
            </a: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4" name="Picture 13" descr="NNGU_Logo_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3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intel.com/sites/products/documentation/doclib/iss/2013/compiler/cpp-lin/GUID-42986DEF-8710-453A-9DAC-2086EE55F1F5.htm" TargetMode="External"/><Relationship Id="rId2" Type="http://schemas.openxmlformats.org/officeDocument/2006/relationships/hyperlink" Target="https://hpcforge.org/plugins/mediawiki/wiki/pracewp8/images/6/68/XeonPhi.pdf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intel.com/en-us/articles/effective-use-of-the-intel-compilers-offload-features" TargetMode="External"/><Relationship Id="rId2" Type="http://schemas.openxmlformats.org/officeDocument/2006/relationships/hyperlink" Target="http://software.intel.com/sites/products/documentation/studio/composer/en-us/2011Update/compiler_c/cref_cls/common/cppref_pragma_simd.htm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intel.com/en-us/articles/data-alignment-to-assist-vectorization" TargetMode="External"/><Relationship Id="rId2" Type="http://schemas.openxmlformats.org/officeDocument/2006/relationships/hyperlink" Target="http://software.intel.com/en-us/articles/overview-of-vectorization-reports-and-new-vec-report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ftware.intel.com/en-us/articles/outer-loop-vectorization" TargetMode="External"/><Relationship Id="rId4" Type="http://schemas.openxmlformats.org/officeDocument/2006/relationships/hyperlink" Target="http://software.intel.com/en-us/articles/outer-loop-vectorization-via-intel-cilk-plus-array-notations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software.intel.com/en-us/articles/a-case-study-comparing-aos-arrays-of-structures-and-soa-structures-of-arrays-data-layouts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intel.com/sites/products/cilk-plus/cilk_plus_language_specification.pdf" TargetMode="External"/><Relationship Id="rId2" Type="http://schemas.openxmlformats.org/officeDocument/2006/relationships/hyperlink" Target="http://software.intel.com/sites/products/evaluation-guides/docs/cilk-plus-evaluation-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ftware.intel.com/en-us/mic-developer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.v.gorshkov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288" y="3195638"/>
            <a:ext cx="8420100" cy="1200329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 smtClean="0"/>
              <a:t>Лекция </a:t>
            </a:r>
            <a:r>
              <a:rPr lang="ru-RU" altLang="ru-RU" sz="2400" dirty="0" smtClean="0"/>
              <a:t>№</a:t>
            </a:r>
            <a:r>
              <a:rPr lang="en-US" altLang="ru-RU" sz="2400" smtClean="0"/>
              <a:t>5</a:t>
            </a:r>
            <a:r>
              <a:rPr lang="en-US" altLang="ru-RU" sz="2400" smtClean="0"/>
              <a:t/>
            </a:r>
            <a:br>
              <a:rPr lang="en-US" altLang="ru-RU" sz="2400" smtClean="0"/>
            </a:br>
            <a:r>
              <a:rPr lang="ru-RU" altLang="ru-RU" sz="2400" dirty="0" smtClean="0"/>
              <a:t>Элементы </a:t>
            </a:r>
            <a:r>
              <a:rPr lang="ru-RU" altLang="ru-RU" sz="2400" dirty="0" smtClean="0"/>
              <a:t>оптимизации прикладных программ </a:t>
            </a:r>
            <a:r>
              <a:rPr lang="en-US" altLang="ru-RU" sz="2400" dirty="0" smtClean="0"/>
              <a:t/>
            </a:r>
            <a:br>
              <a:rPr lang="en-US" altLang="ru-RU" sz="2400" dirty="0" smtClean="0"/>
            </a:br>
            <a:r>
              <a:rPr lang="ru-RU" altLang="ru-RU" sz="2400" dirty="0" smtClean="0"/>
              <a:t>для </a:t>
            </a:r>
            <a:r>
              <a:rPr lang="en-US" altLang="ru-RU" sz="2400" dirty="0" smtClean="0"/>
              <a:t>Intel Xeon Phi. Intel Compiler</a:t>
            </a:r>
            <a:endParaRPr lang="ru-RU" altLang="ru-RU" sz="2400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2205038"/>
            <a:ext cx="9047163" cy="46196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Программирование для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 Xeon Phi</a:t>
            </a: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00475" y="5591175"/>
            <a:ext cx="590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 dirty="0">
                <a:latin typeface="Arial" pitchFamily="34" charset="0"/>
              </a:rPr>
              <a:t>Горшков А.В.</a:t>
            </a:r>
          </a:p>
          <a:p>
            <a:r>
              <a:rPr lang="ru-RU" altLang="ru-RU" sz="2000" dirty="0">
                <a:latin typeface="Arial" pitchFamily="34" charset="0"/>
              </a:rPr>
              <a:t>Кафедра математического обеспечения ЭВМ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321425" y="4724400"/>
            <a:ext cx="3576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  <a:latin typeface="Arial" pitchFamily="34" charset="0"/>
              </a:rPr>
              <a:t>При поддержке компании </a:t>
            </a:r>
            <a:r>
              <a:rPr lang="en-US" altLang="ru-RU" i="1">
                <a:solidFill>
                  <a:srgbClr val="000000"/>
                </a:solidFill>
                <a:latin typeface="Arial" pitchFamily="34" charset="0"/>
              </a:rPr>
              <a:t>Intel</a:t>
            </a:r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механизм вызова функции на сопроцессоре</a:t>
            </a:r>
          </a:p>
        </p:txBody>
      </p:sp>
      <p:sp>
        <p:nvSpPr>
          <p:cNvPr id="13315" name="Объект 10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2565400"/>
          </a:xfrm>
        </p:spPr>
        <p:txBody>
          <a:bodyPr/>
          <a:lstStyle/>
          <a:p>
            <a:r>
              <a:rPr lang="ru-RU" altLang="ru-RU" sz="2200" smtClean="0"/>
              <a:t>На сопроцессоре выделяется память под массивы </a:t>
            </a:r>
            <a:r>
              <a:rPr lang="en-US" altLang="ru-RU" sz="2200" b="1" smtClean="0"/>
              <a:t>a</a:t>
            </a:r>
            <a:r>
              <a:rPr lang="ru-RU" altLang="ru-RU" sz="2200" b="1" smtClean="0"/>
              <a:t>[]</a:t>
            </a:r>
            <a:r>
              <a:rPr lang="ru-RU" altLang="ru-RU" sz="2200" smtClean="0"/>
              <a:t> и </a:t>
            </a:r>
            <a:r>
              <a:rPr lang="en-US" altLang="ru-RU" sz="2200" b="1" smtClean="0"/>
              <a:t>b</a:t>
            </a:r>
            <a:r>
              <a:rPr lang="ru-RU" altLang="ru-RU" sz="2200" b="1" smtClean="0"/>
              <a:t>[]</a:t>
            </a:r>
            <a:r>
              <a:rPr lang="ru-RU" altLang="ru-RU" sz="2200" smtClean="0"/>
              <a:t>.</a:t>
            </a:r>
          </a:p>
          <a:p>
            <a:r>
              <a:rPr lang="ru-RU" altLang="ru-RU" sz="2200" smtClean="0"/>
              <a:t>Выполняется передача данных (всех массивов и переменных) на сопроцессор.</a:t>
            </a:r>
          </a:p>
          <a:p>
            <a:r>
              <a:rPr lang="ru-RU" altLang="ru-RU" sz="2200" smtClean="0"/>
              <a:t>Функция запускается на исполнение на </a:t>
            </a:r>
            <a:r>
              <a:rPr lang="en-US" altLang="ru-RU" sz="2200" smtClean="0"/>
              <a:t>Intel Xeon Phi</a:t>
            </a:r>
            <a:r>
              <a:rPr lang="ru-RU" altLang="ru-RU" sz="2200" smtClean="0"/>
              <a:t>.</a:t>
            </a:r>
          </a:p>
          <a:p>
            <a:r>
              <a:rPr lang="ru-RU" altLang="ru-RU" sz="2000" smtClean="0"/>
              <a:t>Выполняется передача данных (всех массивов) с сопроцессора в оперативную память.</a:t>
            </a:r>
          </a:p>
          <a:p>
            <a:r>
              <a:rPr lang="ru-RU" altLang="ru-RU" sz="2000" smtClean="0"/>
              <a:t>Удаляется память на сопроцессоре.</a:t>
            </a:r>
          </a:p>
          <a:p>
            <a:endParaRPr lang="ru-RU" altLang="ru-RU" sz="2200" smtClean="0"/>
          </a:p>
        </p:txBody>
      </p:sp>
      <p:sp>
        <p:nvSpPr>
          <p:cNvPr id="13316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762375"/>
            <a:ext cx="66976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Дата 1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13319" name="Номер слайда 1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74D55C-872C-4F63-8321-8AC3CFAF0F5A}" type="slidenum">
              <a:rPr lang="ru-RU" altLang="ru-RU" sz="1000" smtClean="0"/>
              <a:pPr/>
              <a:t>10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памятью…</a:t>
            </a:r>
          </a:p>
        </p:txBody>
      </p:sp>
      <p:sp>
        <p:nvSpPr>
          <p:cNvPr id="14339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025" y="1052513"/>
          <a:ext cx="9361488" cy="489743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120496"/>
                <a:gridCol w="3120496"/>
                <a:gridCol w="3120496"/>
              </a:tblGrid>
              <a:tr h="49694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Операторы (</a:t>
                      </a:r>
                      <a:r>
                        <a:rPr lang="en-US" sz="1800" dirty="0">
                          <a:effectLst/>
                        </a:rPr>
                        <a:t>clauses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r>
                        <a:rPr lang="ru-RU" sz="1800">
                          <a:effectLst/>
                        </a:rPr>
                        <a:t>/</a:t>
                      </a:r>
                      <a:r>
                        <a:rPr lang="en-US" sz="1800">
                          <a:effectLst/>
                        </a:rPr>
                        <a:t>C</a:t>
                      </a:r>
                      <a:r>
                        <a:rPr lang="ru-RU" sz="1800">
                          <a:effectLst/>
                        </a:rPr>
                        <a:t>++ синтаксис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Семантика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5487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Target </a:t>
                      </a:r>
                      <a:r>
                        <a:rPr lang="ru-RU" sz="1800">
                          <a:effectLst/>
                        </a:rPr>
                        <a:t>спецификация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target</a:t>
                      </a:r>
                      <a:r>
                        <a:rPr lang="ru-RU" sz="1800">
                          <a:effectLst/>
                        </a:rPr>
                        <a:t>(</a:t>
                      </a:r>
                      <a:r>
                        <a:rPr lang="en-US" sz="1800">
                          <a:effectLst/>
                        </a:rPr>
                        <a:t>name</a:t>
                      </a:r>
                      <a:r>
                        <a:rPr lang="ru-RU" sz="1800">
                          <a:effectLst/>
                        </a:rPr>
                        <a:t>[:</a:t>
                      </a:r>
                      <a:r>
                        <a:rPr lang="en-US" sz="1800">
                          <a:effectLst/>
                        </a:rPr>
                        <a:t>card_number])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Явное указание того, где запускать код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5487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Условный </a:t>
                      </a:r>
                      <a:r>
                        <a:rPr lang="en-US" sz="1800">
                          <a:effectLst/>
                        </a:rPr>
                        <a:t>offload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if (condition)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Запуск кода, если условие истинно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5487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Вход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in (var-list [modifiers])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Копирование с хоста на сопроцессор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5487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Выход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out (var-list [modifiers])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Копирование с сопроцессора на хост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49694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Вход и выход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inout (var-list [modifiers])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Копирование в обе стороны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5487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Отмена копирования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nocopy (var-list [modifiers])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Локальные данные сопроцессора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5487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Асинхронный </a:t>
                      </a:r>
                      <a:r>
                        <a:rPr lang="en-US" sz="1800">
                          <a:effectLst/>
                        </a:rPr>
                        <a:t>offload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signal(signal-slot)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Режим асинхронного </a:t>
                      </a:r>
                      <a:r>
                        <a:rPr lang="en-US" sz="1800" dirty="0">
                          <a:effectLst/>
                        </a:rPr>
                        <a:t>offload’</a:t>
                      </a: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61110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Асинхронный </a:t>
                      </a:r>
                      <a:r>
                        <a:rPr lang="en-US" sz="1800">
                          <a:effectLst/>
                        </a:rPr>
                        <a:t>offload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wait(signal-slot)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Ожидание завершения асинхронного </a:t>
                      </a:r>
                      <a:r>
                        <a:rPr lang="en-US" sz="1800" dirty="0">
                          <a:effectLst/>
                        </a:rPr>
                        <a:t>offload’</a:t>
                      </a: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sp>
        <p:nvSpPr>
          <p:cNvPr id="14382" name="Дата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14383" name="Номер слайда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05DD83-A682-42E6-A01D-39ADBC29AB00}" type="slidenum">
              <a:rPr lang="ru-RU" altLang="ru-RU" sz="1000" smtClean="0"/>
              <a:pPr/>
              <a:t>11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работа с памятью…</a:t>
            </a:r>
          </a:p>
        </p:txBody>
      </p:sp>
      <p:sp>
        <p:nvSpPr>
          <p:cNvPr id="15363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8" y="1052513"/>
          <a:ext cx="9432924" cy="496887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144308"/>
                <a:gridCol w="3144308"/>
                <a:gridCol w="3144308"/>
              </a:tblGrid>
              <a:tr h="55209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Модификаторы</a:t>
                      </a:r>
                      <a:r>
                        <a:rPr lang="en-US" sz="1800" dirty="0">
                          <a:effectLst/>
                        </a:rPr>
                        <a:t> (modifiers)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С</a:t>
                      </a:r>
                      <a:r>
                        <a:rPr lang="en-US" sz="1800" dirty="0" smtClean="0">
                          <a:effectLst/>
                        </a:rPr>
                        <a:t>/C++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</a:rPr>
                        <a:t>синтаксис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Семантика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110419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Размер памяти при копировании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length (element-count-expr)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Размер указывается в элементах, а не в байтах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110419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Условное выделение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alloc_if (condition)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Выделить память на сопроцессоре, если условие истинно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110419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Условное освобождение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free_if (condition)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Удалить память на сопроцессоре, если условие истинно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110419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Выравнивание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align (expression)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Задание минимального выравнивания данных на сопроцессоре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15390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15391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105D9FD-3EB2-4077-9EF6-E2AC3398A6FC}" type="slidenum">
              <a:rPr lang="ru-RU" altLang="ru-RU" sz="1000" smtClean="0"/>
              <a:pPr/>
              <a:t>12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статическая память</a:t>
            </a:r>
          </a:p>
        </p:txBody>
      </p:sp>
      <p:sp>
        <p:nvSpPr>
          <p:cNvPr id="1638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13" y="1052513"/>
            <a:ext cx="8567737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16390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4D47025-731D-424B-8AD4-6C6F2EE01D1A}" type="slidenum">
              <a:rPr lang="ru-RU" altLang="ru-RU" sz="1000" smtClean="0"/>
              <a:pPr/>
              <a:t>13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динамическая память…</a:t>
            </a:r>
          </a:p>
        </p:txBody>
      </p:sp>
      <p:sp>
        <p:nvSpPr>
          <p:cNvPr id="17411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052513"/>
            <a:ext cx="65532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Дата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17414" name="Номер слайда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48C44CA-771B-4D98-9526-17D3BAFA3B20}" type="slidenum">
              <a:rPr lang="ru-RU" altLang="ru-RU" sz="1000" smtClean="0"/>
              <a:pPr/>
              <a:t>14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динамическая память</a:t>
            </a:r>
          </a:p>
        </p:txBody>
      </p:sp>
      <p:sp>
        <p:nvSpPr>
          <p:cNvPr id="18435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052513"/>
            <a:ext cx="72009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18438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E30B1C-D020-4246-BEFC-8E537CC11894}" type="slidenum">
              <a:rPr lang="ru-RU" altLang="ru-RU" sz="1000" smtClean="0"/>
              <a:pPr/>
              <a:t>15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работа с памятью: одновременное выполнение на процессоре и сопроцессоре</a:t>
            </a:r>
          </a:p>
        </p:txBody>
      </p:sp>
      <p:sp>
        <p:nvSpPr>
          <p:cNvPr id="19459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052513"/>
            <a:ext cx="72009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19462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890A51-237C-41FB-85F6-5CD9DF7AECF9}" type="slidenum">
              <a:rPr lang="ru-RU" altLang="ru-RU" sz="1000" smtClean="0"/>
              <a:pPr/>
              <a:t>16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схема двойной буферизации…</a:t>
            </a:r>
          </a:p>
        </p:txBody>
      </p:sp>
      <p:sp>
        <p:nvSpPr>
          <p:cNvPr id="20483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1125538"/>
            <a:ext cx="88011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20486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E566EAA-37F3-4DEC-8837-58FB3D215FB6}" type="slidenum">
              <a:rPr lang="ru-RU" altLang="ru-RU" sz="1000" smtClean="0"/>
              <a:pPr/>
              <a:t>17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схема двойной буферизации…</a:t>
            </a:r>
          </a:p>
        </p:txBody>
      </p:sp>
      <p:sp>
        <p:nvSpPr>
          <p:cNvPr id="2150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38238"/>
            <a:ext cx="87931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21510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87F6FD7-E87D-4AE2-A0A7-D5E1CE1787A9}" type="slidenum">
              <a:rPr lang="ru-RU" altLang="ru-RU" sz="1000" smtClean="0"/>
              <a:pPr/>
              <a:t>18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схема двойной буферизации…</a:t>
            </a:r>
          </a:p>
        </p:txBody>
      </p:sp>
      <p:sp>
        <p:nvSpPr>
          <p:cNvPr id="22531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89138"/>
            <a:ext cx="92757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Дата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22534" name="Номер слайда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FDFE66-DE71-4929-AA33-F221CC215A41}" type="slidenum">
              <a:rPr lang="ru-RU" altLang="ru-RU" sz="1000" smtClean="0"/>
              <a:pPr/>
              <a:t>19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Содержание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95300" y="1196975"/>
            <a:ext cx="9066213" cy="4968875"/>
          </a:xfrm>
        </p:spPr>
        <p:txBody>
          <a:bodyPr/>
          <a:lstStyle/>
          <a:p>
            <a:r>
              <a:rPr lang="ru-RU" altLang="ru-RU" sz="2200" smtClean="0"/>
              <a:t>Введение</a:t>
            </a:r>
          </a:p>
          <a:p>
            <a:r>
              <a:rPr lang="ru-RU" altLang="ru-RU" sz="2200" smtClean="0"/>
              <a:t>Расширения языков программирования </a:t>
            </a:r>
            <a:r>
              <a:rPr lang="en-US" altLang="ru-RU" sz="2200" smtClean="0"/>
              <a:t>C/</a:t>
            </a:r>
            <a:r>
              <a:rPr lang="ru-RU" altLang="ru-RU" sz="2200" smtClean="0"/>
              <a:t>С++</a:t>
            </a:r>
          </a:p>
          <a:p>
            <a:pPr lvl="1"/>
            <a:r>
              <a:rPr lang="ru-RU" altLang="ru-RU" sz="2000" smtClean="0"/>
              <a:t>Явная схема работы с памятью</a:t>
            </a:r>
          </a:p>
          <a:p>
            <a:pPr lvl="1"/>
            <a:r>
              <a:rPr lang="ru-RU" altLang="ru-RU" sz="2000" smtClean="0"/>
              <a:t>Неявная схема работы с памятью</a:t>
            </a:r>
          </a:p>
          <a:p>
            <a:pPr lvl="1"/>
            <a:r>
              <a:rPr lang="ru-RU" altLang="ru-RU" sz="2000" smtClean="0"/>
              <a:t>Сравнение явной и неявной схемы</a:t>
            </a:r>
          </a:p>
          <a:p>
            <a:r>
              <a:rPr lang="ru-RU" altLang="ru-RU" sz="2200" smtClean="0"/>
              <a:t>Векторизация</a:t>
            </a:r>
          </a:p>
          <a:p>
            <a:pPr lvl="1"/>
            <a:r>
              <a:rPr lang="ru-RU" altLang="ru-RU" sz="2000" smtClean="0"/>
              <a:t>Автоматическая векторизация</a:t>
            </a:r>
            <a:endParaRPr lang="en-US" altLang="ru-RU" sz="2000" smtClean="0"/>
          </a:p>
          <a:p>
            <a:pPr lvl="1"/>
            <a:r>
              <a:rPr lang="ru-RU" altLang="ru-RU" sz="2000" smtClean="0"/>
              <a:t>Директива </a:t>
            </a:r>
            <a:r>
              <a:rPr lang="en-US" altLang="ru-RU" sz="2000" smtClean="0"/>
              <a:t>SIMD</a:t>
            </a:r>
          </a:p>
          <a:p>
            <a:pPr lvl="1"/>
            <a:r>
              <a:rPr lang="ru-RU" altLang="ru-RU" sz="2000" smtClean="0"/>
              <a:t>Технология </a:t>
            </a:r>
            <a:r>
              <a:rPr lang="en-US" altLang="ru-RU" sz="2000" smtClean="0"/>
              <a:t>Array Notation</a:t>
            </a:r>
          </a:p>
          <a:p>
            <a:pPr lvl="1"/>
            <a:r>
              <a:rPr lang="ru-RU" altLang="ru-RU" sz="2000" smtClean="0"/>
              <a:t>Элементарные функции</a:t>
            </a:r>
          </a:p>
          <a:p>
            <a:pPr lvl="1"/>
            <a:r>
              <a:rPr lang="ru-RU" altLang="ru-RU" sz="2000" smtClean="0"/>
              <a:t>Элементы эффективной векторизации</a:t>
            </a:r>
          </a:p>
          <a:p>
            <a:r>
              <a:rPr lang="ru-RU" altLang="ru-RU" sz="2200" smtClean="0"/>
              <a:t>Подходы к оптимизации прикладных программ</a:t>
            </a:r>
          </a:p>
          <a:p>
            <a:r>
              <a:rPr lang="ru-RU" altLang="ru-RU" sz="2200" smtClean="0"/>
              <a:t>Литература</a:t>
            </a:r>
          </a:p>
        </p:txBody>
      </p:sp>
      <p:sp>
        <p:nvSpPr>
          <p:cNvPr id="5124" name="Нижний колонтитул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5125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12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5BFE1B0-D4B5-4B08-A311-1C1770BF8A30}" type="slidenum">
              <a:rPr lang="ru-RU" altLang="ru-RU" sz="1000" smtClean="0"/>
              <a:pPr/>
              <a:t>2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схема двойной буферизации…</a:t>
            </a:r>
          </a:p>
        </p:txBody>
      </p:sp>
      <p:sp>
        <p:nvSpPr>
          <p:cNvPr id="23555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12838"/>
            <a:ext cx="9074150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23558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812F6C2-4D3F-429A-969B-174F0BFE1F35}" type="slidenum">
              <a:rPr lang="ru-RU" altLang="ru-RU" sz="1000" smtClean="0"/>
              <a:pPr/>
              <a:t>20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схема двойной буферизации</a:t>
            </a:r>
          </a:p>
        </p:txBody>
      </p:sp>
      <p:sp>
        <p:nvSpPr>
          <p:cNvPr id="24579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88" y="1412875"/>
            <a:ext cx="85344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24582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C3192C7-0782-412C-AAA8-796CB7E5AE27}" type="slidenum">
              <a:rPr lang="ru-RU" altLang="ru-RU" sz="1000" smtClean="0"/>
              <a:pPr/>
              <a:t>21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работа со структурами…</a:t>
            </a:r>
          </a:p>
        </p:txBody>
      </p:sp>
      <p:sp>
        <p:nvSpPr>
          <p:cNvPr id="25603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57338"/>
            <a:ext cx="922813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25606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23BE610-0A48-467D-AACE-744B5D41C4E5}" type="slidenum">
              <a:rPr lang="ru-RU" altLang="ru-RU" sz="1000" smtClean="0"/>
              <a:pPr/>
              <a:t>22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работа со структурами</a:t>
            </a:r>
          </a:p>
        </p:txBody>
      </p:sp>
      <p:sp>
        <p:nvSpPr>
          <p:cNvPr id="2662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92225"/>
            <a:ext cx="9288462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26630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FFA24D9-8E3B-497B-850D-2D552ECE9A5A}" type="slidenum">
              <a:rPr lang="ru-RU" altLang="ru-RU" sz="1000" smtClean="0"/>
              <a:pPr/>
              <a:t>23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95300" y="2852738"/>
            <a:ext cx="8915400" cy="10810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3600" smtClean="0"/>
              <a:t>2. Неявная схема работы с памятью</a:t>
            </a:r>
          </a:p>
        </p:txBody>
      </p:sp>
      <p:sp>
        <p:nvSpPr>
          <p:cNvPr id="27651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2765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27653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10E19ED-8ABB-44D8-BA4A-7BDFC9B86530}" type="slidenum">
              <a:rPr lang="ru-RU" altLang="ru-RU" sz="1000" smtClean="0"/>
              <a:pPr/>
              <a:t>24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Неявная схема работы с памятью</a:t>
            </a:r>
            <a:r>
              <a:rPr lang="en-US" altLang="ru-RU" smtClean="0"/>
              <a:t>…</a:t>
            </a:r>
            <a:endParaRPr lang="ru-RU" altLang="ru-RU" smtClean="0"/>
          </a:p>
        </p:txBody>
      </p:sp>
      <p:sp>
        <p:nvSpPr>
          <p:cNvPr id="28675" name="Объект 10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1368425"/>
          </a:xfrm>
        </p:spPr>
        <p:txBody>
          <a:bodyPr/>
          <a:lstStyle/>
          <a:p>
            <a:r>
              <a:rPr lang="ru-RU" altLang="ru-RU" smtClean="0"/>
              <a:t>Основана на использовании ключевых слов</a:t>
            </a:r>
          </a:p>
          <a:p>
            <a:r>
              <a:rPr lang="ru-RU" altLang="ru-RU" smtClean="0"/>
              <a:t>Позволяет работать со сложными типами данных</a:t>
            </a:r>
          </a:p>
          <a:p>
            <a:r>
              <a:rPr lang="ru-RU" altLang="ru-RU" smtClean="0"/>
              <a:t>Поддерживается только в языках </a:t>
            </a:r>
            <a:r>
              <a:rPr lang="en-US" altLang="ru-RU" smtClean="0"/>
              <a:t>C/C++</a:t>
            </a:r>
            <a:endParaRPr lang="ru-RU" altLang="ru-RU" smtClean="0"/>
          </a:p>
        </p:txBody>
      </p:sp>
      <p:sp>
        <p:nvSpPr>
          <p:cNvPr id="28676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2708275"/>
            <a:ext cx="93170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Дата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28679" name="Номер слайда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58EFC1C-0774-40DC-A7E1-ECF4CD2AC06A}" type="slidenum">
              <a:rPr lang="ru-RU" altLang="ru-RU" sz="1000" smtClean="0"/>
              <a:pPr/>
              <a:t>25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Неявная схема работы с памятью</a:t>
            </a:r>
            <a:r>
              <a:rPr lang="en-US" altLang="ru-RU" smtClean="0"/>
              <a:t>…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Для выделения участка разделяемой памяти динамически необходимо воспользоваться функциями: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*_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Offload_shared_malloc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*_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Offload_shared_aligned_malloc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alignment);</a:t>
            </a:r>
          </a:p>
          <a:p>
            <a:pPr>
              <a:defRPr/>
            </a:pPr>
            <a:r>
              <a:rPr lang="ru-RU" dirty="0" smtClean="0"/>
              <a:t>Удаление памяти выполняется соответственно с помощью функций: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_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Offload_shared_free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(void *p);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_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Offload_shared_aligned_free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(void *p);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9700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29701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29702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96B2675-B273-4B71-BAC4-FA1A17DCFD5E}" type="slidenum">
              <a:rPr lang="ru-RU" altLang="ru-RU" sz="1000" smtClean="0"/>
              <a:pPr/>
              <a:t>26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Неявная схема работы с памятью</a:t>
            </a:r>
            <a:r>
              <a:rPr lang="en-US" altLang="ru-RU" smtClean="0"/>
              <a:t>: _Cilk_shared</a:t>
            </a:r>
            <a:endParaRPr lang="ru-RU" altLang="ru-RU" smtClean="0"/>
          </a:p>
        </p:txBody>
      </p:sp>
      <p:sp>
        <p:nvSpPr>
          <p:cNvPr id="30723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0025" y="1052513"/>
          <a:ext cx="9432925" cy="521811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376232"/>
                <a:gridCol w="3384333"/>
                <a:gridCol w="3672360"/>
              </a:tblGrid>
              <a:tr h="29923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Что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Синтаксис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Семантика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73449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Функции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int _Cilk_shared f(int x)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{ return x + 1; }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Компиляция для </a:t>
                      </a:r>
                      <a:r>
                        <a:rPr lang="en-US" sz="1600">
                          <a:effectLst/>
                        </a:rPr>
                        <a:t>CPU </a:t>
                      </a:r>
                      <a:r>
                        <a:rPr lang="ru-RU" sz="1600">
                          <a:effectLst/>
                        </a:rPr>
                        <a:t>и </a:t>
                      </a:r>
                      <a:r>
                        <a:rPr lang="en-US" sz="1600">
                          <a:effectLst/>
                        </a:rPr>
                        <a:t>MIC</a:t>
                      </a:r>
                      <a:r>
                        <a:rPr lang="ru-RU" sz="1600">
                          <a:effectLst/>
                        </a:rPr>
                        <a:t>, функция может быть вызвана на любой стороне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4876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Глобальные переменные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_Cilk_shared int x = 0;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Переменная доступна на обеих сторонах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73153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Статические переменные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static _Cilk_shared int x;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Переменная доступна на обеих сторонах, видна только в рамках файла/функции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59847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Классы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class _Cilk_shared x {…};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Поля, методы и операторы класса доступны на обеих сторонах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59847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Указатели на разделяемые данные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int _Cilk_shared *p;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Локальный указатель на разделяемые данные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59847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Разделяемые указатели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int* _Cilk_shared p;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Разделяемый указатель, должен указывать на разделяемые данные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116974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Блоки кода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#pragma offload_attribute(push, target(mic))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…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#pragma offload_attribute(pop)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Аналог _</a:t>
                      </a:r>
                      <a:r>
                        <a:rPr lang="en-US" sz="1600" dirty="0" err="1">
                          <a:effectLst/>
                        </a:rPr>
                        <a:t>Cilk</a:t>
                      </a:r>
                      <a:r>
                        <a:rPr lang="ru-RU" sz="1600" dirty="0">
                          <a:effectLst/>
                        </a:rPr>
                        <a:t>_</a:t>
                      </a:r>
                      <a:r>
                        <a:rPr lang="en-US" sz="1600" dirty="0">
                          <a:effectLst/>
                        </a:rPr>
                        <a:t>shared </a:t>
                      </a:r>
                      <a:r>
                        <a:rPr lang="ru-RU" sz="1600" dirty="0">
                          <a:effectLst/>
                        </a:rPr>
                        <a:t>для целого блока кода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30762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30763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533E6B3-212C-46F6-A34B-927CECEDCE8B}" type="slidenum">
              <a:rPr lang="ru-RU" altLang="ru-RU" sz="1000" smtClean="0"/>
              <a:pPr/>
              <a:t>27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Неявная схема работы с памятью</a:t>
            </a:r>
            <a:r>
              <a:rPr lang="en-US" altLang="ru-RU" smtClean="0"/>
              <a:t>: _Cilk_offload</a:t>
            </a:r>
            <a:endParaRPr lang="ru-RU" altLang="ru-RU" smtClean="0"/>
          </a:p>
        </p:txBody>
      </p:sp>
      <p:sp>
        <p:nvSpPr>
          <p:cNvPr id="3174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8" y="1052513"/>
          <a:ext cx="9361488" cy="4968875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120496"/>
                <a:gridCol w="3120496"/>
                <a:gridCol w="3120496"/>
              </a:tblGrid>
              <a:tr h="5255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Функциональность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Пример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Описание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105110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Вызов функции на сопроцессоре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x = _Cilk_offload func(y);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Функция выполняется на сопроцессоре, если это возможно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105110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x = _Cilk_offload_to(card_num) func(y);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Функция должна выполниться на указанном сопроцессоре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105110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Асинхронный вызов на сопроцессоре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x = _Cilk_spawn _Cilk_offload func(y);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Неблокирующее выполнение на сопроцессоре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  <a:tr h="128999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Параллельный цикл </a:t>
                      </a:r>
                      <a:r>
                        <a:rPr lang="en-US" sz="1800">
                          <a:effectLst/>
                        </a:rPr>
                        <a:t>for </a:t>
                      </a:r>
                      <a:r>
                        <a:rPr lang="ru-RU" sz="1800">
                          <a:effectLst/>
                        </a:rPr>
                        <a:t>на сопроцессоре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_Cilk_offload _Cilk_for(i=0; i&lt;N; ++i)</a:t>
                      </a:r>
                      <a:endParaRPr lang="ru-RU" sz="180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{ a[i] = b[i] + c[i]; }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Цикл выполняется параллельно на сопроцессоре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sp>
        <p:nvSpPr>
          <p:cNvPr id="31774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31775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8CD9F08-C4B4-4C7E-8A7E-078E3C7D910E}" type="slidenum">
              <a:rPr lang="ru-RU" altLang="ru-RU" sz="1000" smtClean="0"/>
              <a:pPr/>
              <a:t>28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Неявная схема работы с памятью</a:t>
            </a:r>
          </a:p>
        </p:txBody>
      </p:sp>
      <p:sp>
        <p:nvSpPr>
          <p:cNvPr id="32771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12875"/>
            <a:ext cx="95107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32774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12A583A-BA59-4166-A19F-056216D9F20F}" type="slidenum">
              <a:rPr lang="ru-RU" altLang="ru-RU" sz="1000" smtClean="0"/>
              <a:pPr/>
              <a:t>29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Введение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95300" y="1196975"/>
            <a:ext cx="9210675" cy="4968875"/>
          </a:xfrm>
        </p:spPr>
        <p:txBody>
          <a:bodyPr/>
          <a:lstStyle/>
          <a:p>
            <a:pPr algn="just"/>
            <a:r>
              <a:rPr lang="en-US" altLang="ru-RU" smtClean="0"/>
              <a:t>Intel Xeon Phi – </a:t>
            </a:r>
            <a:r>
              <a:rPr lang="ru-RU" altLang="ru-RU" smtClean="0"/>
              <a:t>новый сопроцессор от компании </a:t>
            </a:r>
            <a:r>
              <a:rPr lang="en-US" altLang="ru-RU" smtClean="0"/>
              <a:t>Intel</a:t>
            </a:r>
            <a:r>
              <a:rPr lang="ru-RU" altLang="ru-RU" smtClean="0"/>
              <a:t>, призванный существенно ускорить процесс вычислений для некоторого класса задач, алгоритмы решения которых допускают существенную степень параллелизма и векторизации</a:t>
            </a:r>
          </a:p>
          <a:p>
            <a:pPr algn="just"/>
            <a:r>
              <a:rPr lang="ru-RU" altLang="ru-RU" smtClean="0"/>
              <a:t>Сопроцессор основан на архитектуре </a:t>
            </a:r>
            <a:r>
              <a:rPr lang="en-US" altLang="ru-RU" smtClean="0"/>
              <a:t>Intel Many Integrated Core (MIC)</a:t>
            </a:r>
            <a:r>
              <a:rPr lang="ru-RU" altLang="ru-RU" smtClean="0"/>
              <a:t>, содержит несколько десятков </a:t>
            </a:r>
            <a:r>
              <a:rPr lang="en-US" altLang="ru-RU" smtClean="0"/>
              <a:t>x86 CPU </a:t>
            </a:r>
            <a:r>
              <a:rPr lang="ru-RU" altLang="ru-RU" smtClean="0"/>
              <a:t>ядер, поддерживает сотни потоков исполнения</a:t>
            </a:r>
          </a:p>
          <a:p>
            <a:pPr algn="just"/>
            <a:r>
              <a:rPr lang="ru-RU" altLang="ru-RU" smtClean="0"/>
              <a:t>Основное достоинство – для создания программ для </a:t>
            </a:r>
            <a:r>
              <a:rPr lang="en-US" altLang="ru-RU" smtClean="0"/>
              <a:t>Intel Xeon Phi </a:t>
            </a:r>
            <a:r>
              <a:rPr lang="ru-RU" altLang="ru-RU" smtClean="0"/>
              <a:t>используются знакомые инструменты (</a:t>
            </a:r>
            <a:r>
              <a:rPr lang="en-US" altLang="ru-RU" smtClean="0"/>
              <a:t>C/C++ Compiler, OpenMP, MPI</a:t>
            </a:r>
            <a:r>
              <a:rPr lang="ru-RU" altLang="ru-RU" smtClean="0"/>
              <a:t>)</a:t>
            </a:r>
            <a:r>
              <a:rPr lang="en-US" altLang="ru-RU" smtClean="0"/>
              <a:t>, </a:t>
            </a:r>
            <a:r>
              <a:rPr lang="ru-RU" altLang="ru-RU" smtClean="0"/>
              <a:t>не требуется существенной модификации кода</a:t>
            </a:r>
          </a:p>
          <a:p>
            <a:pPr algn="just"/>
            <a:r>
              <a:rPr lang="ru-RU" altLang="ru-RU" b="1" smtClean="0"/>
              <a:t>НО:</a:t>
            </a:r>
            <a:r>
              <a:rPr lang="ru-RU" altLang="ru-RU" smtClean="0"/>
              <a:t> для эффективной работы требуется оптимизация</a:t>
            </a:r>
          </a:p>
        </p:txBody>
      </p:sp>
      <p:sp>
        <p:nvSpPr>
          <p:cNvPr id="6148" name="Нижний колонтитул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6149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15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6162E34-891D-42AF-B1D0-87D639202C16}" type="slidenum">
              <a:rPr lang="ru-RU" altLang="ru-RU" sz="1000" smtClean="0"/>
              <a:pPr/>
              <a:t>3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Сравнение явной и неявной схемы</a:t>
            </a:r>
          </a:p>
        </p:txBody>
      </p:sp>
      <p:sp>
        <p:nvSpPr>
          <p:cNvPr id="33795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8" y="1052513"/>
          <a:ext cx="9504363" cy="503396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168121"/>
                <a:gridCol w="3168121"/>
                <a:gridCol w="3168121"/>
              </a:tblGrid>
              <a:tr h="35491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Явная схема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Неявная схема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73155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Типы данных, для которых возможно автоматическое копирование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Скаляры, массивы, структуры с возможностью побитового копирования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Все типы данных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106473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Когда происходит передача данных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Пользователь может явно контролировать передачу данных для каждой </a:t>
                      </a:r>
                      <a:r>
                        <a:rPr lang="en-US" sz="1600">
                          <a:effectLst/>
                        </a:rPr>
                        <a:t>Offload </a:t>
                      </a:r>
                      <a:r>
                        <a:rPr lang="ru-RU" sz="1600">
                          <a:effectLst/>
                        </a:rPr>
                        <a:t>директивы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Разделяемые данные синхронизируются в начале и в конце операторов _</a:t>
                      </a:r>
                      <a:r>
                        <a:rPr lang="en-US" sz="1600">
                          <a:effectLst/>
                        </a:rPr>
                        <a:t>Cilk</a:t>
                      </a:r>
                      <a:r>
                        <a:rPr lang="ru-RU" sz="1600">
                          <a:effectLst/>
                        </a:rPr>
                        <a:t>_</a:t>
                      </a:r>
                      <a:r>
                        <a:rPr lang="en-US" sz="1600">
                          <a:effectLst/>
                        </a:rPr>
                        <a:t>offload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70982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Когда </a:t>
                      </a:r>
                      <a:r>
                        <a:rPr lang="en-US" sz="1600">
                          <a:effectLst/>
                        </a:rPr>
                        <a:t>Offload </a:t>
                      </a:r>
                      <a:r>
                        <a:rPr lang="ru-RU" sz="1600">
                          <a:effectLst/>
                        </a:rPr>
                        <a:t>код копируется на сопроцессор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При первом вызове #</a:t>
                      </a:r>
                      <a:r>
                        <a:rPr lang="en-US" sz="1600">
                          <a:effectLst/>
                        </a:rPr>
                        <a:t>pragma offload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В начале работы программы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73155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Поддержка языков программирования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Fortran</a:t>
                      </a:r>
                      <a:r>
                        <a:rPr lang="ru-RU" sz="1600">
                          <a:effectLst/>
                        </a:rPr>
                        <a:t>, 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ru-RU" sz="1600">
                          <a:effectLst/>
                        </a:rPr>
                        <a:t>, 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ru-RU" sz="1600">
                          <a:effectLst/>
                        </a:rPr>
                        <a:t>++ (без возможности передачи объектов класса)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C, C++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70982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Синтаксис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Директивы</a:t>
                      </a:r>
                      <a:r>
                        <a:rPr lang="en-US" sz="1600">
                          <a:effectLst/>
                        </a:rPr>
                        <a:t> #pragma offload (</a:t>
                      </a:r>
                      <a:r>
                        <a:rPr lang="ru-RU" sz="1600">
                          <a:effectLst/>
                        </a:rPr>
                        <a:t>С</a:t>
                      </a:r>
                      <a:r>
                        <a:rPr lang="en-US" sz="1600">
                          <a:effectLst/>
                        </a:rPr>
                        <a:t>/C++) </a:t>
                      </a:r>
                      <a:r>
                        <a:rPr lang="ru-RU" sz="1600">
                          <a:effectLst/>
                        </a:rPr>
                        <a:t>и</a:t>
                      </a:r>
                      <a:r>
                        <a:rPr lang="en-US" sz="1600">
                          <a:effectLst/>
                        </a:rPr>
                        <a:t> !dir$ offload (Fortran)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Ключевые слова _</a:t>
                      </a:r>
                      <a:r>
                        <a:rPr lang="en-US" sz="1600">
                          <a:effectLst/>
                        </a:rPr>
                        <a:t>Cilk</a:t>
                      </a:r>
                      <a:r>
                        <a:rPr lang="ru-RU" sz="1600">
                          <a:effectLst/>
                        </a:rPr>
                        <a:t>_</a:t>
                      </a:r>
                      <a:r>
                        <a:rPr lang="en-US" sz="1600">
                          <a:effectLst/>
                        </a:rPr>
                        <a:t>shared </a:t>
                      </a:r>
                      <a:r>
                        <a:rPr lang="ru-RU" sz="1600">
                          <a:effectLst/>
                        </a:rPr>
                        <a:t>и _</a:t>
                      </a:r>
                      <a:r>
                        <a:rPr lang="en-US" sz="1600">
                          <a:effectLst/>
                        </a:rPr>
                        <a:t>Cilk</a:t>
                      </a:r>
                      <a:r>
                        <a:rPr lang="ru-RU" sz="1600">
                          <a:effectLst/>
                        </a:rPr>
                        <a:t>_</a:t>
                      </a:r>
                      <a:r>
                        <a:rPr lang="en-US" sz="1600">
                          <a:effectLst/>
                        </a:rPr>
                        <a:t>offload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73155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Используется для…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Передачи непрерывных блоков данных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Передачи сложных структур данных или многих маленьких участков данных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33830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33831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0FD2800-E1B4-4772-8355-D3370EE4FF9A}" type="slidenum">
              <a:rPr lang="ru-RU" altLang="ru-RU" sz="1000" smtClean="0"/>
              <a:pPr/>
              <a:t>30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495300" y="2852738"/>
            <a:ext cx="8915400" cy="10810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3600" smtClean="0"/>
              <a:t>3. Векторизация</a:t>
            </a:r>
          </a:p>
        </p:txBody>
      </p:sp>
      <p:sp>
        <p:nvSpPr>
          <p:cNvPr id="34819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34820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34821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E778EAB-B7B9-4712-9DE5-ADA21609DDA1}" type="slidenum">
              <a:rPr lang="ru-RU" altLang="ru-RU" sz="1000" smtClean="0"/>
              <a:pPr/>
              <a:t>31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Векторизация…</a:t>
            </a:r>
          </a:p>
        </p:txBody>
      </p:sp>
      <p:sp>
        <p:nvSpPr>
          <p:cNvPr id="35843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1052513"/>
            <a:ext cx="8424862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544763"/>
            <a:ext cx="67691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35847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B13C8D5-8B46-4AE4-BDA5-75B86B6322AE}" type="slidenum">
              <a:rPr lang="ru-RU" altLang="ru-RU" sz="1000" smtClean="0"/>
              <a:pPr/>
              <a:t>32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Векторизация…</a:t>
            </a:r>
          </a:p>
        </p:txBody>
      </p:sp>
      <p:sp>
        <p:nvSpPr>
          <p:cNvPr id="36867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В некоторых простых случаях компилятор может сам векторизовать ваш код</a:t>
            </a:r>
          </a:p>
          <a:p>
            <a:pPr algn="just"/>
            <a:r>
              <a:rPr lang="ru-RU" altLang="ru-RU" smtClean="0"/>
              <a:t>Можно использовать возможности параллельного расширения </a:t>
            </a:r>
            <a:r>
              <a:rPr lang="en-US" altLang="ru-RU" smtClean="0"/>
              <a:t>Intel Cilk Plus</a:t>
            </a:r>
            <a:r>
              <a:rPr lang="ru-RU" altLang="ru-RU" smtClean="0"/>
              <a:t> для самостоятельной векторизации кода</a:t>
            </a:r>
          </a:p>
          <a:p>
            <a:pPr algn="just"/>
            <a:r>
              <a:rPr lang="ru-RU" altLang="ru-RU" smtClean="0"/>
              <a:t>Можно воспользоваться библиотеками с уже векторизованным кодом, например, </a:t>
            </a:r>
            <a:r>
              <a:rPr lang="en-US" altLang="ru-RU" smtClean="0"/>
              <a:t>Intel MKL</a:t>
            </a:r>
            <a:r>
              <a:rPr lang="ru-RU" altLang="ru-RU" smtClean="0"/>
              <a:t> </a:t>
            </a:r>
          </a:p>
          <a:p>
            <a:pPr algn="just"/>
            <a:r>
              <a:rPr lang="ru-RU" altLang="ru-RU" smtClean="0"/>
              <a:t>Можно использовать язык ассемблера с векторными инструкциями для оптимизации критичных участков кода, либо, что более удобно, оболочки этих инструкций в виде функций языка Си (</a:t>
            </a:r>
            <a:r>
              <a:rPr lang="en-US" altLang="ru-RU" smtClean="0"/>
              <a:t>intrinsics</a:t>
            </a:r>
            <a:r>
              <a:rPr lang="ru-RU" altLang="ru-RU" smtClean="0"/>
              <a:t>). Существуют также библиотеки классов </a:t>
            </a:r>
            <a:r>
              <a:rPr lang="en-US" altLang="ru-RU" smtClean="0"/>
              <a:t>SIMD</a:t>
            </a:r>
            <a:endParaRPr lang="ru-RU" altLang="ru-RU" smtClean="0"/>
          </a:p>
        </p:txBody>
      </p:sp>
      <p:sp>
        <p:nvSpPr>
          <p:cNvPr id="3686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36869" name="Дата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36870" name="Номер слайда 1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DF20554-B088-4920-8F8A-EA23C08BDBEE}" type="slidenum">
              <a:rPr lang="ru-RU" altLang="ru-RU" sz="1000" smtClean="0"/>
              <a:pPr/>
              <a:t>33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Автоматическая векторизация…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495300" y="2565400"/>
            <a:ext cx="8915400" cy="3743325"/>
          </a:xfrm>
        </p:spPr>
        <p:txBody>
          <a:bodyPr/>
          <a:lstStyle/>
          <a:p>
            <a:pPr algn="just"/>
            <a:r>
              <a:rPr lang="ru-RU" altLang="ru-RU" smtClean="0"/>
              <a:t>*</a:t>
            </a:r>
            <a:r>
              <a:rPr lang="en-US" altLang="ru-RU" smtClean="0"/>
              <a:t>p</a:t>
            </a:r>
            <a:r>
              <a:rPr lang="ru-RU" altLang="ru-RU" smtClean="0"/>
              <a:t> является инвариантом цикла</a:t>
            </a:r>
          </a:p>
          <a:p>
            <a:pPr algn="just"/>
            <a:r>
              <a:rPr lang="en-US" altLang="ru-RU" smtClean="0"/>
              <a:t>A</a:t>
            </a:r>
            <a:r>
              <a:rPr lang="ru-RU" altLang="ru-RU" smtClean="0"/>
              <a:t>, </a:t>
            </a:r>
            <a:r>
              <a:rPr lang="en-US" altLang="ru-RU" smtClean="0"/>
              <a:t>B </a:t>
            </a:r>
            <a:r>
              <a:rPr lang="ru-RU" altLang="ru-RU" smtClean="0"/>
              <a:t>и </a:t>
            </a:r>
            <a:r>
              <a:rPr lang="en-US" altLang="ru-RU" smtClean="0"/>
              <a:t>C</a:t>
            </a:r>
            <a:r>
              <a:rPr lang="ru-RU" altLang="ru-RU" smtClean="0"/>
              <a:t> являются инвариантами цикла</a:t>
            </a:r>
          </a:p>
          <a:p>
            <a:pPr algn="just"/>
            <a:r>
              <a:rPr lang="en-US" altLang="ru-RU" smtClean="0"/>
              <a:t>A</a:t>
            </a:r>
            <a:r>
              <a:rPr lang="ru-RU" altLang="ru-RU" smtClean="0"/>
              <a:t>[] не является другим именем для </a:t>
            </a:r>
            <a:r>
              <a:rPr lang="en-US" altLang="ru-RU" smtClean="0"/>
              <a:t>B</a:t>
            </a:r>
            <a:r>
              <a:rPr lang="ru-RU" altLang="ru-RU" smtClean="0"/>
              <a:t>[], </a:t>
            </a:r>
            <a:r>
              <a:rPr lang="en-US" altLang="ru-RU" smtClean="0"/>
              <a:t>C</a:t>
            </a:r>
            <a:r>
              <a:rPr lang="ru-RU" altLang="ru-RU" smtClean="0"/>
              <a:t>[] и/или </a:t>
            </a:r>
            <a:r>
              <a:rPr lang="en-US" altLang="ru-RU" smtClean="0"/>
              <a:t>sum</a:t>
            </a:r>
            <a:r>
              <a:rPr lang="ru-RU" altLang="ru-RU" smtClean="0"/>
              <a:t> (нет перекрытия по памяти между этими данными)</a:t>
            </a:r>
          </a:p>
          <a:p>
            <a:pPr algn="just"/>
            <a:r>
              <a:rPr lang="en-US" altLang="ru-RU" smtClean="0"/>
              <a:t>sum </a:t>
            </a:r>
            <a:r>
              <a:rPr lang="ru-RU" altLang="ru-RU" smtClean="0"/>
              <a:t>не является другим именем для </a:t>
            </a:r>
            <a:r>
              <a:rPr lang="en-US" altLang="ru-RU" smtClean="0"/>
              <a:t>B</a:t>
            </a:r>
            <a:r>
              <a:rPr lang="ru-RU" altLang="ru-RU" smtClean="0"/>
              <a:t>[] и/или </a:t>
            </a:r>
            <a:r>
              <a:rPr lang="en-US" altLang="ru-RU" smtClean="0"/>
              <a:t>C</a:t>
            </a:r>
            <a:r>
              <a:rPr lang="ru-RU" altLang="ru-RU" smtClean="0"/>
              <a:t>[] (нет перекрытия по памяти между этими данными)</a:t>
            </a:r>
          </a:p>
          <a:p>
            <a:pPr algn="just"/>
            <a:r>
              <a:rPr lang="ru-RU" altLang="ru-RU" smtClean="0"/>
              <a:t>операция </a:t>
            </a:r>
            <a:r>
              <a:rPr lang="en-US" altLang="ru-RU" smtClean="0"/>
              <a:t>“</a:t>
            </a:r>
            <a:r>
              <a:rPr lang="ru-RU" altLang="ru-RU" smtClean="0"/>
              <a:t>+</a:t>
            </a:r>
            <a:r>
              <a:rPr lang="en-US" altLang="ru-RU" smtClean="0"/>
              <a:t>” </a:t>
            </a:r>
            <a:r>
              <a:rPr lang="ru-RU" altLang="ru-RU" smtClean="0"/>
              <a:t>является ассоциативной</a:t>
            </a:r>
          </a:p>
          <a:p>
            <a:pPr algn="just"/>
            <a:r>
              <a:rPr lang="ru-RU" altLang="ru-RU" smtClean="0"/>
              <a:t>ожидается ускорение векторной версии данного кода по отношению к скалярной</a:t>
            </a:r>
          </a:p>
        </p:txBody>
      </p:sp>
      <p:sp>
        <p:nvSpPr>
          <p:cNvPr id="37892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2513"/>
            <a:ext cx="90154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37895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1956867-CEF7-4D5E-9097-84D498AD8E5B}" type="slidenum">
              <a:rPr lang="ru-RU" altLang="ru-RU" sz="1000" smtClean="0"/>
              <a:pPr/>
              <a:t>34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Автоматическая векторизация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495300" y="1052513"/>
            <a:ext cx="8915400" cy="1439862"/>
          </a:xfrm>
        </p:spPr>
        <p:txBody>
          <a:bodyPr/>
          <a:lstStyle/>
          <a:p>
            <a:pPr algn="just"/>
            <a:r>
              <a:rPr lang="ru-RU" altLang="ru-RU" sz="2200" smtClean="0"/>
              <a:t>Для компилятора часто сложным является ответ на вопрос о том, что массив </a:t>
            </a:r>
            <a:r>
              <a:rPr lang="en-US" altLang="ru-RU" sz="2200" smtClean="0"/>
              <a:t>A</a:t>
            </a:r>
            <a:r>
              <a:rPr lang="ru-RU" altLang="ru-RU" sz="2200" smtClean="0"/>
              <a:t>[] не перекрываются с массивами </a:t>
            </a:r>
            <a:r>
              <a:rPr lang="en-US" altLang="ru-RU" sz="2200" smtClean="0"/>
              <a:t>B</a:t>
            </a:r>
            <a:r>
              <a:rPr lang="ru-RU" altLang="ru-RU" sz="2200" smtClean="0"/>
              <a:t>[] и </a:t>
            </a:r>
            <a:r>
              <a:rPr lang="en-US" altLang="ru-RU" sz="2200" smtClean="0"/>
              <a:t>C</a:t>
            </a:r>
            <a:r>
              <a:rPr lang="ru-RU" altLang="ru-RU" sz="2200" smtClean="0"/>
              <a:t>[]. Для того чтобы отразить это в синтаксисе языка, можно объявить указатель </a:t>
            </a:r>
            <a:r>
              <a:rPr lang="en-US" altLang="ru-RU" sz="2200" smtClean="0"/>
              <a:t>A </a:t>
            </a:r>
            <a:r>
              <a:rPr lang="ru-RU" altLang="ru-RU" sz="2200" smtClean="0"/>
              <a:t>с ключевым словом </a:t>
            </a:r>
            <a:r>
              <a:rPr lang="en-US" altLang="ru-RU" sz="2200" smtClean="0"/>
              <a:t>restrict</a:t>
            </a:r>
            <a:r>
              <a:rPr lang="ru-RU" altLang="ru-RU" sz="2200" smtClean="0"/>
              <a:t>:</a:t>
            </a:r>
          </a:p>
        </p:txBody>
      </p:sp>
      <p:sp>
        <p:nvSpPr>
          <p:cNvPr id="38916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" y="4243388"/>
            <a:ext cx="8915400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бъект 2"/>
          <p:cNvSpPr txBox="1">
            <a:spLocks/>
          </p:cNvSpPr>
          <p:nvPr/>
        </p:nvSpPr>
        <p:spPr bwMode="auto">
          <a:xfrm>
            <a:off x="488950" y="3068638"/>
            <a:ext cx="89154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sz="2200" kern="0" dirty="0" smtClean="0"/>
              <a:t>Для того чтобы сказать компилятору об отсутствии зависимостей в цикле, используется директива </a:t>
            </a:r>
            <a:r>
              <a:rPr lang="ru-RU" sz="2200" b="1" kern="0" dirty="0" smtClean="0"/>
              <a:t>#</a:t>
            </a:r>
            <a:r>
              <a:rPr lang="ru-RU" sz="2200" b="1" kern="0" dirty="0" err="1" smtClean="0"/>
              <a:t>pragma</a:t>
            </a:r>
            <a:r>
              <a:rPr lang="ru-RU" sz="2200" b="1" kern="0" dirty="0" smtClean="0"/>
              <a:t> </a:t>
            </a:r>
            <a:r>
              <a:rPr lang="ru-RU" sz="2200" b="1" kern="0" dirty="0" err="1" smtClean="0"/>
              <a:t>ivdep</a:t>
            </a:r>
            <a:r>
              <a:rPr lang="ru-RU" sz="2200" kern="0" dirty="0" smtClean="0"/>
              <a:t> перед телом цикла:</a:t>
            </a:r>
          </a:p>
        </p:txBody>
      </p:sp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65400"/>
            <a:ext cx="8883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0" name="Дата 1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38921" name="Номер слайда 1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2DEE5F3-1A69-451E-8F41-E159AC7EF3D0}" type="slidenum">
              <a:rPr lang="ru-RU" altLang="ru-RU" sz="1000" smtClean="0"/>
              <a:pPr/>
              <a:t>35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Использование директивы </a:t>
            </a:r>
            <a:r>
              <a:rPr lang="en-US" altLang="ru-RU" smtClean="0"/>
              <a:t>SIMD…</a:t>
            </a:r>
            <a:endParaRPr lang="ru-RU" altLang="ru-RU" smtClean="0"/>
          </a:p>
        </p:txBody>
      </p:sp>
      <p:sp>
        <p:nvSpPr>
          <p:cNvPr id="39939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76475"/>
            <a:ext cx="936148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Дата 1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39942" name="Номер слайда 1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53D1B2-A7EE-46D4-A2F1-66CDCB8A55E8}" type="slidenum">
              <a:rPr lang="ru-RU" altLang="ru-RU" sz="1000" smtClean="0"/>
              <a:pPr/>
              <a:t>36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Использование директивы </a:t>
            </a:r>
            <a:r>
              <a:rPr lang="en-US" altLang="ru-RU" smtClean="0"/>
              <a:t>SIMD…</a:t>
            </a:r>
            <a:endParaRPr lang="ru-RU" altLang="ru-RU" smtClean="0"/>
          </a:p>
        </p:txBody>
      </p:sp>
      <p:sp>
        <p:nvSpPr>
          <p:cNvPr id="40963" name="Объект 9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1079500"/>
          </a:xfrm>
        </p:spPr>
        <p:txBody>
          <a:bodyPr/>
          <a:lstStyle/>
          <a:p>
            <a:pPr algn="just"/>
            <a:r>
              <a:rPr lang="ru-RU" altLang="ru-RU" sz="2200" b="1" i="1" smtClean="0"/>
              <a:t>vectorlength(n)</a:t>
            </a:r>
            <a:r>
              <a:rPr lang="ru-RU" altLang="ru-RU" sz="2200" smtClean="0"/>
              <a:t> – данный параметр определяет количество итераций цикла, которые могут быть выполнены независимо за одну векторную операцию</a:t>
            </a:r>
          </a:p>
        </p:txBody>
      </p:sp>
      <p:sp>
        <p:nvSpPr>
          <p:cNvPr id="40964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2349500"/>
            <a:ext cx="878522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9"/>
          <p:cNvSpPr txBox="1">
            <a:spLocks/>
          </p:cNvSpPr>
          <p:nvPr/>
        </p:nvSpPr>
        <p:spPr bwMode="auto">
          <a:xfrm>
            <a:off x="488950" y="3573463"/>
            <a:ext cx="89154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en-US" sz="2200" b="1" i="1" dirty="0"/>
              <a:t>linear</a:t>
            </a:r>
            <a:r>
              <a:rPr lang="ru-RU" sz="2200" b="1" i="1" dirty="0"/>
              <a:t>(</a:t>
            </a:r>
            <a:r>
              <a:rPr lang="en-US" sz="2200" b="1" i="1" dirty="0" err="1"/>
              <a:t>var</a:t>
            </a:r>
            <a:r>
              <a:rPr lang="ru-RU" sz="2200" b="1" i="1" dirty="0"/>
              <a:t>1:</a:t>
            </a:r>
            <a:r>
              <a:rPr lang="en-US" sz="2200" b="1" i="1" dirty="0"/>
              <a:t>step</a:t>
            </a:r>
            <a:r>
              <a:rPr lang="ru-RU" sz="2200" b="1" i="1" dirty="0"/>
              <a:t>1 [,</a:t>
            </a:r>
            <a:r>
              <a:rPr lang="en-US" sz="2200" b="1" i="1" dirty="0" err="1"/>
              <a:t>var</a:t>
            </a:r>
            <a:r>
              <a:rPr lang="ru-RU" sz="2200" b="1" i="1" dirty="0"/>
              <a:t>2:</a:t>
            </a:r>
            <a:r>
              <a:rPr lang="en-US" sz="2200" b="1" i="1" dirty="0"/>
              <a:t>step</a:t>
            </a:r>
            <a:r>
              <a:rPr lang="ru-RU" sz="2200" b="1" i="1" dirty="0"/>
              <a:t>2]...) </a:t>
            </a:r>
            <a:r>
              <a:rPr lang="ru-RU" sz="2200" dirty="0"/>
              <a:t>– этот параметр сообщает компилятору, что переменные </a:t>
            </a:r>
            <a:r>
              <a:rPr lang="en-US" sz="2200" i="1" dirty="0" err="1"/>
              <a:t>var</a:t>
            </a:r>
            <a:r>
              <a:rPr lang="en-US" sz="2200" dirty="0"/>
              <a:t> </a:t>
            </a:r>
            <a:r>
              <a:rPr lang="ru-RU" sz="2200" dirty="0"/>
              <a:t>инкрементируются с шагом </a:t>
            </a:r>
            <a:r>
              <a:rPr lang="en-US" sz="2200" i="1" dirty="0"/>
              <a:t>step</a:t>
            </a:r>
            <a:r>
              <a:rPr lang="en-US" sz="2200" dirty="0"/>
              <a:t> </a:t>
            </a:r>
            <a:r>
              <a:rPr lang="ru-RU" sz="2200" dirty="0"/>
              <a:t>на каждой итерации цикла</a:t>
            </a:r>
            <a:endParaRPr lang="ru-RU" sz="2200" kern="0" dirty="0" smtClean="0"/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4724400"/>
            <a:ext cx="8785225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8" name="Дата 1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40969" name="Номер слайда 1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4298F09-0320-4D1A-AA75-54BDFC0EF958}" type="slidenum">
              <a:rPr lang="ru-RU" altLang="ru-RU" sz="1000" smtClean="0"/>
              <a:pPr/>
              <a:t>37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Использование директивы </a:t>
            </a:r>
            <a:r>
              <a:rPr lang="en-US" altLang="ru-RU" smtClean="0"/>
              <a:t>SIMD…</a:t>
            </a:r>
            <a:endParaRPr lang="ru-RU" altLang="ru-RU" smtClean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1439863"/>
          </a:xfrm>
        </p:spPr>
        <p:txBody>
          <a:bodyPr/>
          <a:lstStyle/>
          <a:p>
            <a:pPr algn="just"/>
            <a:r>
              <a:rPr lang="ru-RU" altLang="ru-RU" sz="2200" b="1" i="1" smtClean="0"/>
              <a:t>reduction(oper:var1 [,var2]…)</a:t>
            </a:r>
            <a:r>
              <a:rPr lang="ru-RU" altLang="ru-RU" sz="2200" smtClean="0"/>
              <a:t> – параметр аналогичен соответствующему параметру директивы </a:t>
            </a:r>
            <a:r>
              <a:rPr lang="en-US" altLang="ru-RU" sz="2200" smtClean="0"/>
              <a:t>OMP</a:t>
            </a:r>
            <a:r>
              <a:rPr lang="ru-RU" altLang="ru-RU" sz="2200" smtClean="0"/>
              <a:t>, обеспечивает выполнение операции редукции для заданного списка переменных по окончании выполнения операций цикла</a:t>
            </a:r>
          </a:p>
        </p:txBody>
      </p:sp>
      <p:sp>
        <p:nvSpPr>
          <p:cNvPr id="4198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2636838"/>
            <a:ext cx="8713788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501650" y="3789363"/>
            <a:ext cx="89154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sz="2200" b="1" i="1" dirty="0" err="1"/>
              <a:t>private</a:t>
            </a:r>
            <a:r>
              <a:rPr lang="ru-RU" sz="2200" b="1" i="1" dirty="0"/>
              <a:t>(var1[, var2]...)</a:t>
            </a:r>
            <a:r>
              <a:rPr lang="ru-RU" sz="2200" b="1" dirty="0"/>
              <a:t> </a:t>
            </a:r>
            <a:r>
              <a:rPr lang="ru-RU" sz="2200" dirty="0"/>
              <a:t>– параметр аналогичен соответствующему параметру директивы </a:t>
            </a:r>
            <a:r>
              <a:rPr lang="en-US" sz="2200" dirty="0" smtClean="0"/>
              <a:t>OMP</a:t>
            </a:r>
            <a:r>
              <a:rPr lang="ru-RU" sz="2200" dirty="0" smtClean="0"/>
              <a:t>, </a:t>
            </a:r>
            <a:r>
              <a:rPr lang="ru-RU" sz="2200" dirty="0"/>
              <a:t>сообщает компилятору о необходимости создания отдельного экземпляра переменной для каждой итерации цикла. Определены также параметры </a:t>
            </a:r>
            <a:r>
              <a:rPr lang="ru-RU" sz="2200" b="1" i="1" dirty="0" err="1"/>
              <a:t>firstprivate</a:t>
            </a:r>
            <a:r>
              <a:rPr lang="ru-RU" sz="2200" dirty="0"/>
              <a:t> и </a:t>
            </a:r>
            <a:r>
              <a:rPr lang="ru-RU" sz="2200" b="1" i="1" dirty="0" err="1"/>
              <a:t>lastprivate</a:t>
            </a:r>
            <a:r>
              <a:rPr lang="ru-RU" sz="2200" dirty="0"/>
              <a:t>, позволяющие задать начальное и конечное значение переменной в рамках каждой итерации цикла</a:t>
            </a:r>
            <a:endParaRPr lang="ru-RU" sz="2200" kern="0" dirty="0"/>
          </a:p>
        </p:txBody>
      </p:sp>
      <p:sp>
        <p:nvSpPr>
          <p:cNvPr id="41991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41992" name="Номер слайда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B0F6B7D-A3AB-4811-B5CF-EF8B94576733}" type="slidenum">
              <a:rPr lang="ru-RU" altLang="ru-RU" sz="1000" smtClean="0"/>
              <a:pPr/>
              <a:t>38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Использование директивы </a:t>
            </a:r>
            <a:r>
              <a:rPr lang="en-US" altLang="ru-RU" smtClean="0"/>
              <a:t>SIMD</a:t>
            </a:r>
            <a:endParaRPr lang="ru-RU" altLang="ru-RU" smtClean="0"/>
          </a:p>
        </p:txBody>
      </p:sp>
      <p:sp>
        <p:nvSpPr>
          <p:cNvPr id="43011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84313"/>
            <a:ext cx="921385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43014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C6AA69A-517E-4797-811C-33644E87841C}" type="slidenum">
              <a:rPr lang="ru-RU" altLang="ru-RU" sz="1000" smtClean="0"/>
              <a:pPr/>
              <a:t>39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Методы работы с сопроцессором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</a:t>
            </a:r>
          </a:p>
          <a:p>
            <a:pPr lvl="1"/>
            <a:r>
              <a:rPr lang="ru-RU" altLang="ru-RU" smtClean="0"/>
              <a:t>Использование директив компилятора: </a:t>
            </a:r>
            <a:r>
              <a:rPr lang="en-US" altLang="ru-RU" b="1" smtClean="0"/>
              <a:t>#pragma offload</a:t>
            </a:r>
          </a:p>
          <a:p>
            <a:pPr lvl="1"/>
            <a:r>
              <a:rPr lang="ru-RU" altLang="ru-RU" smtClean="0"/>
              <a:t>Явное управление обменами данных с сопроцессором</a:t>
            </a:r>
          </a:p>
          <a:p>
            <a:r>
              <a:rPr lang="ru-RU" altLang="ru-RU" smtClean="0"/>
              <a:t>Неявная схема работы с памятью:</a:t>
            </a:r>
          </a:p>
          <a:p>
            <a:pPr lvl="1"/>
            <a:r>
              <a:rPr lang="ru-RU" altLang="ru-RU" smtClean="0"/>
              <a:t>Использование ключевых слов расширения </a:t>
            </a:r>
            <a:r>
              <a:rPr lang="en-US" altLang="ru-RU" b="1" smtClean="0"/>
              <a:t>Intel Cilk Plus</a:t>
            </a:r>
          </a:p>
          <a:p>
            <a:pPr lvl="1"/>
            <a:r>
              <a:rPr lang="ru-RU" altLang="ru-RU" smtClean="0"/>
              <a:t>Использование участков памяти, разделяемых между процессором и сопроцессором</a:t>
            </a:r>
          </a:p>
        </p:txBody>
      </p:sp>
      <p:sp>
        <p:nvSpPr>
          <p:cNvPr id="7172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7173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17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46677CD-68AD-4AA7-8D18-F935F527297F}" type="slidenum">
              <a:rPr lang="ru-RU" altLang="ru-RU" sz="1000" smtClean="0"/>
              <a:pPr/>
              <a:t>4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Технология </a:t>
            </a:r>
            <a:r>
              <a:rPr lang="en-US" altLang="ru-RU" smtClean="0"/>
              <a:t>Array Notation…</a:t>
            </a:r>
            <a:endParaRPr lang="ru-RU" altLang="ru-RU" smtClean="0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2016125"/>
          </a:xfrm>
        </p:spPr>
        <p:txBody>
          <a:bodyPr/>
          <a:lstStyle/>
          <a:p>
            <a:pPr algn="just"/>
            <a:r>
              <a:rPr lang="en-US" altLang="ru-RU" smtClean="0"/>
              <a:t>C</a:t>
            </a:r>
            <a:r>
              <a:rPr lang="ru-RU" altLang="ru-RU" smtClean="0"/>
              <a:t> помощью выражения </a:t>
            </a:r>
            <a:r>
              <a:rPr lang="ru-RU" altLang="ru-RU" b="1" i="1" smtClean="0"/>
              <a:t>A[:] </a:t>
            </a:r>
            <a:r>
              <a:rPr lang="ru-RU" altLang="ru-RU" smtClean="0"/>
              <a:t>задается весь массив A (размер массива определяется на этапе компиляции, а значит должен быть константным</a:t>
            </a:r>
            <a:r>
              <a:rPr lang="en-US" altLang="ru-RU" smtClean="0"/>
              <a:t>)</a:t>
            </a:r>
          </a:p>
          <a:p>
            <a:pPr algn="just"/>
            <a:r>
              <a:rPr lang="ru-RU" altLang="ru-RU" smtClean="0"/>
              <a:t>Выражение </a:t>
            </a:r>
            <a:r>
              <a:rPr lang="en-US" altLang="ru-RU" b="1" i="1" smtClean="0"/>
              <a:t>A[start_index : length]</a:t>
            </a:r>
            <a:r>
              <a:rPr lang="en-US" altLang="ru-RU" smtClean="0"/>
              <a:t> </a:t>
            </a:r>
            <a:r>
              <a:rPr lang="ru-RU" altLang="ru-RU" smtClean="0"/>
              <a:t>задает отрезок массива, начиная со </a:t>
            </a:r>
            <a:r>
              <a:rPr lang="en-US" altLang="ru-RU" i="1" smtClean="0"/>
              <a:t>start_index</a:t>
            </a:r>
            <a:r>
              <a:rPr lang="en-US" altLang="ru-RU" smtClean="0"/>
              <a:t> </a:t>
            </a:r>
            <a:r>
              <a:rPr lang="ru-RU" altLang="ru-RU" smtClean="0"/>
              <a:t>длиной </a:t>
            </a:r>
            <a:r>
              <a:rPr lang="en-US" altLang="ru-RU" i="1" smtClean="0"/>
              <a:t>length</a:t>
            </a:r>
            <a:endParaRPr lang="ru-RU" altLang="ru-RU" i="1" smtClean="0"/>
          </a:p>
        </p:txBody>
      </p:sp>
      <p:sp>
        <p:nvSpPr>
          <p:cNvPr id="44036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13100"/>
            <a:ext cx="576103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44039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66EFA59-B163-48CF-B224-05A601523DB0}" type="slidenum">
              <a:rPr lang="ru-RU" altLang="ru-RU" sz="1000" smtClean="0"/>
              <a:pPr/>
              <a:t>40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Технология </a:t>
            </a:r>
            <a:r>
              <a:rPr lang="en-US" altLang="ru-RU" smtClean="0"/>
              <a:t>Array Notation…</a:t>
            </a:r>
            <a:endParaRPr lang="ru-RU" altLang="ru-RU" smtClean="0"/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1584325"/>
          </a:xfrm>
        </p:spPr>
        <p:txBody>
          <a:bodyPr/>
          <a:lstStyle/>
          <a:p>
            <a:pPr algn="just"/>
            <a:r>
              <a:rPr lang="ru-RU" altLang="ru-RU" smtClean="0"/>
              <a:t>Выражение </a:t>
            </a:r>
            <a:r>
              <a:rPr lang="en-US" altLang="ru-RU" b="1" i="1" smtClean="0"/>
              <a:t>A</a:t>
            </a:r>
            <a:r>
              <a:rPr lang="ru-RU" altLang="ru-RU" b="1" i="1" smtClean="0"/>
              <a:t>[</a:t>
            </a:r>
            <a:r>
              <a:rPr lang="en-US" altLang="ru-RU" b="1" i="1" smtClean="0"/>
              <a:t>start</a:t>
            </a:r>
            <a:r>
              <a:rPr lang="ru-RU" altLang="ru-RU" b="1" i="1" smtClean="0"/>
              <a:t>_</a:t>
            </a:r>
            <a:r>
              <a:rPr lang="en-US" altLang="ru-RU" b="1" i="1" smtClean="0"/>
              <a:t>index </a:t>
            </a:r>
            <a:r>
              <a:rPr lang="ru-RU" altLang="ru-RU" b="1" i="1" smtClean="0"/>
              <a:t>: </a:t>
            </a:r>
            <a:r>
              <a:rPr lang="en-US" altLang="ru-RU" b="1" i="1" smtClean="0"/>
              <a:t>length</a:t>
            </a:r>
            <a:r>
              <a:rPr lang="ru-RU" altLang="ru-RU" b="1" i="1" smtClean="0"/>
              <a:t> : </a:t>
            </a:r>
            <a:r>
              <a:rPr lang="en-US" altLang="ru-RU" b="1" i="1" smtClean="0"/>
              <a:t>stride</a:t>
            </a:r>
            <a:r>
              <a:rPr lang="ru-RU" altLang="ru-RU" b="1" i="1" smtClean="0"/>
              <a:t>]</a:t>
            </a:r>
            <a:r>
              <a:rPr lang="ru-RU" altLang="ru-RU" smtClean="0"/>
              <a:t> говорит о том, что мы хотим использовать каждый </a:t>
            </a:r>
            <a:r>
              <a:rPr lang="en-US" altLang="ru-RU" i="1" smtClean="0"/>
              <a:t>stride</a:t>
            </a:r>
            <a:r>
              <a:rPr lang="en-US" altLang="ru-RU" smtClean="0"/>
              <a:t> </a:t>
            </a:r>
            <a:r>
              <a:rPr lang="ru-RU" altLang="ru-RU" smtClean="0"/>
              <a:t>элемент массива, начиная со </a:t>
            </a:r>
            <a:r>
              <a:rPr lang="en-US" altLang="ru-RU" i="1" smtClean="0"/>
              <a:t>start</a:t>
            </a:r>
            <a:r>
              <a:rPr lang="ru-RU" altLang="ru-RU" i="1" smtClean="0"/>
              <a:t>_</a:t>
            </a:r>
            <a:r>
              <a:rPr lang="en-US" altLang="ru-RU" i="1" smtClean="0"/>
              <a:t>index</a:t>
            </a:r>
            <a:r>
              <a:rPr lang="ru-RU" altLang="ru-RU" smtClean="0"/>
              <a:t>. Количество таких элементов должно быть равно </a:t>
            </a:r>
            <a:r>
              <a:rPr lang="en-US" altLang="ru-RU" i="1" smtClean="0"/>
              <a:t>length</a:t>
            </a:r>
            <a:endParaRPr lang="ru-RU" altLang="ru-RU" i="1" smtClean="0"/>
          </a:p>
        </p:txBody>
      </p:sp>
      <p:sp>
        <p:nvSpPr>
          <p:cNvPr id="45060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781300"/>
            <a:ext cx="568801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488950" y="5734050"/>
            <a:ext cx="8915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kern="0" dirty="0" smtClean="0"/>
              <a:t>Поддерживаются многомерные массивы</a:t>
            </a:r>
            <a:endParaRPr lang="ru-RU" i="1" kern="0" dirty="0"/>
          </a:p>
        </p:txBody>
      </p:sp>
      <p:sp>
        <p:nvSpPr>
          <p:cNvPr id="45063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45064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D1B2AA0-BBFE-4B2D-AE86-043250DE84E0}" type="slidenum">
              <a:rPr lang="ru-RU" altLang="ru-RU" sz="1000" smtClean="0"/>
              <a:pPr/>
              <a:t>41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Технология </a:t>
            </a:r>
            <a:r>
              <a:rPr lang="en-US" altLang="ru-RU" smtClean="0"/>
              <a:t>Array Notation</a:t>
            </a:r>
            <a:r>
              <a:rPr lang="ru-RU" altLang="ru-RU" smtClean="0"/>
              <a:t>: поддерживаемые операции…</a:t>
            </a:r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431800"/>
          </a:xfrm>
        </p:spPr>
        <p:txBody>
          <a:bodyPr/>
          <a:lstStyle/>
          <a:p>
            <a:pPr algn="just"/>
            <a:r>
              <a:rPr lang="ru-RU" altLang="ru-RU" smtClean="0"/>
              <a:t>Возможно использование операторов языков </a:t>
            </a:r>
            <a:r>
              <a:rPr lang="en-US" altLang="ru-RU" smtClean="0"/>
              <a:t>C</a:t>
            </a:r>
            <a:r>
              <a:rPr lang="ru-RU" altLang="ru-RU" smtClean="0"/>
              <a:t>/</a:t>
            </a:r>
            <a:r>
              <a:rPr lang="en-US" altLang="ru-RU" smtClean="0"/>
              <a:t>C</a:t>
            </a:r>
            <a:r>
              <a:rPr lang="ru-RU" altLang="ru-RU" smtClean="0"/>
              <a:t>++:</a:t>
            </a:r>
            <a:endParaRPr lang="ru-RU" altLang="ru-RU" i="1" smtClean="0"/>
          </a:p>
        </p:txBody>
      </p:sp>
      <p:sp>
        <p:nvSpPr>
          <p:cNvPr id="46084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1700213"/>
            <a:ext cx="88804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488950" y="2060575"/>
            <a:ext cx="8915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dirty="0"/>
              <a:t>Возможна передача массивов в качестве аргументов функции. При этом вызов функции осуществляется для каждого заданного элемента </a:t>
            </a:r>
            <a:r>
              <a:rPr lang="ru-RU" dirty="0" smtClean="0"/>
              <a:t>массива:</a:t>
            </a:r>
            <a:endParaRPr lang="ru-RU" i="1" kern="0" dirty="0"/>
          </a:p>
        </p:txBody>
      </p:sp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3284538"/>
            <a:ext cx="88804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501650" y="3573463"/>
            <a:ext cx="8915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dirty="0" smtClean="0"/>
              <a:t>Поддерживается операция </a:t>
            </a:r>
            <a:r>
              <a:rPr lang="ru-RU" dirty="0"/>
              <a:t>редукции для сложения, минимума, максимума и т.п.:</a:t>
            </a:r>
            <a:endParaRPr lang="ru-RU" i="1" kern="0" dirty="0"/>
          </a:p>
        </p:txBody>
      </p:sp>
      <p:pic>
        <p:nvPicPr>
          <p:cNvPr id="460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4503738"/>
            <a:ext cx="8772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0" name="Дата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46091" name="Номер слайда 1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DC6A38A-71F0-4E6F-8114-64E2BE87A082}" type="slidenum">
              <a:rPr lang="ru-RU" altLang="ru-RU" sz="1000" smtClean="0"/>
              <a:pPr/>
              <a:t>42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Технология </a:t>
            </a:r>
            <a:r>
              <a:rPr lang="en-US" altLang="ru-RU" smtClean="0"/>
              <a:t>Array Notation</a:t>
            </a:r>
            <a:r>
              <a:rPr lang="ru-RU" altLang="ru-RU" smtClean="0"/>
              <a:t>: поддерживаемые операции…</a:t>
            </a: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431800"/>
          </a:xfrm>
        </p:spPr>
        <p:txBody>
          <a:bodyPr/>
          <a:lstStyle/>
          <a:p>
            <a:pPr algn="just"/>
            <a:r>
              <a:rPr lang="ru-RU" altLang="ru-RU" smtClean="0"/>
              <a:t>Поддерживаются условные операторы </a:t>
            </a:r>
            <a:r>
              <a:rPr lang="en-US" altLang="ru-RU" smtClean="0"/>
              <a:t>if</a:t>
            </a:r>
            <a:r>
              <a:rPr lang="ru-RU" altLang="ru-RU" smtClean="0"/>
              <a:t>-</a:t>
            </a:r>
            <a:r>
              <a:rPr lang="en-US" altLang="ru-RU" smtClean="0"/>
              <a:t>then</a:t>
            </a:r>
            <a:r>
              <a:rPr lang="ru-RU" altLang="ru-RU" smtClean="0"/>
              <a:t>-</a:t>
            </a:r>
            <a:r>
              <a:rPr lang="en-US" altLang="ru-RU" smtClean="0"/>
              <a:t>else</a:t>
            </a:r>
            <a:r>
              <a:rPr lang="ru-RU" altLang="ru-RU" smtClean="0"/>
              <a:t>:</a:t>
            </a:r>
            <a:endParaRPr lang="ru-RU" altLang="ru-RU" i="1" smtClean="0"/>
          </a:p>
        </p:txBody>
      </p:sp>
      <p:sp>
        <p:nvSpPr>
          <p:cNvPr id="47108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88950" y="2852738"/>
            <a:ext cx="8915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dirty="0"/>
              <a:t>Поддерживаются операции типа </a:t>
            </a:r>
            <a:r>
              <a:rPr lang="en-US" dirty="0"/>
              <a:t>scatter</a:t>
            </a:r>
            <a:r>
              <a:rPr lang="ru-RU" dirty="0"/>
              <a:t>/</a:t>
            </a:r>
            <a:r>
              <a:rPr lang="en-US" dirty="0" smtClean="0"/>
              <a:t>gather</a:t>
            </a:r>
            <a:r>
              <a:rPr lang="ru-RU" dirty="0"/>
              <a:t>, с помощью которых можно собрать определенные элементы одного массива в другой (собрать разрозненные элементы в один непрерывный массив), и наоборот:</a:t>
            </a:r>
            <a:endParaRPr lang="ru-RU" i="1" kern="0" dirty="0"/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1700213"/>
            <a:ext cx="87725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4508500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2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47113" name="Номер слайда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9682EAC-00EB-4D76-969E-4A43BAE47EC1}" type="slidenum">
              <a:rPr lang="ru-RU" altLang="ru-RU" sz="1000" smtClean="0"/>
              <a:pPr/>
              <a:t>43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Технология </a:t>
            </a:r>
            <a:r>
              <a:rPr lang="en-US" altLang="ru-RU" smtClean="0"/>
              <a:t>Array Notation</a:t>
            </a:r>
            <a:r>
              <a:rPr lang="ru-RU" altLang="ru-RU" smtClean="0"/>
              <a:t>: поддерживаемые операции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2592388"/>
          </a:xfrm>
        </p:spPr>
        <p:txBody>
          <a:bodyPr/>
          <a:lstStyle/>
          <a:p>
            <a:pPr algn="just"/>
            <a:r>
              <a:rPr lang="ru-RU" altLang="ru-RU" smtClean="0"/>
              <a:t>Поддерживаются операции сдвига. Операция </a:t>
            </a:r>
            <a:r>
              <a:rPr lang="en-US" altLang="ru-RU" b="1" i="1" smtClean="0"/>
              <a:t>shift</a:t>
            </a:r>
            <a:r>
              <a:rPr lang="en-US" altLang="ru-RU" smtClean="0"/>
              <a:t> </a:t>
            </a:r>
            <a:r>
              <a:rPr lang="ru-RU" altLang="ru-RU" smtClean="0"/>
              <a:t>сдвигает элементы массива на </a:t>
            </a:r>
            <a:r>
              <a:rPr lang="en-US" altLang="ru-RU" i="1" smtClean="0"/>
              <a:t>shift</a:t>
            </a:r>
            <a:r>
              <a:rPr lang="ru-RU" altLang="ru-RU" i="1" smtClean="0"/>
              <a:t>_</a:t>
            </a:r>
            <a:r>
              <a:rPr lang="en-US" altLang="ru-RU" i="1" smtClean="0"/>
              <a:t>val </a:t>
            </a:r>
            <a:r>
              <a:rPr lang="ru-RU" altLang="ru-RU" smtClean="0"/>
              <a:t>позиций влево/вправо, освободившиеся элементы заполняются значением </a:t>
            </a:r>
            <a:r>
              <a:rPr lang="en-US" altLang="ru-RU" i="1" smtClean="0"/>
              <a:t>fill</a:t>
            </a:r>
            <a:r>
              <a:rPr lang="ru-RU" altLang="ru-RU" i="1" smtClean="0"/>
              <a:t>_</a:t>
            </a:r>
            <a:r>
              <a:rPr lang="en-US" altLang="ru-RU" i="1" smtClean="0"/>
              <a:t>val</a:t>
            </a:r>
            <a:r>
              <a:rPr lang="ru-RU" altLang="ru-RU" smtClean="0"/>
              <a:t>. Операция </a:t>
            </a:r>
            <a:r>
              <a:rPr lang="en-US" altLang="ru-RU" b="1" i="1" smtClean="0"/>
              <a:t>rotate</a:t>
            </a:r>
            <a:r>
              <a:rPr lang="en-US" altLang="ru-RU" smtClean="0"/>
              <a:t> </a:t>
            </a:r>
            <a:r>
              <a:rPr lang="ru-RU" altLang="ru-RU" smtClean="0"/>
              <a:t>обеспечивает циклический сдвиг элементов влево/вправо на </a:t>
            </a:r>
            <a:r>
              <a:rPr lang="en-US" altLang="ru-RU" b="1" i="1" smtClean="0"/>
              <a:t>rotate</a:t>
            </a:r>
            <a:r>
              <a:rPr lang="ru-RU" altLang="ru-RU" b="1" i="1" smtClean="0"/>
              <a:t>_</a:t>
            </a:r>
            <a:r>
              <a:rPr lang="en-US" altLang="ru-RU" b="1" i="1" smtClean="0"/>
              <a:t>val </a:t>
            </a:r>
            <a:r>
              <a:rPr lang="ru-RU" altLang="ru-RU" smtClean="0"/>
              <a:t>позиций. Результат работы этих функций записывается в новый массив:</a:t>
            </a:r>
            <a:endParaRPr lang="ru-RU" altLang="ru-RU" i="1" smtClean="0"/>
          </a:p>
        </p:txBody>
      </p:sp>
      <p:sp>
        <p:nvSpPr>
          <p:cNvPr id="48132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4005263"/>
            <a:ext cx="8929688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48135" name="Номер слайда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17EBB51-0B5E-45C1-AF10-0607B4B90F8A}" type="slidenum">
              <a:rPr lang="ru-RU" altLang="ru-RU" sz="1000" smtClean="0"/>
              <a:pPr/>
              <a:t>44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Технология </a:t>
            </a:r>
            <a:r>
              <a:rPr lang="en-US" altLang="ru-RU" smtClean="0"/>
              <a:t>Array Notation</a:t>
            </a:r>
            <a:r>
              <a:rPr lang="ru-RU" altLang="ru-RU" smtClean="0"/>
              <a:t>: принципы работы</a:t>
            </a: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5040313"/>
          </a:xfrm>
        </p:spPr>
        <p:txBody>
          <a:bodyPr/>
          <a:lstStyle/>
          <a:p>
            <a:pPr algn="just"/>
            <a:r>
              <a:rPr lang="ru-RU" altLang="ru-RU" smtClean="0"/>
              <a:t>Размер массива должен быть известен на стадии компиляции. Если используется динамический массив, то при использовании данной нотации необходимо явно указывать начальную позицию (</a:t>
            </a:r>
            <a:r>
              <a:rPr lang="en-US" altLang="ru-RU" i="1" smtClean="0"/>
              <a:t>start_index</a:t>
            </a:r>
            <a:r>
              <a:rPr lang="ru-RU" altLang="ru-RU" smtClean="0"/>
              <a:t>) и длину</a:t>
            </a:r>
            <a:r>
              <a:rPr lang="en-US" altLang="ru-RU" smtClean="0"/>
              <a:t> (</a:t>
            </a:r>
            <a:r>
              <a:rPr lang="en-US" altLang="ru-RU" i="1" smtClean="0"/>
              <a:t>length</a:t>
            </a:r>
            <a:r>
              <a:rPr lang="en-US" altLang="ru-RU" smtClean="0"/>
              <a:t>)</a:t>
            </a:r>
            <a:r>
              <a:rPr lang="ru-RU" altLang="ru-RU" smtClean="0"/>
              <a:t> отрезка массива.</a:t>
            </a:r>
          </a:p>
          <a:p>
            <a:pPr algn="just"/>
            <a:r>
              <a:rPr lang="ru-RU" altLang="ru-RU" smtClean="0"/>
              <a:t>В случае если векторизация кода невозможна, будет сгенерирован обычный цикл.</a:t>
            </a:r>
          </a:p>
          <a:p>
            <a:pPr algn="just"/>
            <a:r>
              <a:rPr lang="ru-RU" altLang="ru-RU" smtClean="0"/>
              <a:t>Оптимальный векторный код будет получен только в случае работы с выровненными данными.</a:t>
            </a:r>
          </a:p>
          <a:p>
            <a:pPr algn="just"/>
            <a:r>
              <a:rPr lang="ru-RU" altLang="ru-RU" smtClean="0"/>
              <a:t>Требуется соответствие рангов и длин массивов в рамках одной операции.</a:t>
            </a:r>
            <a:endParaRPr lang="ru-RU" altLang="ru-RU" i="1" smtClean="0"/>
          </a:p>
        </p:txBody>
      </p:sp>
      <p:sp>
        <p:nvSpPr>
          <p:cNvPr id="49156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49157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49158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FD07D12-F4EA-4E98-8C80-78614AF6521E}" type="slidenum">
              <a:rPr lang="ru-RU" altLang="ru-RU" sz="1000" smtClean="0"/>
              <a:pPr/>
              <a:t>45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Технология </a:t>
            </a:r>
            <a:r>
              <a:rPr lang="en-US" altLang="ru-RU" smtClean="0"/>
              <a:t>Array Notation</a:t>
            </a:r>
            <a:r>
              <a:rPr lang="ru-RU" altLang="ru-RU" smtClean="0"/>
              <a:t>: скалярное произведение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495300" y="1052513"/>
            <a:ext cx="8915400" cy="504825"/>
          </a:xfrm>
        </p:spPr>
        <p:txBody>
          <a:bodyPr/>
          <a:lstStyle/>
          <a:p>
            <a:pPr algn="just"/>
            <a:r>
              <a:rPr lang="ru-RU" altLang="ru-RU" smtClean="0"/>
              <a:t>Скалярный код:</a:t>
            </a:r>
            <a:endParaRPr lang="ru-RU" altLang="ru-RU" i="1" smtClean="0"/>
          </a:p>
        </p:txBody>
      </p:sp>
      <p:sp>
        <p:nvSpPr>
          <p:cNvPr id="50180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88950" y="4365625"/>
            <a:ext cx="8915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kern="0" dirty="0" smtClean="0"/>
              <a:t>Векторны</a:t>
            </a:r>
            <a:r>
              <a:rPr lang="ru-RU" kern="0" dirty="0"/>
              <a:t>й</a:t>
            </a:r>
            <a:r>
              <a:rPr lang="ru-RU" kern="0" dirty="0" smtClean="0"/>
              <a:t> код:</a:t>
            </a:r>
            <a:endParaRPr lang="ru-RU" i="1" kern="0" dirty="0"/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88" y="1557338"/>
            <a:ext cx="8064500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4886325"/>
            <a:ext cx="809466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4" name="Дата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0185" name="Номер слайда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FD3F3F7-3701-48CF-9FC4-2A264C7AF0C7}" type="slidenum">
              <a:rPr lang="ru-RU" altLang="ru-RU" sz="1000" smtClean="0"/>
              <a:pPr/>
              <a:t>46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Технология </a:t>
            </a:r>
            <a:r>
              <a:rPr lang="en-US" altLang="ru-RU" smtClean="0"/>
              <a:t>Array Notation</a:t>
            </a:r>
            <a:r>
              <a:rPr lang="ru-RU" altLang="ru-RU" smtClean="0"/>
              <a:t>: динамические массивы</a:t>
            </a:r>
          </a:p>
        </p:txBody>
      </p:sp>
      <p:sp>
        <p:nvSpPr>
          <p:cNvPr id="51203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23950"/>
            <a:ext cx="87852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5" name="Дата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1206" name="Номер слайда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0610ADD-EE5C-49BF-8576-9297C7DF8799}" type="slidenum">
              <a:rPr lang="ru-RU" altLang="ru-RU" sz="1000" smtClean="0"/>
              <a:pPr/>
              <a:t>47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Элементарные функции…</a:t>
            </a:r>
          </a:p>
        </p:txBody>
      </p:sp>
      <p:sp>
        <p:nvSpPr>
          <p:cNvPr id="52227" name="Объект 10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1944688"/>
          </a:xfrm>
        </p:spPr>
        <p:txBody>
          <a:bodyPr/>
          <a:lstStyle/>
          <a:p>
            <a:r>
              <a:rPr lang="ru-RU" altLang="ru-RU" smtClean="0"/>
              <a:t>Элементарная функция – это функция, выполняющая вычисления над скалярными элементами данных.</a:t>
            </a:r>
          </a:p>
          <a:p>
            <a:r>
              <a:rPr lang="ru-RU" altLang="ru-RU" smtClean="0"/>
              <a:t>Строка </a:t>
            </a:r>
            <a:r>
              <a:rPr lang="ru-RU" altLang="ru-RU" b="1" smtClean="0"/>
              <a:t>__</a:t>
            </a:r>
            <a:r>
              <a:rPr lang="en-US" altLang="ru-RU" b="1" smtClean="0"/>
              <a:t>declspec</a:t>
            </a:r>
            <a:r>
              <a:rPr lang="ru-RU" altLang="ru-RU" b="1" smtClean="0"/>
              <a:t>(</a:t>
            </a:r>
            <a:r>
              <a:rPr lang="en-US" altLang="ru-RU" b="1" smtClean="0"/>
              <a:t>vector</a:t>
            </a:r>
            <a:r>
              <a:rPr lang="ru-RU" altLang="ru-RU" b="1" smtClean="0"/>
              <a:t>)</a:t>
            </a:r>
            <a:r>
              <a:rPr lang="ru-RU" altLang="ru-RU" smtClean="0"/>
              <a:t> указывает на необходимость векторизации кода этой функции:</a:t>
            </a:r>
          </a:p>
        </p:txBody>
      </p:sp>
      <p:sp>
        <p:nvSpPr>
          <p:cNvPr id="52228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3068638"/>
            <a:ext cx="88233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Дата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2231" name="Номер слайда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FD46622-8A1A-4DA5-9B33-DBB228F6B636}" type="slidenum">
              <a:rPr lang="ru-RU" altLang="ru-RU" sz="1000" smtClean="0"/>
              <a:pPr/>
              <a:t>48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Элементарные функции: способы вызова</a:t>
            </a:r>
          </a:p>
        </p:txBody>
      </p:sp>
      <p:sp>
        <p:nvSpPr>
          <p:cNvPr id="53251" name="Объект 10"/>
          <p:cNvSpPr>
            <a:spLocks noGrp="1"/>
          </p:cNvSpPr>
          <p:nvPr>
            <p:ph idx="1"/>
          </p:nvPr>
        </p:nvSpPr>
        <p:spPr>
          <a:xfrm>
            <a:off x="495300" y="1052513"/>
            <a:ext cx="8915400" cy="504825"/>
          </a:xfrm>
        </p:spPr>
        <p:txBody>
          <a:bodyPr/>
          <a:lstStyle/>
          <a:p>
            <a:r>
              <a:rPr lang="ru-RU" altLang="ru-RU" smtClean="0"/>
              <a:t>В цикле для элементов массива:</a:t>
            </a:r>
          </a:p>
        </p:txBody>
      </p:sp>
      <p:sp>
        <p:nvSpPr>
          <p:cNvPr id="53252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1484313"/>
            <a:ext cx="878522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10"/>
          <p:cNvSpPr txBox="1">
            <a:spLocks/>
          </p:cNvSpPr>
          <p:nvPr/>
        </p:nvSpPr>
        <p:spPr bwMode="auto">
          <a:xfrm>
            <a:off x="488950" y="2636838"/>
            <a:ext cx="8915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/>
              <a:t>С использованием технологии </a:t>
            </a:r>
            <a:r>
              <a:rPr lang="en-US" dirty="0"/>
              <a:t>Array Notation</a:t>
            </a:r>
            <a:r>
              <a:rPr lang="ru-RU" dirty="0"/>
              <a:t>:</a:t>
            </a:r>
            <a:endParaRPr lang="ru-RU" kern="0" dirty="0"/>
          </a:p>
        </p:txBody>
      </p:sp>
      <p:pic>
        <p:nvPicPr>
          <p:cNvPr id="532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13" y="3141663"/>
            <a:ext cx="8783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10"/>
          <p:cNvSpPr txBox="1">
            <a:spLocks/>
          </p:cNvSpPr>
          <p:nvPr/>
        </p:nvSpPr>
        <p:spPr bwMode="auto">
          <a:xfrm>
            <a:off x="488950" y="3500438"/>
            <a:ext cx="891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/>
              <a:t>Из другой элементарной функции:</a:t>
            </a:r>
            <a:endParaRPr lang="ru-RU" kern="0" dirty="0"/>
          </a:p>
        </p:txBody>
      </p:sp>
      <p:pic>
        <p:nvPicPr>
          <p:cNvPr id="532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4005263"/>
            <a:ext cx="8793163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10"/>
          <p:cNvSpPr txBox="1">
            <a:spLocks/>
          </p:cNvSpPr>
          <p:nvPr/>
        </p:nvSpPr>
        <p:spPr bwMode="auto">
          <a:xfrm>
            <a:off x="488950" y="5445125"/>
            <a:ext cx="891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В скалярном коде:</a:t>
            </a:r>
            <a:endParaRPr lang="ru-RU" kern="0" dirty="0"/>
          </a:p>
        </p:txBody>
      </p:sp>
      <p:pic>
        <p:nvPicPr>
          <p:cNvPr id="5325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5872163"/>
            <a:ext cx="8772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60" name="Дата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3261" name="Номер слайда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071C482-FD6D-441A-915A-439C67A70804}" type="slidenum">
              <a:rPr lang="ru-RU" altLang="ru-RU" sz="1000" smtClean="0"/>
              <a:pPr/>
              <a:t>49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95300" y="2852738"/>
            <a:ext cx="8915400" cy="10810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3600" smtClean="0"/>
              <a:t>1. Явная схема работы с памятью</a:t>
            </a:r>
          </a:p>
        </p:txBody>
      </p:sp>
      <p:sp>
        <p:nvSpPr>
          <p:cNvPr id="8195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8196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8197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503FD2A-47A3-41CB-94FD-BF4E572C9557}" type="slidenum">
              <a:rPr lang="ru-RU" altLang="ru-RU" sz="1000" smtClean="0"/>
              <a:pPr/>
              <a:t>5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Элементарные функции: ограничения</a:t>
            </a:r>
          </a:p>
        </p:txBody>
      </p:sp>
      <p:sp>
        <p:nvSpPr>
          <p:cNvPr id="54275" name="Объект 10"/>
          <p:cNvSpPr>
            <a:spLocks noGrp="1"/>
          </p:cNvSpPr>
          <p:nvPr>
            <p:ph idx="1"/>
          </p:nvPr>
        </p:nvSpPr>
        <p:spPr>
          <a:xfrm>
            <a:off x="495300" y="1052513"/>
            <a:ext cx="8915400" cy="5113337"/>
          </a:xfrm>
        </p:spPr>
        <p:txBody>
          <a:bodyPr/>
          <a:lstStyle/>
          <a:p>
            <a:r>
              <a:rPr lang="ru-RU" altLang="ru-RU" smtClean="0"/>
              <a:t>Непрямые вызовы запрещены;</a:t>
            </a:r>
          </a:p>
          <a:p>
            <a:pPr algn="just"/>
            <a:r>
              <a:rPr lang="ru-RU" altLang="ru-RU" smtClean="0"/>
              <a:t>Запрещена передача структур по значению (по ссылке допустимо);</a:t>
            </a:r>
          </a:p>
          <a:p>
            <a:r>
              <a:rPr lang="ru-RU" altLang="ru-RU" smtClean="0"/>
              <a:t>Запрещена синхронизация;</a:t>
            </a:r>
          </a:p>
          <a:p>
            <a:pPr algn="just"/>
            <a:r>
              <a:rPr lang="ru-RU" altLang="ru-RU" smtClean="0"/>
              <a:t>Запрещено использование многопоточных конструкций (_</a:t>
            </a:r>
            <a:r>
              <a:rPr lang="en-US" altLang="ru-RU" smtClean="0"/>
              <a:t>Cilk</a:t>
            </a:r>
            <a:r>
              <a:rPr lang="ru-RU" altLang="ru-RU" smtClean="0"/>
              <a:t>_</a:t>
            </a:r>
            <a:r>
              <a:rPr lang="en-US" altLang="ru-RU" smtClean="0"/>
              <a:t>spawn</a:t>
            </a:r>
            <a:r>
              <a:rPr lang="ru-RU" altLang="ru-RU" smtClean="0"/>
              <a:t>/_</a:t>
            </a:r>
            <a:r>
              <a:rPr lang="en-US" altLang="ru-RU" smtClean="0"/>
              <a:t>Cilk</a:t>
            </a:r>
            <a:r>
              <a:rPr lang="ru-RU" altLang="ru-RU" smtClean="0"/>
              <a:t>_</a:t>
            </a:r>
            <a:r>
              <a:rPr lang="en-US" altLang="ru-RU" smtClean="0"/>
              <a:t>for</a:t>
            </a:r>
            <a:r>
              <a:rPr lang="ru-RU" altLang="ru-RU" smtClean="0"/>
              <a:t>).</a:t>
            </a:r>
          </a:p>
        </p:txBody>
      </p:sp>
      <p:sp>
        <p:nvSpPr>
          <p:cNvPr id="54276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54277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4278" name="Номер слайда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AA98228-675B-4217-AEDB-3FAA91DD29B0}" type="slidenum">
              <a:rPr lang="ru-RU" altLang="ru-RU" sz="1000" smtClean="0"/>
              <a:pPr/>
              <a:t>50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Использование отчетов компилятора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dirty="0"/>
              <a:t>Опция компилятора, отвечающая за отчеты по векторизации, имеет вид </a:t>
            </a:r>
            <a:r>
              <a:rPr lang="ru-RU" b="1" i="1" dirty="0"/>
              <a:t>-</a:t>
            </a:r>
            <a:r>
              <a:rPr lang="en-US" b="1" i="1" dirty="0" err="1"/>
              <a:t>vec</a:t>
            </a:r>
            <a:r>
              <a:rPr lang="ru-RU" b="1" i="1" dirty="0"/>
              <a:t>-</a:t>
            </a:r>
            <a:r>
              <a:rPr lang="en-US" b="1" i="1" dirty="0"/>
              <a:t>report</a:t>
            </a:r>
            <a:r>
              <a:rPr lang="ru-RU" b="1" i="1" dirty="0"/>
              <a:t>[</a:t>
            </a:r>
            <a:r>
              <a:rPr lang="en-US" b="1" i="1" dirty="0"/>
              <a:t>n</a:t>
            </a:r>
            <a:r>
              <a:rPr lang="ru-RU" b="1" i="1" dirty="0"/>
              <a:t>]</a:t>
            </a:r>
            <a:r>
              <a:rPr lang="ru-RU" dirty="0"/>
              <a:t> для </a:t>
            </a:r>
            <a:r>
              <a:rPr lang="en-US" dirty="0"/>
              <a:t>Linux </a:t>
            </a:r>
            <a:r>
              <a:rPr lang="ru-RU" dirty="0"/>
              <a:t>и </a:t>
            </a:r>
            <a:r>
              <a:rPr lang="ru-RU" b="1" i="1" dirty="0"/>
              <a:t>/</a:t>
            </a:r>
            <a:r>
              <a:rPr lang="en-US" b="1" i="1" dirty="0" err="1"/>
              <a:t>Qvec</a:t>
            </a:r>
            <a:r>
              <a:rPr lang="ru-RU" b="1" i="1" dirty="0"/>
              <a:t>-</a:t>
            </a:r>
            <a:r>
              <a:rPr lang="en-US" b="1" i="1" dirty="0"/>
              <a:t>report</a:t>
            </a:r>
            <a:r>
              <a:rPr lang="ru-RU" b="1" i="1" dirty="0"/>
              <a:t>[</a:t>
            </a:r>
            <a:r>
              <a:rPr lang="en-US" b="1" i="1" dirty="0"/>
              <a:t>n</a:t>
            </a:r>
            <a:r>
              <a:rPr lang="ru-RU" b="1" i="1" dirty="0"/>
              <a:t>]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en-US" dirty="0"/>
              <a:t>Windows </a:t>
            </a:r>
            <a:r>
              <a:rPr lang="ru-RU" dirty="0"/>
              <a:t>версии компилятора</a:t>
            </a:r>
            <a:r>
              <a:rPr lang="ru-RU" dirty="0" smtClean="0"/>
              <a:t>.</a:t>
            </a:r>
          </a:p>
          <a:p>
            <a:pPr algn="just">
              <a:defRPr/>
            </a:pPr>
            <a:r>
              <a:rPr lang="ru-RU" i="1" dirty="0"/>
              <a:t>–</a:t>
            </a:r>
            <a:r>
              <a:rPr lang="en-US" i="1" dirty="0" err="1"/>
              <a:t>vec</a:t>
            </a:r>
            <a:r>
              <a:rPr lang="ru-RU" i="1" dirty="0"/>
              <a:t>-</a:t>
            </a:r>
            <a:r>
              <a:rPr lang="en-US" i="1" dirty="0"/>
              <a:t>report</a:t>
            </a:r>
            <a:r>
              <a:rPr lang="ru-RU" i="1" dirty="0" smtClean="0"/>
              <a:t>3: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loop was not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vectorized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unsupported data type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defRPr/>
            </a:pPr>
            <a:r>
              <a:rPr lang="ru-RU" i="1" dirty="0"/>
              <a:t>–</a:t>
            </a:r>
            <a:r>
              <a:rPr lang="en-US" i="1" dirty="0" err="1"/>
              <a:t>vec</a:t>
            </a:r>
            <a:r>
              <a:rPr lang="ru-RU" i="1" dirty="0"/>
              <a:t>-</a:t>
            </a:r>
            <a:r>
              <a:rPr lang="en-US" i="1" dirty="0"/>
              <a:t>report</a:t>
            </a:r>
            <a:r>
              <a:rPr lang="ru-RU" i="1" dirty="0" smtClean="0"/>
              <a:t>6: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vectorization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support: type TTT is not supported for operation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OOO</a:t>
            </a:r>
          </a:p>
          <a:p>
            <a:pPr algn="just">
              <a:defRPr/>
            </a:pPr>
            <a:r>
              <a:rPr lang="ru-RU" i="1" dirty="0"/>
              <a:t>–</a:t>
            </a:r>
            <a:r>
              <a:rPr lang="en-US" i="1" dirty="0" err="1"/>
              <a:t>vec</a:t>
            </a:r>
            <a:r>
              <a:rPr lang="ru-RU" i="1" dirty="0"/>
              <a:t>-</a:t>
            </a:r>
            <a:r>
              <a:rPr lang="en-US" i="1" dirty="0"/>
              <a:t>report</a:t>
            </a:r>
            <a:r>
              <a:rPr lang="ru-RU" i="1" dirty="0" smtClean="0"/>
              <a:t>7</a:t>
            </a:r>
            <a:r>
              <a:rPr lang="en-US" i="1" dirty="0" smtClean="0"/>
              <a:t> </a:t>
            </a:r>
            <a:r>
              <a:rPr lang="ru-RU" dirty="0" smtClean="0"/>
              <a:t>позволяет </a:t>
            </a:r>
            <a:r>
              <a:rPr lang="ru-RU" dirty="0"/>
              <a:t>получить дополнительную информацию о векторизуемом коде, например, ожидаемое ускорение от векторизации, используемый здесь шаблон доступа к памяти и др.</a:t>
            </a:r>
            <a:endParaRPr lang="ru-RU" dirty="0">
              <a:cs typeface="Courier New" panose="02070309020205020404" pitchFamily="49" charset="0"/>
            </a:endParaRPr>
          </a:p>
        </p:txBody>
      </p:sp>
      <p:sp>
        <p:nvSpPr>
          <p:cNvPr id="55300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55301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5302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30E19A4-7F07-4A87-BC15-926E5CF3D868}" type="slidenum">
              <a:rPr lang="ru-RU" altLang="ru-RU" sz="1000" smtClean="0"/>
              <a:pPr/>
              <a:t>51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Выравнивание данных…</a:t>
            </a: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1295400"/>
          </a:xfrm>
        </p:spPr>
        <p:txBody>
          <a:bodyPr/>
          <a:lstStyle/>
          <a:p>
            <a:pPr algn="just"/>
            <a:r>
              <a:rPr lang="ru-RU" altLang="ru-RU" smtClean="0"/>
              <a:t>При работе с </a:t>
            </a:r>
            <a:r>
              <a:rPr lang="en-US" altLang="ru-RU" smtClean="0"/>
              <a:t>Intel Xeon Phi </a:t>
            </a:r>
            <a:r>
              <a:rPr lang="ru-RU" altLang="ru-RU" smtClean="0"/>
              <a:t>необходимо выравнивать данные по границе в 64 Б.</a:t>
            </a:r>
          </a:p>
          <a:p>
            <a:r>
              <a:rPr lang="ru-RU" altLang="ru-RU" smtClean="0"/>
              <a:t>Выравнивание статических массивов:</a:t>
            </a:r>
          </a:p>
        </p:txBody>
      </p:sp>
      <p:sp>
        <p:nvSpPr>
          <p:cNvPr id="56324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2565400"/>
            <a:ext cx="885666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488950" y="3213100"/>
            <a:ext cx="891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kern="0" dirty="0" smtClean="0"/>
              <a:t>Выравнивание динамических массивов:</a:t>
            </a:r>
          </a:p>
        </p:txBody>
      </p:sp>
      <p:pic>
        <p:nvPicPr>
          <p:cNvPr id="563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3687763"/>
            <a:ext cx="884396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488950" y="4005263"/>
            <a:ext cx="89154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dirty="0"/>
              <a:t>Помимо выделения выровненных данных в программе, для эффектной векторизации вашего кода необходимо сообщить компилятору о выравнивании в том месте кода, где эти данные непосредственно используются.</a:t>
            </a:r>
            <a:endParaRPr lang="ru-RU" kern="0" dirty="0" smtClean="0"/>
          </a:p>
        </p:txBody>
      </p:sp>
      <p:sp>
        <p:nvSpPr>
          <p:cNvPr id="56329" name="Дата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6330" name="Номер слайда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C2401CE-7785-4FE3-A81A-89770BFED97D}" type="slidenum">
              <a:rPr lang="ru-RU" altLang="ru-RU" sz="1000" smtClean="0"/>
              <a:pPr/>
              <a:t>52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Выравнивание данных…</a:t>
            </a:r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Допустим, используется цикл, который обращается к массиву </a:t>
            </a:r>
            <a:r>
              <a:rPr lang="en-US" altLang="ru-RU" b="1" smtClean="0"/>
              <a:t>A</a:t>
            </a:r>
            <a:r>
              <a:rPr lang="en-US" altLang="ru-RU" smtClean="0"/>
              <a:t> </a:t>
            </a:r>
            <a:r>
              <a:rPr lang="ru-RU" altLang="ru-RU" smtClean="0"/>
              <a:t>как </a:t>
            </a:r>
            <a:r>
              <a:rPr lang="en-US" altLang="ru-RU" b="1" smtClean="0"/>
              <a:t>A</a:t>
            </a:r>
            <a:r>
              <a:rPr lang="ru-RU" altLang="ru-RU" b="1" smtClean="0"/>
              <a:t>[</a:t>
            </a:r>
            <a:r>
              <a:rPr lang="en-US" altLang="ru-RU" b="1" smtClean="0"/>
              <a:t>i</a:t>
            </a:r>
            <a:r>
              <a:rPr lang="ru-RU" altLang="ru-RU" b="1" smtClean="0"/>
              <a:t>]</a:t>
            </a:r>
            <a:r>
              <a:rPr lang="ru-RU" altLang="ru-RU" smtClean="0"/>
              <a:t>, и к массиву </a:t>
            </a:r>
            <a:r>
              <a:rPr lang="en-US" altLang="ru-RU" b="1" smtClean="0"/>
              <a:t>B</a:t>
            </a:r>
            <a:r>
              <a:rPr lang="en-US" altLang="ru-RU" smtClean="0"/>
              <a:t> </a:t>
            </a:r>
            <a:r>
              <a:rPr lang="ru-RU" altLang="ru-RU" smtClean="0"/>
              <a:t>как </a:t>
            </a:r>
            <a:r>
              <a:rPr lang="en-US" altLang="ru-RU" b="1" smtClean="0"/>
              <a:t>B</a:t>
            </a:r>
            <a:r>
              <a:rPr lang="ru-RU" altLang="ru-RU" b="1" smtClean="0"/>
              <a:t>[</a:t>
            </a:r>
            <a:r>
              <a:rPr lang="en-US" altLang="ru-RU" b="1" smtClean="0"/>
              <a:t>i</a:t>
            </a:r>
            <a:r>
              <a:rPr lang="ru-RU" altLang="ru-RU" b="1" smtClean="0"/>
              <a:t>+</a:t>
            </a:r>
            <a:r>
              <a:rPr lang="en-US" altLang="ru-RU" b="1" smtClean="0"/>
              <a:t>n</a:t>
            </a:r>
            <a:r>
              <a:rPr lang="ru-RU" altLang="ru-RU" b="1" smtClean="0"/>
              <a:t>1]</a:t>
            </a:r>
            <a:r>
              <a:rPr lang="ru-RU" altLang="ru-RU" smtClean="0"/>
              <a:t>. Здесь </a:t>
            </a:r>
            <a:r>
              <a:rPr lang="ru-RU" altLang="ru-RU" b="1" smtClean="0"/>
              <a:t>i</a:t>
            </a:r>
            <a:r>
              <a:rPr lang="en-US" altLang="ru-RU" smtClean="0"/>
              <a:t> – </a:t>
            </a:r>
            <a:r>
              <a:rPr lang="ru-RU" altLang="ru-RU" smtClean="0"/>
              <a:t>это счетчик цикла.</a:t>
            </a:r>
          </a:p>
          <a:p>
            <a:pPr algn="just"/>
            <a:r>
              <a:rPr lang="ru-RU" altLang="ru-RU" smtClean="0"/>
              <a:t>Для того чтобы компилятор использовал команды работы с выровненными данными, ему необходимо сообщить:</a:t>
            </a:r>
          </a:p>
          <a:p>
            <a:pPr lvl="1" algn="just"/>
            <a:r>
              <a:rPr lang="ru-RU" altLang="ru-RU" smtClean="0"/>
              <a:t>Адрес начала массивов </a:t>
            </a:r>
            <a:r>
              <a:rPr lang="en-US" altLang="ru-RU" b="1" smtClean="0"/>
              <a:t>A</a:t>
            </a:r>
            <a:r>
              <a:rPr lang="ru-RU" altLang="ru-RU" smtClean="0"/>
              <a:t> и </a:t>
            </a:r>
            <a:r>
              <a:rPr lang="en-US" altLang="ru-RU" b="1" smtClean="0"/>
              <a:t>B</a:t>
            </a:r>
            <a:r>
              <a:rPr lang="en-US" altLang="ru-RU" smtClean="0"/>
              <a:t> </a:t>
            </a:r>
            <a:r>
              <a:rPr lang="ru-RU" altLang="ru-RU" smtClean="0"/>
              <a:t>кратен 64 байтам. Используется конструкция </a:t>
            </a:r>
            <a:r>
              <a:rPr lang="ru-RU" altLang="ru-RU" b="1" i="1" smtClean="0"/>
              <a:t>__assume_aligned(</a:t>
            </a:r>
            <a:r>
              <a:rPr lang="en-US" altLang="ru-RU" b="1" i="1" smtClean="0"/>
              <a:t>A</a:t>
            </a:r>
            <a:r>
              <a:rPr lang="ru-RU" altLang="ru-RU" b="1" i="1" smtClean="0"/>
              <a:t>, 64)</a:t>
            </a:r>
            <a:r>
              <a:rPr lang="ru-RU" altLang="ru-RU" i="1" smtClean="0"/>
              <a:t>.</a:t>
            </a:r>
            <a:r>
              <a:rPr lang="ru-RU" altLang="ru-RU" smtClean="0"/>
              <a:t> В случае если массивы выделены статически, ничего дополнительно делать не надо.</a:t>
            </a:r>
          </a:p>
          <a:p>
            <a:pPr lvl="1" algn="just"/>
            <a:r>
              <a:rPr lang="ru-RU" altLang="ru-RU" smtClean="0"/>
              <a:t>Величина </a:t>
            </a:r>
            <a:r>
              <a:rPr lang="en-US" altLang="ru-RU" b="1" smtClean="0"/>
              <a:t>n</a:t>
            </a:r>
            <a:r>
              <a:rPr lang="ru-RU" altLang="ru-RU" b="1" smtClean="0"/>
              <a:t>1</a:t>
            </a:r>
            <a:r>
              <a:rPr lang="ru-RU" altLang="ru-RU" smtClean="0"/>
              <a:t> кратна 16 (при размере типа данных в 4 байта). Эта информация может быть указана с помощью конструкции </a:t>
            </a:r>
            <a:r>
              <a:rPr lang="ru-RU" altLang="ru-RU" b="1" i="1" smtClean="0"/>
              <a:t>__assume(n1%16==0)</a:t>
            </a:r>
            <a:r>
              <a:rPr lang="ru-RU" altLang="ru-RU" smtClean="0"/>
              <a:t>.</a:t>
            </a:r>
          </a:p>
        </p:txBody>
      </p:sp>
      <p:sp>
        <p:nvSpPr>
          <p:cNvPr id="57348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57349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7350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135626-82FA-4365-A15F-6E8E6BDEDAA7}" type="slidenum">
              <a:rPr lang="ru-RU" altLang="ru-RU" sz="1000" smtClean="0"/>
              <a:pPr/>
              <a:t>53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Выравнивание данных…</a:t>
            </a:r>
          </a:p>
        </p:txBody>
      </p:sp>
      <p:sp>
        <p:nvSpPr>
          <p:cNvPr id="58371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513"/>
            <a:ext cx="9290050" cy="517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Дата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8374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95F2FD2-BBA7-44AA-A576-8A151255BB27}" type="slidenum">
              <a:rPr lang="ru-RU" altLang="ru-RU" sz="1000" smtClean="0"/>
              <a:pPr/>
              <a:t>54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Выравнивание данных…</a:t>
            </a: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1223963"/>
          </a:xfrm>
        </p:spPr>
        <p:txBody>
          <a:bodyPr/>
          <a:lstStyle/>
          <a:p>
            <a:pPr algn="just"/>
            <a:r>
              <a:rPr lang="ru-RU" altLang="ru-RU" smtClean="0"/>
              <a:t>В качестве альтернативы предложенным конструкциям можно использовать директиву </a:t>
            </a:r>
            <a:r>
              <a:rPr lang="ru-RU" altLang="ru-RU" b="1" i="1" smtClean="0"/>
              <a:t>#</a:t>
            </a:r>
            <a:r>
              <a:rPr lang="en-US" altLang="ru-RU" b="1" i="1" smtClean="0"/>
              <a:t>pragma vector align</a:t>
            </a:r>
            <a:r>
              <a:rPr lang="en-US" altLang="ru-RU" smtClean="0"/>
              <a:t> </a:t>
            </a:r>
            <a:r>
              <a:rPr lang="ru-RU" altLang="ru-RU" smtClean="0"/>
              <a:t>перед телом векторизуемого цикла:</a:t>
            </a:r>
          </a:p>
        </p:txBody>
      </p:sp>
      <p:sp>
        <p:nvSpPr>
          <p:cNvPr id="59396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2481263"/>
            <a:ext cx="8785225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488950" y="4510088"/>
            <a:ext cx="8915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b="1" u="sng" dirty="0"/>
              <a:t>Обратите внимание</a:t>
            </a:r>
            <a:r>
              <a:rPr lang="ru-RU" dirty="0"/>
              <a:t>, что данная директива относится ко всем массивам, используемым в рамках цикла.</a:t>
            </a:r>
            <a:endParaRPr lang="ru-RU" kern="0" dirty="0"/>
          </a:p>
        </p:txBody>
      </p:sp>
      <p:sp>
        <p:nvSpPr>
          <p:cNvPr id="59399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59400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75066EA-8C05-47BA-B9F3-64FD97C4C034}" type="slidenum">
              <a:rPr lang="ru-RU" altLang="ru-RU" sz="1000" smtClean="0"/>
              <a:pPr/>
              <a:t>55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Выравнивание данных: использование параллелизма…</a:t>
            </a: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503238"/>
          </a:xfrm>
        </p:spPr>
        <p:txBody>
          <a:bodyPr/>
          <a:lstStyle/>
          <a:p>
            <a:pPr algn="just"/>
            <a:r>
              <a:rPr lang="ru-RU" altLang="ru-RU" smtClean="0"/>
              <a:t>Вариант кода без векторизации:</a:t>
            </a:r>
          </a:p>
        </p:txBody>
      </p:sp>
      <p:sp>
        <p:nvSpPr>
          <p:cNvPr id="60420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1727200"/>
            <a:ext cx="89296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2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0423" name="Номер слайда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5561CD2-5460-4BCB-AD57-BAEF792B07F7}" type="slidenum">
              <a:rPr lang="ru-RU" altLang="ru-RU" sz="1000" smtClean="0"/>
              <a:pPr/>
              <a:t>56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Выравнивание данных: использование параллелизма</a:t>
            </a:r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503238"/>
          </a:xfrm>
        </p:spPr>
        <p:txBody>
          <a:bodyPr/>
          <a:lstStyle/>
          <a:p>
            <a:pPr algn="just"/>
            <a:r>
              <a:rPr lang="ru-RU" altLang="ru-RU" smtClean="0"/>
              <a:t>С использованием векторизации:</a:t>
            </a:r>
          </a:p>
        </p:txBody>
      </p:sp>
      <p:sp>
        <p:nvSpPr>
          <p:cNvPr id="61444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13" y="1682750"/>
            <a:ext cx="76327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1447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9E882E-7040-4526-A9BF-C068288B74E4}" type="slidenum">
              <a:rPr lang="ru-RU" altLang="ru-RU" sz="1000" smtClean="0"/>
              <a:pPr/>
              <a:t>57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Векторизация внешних циклов…</a:t>
            </a:r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По умолчанию компилятор пытается векторизовать только внутренние циклы.</a:t>
            </a:r>
          </a:p>
          <a:p>
            <a:pPr algn="just"/>
            <a:r>
              <a:rPr lang="ru-RU" altLang="ru-RU" smtClean="0"/>
              <a:t>Если число итераций внутренних циклов</a:t>
            </a:r>
          </a:p>
          <a:p>
            <a:pPr algn="just"/>
            <a:r>
              <a:rPr lang="ru-RU" altLang="ru-RU" smtClean="0"/>
              <a:t>Способы векторизации внешних циклов:</a:t>
            </a:r>
          </a:p>
          <a:p>
            <a:pPr lvl="1" algn="just"/>
            <a:r>
              <a:rPr lang="ru-RU" altLang="ru-RU" smtClean="0"/>
              <a:t>Посредством добавления директивы </a:t>
            </a:r>
            <a:r>
              <a:rPr lang="ru-RU" altLang="ru-RU" i="1" smtClean="0"/>
              <a:t>#pragma simd</a:t>
            </a:r>
            <a:r>
              <a:rPr lang="ru-RU" altLang="ru-RU" smtClean="0"/>
              <a:t> перед внешним циклом.</a:t>
            </a:r>
          </a:p>
          <a:p>
            <a:pPr lvl="1" algn="just"/>
            <a:r>
              <a:rPr lang="ru-RU" altLang="ru-RU" smtClean="0"/>
              <a:t>С помощью директивы </a:t>
            </a:r>
            <a:r>
              <a:rPr lang="ru-RU" altLang="ru-RU" i="1" smtClean="0"/>
              <a:t>#pragma simd</a:t>
            </a:r>
            <a:r>
              <a:rPr lang="ru-RU" altLang="ru-RU" smtClean="0"/>
              <a:t> и элементарных функций.</a:t>
            </a:r>
          </a:p>
          <a:p>
            <a:pPr lvl="1" algn="just"/>
            <a:r>
              <a:rPr lang="ru-RU" altLang="ru-RU" smtClean="0"/>
              <a:t>С использованием технологии Array Notation.</a:t>
            </a:r>
          </a:p>
        </p:txBody>
      </p:sp>
      <p:sp>
        <p:nvSpPr>
          <p:cNvPr id="62468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62469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2470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001C05D-CC0E-4784-8AFF-CFEBCDDA78F3}" type="slidenum">
              <a:rPr lang="ru-RU" altLang="ru-RU" sz="1000" smtClean="0"/>
              <a:pPr/>
              <a:t>58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Векторизация внешних циклов…</a:t>
            </a:r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503238"/>
          </a:xfrm>
        </p:spPr>
        <p:txBody>
          <a:bodyPr/>
          <a:lstStyle/>
          <a:p>
            <a:r>
              <a:rPr lang="ru-RU" altLang="ru-RU" smtClean="0"/>
              <a:t>Исходный код:</a:t>
            </a:r>
          </a:p>
        </p:txBody>
      </p:sp>
      <p:sp>
        <p:nvSpPr>
          <p:cNvPr id="63492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1844675"/>
            <a:ext cx="8785225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4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3495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6DA1BA8-E6F6-481A-B6B4-F879075BC9D8}" type="slidenum">
              <a:rPr lang="ru-RU" altLang="ru-RU" sz="1000" smtClean="0"/>
              <a:pPr/>
              <a:t>59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памятью…</a:t>
            </a:r>
          </a:p>
        </p:txBody>
      </p:sp>
      <p:sp>
        <p:nvSpPr>
          <p:cNvPr id="9219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0" y="1125538"/>
            <a:ext cx="8353425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9222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F962EEC-F091-490B-8273-B953B966AAC0}" type="slidenum">
              <a:rPr lang="ru-RU" altLang="ru-RU" sz="1000" smtClean="0"/>
              <a:pPr/>
              <a:t>6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Векторизация внешних циклов</a:t>
            </a: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503238"/>
          </a:xfrm>
        </p:spPr>
        <p:txBody>
          <a:bodyPr/>
          <a:lstStyle/>
          <a:p>
            <a:r>
              <a:rPr lang="ru-RU" altLang="ru-RU" smtClean="0"/>
              <a:t>Код с векторизацией:</a:t>
            </a:r>
          </a:p>
        </p:txBody>
      </p:sp>
      <p:sp>
        <p:nvSpPr>
          <p:cNvPr id="64516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88" y="1700213"/>
            <a:ext cx="7993062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4519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556AE2E-7D45-452C-9081-5111DCE24B47}" type="slidenum">
              <a:rPr lang="ru-RU" altLang="ru-RU" sz="1000" smtClean="0"/>
              <a:pPr/>
              <a:t>60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ъект 2"/>
          <p:cNvSpPr>
            <a:spLocks noGrp="1"/>
          </p:cNvSpPr>
          <p:nvPr>
            <p:ph idx="1"/>
          </p:nvPr>
        </p:nvSpPr>
        <p:spPr>
          <a:xfrm>
            <a:off x="495300" y="2852738"/>
            <a:ext cx="8915400" cy="12239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3600" smtClean="0"/>
              <a:t>4. Подходы к оптимизации прикладных программ для </a:t>
            </a:r>
            <a:r>
              <a:rPr lang="en-US" altLang="ru-RU" sz="3600" smtClean="0"/>
              <a:t>Intel Xeon Phi</a:t>
            </a:r>
            <a:endParaRPr lang="ru-RU" altLang="ru-RU" sz="3600" smtClean="0"/>
          </a:p>
        </p:txBody>
      </p:sp>
      <p:sp>
        <p:nvSpPr>
          <p:cNvPr id="65539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65540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5541" name="Номер слайда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4A7D37F-FA3A-41AA-95C1-AFEFBEA32BE1}" type="slidenum">
              <a:rPr lang="ru-RU" altLang="ru-RU" sz="1000" smtClean="0"/>
              <a:pPr/>
              <a:t>61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Итеративный процесс оптимизации</a:t>
            </a:r>
          </a:p>
        </p:txBody>
      </p:sp>
      <p:sp>
        <p:nvSpPr>
          <p:cNvPr id="66563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25" y="1052513"/>
            <a:ext cx="8802688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6566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FCB94CF-F744-49BB-B7B3-F3EE60BAC7F5}" type="slidenum">
              <a:rPr lang="ru-RU" altLang="ru-RU" sz="1000" smtClean="0"/>
              <a:pPr/>
              <a:t>62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Уровни оптимизации приложений</a:t>
            </a:r>
          </a:p>
        </p:txBody>
      </p:sp>
      <p:sp>
        <p:nvSpPr>
          <p:cNvPr id="67587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52513"/>
            <a:ext cx="67691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7590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76DC9EB-A8CD-40B5-B37C-88176786F1E7}" type="slidenum">
              <a:rPr lang="ru-RU" altLang="ru-RU" sz="1000" smtClean="0"/>
              <a:pPr/>
              <a:t>63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Использование встроенного профилировщика циклов…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5040313"/>
          </a:xfrm>
        </p:spPr>
        <p:txBody>
          <a:bodyPr/>
          <a:lstStyle/>
          <a:p>
            <a:pPr algn="just">
              <a:defRPr/>
            </a:pPr>
            <a:r>
              <a:rPr lang="ru-RU" dirty="0" smtClean="0"/>
              <a:t>Для профилировки приложения необходимо включить </a:t>
            </a:r>
            <a:r>
              <a:rPr lang="ru-RU" dirty="0" err="1"/>
              <a:t>инструментацию</a:t>
            </a:r>
            <a:r>
              <a:rPr lang="ru-RU" dirty="0"/>
              <a:t> кода в процессе компиляции</a:t>
            </a:r>
            <a:r>
              <a:rPr lang="ru-RU" dirty="0" smtClean="0"/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icc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-O1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-profile-functions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-profile-loops=all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profile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loops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report</a:t>
            </a:r>
            <a:r>
              <a:rPr lang="ru-RU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endParaRPr lang="ru-RU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defRPr/>
            </a:pPr>
            <a:r>
              <a:rPr lang="ru-RU" dirty="0"/>
              <a:t>Далее нужно запустить приложение на интересующем вас тесте. </a:t>
            </a:r>
            <a:endParaRPr lang="ru-RU" dirty="0" smtClean="0"/>
          </a:p>
          <a:p>
            <a:pPr algn="just">
              <a:defRPr/>
            </a:pPr>
            <a:r>
              <a:rPr lang="ru-RU" dirty="0" smtClean="0"/>
              <a:t>Программа </a:t>
            </a:r>
            <a:r>
              <a:rPr lang="ru-RU" dirty="0"/>
              <a:t>соберет статистику о своей работе и запишет ее в формате таблицы (понятном для пользователя) и в формате </a:t>
            </a:r>
            <a:r>
              <a:rPr lang="en-US" dirty="0"/>
              <a:t>xml</a:t>
            </a:r>
            <a:r>
              <a:rPr lang="ru-RU" dirty="0"/>
              <a:t> (который можно проанализировать с использованием специального </a:t>
            </a:r>
            <a:r>
              <a:rPr lang="en-US" dirty="0"/>
              <a:t>GUI </a:t>
            </a:r>
            <a:r>
              <a:rPr lang="ru-RU" dirty="0"/>
              <a:t>приложения – </a:t>
            </a:r>
            <a:r>
              <a:rPr lang="en-US" dirty="0"/>
              <a:t>Loop Profile Viewer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68612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68613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8614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F426EC3-516E-4A16-BA3B-7414D6CA1F4F}" type="slidenum">
              <a:rPr lang="ru-RU" altLang="ru-RU" sz="1000" smtClean="0"/>
              <a:pPr/>
              <a:t>64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Использование встроенного профилировщика циклов…</a:t>
            </a: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5040313"/>
          </a:xfrm>
        </p:spPr>
        <p:txBody>
          <a:bodyPr/>
          <a:lstStyle/>
          <a:p>
            <a:pPr algn="just"/>
            <a:r>
              <a:rPr lang="ru-RU" altLang="ru-RU" smtClean="0"/>
              <a:t>Файлы содержат такую информацию, как:</a:t>
            </a:r>
          </a:p>
          <a:p>
            <a:pPr lvl="1" algn="just"/>
            <a:r>
              <a:rPr lang="ru-RU" altLang="ru-RU" smtClean="0"/>
              <a:t>имена и количество вызовов функций, количество циклов в них;</a:t>
            </a:r>
          </a:p>
          <a:p>
            <a:pPr lvl="1" algn="just"/>
            <a:r>
              <a:rPr lang="ru-RU" altLang="ru-RU" smtClean="0"/>
              <a:t>общее время работы функций и циклов;</a:t>
            </a:r>
          </a:p>
          <a:p>
            <a:pPr lvl="1" algn="just"/>
            <a:r>
              <a:rPr lang="ru-RU" altLang="ru-RU" smtClean="0"/>
              <a:t>время работы функций и циклов без учета внутренних вызовов;</a:t>
            </a:r>
          </a:p>
          <a:p>
            <a:pPr lvl="1" algn="just"/>
            <a:r>
              <a:rPr lang="ru-RU" altLang="ru-RU" smtClean="0"/>
              <a:t>среднее, минимальное и максимальное количество итераций циклов.</a:t>
            </a:r>
          </a:p>
        </p:txBody>
      </p:sp>
      <p:sp>
        <p:nvSpPr>
          <p:cNvPr id="69636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69637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69638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F603305-3522-45C6-AA18-FA9C3B57F0B4}" type="slidenum">
              <a:rPr lang="ru-RU" altLang="ru-RU" sz="1000" smtClean="0"/>
              <a:pPr/>
              <a:t>65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Использование встроенного профилировщика циклов</a:t>
            </a:r>
          </a:p>
        </p:txBody>
      </p:sp>
      <p:sp>
        <p:nvSpPr>
          <p:cNvPr id="70659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0" y="1052513"/>
            <a:ext cx="8640763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0662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AF58875-1268-4F16-81FD-B89F219D62F2}" type="slidenum">
              <a:rPr lang="ru-RU" altLang="ru-RU" sz="1000" smtClean="0"/>
              <a:pPr/>
              <a:t>66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Использование отчетов компилятора</a:t>
            </a: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Отчет о векторизации: </a:t>
            </a:r>
            <a:r>
              <a:rPr lang="ru-RU" altLang="ru-RU" b="1" smtClean="0"/>
              <a:t>-</a:t>
            </a:r>
            <a:r>
              <a:rPr lang="en-US" altLang="ru-RU" b="1" smtClean="0"/>
              <a:t>vec</a:t>
            </a:r>
            <a:r>
              <a:rPr lang="ru-RU" altLang="ru-RU" b="1" smtClean="0"/>
              <a:t>-</a:t>
            </a:r>
            <a:r>
              <a:rPr lang="en-US" altLang="ru-RU" b="1" smtClean="0"/>
              <a:t>report</a:t>
            </a:r>
            <a:r>
              <a:rPr lang="ru-RU" altLang="ru-RU" b="1" smtClean="0"/>
              <a:t>[</a:t>
            </a:r>
            <a:r>
              <a:rPr lang="en-US" altLang="ru-RU" b="1" smtClean="0"/>
              <a:t>n</a:t>
            </a:r>
            <a:r>
              <a:rPr lang="ru-RU" altLang="ru-RU" b="1" smtClean="0"/>
              <a:t>]</a:t>
            </a:r>
            <a:endParaRPr lang="ru-RU" altLang="ru-RU" smtClean="0"/>
          </a:p>
          <a:p>
            <a:r>
              <a:rPr lang="ru-RU" altLang="ru-RU" smtClean="0"/>
              <a:t>Руководство по векторизации: </a:t>
            </a:r>
            <a:r>
              <a:rPr lang="ru-RU" altLang="ru-RU" b="1" smtClean="0"/>
              <a:t>-</a:t>
            </a:r>
            <a:r>
              <a:rPr lang="en-US" altLang="ru-RU" b="1" smtClean="0"/>
              <a:t>guide</a:t>
            </a:r>
            <a:r>
              <a:rPr lang="ru-RU" altLang="ru-RU" b="1" smtClean="0"/>
              <a:t>-</a:t>
            </a:r>
            <a:r>
              <a:rPr lang="en-US" altLang="ru-RU" b="1" smtClean="0"/>
              <a:t>vec</a:t>
            </a:r>
            <a:r>
              <a:rPr lang="ru-RU" altLang="ru-RU" b="1" smtClean="0"/>
              <a:t>[=</a:t>
            </a:r>
            <a:r>
              <a:rPr lang="en-US" altLang="ru-RU" b="1" smtClean="0"/>
              <a:t>n</a:t>
            </a:r>
            <a:r>
              <a:rPr lang="ru-RU" altLang="ru-RU" b="1" smtClean="0"/>
              <a:t>]</a:t>
            </a:r>
            <a:endParaRPr lang="ru-RU" altLang="ru-RU" smtClean="0"/>
          </a:p>
          <a:p>
            <a:pPr lvl="1" algn="just"/>
            <a:r>
              <a:rPr lang="ru-RU" altLang="ru-RU" smtClean="0"/>
              <a:t>Данная опция позволяет получить рекомендации по изменению кода, которые позволят компилятору найти больше возможностей для векторизации.</a:t>
            </a:r>
          </a:p>
          <a:p>
            <a:r>
              <a:rPr lang="ru-RU" altLang="ru-RU" smtClean="0"/>
              <a:t>Руководство по дополнительной оптимизации: </a:t>
            </a:r>
            <a:r>
              <a:rPr lang="ru-RU" altLang="ru-RU" b="1" smtClean="0"/>
              <a:t>-</a:t>
            </a:r>
            <a:r>
              <a:rPr lang="en-US" altLang="ru-RU" b="1" smtClean="0"/>
              <a:t>guide</a:t>
            </a:r>
            <a:endParaRPr lang="ru-RU" altLang="ru-RU" smtClean="0"/>
          </a:p>
          <a:p>
            <a:pPr lvl="1" algn="just"/>
            <a:r>
              <a:rPr lang="ru-RU" altLang="ru-RU" smtClean="0"/>
              <a:t>Позволяет получить ряд советов касательно модификации вашего кода с тем, чтобы компилятор мог лучше его оптимизировать.</a:t>
            </a:r>
          </a:p>
          <a:p>
            <a:r>
              <a:rPr lang="ru-RU" altLang="ru-RU" smtClean="0"/>
              <a:t>Отчет об оптимизации: </a:t>
            </a:r>
            <a:r>
              <a:rPr lang="ru-RU" altLang="ru-RU" b="1" smtClean="0"/>
              <a:t>-</a:t>
            </a:r>
            <a:r>
              <a:rPr lang="en-US" altLang="ru-RU" b="1" smtClean="0"/>
              <a:t>opt</a:t>
            </a:r>
            <a:r>
              <a:rPr lang="ru-RU" altLang="ru-RU" b="1" smtClean="0"/>
              <a:t>-</a:t>
            </a:r>
            <a:r>
              <a:rPr lang="en-US" altLang="ru-RU" b="1" smtClean="0"/>
              <a:t>report</a:t>
            </a:r>
            <a:r>
              <a:rPr lang="ru-RU" altLang="ru-RU" b="1" smtClean="0"/>
              <a:t> [</a:t>
            </a:r>
            <a:r>
              <a:rPr lang="en-US" altLang="ru-RU" b="1" smtClean="0"/>
              <a:t>n</a:t>
            </a:r>
            <a:r>
              <a:rPr lang="ru-RU" altLang="ru-RU" b="1" smtClean="0"/>
              <a:t>]</a:t>
            </a:r>
            <a:endParaRPr lang="ru-RU" altLang="ru-RU" smtClean="0"/>
          </a:p>
          <a:p>
            <a:pPr lvl="1" algn="just"/>
            <a:r>
              <a:rPr lang="ru-RU" altLang="ru-RU" smtClean="0"/>
              <a:t>Данная опция информирует программиста о том, как компилятор модифицирует ваш код, пытаясь сгенерировать наиболее оптимальную его версию.</a:t>
            </a:r>
          </a:p>
        </p:txBody>
      </p:sp>
      <p:sp>
        <p:nvSpPr>
          <p:cNvPr id="71684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71685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1686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0176176-AA1B-4B0A-A331-F68D2BDDE330}" type="slidenum">
              <a:rPr lang="ru-RU" altLang="ru-RU" sz="1000" smtClean="0"/>
              <a:pPr/>
              <a:t>67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Балансировка нагрузки…</a:t>
            </a:r>
          </a:p>
        </p:txBody>
      </p:sp>
      <p:sp>
        <p:nvSpPr>
          <p:cNvPr id="727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Сопроцессор </a:t>
            </a:r>
            <a:r>
              <a:rPr lang="en-US" altLang="ru-RU" smtClean="0"/>
              <a:t>Intel Xeon Phi </a:t>
            </a:r>
            <a:r>
              <a:rPr lang="ru-RU" altLang="ru-RU" smtClean="0"/>
              <a:t>позволяет запускать одновременно 4 логических потока на ядро. Однако часто бывает эффективнее запускать меньшее их количество, т.к.:</a:t>
            </a:r>
          </a:p>
          <a:p>
            <a:pPr lvl="1" algn="just"/>
            <a:r>
              <a:rPr lang="ru-RU" altLang="ru-RU" smtClean="0"/>
              <a:t>это позволяет минимизировать нагрузку на кэши разных уровней (</a:t>
            </a:r>
            <a:r>
              <a:rPr lang="en-US" altLang="ru-RU" smtClean="0"/>
              <a:t>L</a:t>
            </a:r>
            <a:r>
              <a:rPr lang="ru-RU" altLang="ru-RU" smtClean="0"/>
              <a:t>1, </a:t>
            </a:r>
            <a:r>
              <a:rPr lang="en-US" altLang="ru-RU" smtClean="0"/>
              <a:t>L</a:t>
            </a:r>
            <a:r>
              <a:rPr lang="ru-RU" altLang="ru-RU" smtClean="0"/>
              <a:t>2, </a:t>
            </a:r>
            <a:r>
              <a:rPr lang="en-US" altLang="ru-RU" smtClean="0"/>
              <a:t>TLB</a:t>
            </a:r>
            <a:r>
              <a:rPr lang="ru-RU" altLang="ru-RU" smtClean="0"/>
              <a:t>), т.к. если потоков на ядре много, они начинают соперничать за доступ в кэш;</a:t>
            </a:r>
          </a:p>
          <a:p>
            <a:pPr lvl="1" algn="just"/>
            <a:r>
              <a:rPr lang="ru-RU" altLang="ru-RU" smtClean="0"/>
              <a:t>меньше соревнований между потоками за единственный векторный модуль ядра;</a:t>
            </a:r>
          </a:p>
          <a:p>
            <a:pPr lvl="1" algn="just"/>
            <a:r>
              <a:rPr lang="ru-RU" altLang="ru-RU" smtClean="0"/>
              <a:t>уменьшаются запросы к основной памяти.</a:t>
            </a:r>
          </a:p>
          <a:p>
            <a:endParaRPr lang="ru-RU" altLang="ru-RU" smtClean="0"/>
          </a:p>
        </p:txBody>
      </p:sp>
      <p:sp>
        <p:nvSpPr>
          <p:cNvPr id="72708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72709" name="Дата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2710" name="Номер слайда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24415B5-55CB-4877-9CEA-58015A6ED92B}" type="slidenum">
              <a:rPr lang="ru-RU" altLang="ru-RU" sz="1000" smtClean="0"/>
              <a:pPr/>
              <a:t>68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Балансировка нагрузки…</a:t>
            </a:r>
          </a:p>
        </p:txBody>
      </p:sp>
      <p:sp>
        <p:nvSpPr>
          <p:cNvPr id="737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Существуют доводы и за использование 4-х потоков на ядро:</a:t>
            </a:r>
          </a:p>
          <a:p>
            <a:pPr lvl="1" algn="just"/>
            <a:r>
              <a:rPr lang="ru-RU" altLang="ru-RU" smtClean="0"/>
              <a:t>можно получить преимущества от локальности данных при обращении в основную память и в кэш (когда все потоки используют одни и те же данные, которые удается загрузить в кэш);</a:t>
            </a:r>
          </a:p>
          <a:p>
            <a:pPr lvl="1" algn="just"/>
            <a:r>
              <a:rPr lang="ru-RU" altLang="ru-RU" smtClean="0"/>
              <a:t>хорошо подходит для задач, требующих больших вычислительных ресурсом и не требующих много памяти.</a:t>
            </a:r>
          </a:p>
        </p:txBody>
      </p:sp>
      <p:sp>
        <p:nvSpPr>
          <p:cNvPr id="73732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73733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3734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16BFD7D-0628-4E33-AA3C-3DF119510D09}" type="slidenum">
              <a:rPr lang="ru-RU" altLang="ru-RU" sz="1000" smtClean="0"/>
              <a:pPr/>
              <a:t>69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С</a:t>
            </a:r>
            <a:r>
              <a:rPr lang="en-US" altLang="ru-RU" smtClean="0"/>
              <a:t>/C++</a:t>
            </a:r>
            <a:endParaRPr lang="ru-RU" altLang="ru-RU" smtClean="0"/>
          </a:p>
        </p:txBody>
      </p:sp>
      <p:sp>
        <p:nvSpPr>
          <p:cNvPr id="10243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25" y="1125538"/>
          <a:ext cx="9432925" cy="486263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507991"/>
                <a:gridCol w="3828630"/>
                <a:gridCol w="3096304"/>
              </a:tblGrid>
              <a:tr h="27429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Описание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C/C++ </a:t>
                      </a:r>
                      <a:r>
                        <a:rPr lang="ru-RU" sz="1800">
                          <a:effectLst/>
                        </a:rPr>
                        <a:t>синтаксис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Семантика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71487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Директива </a:t>
                      </a:r>
                      <a:r>
                        <a:rPr lang="en-US" sz="1800" dirty="0">
                          <a:effectLst/>
                        </a:rPr>
                        <a:t>offload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#pragma offload &lt;clauses&gt;</a:t>
                      </a:r>
                      <a:endParaRPr lang="ru-RU" sz="180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&lt;statement&gt;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Запуск участка кода на сопроцессоре или </a:t>
                      </a:r>
                      <a:r>
                        <a:rPr lang="en-US" sz="1800" dirty="0">
                          <a:effectLst/>
                        </a:rPr>
                        <a:t>CPU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119402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Ключевое слово для указания </a:t>
                      </a:r>
                      <a:r>
                        <a:rPr lang="en-US" sz="1800" dirty="0">
                          <a:effectLst/>
                        </a:rPr>
                        <a:t>MIC </a:t>
                      </a:r>
                      <a:r>
                        <a:rPr lang="ru-RU" sz="1800" dirty="0">
                          <a:effectLst/>
                        </a:rPr>
                        <a:t>функции или переменной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__</a:t>
                      </a:r>
                      <a:r>
                        <a:rPr lang="en-US" sz="1800" dirty="0">
                          <a:effectLst/>
                        </a:rPr>
                        <a:t>attribute__((target(</a:t>
                      </a:r>
                      <a:r>
                        <a:rPr lang="en-US" sz="1800" dirty="0" err="1">
                          <a:effectLst/>
                        </a:rPr>
                        <a:t>mic</a:t>
                      </a:r>
                      <a:r>
                        <a:rPr lang="en-US" sz="1800" dirty="0">
                          <a:effectLst/>
                        </a:rPr>
                        <a:t>)))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Компиляция функции или объявление переменной одновременно для </a:t>
                      </a:r>
                      <a:r>
                        <a:rPr lang="en-US" sz="1800" dirty="0">
                          <a:effectLst/>
                        </a:rPr>
                        <a:t>CPU </a:t>
                      </a:r>
                      <a:r>
                        <a:rPr lang="ru-RU" sz="1800" dirty="0">
                          <a:effectLst/>
                        </a:rPr>
                        <a:t>и сопроцессора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124957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Указание </a:t>
                      </a:r>
                      <a:r>
                        <a:rPr lang="en-US" sz="1800">
                          <a:effectLst/>
                        </a:rPr>
                        <a:t>MIC </a:t>
                      </a:r>
                      <a:r>
                        <a:rPr lang="ru-RU" sz="1800">
                          <a:effectLst/>
                        </a:rPr>
                        <a:t>блока кода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#pragma </a:t>
                      </a:r>
                      <a:r>
                        <a:rPr lang="en-US" sz="1800" dirty="0" err="1">
                          <a:effectLst/>
                        </a:rPr>
                        <a:t>offload_attribute</a:t>
                      </a:r>
                      <a:r>
                        <a:rPr lang="en-US" sz="1800" dirty="0">
                          <a:effectLst/>
                        </a:rPr>
                        <a:t>(push, target(</a:t>
                      </a:r>
                      <a:r>
                        <a:rPr lang="en-US" sz="1800" dirty="0" err="1">
                          <a:effectLst/>
                        </a:rPr>
                        <a:t>mic</a:t>
                      </a:r>
                      <a:r>
                        <a:rPr lang="en-US" sz="1800" dirty="0">
                          <a:effectLst/>
                        </a:rPr>
                        <a:t>))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…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#pragma </a:t>
                      </a:r>
                      <a:r>
                        <a:rPr lang="en-US" sz="1800" dirty="0" err="1">
                          <a:effectLst/>
                        </a:rPr>
                        <a:t>offload_attribute</a:t>
                      </a:r>
                      <a:r>
                        <a:rPr lang="en-US" sz="1800" dirty="0">
                          <a:effectLst/>
                        </a:rPr>
                        <a:t>(pop)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Компиляция блока кода одновременно для </a:t>
                      </a:r>
                      <a:r>
                        <a:rPr lang="en-US" sz="1800" dirty="0">
                          <a:effectLst/>
                        </a:rPr>
                        <a:t>CPU </a:t>
                      </a:r>
                      <a:r>
                        <a:rPr lang="ru-RU" sz="1800" dirty="0">
                          <a:effectLst/>
                        </a:rPr>
                        <a:t>и сопроцессора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142974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Отдельная передача данных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#pragma offload_transfer target(mic)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Обеспечивает синхронную или асинхронную передачу данных между </a:t>
                      </a:r>
                      <a:r>
                        <a:rPr lang="en-US" sz="1800" dirty="0">
                          <a:effectLst/>
                        </a:rPr>
                        <a:t>CPU </a:t>
                      </a:r>
                      <a:r>
                        <a:rPr lang="ru-RU" sz="1800" dirty="0">
                          <a:effectLst/>
                        </a:rPr>
                        <a:t>и сопроцессором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10270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10271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BF1E091-7471-4070-A788-1DE22F1300BA}" type="slidenum">
              <a:rPr lang="ru-RU" altLang="ru-RU" sz="1000" smtClean="0"/>
              <a:pPr/>
              <a:t>7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Балансировка нагрузки…</a:t>
            </a:r>
          </a:p>
        </p:txBody>
      </p:sp>
      <p:sp>
        <p:nvSpPr>
          <p:cNvPr id="747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В силу специфики архитектуры ядра сопроцессора </a:t>
            </a:r>
            <a:r>
              <a:rPr lang="ru-RU" altLang="ru-RU" b="1" i="1" smtClean="0"/>
              <a:t>при использовании 1 потока на ядро сопроцессор будет простаивать минимум половину времени</a:t>
            </a:r>
            <a:r>
              <a:rPr lang="ru-RU" altLang="ru-RU" smtClean="0"/>
              <a:t>, соответственно в большинстве случаем использование 2-х потоков на ядро будет эффективнее, нежели использование 1-го потока;</a:t>
            </a:r>
          </a:p>
          <a:p>
            <a:pPr algn="just"/>
            <a:r>
              <a:rPr lang="ru-RU" altLang="ru-RU" smtClean="0"/>
              <a:t>Для большинства приложений подойдет использование 3 потоков на ядро (экспериментальные данные специалистов компании </a:t>
            </a:r>
            <a:r>
              <a:rPr lang="en-US" altLang="ru-RU" smtClean="0"/>
              <a:t>Intel</a:t>
            </a:r>
            <a:r>
              <a:rPr lang="ru-RU" altLang="ru-RU" smtClean="0"/>
              <a:t>);</a:t>
            </a:r>
          </a:p>
          <a:p>
            <a:pPr algn="just"/>
            <a:r>
              <a:rPr lang="ru-RU" altLang="ru-RU" smtClean="0"/>
              <a:t>Для приложений с хорошей локальностью данных и большими требованиями к вычислительным ресурсам лучше использовать 4 потока на ядро.</a:t>
            </a:r>
          </a:p>
        </p:txBody>
      </p:sp>
      <p:sp>
        <p:nvSpPr>
          <p:cNvPr id="74756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74757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4758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A634086-2E10-4ED2-A1D5-F2293AF34173}" type="slidenum">
              <a:rPr lang="ru-RU" altLang="ru-RU" sz="1000" smtClean="0"/>
              <a:pPr/>
              <a:t>70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Балансировка нагрузки</a:t>
            </a:r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2200" smtClean="0"/>
              <a:t>KMP</a:t>
            </a:r>
            <a:r>
              <a:rPr lang="ru-RU" altLang="ru-RU" sz="2200" smtClean="0"/>
              <a:t>_</a:t>
            </a:r>
            <a:r>
              <a:rPr lang="en-US" altLang="ru-RU" sz="2200" smtClean="0"/>
              <a:t>AFFINITY</a:t>
            </a:r>
            <a:r>
              <a:rPr lang="ru-RU" altLang="ru-RU" sz="2200" smtClean="0"/>
              <a:t>=</a:t>
            </a:r>
            <a:r>
              <a:rPr lang="en-US" altLang="ru-RU" sz="2200" smtClean="0"/>
              <a:t>”compact”</a:t>
            </a:r>
            <a:endParaRPr lang="ru-RU" altLang="ru-RU" sz="2200" smtClean="0"/>
          </a:p>
          <a:p>
            <a:pPr lvl="1" algn="just"/>
            <a:r>
              <a:rPr lang="ru-RU" altLang="ru-RU" sz="2100" smtClean="0"/>
              <a:t>В этом случае на ядро будет приходиться максимально возможное число потоков, часть ядер будет свободна. Подходит приложениям с хорошей локальностью данных. Для остальных приложений может вызвать снижение производительности.</a:t>
            </a:r>
          </a:p>
          <a:p>
            <a:r>
              <a:rPr lang="en-US" altLang="ru-RU" sz="2200" smtClean="0"/>
              <a:t>KMP</a:t>
            </a:r>
            <a:r>
              <a:rPr lang="ru-RU" altLang="ru-RU" sz="2200" smtClean="0"/>
              <a:t>_</a:t>
            </a:r>
            <a:r>
              <a:rPr lang="en-US" altLang="ru-RU" sz="2200" smtClean="0"/>
              <a:t>AFFINITY</a:t>
            </a:r>
            <a:r>
              <a:rPr lang="ru-RU" altLang="ru-RU" sz="2200" smtClean="0"/>
              <a:t>=</a:t>
            </a:r>
            <a:r>
              <a:rPr lang="en-US" altLang="ru-RU" sz="2200" smtClean="0"/>
              <a:t>”scatter”</a:t>
            </a:r>
            <a:endParaRPr lang="ru-RU" altLang="ru-RU" sz="2200" smtClean="0"/>
          </a:p>
          <a:p>
            <a:pPr lvl="1" algn="just"/>
            <a:r>
              <a:rPr lang="ru-RU" altLang="ru-RU" sz="2100" smtClean="0"/>
              <a:t>Потоки равномерно распределяются по ядрам. Подходит для максимального использования системных ресурсов.</a:t>
            </a:r>
          </a:p>
          <a:p>
            <a:r>
              <a:rPr lang="en-US" altLang="ru-RU" sz="2200" smtClean="0"/>
              <a:t>KMP</a:t>
            </a:r>
            <a:r>
              <a:rPr lang="ru-RU" altLang="ru-RU" sz="2200" smtClean="0"/>
              <a:t>_</a:t>
            </a:r>
            <a:r>
              <a:rPr lang="en-US" altLang="ru-RU" sz="2200" smtClean="0"/>
              <a:t>AFFINITY</a:t>
            </a:r>
            <a:r>
              <a:rPr lang="ru-RU" altLang="ru-RU" sz="2200" smtClean="0"/>
              <a:t>=</a:t>
            </a:r>
            <a:r>
              <a:rPr lang="en-US" altLang="ru-RU" sz="2200" smtClean="0"/>
              <a:t>”balanced”</a:t>
            </a:r>
            <a:endParaRPr lang="ru-RU" altLang="ru-RU" sz="2200" smtClean="0"/>
          </a:p>
          <a:p>
            <a:pPr lvl="1" algn="just"/>
            <a:r>
              <a:rPr lang="ru-RU" altLang="ru-RU" sz="2100" smtClean="0"/>
              <a:t>Потоки равномерно распределяются по ядрам, но с условием, что на каждом ядре лежат потоки с соседними номерами. Это позволяет использовать локальность данных приложения вместе с эффективным использованием системных ресурсов.</a:t>
            </a:r>
          </a:p>
        </p:txBody>
      </p:sp>
      <p:sp>
        <p:nvSpPr>
          <p:cNvPr id="75780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75781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5782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865AE57-3D2E-494E-94E1-034271F36058}" type="slidenum">
              <a:rPr lang="ru-RU" altLang="ru-RU" sz="1000" smtClean="0"/>
              <a:pPr/>
              <a:t>71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Дополнительные рекомендации…</a:t>
            </a:r>
          </a:p>
        </p:txBody>
      </p:sp>
      <p:sp>
        <p:nvSpPr>
          <p:cNvPr id="768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Следует позаботиться о выравнивании данных в памяти (полезно не только в случае векторизации).</a:t>
            </a:r>
          </a:p>
          <a:p>
            <a:pPr algn="just"/>
            <a:r>
              <a:rPr lang="ru-RU" altLang="ru-RU" smtClean="0"/>
              <a:t>Следует использовать такие структуры данных, которые лучше всего соотносятся с шаблонами доступа к ним во время вычислений. Например, часто лучше использовать структуры массивов вместо привычных в языках </a:t>
            </a:r>
            <a:r>
              <a:rPr lang="en-US" altLang="ru-RU" smtClean="0"/>
              <a:t>C</a:t>
            </a:r>
            <a:r>
              <a:rPr lang="ru-RU" altLang="ru-RU" smtClean="0"/>
              <a:t>/</a:t>
            </a:r>
            <a:r>
              <a:rPr lang="en-US" altLang="ru-RU" smtClean="0"/>
              <a:t>C</a:t>
            </a:r>
            <a:r>
              <a:rPr lang="ru-RU" altLang="ru-RU" smtClean="0"/>
              <a:t>++ массивов структур. Применение правильных структур данных позволяет существенно повысить эффективность работы с кэш памятью.</a:t>
            </a:r>
          </a:p>
          <a:p>
            <a:pPr algn="just"/>
            <a:r>
              <a:rPr lang="ru-RU" altLang="ru-RU" smtClean="0"/>
              <a:t>Следует обратить внимание на эффективное использование кэшей </a:t>
            </a:r>
            <a:r>
              <a:rPr lang="en-US" altLang="ru-RU" smtClean="0"/>
              <a:t>L</a:t>
            </a:r>
            <a:r>
              <a:rPr lang="ru-RU" altLang="ru-RU" smtClean="0"/>
              <a:t>1 и </a:t>
            </a:r>
            <a:r>
              <a:rPr lang="en-US" altLang="ru-RU" smtClean="0"/>
              <a:t>L</a:t>
            </a:r>
            <a:r>
              <a:rPr lang="ru-RU" altLang="ru-RU" smtClean="0"/>
              <a:t>2, т.к. стоимость доступа в память более чем в 10 раз медленнее, чем в кэш </a:t>
            </a:r>
            <a:r>
              <a:rPr lang="en-US" altLang="ru-RU" smtClean="0"/>
              <a:t>L</a:t>
            </a:r>
            <a:r>
              <a:rPr lang="ru-RU" altLang="ru-RU" smtClean="0"/>
              <a:t>2.</a:t>
            </a:r>
          </a:p>
        </p:txBody>
      </p:sp>
      <p:sp>
        <p:nvSpPr>
          <p:cNvPr id="76804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76805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6806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5B7E581-84B2-4D21-A587-A9AACC46AB59}" type="slidenum">
              <a:rPr lang="ru-RU" altLang="ru-RU" sz="1000" smtClean="0"/>
              <a:pPr/>
              <a:t>72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Дополнительные рекомендации</a:t>
            </a:r>
          </a:p>
        </p:txBody>
      </p:sp>
      <p:sp>
        <p:nvSpPr>
          <p:cNvPr id="778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Сопроцессор </a:t>
            </a:r>
            <a:r>
              <a:rPr lang="en-US" altLang="ru-RU" smtClean="0"/>
              <a:t>Intel Xeon Phi </a:t>
            </a:r>
            <a:r>
              <a:rPr lang="ru-RU" altLang="ru-RU" smtClean="0"/>
              <a:t>имеет аппаратное устройство предвыборки. Компилятор также генерирует указания для предвыборки автоматически. Однако для некоторых задач с нерегулярным доступом к данным лучше делать предвыборку самостоятельно. Для этого применяется функция _</a:t>
            </a:r>
            <a:r>
              <a:rPr lang="en-US" altLang="ru-RU" smtClean="0"/>
              <a:t>mm</a:t>
            </a:r>
            <a:r>
              <a:rPr lang="ru-RU" altLang="ru-RU" smtClean="0"/>
              <a:t>_</a:t>
            </a:r>
            <a:r>
              <a:rPr lang="en-US" altLang="ru-RU" smtClean="0"/>
              <a:t>prefetch</a:t>
            </a:r>
            <a:r>
              <a:rPr lang="ru-RU" altLang="ru-RU" smtClean="0"/>
              <a:t>(</a:t>
            </a:r>
            <a:r>
              <a:rPr lang="en-US" altLang="ru-RU" smtClean="0"/>
              <a:t>char</a:t>
            </a:r>
            <a:r>
              <a:rPr lang="ru-RU" altLang="ru-RU" smtClean="0"/>
              <a:t>* </a:t>
            </a:r>
            <a:r>
              <a:rPr lang="en-US" altLang="ru-RU" smtClean="0"/>
              <a:t>addr</a:t>
            </a:r>
            <a:r>
              <a:rPr lang="ru-RU" altLang="ru-RU" smtClean="0"/>
              <a:t>, </a:t>
            </a:r>
            <a:r>
              <a:rPr lang="en-US" altLang="ru-RU" smtClean="0"/>
              <a:t>int hint</a:t>
            </a:r>
            <a:r>
              <a:rPr lang="ru-RU" altLang="ru-RU" smtClean="0"/>
              <a:t>). Заметим, что предвыборку лучше не делать для </a:t>
            </a:r>
            <a:r>
              <a:rPr lang="en-US" altLang="ru-RU" smtClean="0"/>
              <a:t>L</a:t>
            </a:r>
            <a:r>
              <a:rPr lang="ru-RU" altLang="ru-RU" smtClean="0"/>
              <a:t>1 кэша, т.к. обычно это не эффективно.</a:t>
            </a:r>
          </a:p>
          <a:p>
            <a:pPr algn="just"/>
            <a:r>
              <a:rPr lang="ru-RU" altLang="ru-RU" smtClean="0"/>
              <a:t>Следует использовать страницы памяти размеров 2 МБ в приложениях с большими структурами и частыми обращениями к памяти для минимизации количества промахов </a:t>
            </a:r>
            <a:r>
              <a:rPr lang="en-US" altLang="ru-RU" smtClean="0"/>
              <a:t>TLB </a:t>
            </a:r>
            <a:r>
              <a:rPr lang="ru-RU" altLang="ru-RU" smtClean="0"/>
              <a:t>кэша.</a:t>
            </a:r>
          </a:p>
        </p:txBody>
      </p:sp>
      <p:sp>
        <p:nvSpPr>
          <p:cNvPr id="77828" name="Нижний колонтитул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77829" name="Дата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7830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F08130E-C74B-4027-BDA5-673060F5C391}" type="slidenum">
              <a:rPr lang="ru-RU" altLang="ru-RU" sz="1000" smtClean="0"/>
              <a:pPr/>
              <a:t>73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Литература</a:t>
            </a:r>
          </a:p>
        </p:txBody>
      </p:sp>
      <p:sp>
        <p:nvSpPr>
          <p:cNvPr id="788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/>
              <a:t>Intel Corporation</a:t>
            </a:r>
            <a:r>
              <a:rPr lang="ru-RU" altLang="ru-RU" smtClean="0"/>
              <a:t>. </a:t>
            </a:r>
            <a:r>
              <a:rPr lang="en-US" altLang="ru-RU" smtClean="0"/>
              <a:t>Beginning Intel Xeon Phi Coprocessor Workshop</a:t>
            </a:r>
            <a:r>
              <a:rPr lang="ru-RU" altLang="ru-RU" smtClean="0"/>
              <a:t>, </a:t>
            </a:r>
            <a:r>
              <a:rPr lang="en-US" altLang="ru-RU" smtClean="0"/>
              <a:t>Offload Compilation, September 2012.</a:t>
            </a:r>
            <a:endParaRPr lang="ru-RU" altLang="ru-RU" smtClean="0"/>
          </a:p>
          <a:p>
            <a:r>
              <a:rPr lang="en-US" altLang="ru-RU" smtClean="0"/>
              <a:t>Fourestey G. Intel Xeon Phi Programming Models </a:t>
            </a:r>
            <a:r>
              <a:rPr lang="en-US" altLang="ru-RU" u="sng" smtClean="0"/>
              <a:t>[</a:t>
            </a:r>
            <a:r>
              <a:rPr lang="en-US" altLang="ru-RU" u="sng" smtClean="0">
                <a:hlinkClick r:id="rId2"/>
              </a:rPr>
              <a:t>https://hpcforge.org/plugins/mediawiki/wiki/pracewp8/images/6/68/XeonPhi.pdf</a:t>
            </a:r>
            <a:r>
              <a:rPr lang="en-US" altLang="ru-RU" smtClean="0"/>
              <a:t>]</a:t>
            </a:r>
            <a:endParaRPr lang="ru-RU" altLang="ru-RU" smtClean="0"/>
          </a:p>
          <a:p>
            <a:r>
              <a:rPr lang="en-US" altLang="ru-RU" smtClean="0"/>
              <a:t>Intel Corporation. Intel® C++ Compiler XE 13.1 User and Reference Guides: User-mandated or SIMD Vectorization </a:t>
            </a:r>
            <a:r>
              <a:rPr lang="en-US" altLang="ru-RU" u="sng" smtClean="0"/>
              <a:t>[</a:t>
            </a:r>
            <a:r>
              <a:rPr lang="en-US" altLang="ru-RU" u="sng" smtClean="0">
                <a:hlinkClick r:id="rId3"/>
              </a:rPr>
              <a:t>http://software.intel.com/sites/products/documentation/doclib/iss/2013/compiler/cpp-lin/GUID-42986DEF-8710-453A-9DAC-2086EE55F1F5.htm</a:t>
            </a:r>
            <a:r>
              <a:rPr lang="en-US" altLang="ru-RU" smtClean="0"/>
              <a:t>]</a:t>
            </a:r>
            <a:endParaRPr lang="ru-RU" altLang="ru-RU" smtClean="0"/>
          </a:p>
        </p:txBody>
      </p:sp>
      <p:sp>
        <p:nvSpPr>
          <p:cNvPr id="78852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78853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885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4643712-1967-4FF5-AEF9-BACE2914F8A7}" type="slidenum">
              <a:rPr lang="ru-RU" altLang="ru-RU" sz="1000" smtClean="0"/>
              <a:pPr/>
              <a:t>74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Литература</a:t>
            </a:r>
          </a:p>
        </p:txBody>
      </p:sp>
      <p:sp>
        <p:nvSpPr>
          <p:cNvPr id="798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/>
              <a:t>Intel Corporation. Intel® C++ Compiler XE 13.1 User and Reference Guides: SIMD</a:t>
            </a:r>
            <a:r>
              <a:rPr lang="en-US" altLang="ru-RU" u="sng" smtClean="0"/>
              <a:t> [</a:t>
            </a:r>
            <a:r>
              <a:rPr lang="en-US" altLang="ru-RU" u="sng" smtClean="0">
                <a:hlinkClick r:id="rId2"/>
              </a:rPr>
              <a:t>http://software.intel.com/sites/products/documentation/studio/composer/en-us/2011Update/compiler_c/cref_cls/common/cppref_pragma_simd.htm</a:t>
            </a:r>
            <a:r>
              <a:rPr lang="en-US" altLang="ru-RU" smtClean="0"/>
              <a:t>]</a:t>
            </a:r>
            <a:endParaRPr lang="ru-RU" altLang="ru-RU" smtClean="0"/>
          </a:p>
          <a:p>
            <a:r>
              <a:rPr lang="en-US" altLang="ru-RU" smtClean="0"/>
              <a:t>Intel Corporation. Advanced Intel Xeon Phi Coprocessor Workshop, Extracting Vector Performance with Intel Compilers, September 2012.</a:t>
            </a:r>
            <a:endParaRPr lang="ru-RU" altLang="ru-RU" smtClean="0"/>
          </a:p>
          <a:p>
            <a:r>
              <a:rPr lang="en-US" altLang="ru-RU" smtClean="0"/>
              <a:t>Green R.W. Effective Use of the Intel Compiler's Offload Features: [</a:t>
            </a:r>
            <a:r>
              <a:rPr lang="en-US" altLang="ru-RU" u="sng" smtClean="0">
                <a:hlinkClick r:id="rId3"/>
              </a:rPr>
              <a:t>http://software.intel.com/en-us/articles/effective-use-of-the-intel-compilers-offload-features</a:t>
            </a:r>
            <a:r>
              <a:rPr lang="en-US" altLang="ru-RU" smtClean="0"/>
              <a:t>]</a:t>
            </a:r>
            <a:endParaRPr lang="ru-RU" altLang="ru-RU" smtClean="0"/>
          </a:p>
        </p:txBody>
      </p:sp>
      <p:sp>
        <p:nvSpPr>
          <p:cNvPr id="79876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79877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7987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3CF0FA6-9A3F-45FC-9A12-11EFB78C0276}" type="slidenum">
              <a:rPr lang="ru-RU" altLang="ru-RU" sz="1000" smtClean="0"/>
              <a:pPr/>
              <a:t>75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Литература</a:t>
            </a:r>
          </a:p>
        </p:txBody>
      </p:sp>
      <p:sp>
        <p:nvSpPr>
          <p:cNvPr id="808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/>
              <a:t>Green R.W. Overview of Vectorization Reports and new vec-report6: </a:t>
            </a:r>
            <a:r>
              <a:rPr lang="en-US" altLang="ru-RU" u="sng" smtClean="0"/>
              <a:t>[</a:t>
            </a:r>
            <a:r>
              <a:rPr lang="en-US" altLang="ru-RU" u="sng" smtClean="0">
                <a:hlinkClick r:id="rId2"/>
              </a:rPr>
              <a:t>http://software.intel.com/en-us/articles/overview-of-vectorization-reports-and-new-vec-report6</a:t>
            </a:r>
            <a:r>
              <a:rPr lang="en-US" altLang="ru-RU" smtClean="0"/>
              <a:t>]</a:t>
            </a:r>
            <a:endParaRPr lang="ru-RU" altLang="ru-RU" smtClean="0"/>
          </a:p>
          <a:p>
            <a:r>
              <a:rPr lang="en-US" altLang="ru-RU" smtClean="0"/>
              <a:t>Krishnai R. Data Alignment to Assist Vectorization: </a:t>
            </a:r>
            <a:r>
              <a:rPr lang="en-US" altLang="ru-RU" u="sng" smtClean="0"/>
              <a:t>[</a:t>
            </a:r>
            <a:r>
              <a:rPr lang="en-US" altLang="ru-RU" u="sng" smtClean="0">
                <a:hlinkClick r:id="rId3"/>
              </a:rPr>
              <a:t>http://software.intel.com/en-us/articles/data-alignment-to-assist-vectorization</a:t>
            </a:r>
            <a:r>
              <a:rPr lang="en-US" altLang="ru-RU" smtClean="0"/>
              <a:t>]</a:t>
            </a:r>
            <a:endParaRPr lang="ru-RU" altLang="ru-RU" smtClean="0"/>
          </a:p>
          <a:p>
            <a:r>
              <a:rPr lang="en-US" altLang="ru-RU" smtClean="0"/>
              <a:t>Green R.W. Outer Loop Vectorization via Intel Cilk Plus Array Notations: </a:t>
            </a:r>
            <a:r>
              <a:rPr lang="en-US" altLang="ru-RU" u="sng" smtClean="0"/>
              <a:t>[</a:t>
            </a:r>
            <a:r>
              <a:rPr lang="en-US" altLang="ru-RU" u="sng" smtClean="0">
                <a:hlinkClick r:id="rId4"/>
              </a:rPr>
              <a:t>http://software.intel.com/en-us/articles/outer-loop-vectorization-via-intel-cilk-plus-array-notations</a:t>
            </a:r>
            <a:r>
              <a:rPr lang="en-US" altLang="ru-RU" smtClean="0"/>
              <a:t>]</a:t>
            </a:r>
            <a:endParaRPr lang="ru-RU" altLang="ru-RU" smtClean="0"/>
          </a:p>
          <a:p>
            <a:r>
              <a:rPr lang="en-US" altLang="ru-RU" smtClean="0"/>
              <a:t>Green R.W. Outer Loop Vectorization: </a:t>
            </a:r>
            <a:r>
              <a:rPr lang="en-US" altLang="ru-RU" u="sng" smtClean="0"/>
              <a:t>[</a:t>
            </a:r>
            <a:r>
              <a:rPr lang="en-US" altLang="ru-RU" u="sng" smtClean="0">
                <a:hlinkClick r:id="rId5"/>
              </a:rPr>
              <a:t>http://software.intel.com/en-us/articles/outer-loop-vectorization</a:t>
            </a:r>
            <a:r>
              <a:rPr lang="en-US" altLang="ru-RU" smtClean="0"/>
              <a:t>]</a:t>
            </a:r>
            <a:endParaRPr lang="ru-RU" altLang="ru-RU" smtClean="0"/>
          </a:p>
        </p:txBody>
      </p:sp>
      <p:sp>
        <p:nvSpPr>
          <p:cNvPr id="80900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80901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8090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991523A-1F9F-4A5D-812C-E631CF14A9F5}" type="slidenum">
              <a:rPr lang="ru-RU" altLang="ru-RU" sz="1000" smtClean="0"/>
              <a:pPr/>
              <a:t>76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Литература</a:t>
            </a:r>
          </a:p>
        </p:txBody>
      </p:sp>
      <p:sp>
        <p:nvSpPr>
          <p:cNvPr id="819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mtClean="0"/>
              <a:t>Intel Corporation. Beginning Intel Xeon Phi Coprocessor Workshop, Optimization, September 2012.</a:t>
            </a:r>
          </a:p>
          <a:p>
            <a:r>
              <a:rPr lang="en-US" altLang="ru-RU" smtClean="0"/>
              <a:t>Intel Corporation. A case study comparing AoS (Arrays of Structures) and SoA (Structures of Arrays) data layouts for a compute-intensive loop run on Intel® Xeon® processors and Intel® Xeon Phi™ product family coprocessors: [</a:t>
            </a:r>
            <a:r>
              <a:rPr lang="en-US" altLang="ru-RU" smtClean="0">
                <a:hlinkClick r:id="rId2"/>
              </a:rPr>
              <a:t>http://software.intel.com/en-us/articles/a-case-study-comparing-aos-arrays-of-structures-and-soa-structures-of-arrays-data-layouts</a:t>
            </a:r>
            <a:r>
              <a:rPr lang="en-US" altLang="ru-RU" smtClean="0"/>
              <a:t>]</a:t>
            </a:r>
          </a:p>
          <a:p>
            <a:r>
              <a:rPr lang="en-US" altLang="ru-RU" smtClean="0"/>
              <a:t>J. Jeffers, J. Reinders. Intel Xeon Phi Coprocessor High Performance Programming. -Morgan Kaufmann, 2013. -432 p.</a:t>
            </a:r>
          </a:p>
        </p:txBody>
      </p:sp>
      <p:sp>
        <p:nvSpPr>
          <p:cNvPr id="81924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81925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81926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25F3213-9538-433B-B28E-C95B9AFE4914}" type="slidenum">
              <a:rPr lang="ru-RU" altLang="ru-RU" sz="1000" smtClean="0"/>
              <a:pPr/>
              <a:t>77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Литература</a:t>
            </a:r>
          </a:p>
        </p:txBody>
      </p:sp>
      <p:sp>
        <p:nvSpPr>
          <p:cNvPr id="829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Руководство по использованию Intel® Cilk Plus</a:t>
            </a:r>
            <a:r>
              <a:rPr lang="en-US" altLang="ru-RU" smtClean="0"/>
              <a:t>:</a:t>
            </a:r>
            <a:r>
              <a:rPr lang="ru-RU" altLang="ru-RU" smtClean="0"/>
              <a:t> [</a:t>
            </a:r>
            <a:r>
              <a:rPr lang="ru-RU" altLang="ru-RU" smtClean="0">
                <a:hlinkClick r:id="rId2"/>
              </a:rPr>
              <a:t>http://software.intel.com/sites/products/evaluation-guides/docs/cilk-plus-evaluation-guide.pdf</a:t>
            </a:r>
            <a:r>
              <a:rPr lang="ru-RU" altLang="ru-RU" smtClean="0"/>
              <a:t>]</a:t>
            </a:r>
          </a:p>
          <a:p>
            <a:r>
              <a:rPr lang="ru-RU" altLang="ru-RU" smtClean="0"/>
              <a:t>Спецификация синтаксических конструкций Intel® Cilk Plus</a:t>
            </a:r>
            <a:r>
              <a:rPr lang="en-US" altLang="ru-RU" smtClean="0"/>
              <a:t>:</a:t>
            </a:r>
            <a:r>
              <a:rPr lang="ru-RU" altLang="ru-RU" smtClean="0"/>
              <a:t> [</a:t>
            </a:r>
            <a:r>
              <a:rPr lang="ru-RU" altLang="ru-RU" smtClean="0">
                <a:hlinkClick r:id="rId3"/>
              </a:rPr>
              <a:t>http://software.intel.com/sites/products/cilk-plus/cilk_plus_language_specification.pdf</a:t>
            </a:r>
            <a:r>
              <a:rPr lang="ru-RU" altLang="ru-RU" smtClean="0"/>
              <a:t>]</a:t>
            </a:r>
            <a:endParaRPr lang="en-US" altLang="ru-RU" smtClean="0"/>
          </a:p>
          <a:p>
            <a:r>
              <a:rPr lang="en-US" altLang="ru-RU" smtClean="0"/>
              <a:t>Intel Developer Zone [</a:t>
            </a:r>
            <a:r>
              <a:rPr lang="en-US" altLang="ru-RU" smtClean="0">
                <a:hlinkClick r:id="rId4"/>
              </a:rPr>
              <a:t>http://software.intel.com/en-us/mic-developer</a:t>
            </a:r>
            <a:r>
              <a:rPr lang="en-US" altLang="ru-RU" smtClean="0"/>
              <a:t>]</a:t>
            </a:r>
            <a:endParaRPr lang="ru-RU" altLang="ru-RU" smtClean="0"/>
          </a:p>
        </p:txBody>
      </p:sp>
      <p:sp>
        <p:nvSpPr>
          <p:cNvPr id="8294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82949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8295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671CE4C-1264-43CA-9D24-CE19C83990E6}" type="slidenum">
              <a:rPr lang="ru-RU" altLang="ru-RU" sz="1000" smtClean="0"/>
              <a:pPr/>
              <a:t>78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Авторский коллектив</a:t>
            </a:r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>
          <a:xfrm>
            <a:off x="166688" y="1196975"/>
            <a:ext cx="9244012" cy="4968875"/>
          </a:xfrm>
        </p:spPr>
        <p:txBody>
          <a:bodyPr/>
          <a:lstStyle/>
          <a:p>
            <a:pPr eaLnBrk="1" hangingPunct="1"/>
            <a:r>
              <a:rPr lang="ru-RU" altLang="ru-RU" smtClean="0"/>
              <a:t>Горшков Антон Валерьевич,</a:t>
            </a:r>
            <a:br>
              <a:rPr lang="ru-RU" altLang="ru-RU" smtClean="0"/>
            </a:br>
            <a:r>
              <a:rPr lang="ru-RU" altLang="ru-RU" smtClean="0"/>
              <a:t>ассистент кафедры Математического обеспечения ЭВМ факультета ВМК ННГУ.</a:t>
            </a:r>
            <a:br>
              <a:rPr lang="ru-RU" altLang="ru-RU" smtClean="0"/>
            </a:br>
            <a:r>
              <a:rPr lang="en-US" altLang="ru-RU" smtClean="0">
                <a:hlinkClick r:id="rId3"/>
              </a:rPr>
              <a:t>anton.v.gorshkov@gmail.com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en-US" altLang="ru-RU" smtClean="0"/>
          </a:p>
        </p:txBody>
      </p:sp>
      <p:sp>
        <p:nvSpPr>
          <p:cNvPr id="83972" name="Нижний колонтитул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sp>
        <p:nvSpPr>
          <p:cNvPr id="83973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8397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E4AC603-C91B-4A75-9743-FF6444E8423C}" type="slidenum">
              <a:rPr lang="ru-RU" altLang="ru-RU" sz="1000" smtClean="0"/>
              <a:pPr/>
              <a:t>79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памятью: </a:t>
            </a:r>
            <a:r>
              <a:rPr lang="en-US" altLang="ru-RU" smtClean="0"/>
              <a:t>Fortran</a:t>
            </a:r>
            <a:endParaRPr lang="ru-RU" altLang="ru-RU" smtClean="0"/>
          </a:p>
        </p:txBody>
      </p:sp>
      <p:sp>
        <p:nvSpPr>
          <p:cNvPr id="1126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5" y="1125538"/>
          <a:ext cx="9505949" cy="489584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671093"/>
                <a:gridCol w="2906777"/>
                <a:gridCol w="3928079"/>
              </a:tblGrid>
              <a:tr h="336355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Описание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C/C++ </a:t>
                      </a:r>
                      <a:r>
                        <a:rPr lang="ru-RU" sz="1800">
                          <a:effectLst/>
                        </a:rPr>
                        <a:t>синтаксис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Семантика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</a:tr>
              <a:tr h="110250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Директивы </a:t>
                      </a:r>
                      <a:r>
                        <a:rPr lang="en-US" sz="1800" dirty="0">
                          <a:effectLst/>
                        </a:rPr>
                        <a:t>offload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!</a:t>
                      </a: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$ </a:t>
                      </a:r>
                      <a:r>
                        <a:rPr lang="en-US" sz="1800" dirty="0" err="1">
                          <a:effectLst/>
                        </a:rPr>
                        <a:t>omp</a:t>
                      </a:r>
                      <a:r>
                        <a:rPr lang="en-US" sz="1800" dirty="0">
                          <a:effectLst/>
                        </a:rPr>
                        <a:t> offload</a:t>
                      </a:r>
                      <a:r>
                        <a:rPr lang="ru-RU" sz="1800" dirty="0">
                          <a:effectLst/>
                        </a:rPr>
                        <a:t> &lt;</a:t>
                      </a:r>
                      <a:r>
                        <a:rPr lang="en-US" sz="1800" dirty="0">
                          <a:effectLst/>
                        </a:rPr>
                        <a:t>clauses</a:t>
                      </a:r>
                      <a:r>
                        <a:rPr lang="ru-RU" sz="1800" dirty="0">
                          <a:effectLst/>
                        </a:rPr>
                        <a:t>&gt;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statement</a:t>
                      </a:r>
                      <a:r>
                        <a:rPr lang="ru-RU" sz="1800" dirty="0">
                          <a:effectLst/>
                        </a:rPr>
                        <a:t>&gt;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Запуск параллельного (</a:t>
                      </a:r>
                      <a:r>
                        <a:rPr lang="en-US" sz="1800">
                          <a:effectLst/>
                        </a:rPr>
                        <a:t>OpenMP</a:t>
                      </a:r>
                      <a:r>
                        <a:rPr lang="ru-RU" sz="1800">
                          <a:effectLst/>
                        </a:rPr>
                        <a:t>) участка кода на сопроцессоре или </a:t>
                      </a:r>
                      <a:r>
                        <a:rPr lang="en-US" sz="1800">
                          <a:effectLst/>
                        </a:rPr>
                        <a:t>CPU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</a:tr>
              <a:tr h="100906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$ offload</a:t>
                      </a:r>
                      <a:r>
                        <a:rPr lang="ru-RU" sz="1800" dirty="0">
                          <a:effectLst/>
                        </a:rPr>
                        <a:t> &lt;</a:t>
                      </a:r>
                      <a:r>
                        <a:rPr lang="en-US" sz="1800" dirty="0">
                          <a:effectLst/>
                        </a:rPr>
                        <a:t>clauses</a:t>
                      </a:r>
                      <a:r>
                        <a:rPr lang="ru-RU" sz="1800" dirty="0">
                          <a:effectLst/>
                        </a:rPr>
                        <a:t>&gt;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statement</a:t>
                      </a:r>
                      <a:r>
                        <a:rPr lang="ru-RU" sz="1800" dirty="0">
                          <a:effectLst/>
                        </a:rPr>
                        <a:t>&gt;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Запуск участка кода (вызов функции) на сопроцессоре или </a:t>
                      </a:r>
                      <a:r>
                        <a:rPr lang="en-US" sz="1800">
                          <a:effectLst/>
                        </a:rPr>
                        <a:t>CPU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</a:tr>
              <a:tr h="143885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Ключевое слово для указания </a:t>
                      </a:r>
                      <a:r>
                        <a:rPr lang="en-US" sz="1800">
                          <a:effectLst/>
                        </a:rPr>
                        <a:t>MIC </a:t>
                      </a:r>
                      <a:r>
                        <a:rPr lang="ru-RU" sz="1800">
                          <a:effectLst/>
                        </a:rPr>
                        <a:t>функции или переменной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!</a:t>
                      </a: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$ attributes offload:&lt;</a:t>
                      </a:r>
                      <a:r>
                        <a:rPr lang="en-US" sz="1800" dirty="0" err="1">
                          <a:effectLst/>
                        </a:rPr>
                        <a:t>mic</a:t>
                      </a:r>
                      <a:r>
                        <a:rPr lang="en-US" sz="1800" dirty="0">
                          <a:effectLst/>
                        </a:rPr>
                        <a:t>&gt; ::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&lt;ret-name&gt; OR &lt;var1,var2,…&gt;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Компиляция функции или объявление переменной одновременно для </a:t>
                      </a:r>
                      <a:r>
                        <a:rPr lang="en-US" sz="1800" dirty="0">
                          <a:effectLst/>
                        </a:rPr>
                        <a:t>CPU </a:t>
                      </a:r>
                      <a:r>
                        <a:rPr lang="ru-RU" sz="1800" dirty="0">
                          <a:effectLst/>
                        </a:rPr>
                        <a:t>и сопроцессора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</a:tr>
              <a:tr h="100906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Отдельная передача данных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!dir$ offload_transfer target(mic)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Обеспечивает синхронную или асинхронную передачу данных между </a:t>
                      </a:r>
                      <a:r>
                        <a:rPr lang="en-US" sz="1800" dirty="0">
                          <a:effectLst/>
                        </a:rPr>
                        <a:t>CPU </a:t>
                      </a:r>
                      <a:r>
                        <a:rPr lang="ru-RU" sz="1800" dirty="0">
                          <a:effectLst/>
                        </a:rPr>
                        <a:t>и сопроцессором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sp>
        <p:nvSpPr>
          <p:cNvPr id="112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11295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EFC3625-BD8F-4D3D-A7AA-655766294A58}" type="slidenum">
              <a:rPr lang="ru-RU" altLang="ru-RU" sz="1000" smtClean="0"/>
              <a:pPr/>
              <a:t>8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Явная схема работы с памятью…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95300" y="1584325"/>
            <a:ext cx="8915400" cy="1700213"/>
          </a:xfrm>
        </p:spPr>
        <p:txBody>
          <a:bodyPr/>
          <a:lstStyle/>
          <a:p>
            <a:r>
              <a:rPr lang="ru-RU" altLang="ru-RU" smtClean="0"/>
              <a:t>Код будет выполнен на одном из доступных сопроцессоров</a:t>
            </a:r>
          </a:p>
          <a:p>
            <a:r>
              <a:rPr lang="ru-RU" altLang="ru-RU" smtClean="0"/>
              <a:t>Если сопроцессоров нет или они не доступны, код будет выполнен на центральном процессоре</a:t>
            </a:r>
          </a:p>
        </p:txBody>
      </p:sp>
      <p:sp>
        <p:nvSpPr>
          <p:cNvPr id="12292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Элементы оптимизации прикладных программ для Intel Xeon Phi. Intel Compiler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25538"/>
            <a:ext cx="94329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3424238"/>
            <a:ext cx="94329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488950" y="3816350"/>
            <a:ext cx="89154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kern="0" dirty="0" smtClean="0"/>
              <a:t>Код будет выполнен на сопроцессоре с номером (</a:t>
            </a:r>
            <a:r>
              <a:rPr lang="en-US" dirty="0"/>
              <a:t>n </a:t>
            </a:r>
            <a:r>
              <a:rPr lang="ru-RU" dirty="0"/>
              <a:t>% &lt;</a:t>
            </a:r>
            <a:r>
              <a:rPr lang="ru-RU" dirty="0" err="1"/>
              <a:t>ОбщееЧислоXeon</a:t>
            </a:r>
            <a:r>
              <a:rPr lang="en-US" dirty="0"/>
              <a:t>Phi</a:t>
            </a:r>
            <a:r>
              <a:rPr lang="ru-RU" dirty="0"/>
              <a:t>&gt;</a:t>
            </a:r>
            <a:r>
              <a:rPr lang="ru-RU" kern="0" dirty="0" smtClean="0"/>
              <a:t>)</a:t>
            </a:r>
            <a:endParaRPr lang="en-US" kern="0" dirty="0" smtClean="0"/>
          </a:p>
          <a:p>
            <a:pPr>
              <a:defRPr/>
            </a:pPr>
            <a:r>
              <a:rPr lang="ru-RU" kern="0" dirty="0" smtClean="0"/>
              <a:t>Если сопроцессор недоступен – возникнет ошибка времени исполнения</a:t>
            </a:r>
          </a:p>
          <a:p>
            <a:pPr>
              <a:defRPr/>
            </a:pPr>
            <a:endParaRPr lang="ru-RU" kern="0" dirty="0"/>
          </a:p>
        </p:txBody>
      </p:sp>
      <p:sp>
        <p:nvSpPr>
          <p:cNvPr id="12296" name="Дата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000" smtClean="0"/>
              <a:t>Н. Новгород, 2013 г.</a:t>
            </a:r>
          </a:p>
        </p:txBody>
      </p:sp>
      <p:sp>
        <p:nvSpPr>
          <p:cNvPr id="12297" name="Номер слайда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FE8831F-F582-4958-B0F0-4BE2223F9E61}" type="slidenum">
              <a:rPr lang="ru-RU" altLang="ru-RU" sz="1000" smtClean="0"/>
              <a:pPr/>
              <a:t>9</a:t>
            </a:fld>
            <a:r>
              <a:rPr lang="ru-RU" altLang="ru-RU" sz="1000" smtClean="0"/>
              <a:t> из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21142</TotalTime>
  <Words>5084</Words>
  <Application>Microsoft Office PowerPoint</Application>
  <PresentationFormat>Лист A4 (210x297 мм)</PresentationFormat>
  <Paragraphs>627</Paragraphs>
  <Slides>79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Оформление по умолчанию</vt:lpstr>
      <vt:lpstr>Лекция №5 Элементы оптимизации прикладных программ  для Intel Xeon Phi. Intel Compiler</vt:lpstr>
      <vt:lpstr>Содержание</vt:lpstr>
      <vt:lpstr>Введение</vt:lpstr>
      <vt:lpstr>Методы работы с сопроцессором</vt:lpstr>
      <vt:lpstr>Слайд 5</vt:lpstr>
      <vt:lpstr>Явная схема работы с памятью…</vt:lpstr>
      <vt:lpstr>Явная схема работы с памятью: С/C++</vt:lpstr>
      <vt:lpstr>Явная схема работы с памятью: Fortran</vt:lpstr>
      <vt:lpstr>Явная схема работы с памятью…</vt:lpstr>
      <vt:lpstr>Явная схема работы с памятью: механизм вызова функции на сопроцессоре</vt:lpstr>
      <vt:lpstr>Явная схема работы с памятью…</vt:lpstr>
      <vt:lpstr>Явная работа с памятью…</vt:lpstr>
      <vt:lpstr>Явная схема работы с памятью: статическая память</vt:lpstr>
      <vt:lpstr>Явная схема работы с памятью: динамическая память…</vt:lpstr>
      <vt:lpstr>Явная схема работы с памятью: динамическая память</vt:lpstr>
      <vt:lpstr>Явная работа с памятью: одновременное выполнение на процессоре и сопроцессоре</vt:lpstr>
      <vt:lpstr>Явная схема работы с памятью: схема двойной буферизации…</vt:lpstr>
      <vt:lpstr>Явная схема работы с памятью: схема двойной буферизации…</vt:lpstr>
      <vt:lpstr>Явная схема работы с памятью: схема двойной буферизации…</vt:lpstr>
      <vt:lpstr>Явная схема работы с памятью: схема двойной буферизации…</vt:lpstr>
      <vt:lpstr>Явная схема работы с памятью: схема двойной буферизации</vt:lpstr>
      <vt:lpstr>Явная схема работы с памятью: работа со структурами…</vt:lpstr>
      <vt:lpstr>Явная схема работы с памятью: работа со структурами</vt:lpstr>
      <vt:lpstr>Слайд 24</vt:lpstr>
      <vt:lpstr>Неявная схема работы с памятью…</vt:lpstr>
      <vt:lpstr>Неявная схема работы с памятью…</vt:lpstr>
      <vt:lpstr>Неявная схема работы с памятью: _Cilk_shared</vt:lpstr>
      <vt:lpstr>Неявная схема работы с памятью: _Cilk_offload</vt:lpstr>
      <vt:lpstr>Неявная схема работы с памятью</vt:lpstr>
      <vt:lpstr>Сравнение явной и неявной схемы</vt:lpstr>
      <vt:lpstr>Слайд 31</vt:lpstr>
      <vt:lpstr>Векторизация…</vt:lpstr>
      <vt:lpstr>Векторизация…</vt:lpstr>
      <vt:lpstr>Автоматическая векторизация…</vt:lpstr>
      <vt:lpstr>Автоматическая векторизация</vt:lpstr>
      <vt:lpstr>Использование директивы SIMD…</vt:lpstr>
      <vt:lpstr>Использование директивы SIMD…</vt:lpstr>
      <vt:lpstr>Использование директивы SIMD…</vt:lpstr>
      <vt:lpstr>Использование директивы SIMD</vt:lpstr>
      <vt:lpstr>Технология Array Notation…</vt:lpstr>
      <vt:lpstr>Технология Array Notation…</vt:lpstr>
      <vt:lpstr>Технология Array Notation: поддерживаемые операции…</vt:lpstr>
      <vt:lpstr>Технология Array Notation: поддерживаемые операции…</vt:lpstr>
      <vt:lpstr>Технология Array Notation: поддерживаемые операции</vt:lpstr>
      <vt:lpstr>Технология Array Notation: принципы работы</vt:lpstr>
      <vt:lpstr>Технология Array Notation: скалярное произведение</vt:lpstr>
      <vt:lpstr>Технология Array Notation: динамические массивы</vt:lpstr>
      <vt:lpstr>Элементарные функции…</vt:lpstr>
      <vt:lpstr>Элементарные функции: способы вызова</vt:lpstr>
      <vt:lpstr>Элементарные функции: ограничения</vt:lpstr>
      <vt:lpstr>Использование отчетов компилятора</vt:lpstr>
      <vt:lpstr>Выравнивание данных…</vt:lpstr>
      <vt:lpstr>Выравнивание данных…</vt:lpstr>
      <vt:lpstr>Выравнивание данных…</vt:lpstr>
      <vt:lpstr>Выравнивание данных…</vt:lpstr>
      <vt:lpstr>Выравнивание данных: использование параллелизма…</vt:lpstr>
      <vt:lpstr>Выравнивание данных: использование параллелизма</vt:lpstr>
      <vt:lpstr>Векторизация внешних циклов…</vt:lpstr>
      <vt:lpstr>Векторизация внешних циклов…</vt:lpstr>
      <vt:lpstr>Векторизация внешних циклов</vt:lpstr>
      <vt:lpstr>Слайд 61</vt:lpstr>
      <vt:lpstr>Итеративный процесс оптимизации</vt:lpstr>
      <vt:lpstr>Уровни оптимизации приложений</vt:lpstr>
      <vt:lpstr>Использование встроенного профилировщика циклов…</vt:lpstr>
      <vt:lpstr>Использование встроенного профилировщика циклов…</vt:lpstr>
      <vt:lpstr>Использование встроенного профилировщика циклов</vt:lpstr>
      <vt:lpstr>Использование отчетов компилятора</vt:lpstr>
      <vt:lpstr>Балансировка нагрузки…</vt:lpstr>
      <vt:lpstr>Балансировка нагрузки…</vt:lpstr>
      <vt:lpstr>Балансировка нагрузки…</vt:lpstr>
      <vt:lpstr>Балансировка нагрузки</vt:lpstr>
      <vt:lpstr>Дополнительные рекомендации…</vt:lpstr>
      <vt:lpstr>Дополнительные рекомендации</vt:lpstr>
      <vt:lpstr>Литература</vt:lpstr>
      <vt:lpstr>Литература</vt:lpstr>
      <vt:lpstr>Литература</vt:lpstr>
      <vt:lpstr>Литература</vt:lpstr>
      <vt:lpstr>Литература</vt:lpstr>
      <vt:lpstr>Авторский коллектив</vt:lpstr>
    </vt:vector>
  </TitlesOfParts>
  <Company>Нижегородский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оптимизации прикладных программ для Intel Xeon Phi. Intel Compiler</dc:title>
  <cp:lastModifiedBy>Alexander V. Sysoyev</cp:lastModifiedBy>
  <cp:revision>2338</cp:revision>
  <dcterms:created xsi:type="dcterms:W3CDTF">2004-08-14T10:27:56Z</dcterms:created>
  <dcterms:modified xsi:type="dcterms:W3CDTF">2013-12-30T15:06:51Z</dcterms:modified>
</cp:coreProperties>
</file>