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4078" r:id="rId3"/>
    <p:sldMasterId id="2147484082" r:id="rId4"/>
  </p:sldMasterIdLst>
  <p:notesMasterIdLst>
    <p:notesMasterId r:id="rId36"/>
  </p:notesMasterIdLst>
  <p:handoutMasterIdLst>
    <p:handoutMasterId r:id="rId37"/>
  </p:handoutMasterIdLst>
  <p:sldIdLst>
    <p:sldId id="1051" r:id="rId5"/>
    <p:sldId id="892" r:id="rId6"/>
    <p:sldId id="904" r:id="rId7"/>
    <p:sldId id="893" r:id="rId8"/>
    <p:sldId id="1050" r:id="rId9"/>
    <p:sldId id="1025" r:id="rId10"/>
    <p:sldId id="1024" r:id="rId11"/>
    <p:sldId id="1026" r:id="rId12"/>
    <p:sldId id="1027" r:id="rId13"/>
    <p:sldId id="1028" r:id="rId14"/>
    <p:sldId id="1031" r:id="rId15"/>
    <p:sldId id="1030" r:id="rId16"/>
    <p:sldId id="1038" r:id="rId17"/>
    <p:sldId id="1039" r:id="rId18"/>
    <p:sldId id="1040" r:id="rId19"/>
    <p:sldId id="1041" r:id="rId20"/>
    <p:sldId id="1042" r:id="rId21"/>
    <p:sldId id="1043" r:id="rId22"/>
    <p:sldId id="1044" r:id="rId23"/>
    <p:sldId id="1045" r:id="rId24"/>
    <p:sldId id="1046" r:id="rId25"/>
    <p:sldId id="1047" r:id="rId26"/>
    <p:sldId id="1048" r:id="rId27"/>
    <p:sldId id="1049" r:id="rId28"/>
    <p:sldId id="1032" r:id="rId29"/>
    <p:sldId id="1033" r:id="rId30"/>
    <p:sldId id="1034" r:id="rId31"/>
    <p:sldId id="1035" r:id="rId32"/>
    <p:sldId id="1036" r:id="rId33"/>
    <p:sldId id="1037" r:id="rId34"/>
    <p:sldId id="1052" r:id="rId35"/>
  </p:sldIdLst>
  <p:sldSz cx="9906000" cy="6858000" type="A4"/>
  <p:notesSz cx="9236075" cy="7010400"/>
  <p:embeddedFontLst>
    <p:embeddedFont>
      <p:font typeface="Bernard MT Condensed" pitchFamily="18" charset="0"/>
      <p:regular r:id="rId38"/>
    </p:embeddedFont>
  </p:embeddedFont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ernard MT Condensed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ernard MT Condensed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ernard MT Condensed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ernard MT Condensed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ernard MT Condensed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ernard MT Condensed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ernard MT Condensed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ernard MT Condensed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ernard MT Condensed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exey A. Sidnev" initials="AAS" lastIdx="1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0000"/>
    <a:srgbClr val="00E000"/>
    <a:srgbClr val="740000"/>
    <a:srgbClr val="800000"/>
    <a:srgbClr val="CCCCCC"/>
    <a:srgbClr val="0969CD"/>
    <a:srgbClr val="FF0000"/>
    <a:srgbClr val="FF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844" autoAdjust="0"/>
    <p:restoredTop sz="88297" autoAdjust="0"/>
  </p:normalViewPr>
  <p:slideViewPr>
    <p:cSldViewPr>
      <p:cViewPr>
        <p:scale>
          <a:sx n="90" d="100"/>
          <a:sy n="90" d="100"/>
        </p:scale>
        <p:origin x="-894" y="-45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120" y="1026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628" y="-102"/>
      </p:cViewPr>
      <p:guideLst>
        <p:guide orient="horz" pos="2208"/>
        <p:guide pos="290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commentAuthors" Target="commentAuthors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font" Target="fonts/font1.fntdata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handoutMaster" Target="handoutMasters/handoutMaster1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2299" cy="35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1639" y="0"/>
            <a:ext cx="4002299" cy="35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8664"/>
            <a:ext cx="4002299" cy="35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1639" y="6658664"/>
            <a:ext cx="4002299" cy="35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EAD56EE-8B81-43C0-8D27-927B97A44A8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4444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2299" cy="35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31639" y="0"/>
            <a:ext cx="4002299" cy="35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44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19388" y="525463"/>
            <a:ext cx="37973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608" y="3329940"/>
            <a:ext cx="7388860" cy="3154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8664"/>
            <a:ext cx="4002299" cy="35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1639" y="6658664"/>
            <a:ext cx="4002299" cy="35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8580EFF-907E-4A5C-824D-7F2FD28DA29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5864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4763" indent="-309524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38098" indent="-24762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33337" indent="-24762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28576" indent="-247620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FEBFA0FD-A5A6-42E3-81C8-5B304BD65A67}" type="slidenum">
              <a:rPr lang="ru-RU" altLang="ru-RU" kern="1200" smtClean="0">
                <a:solidFill>
                  <a:prstClr val="black"/>
                </a:solidFill>
                <a:ea typeface="+mn-ea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altLang="ru-RU" kern="1200" smtClean="0">
              <a:solidFill>
                <a:prstClr val="black"/>
              </a:solidFill>
              <a:ea typeface="+mn-ea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20975" y="527050"/>
            <a:ext cx="3794125" cy="2627313"/>
          </a:xfrm>
          <a:solidFill>
            <a:srgbClr val="FFFFFF"/>
          </a:solidFill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580EFF-907E-4A5C-824D-7F2FD28DA299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33"/>
          <p:cNvSpPr txBox="1">
            <a:spLocks noChangeArrowheads="1"/>
          </p:cNvSpPr>
          <p:nvPr/>
        </p:nvSpPr>
        <p:spPr bwMode="auto">
          <a:xfrm>
            <a:off x="1222374" y="115888"/>
            <a:ext cx="8723313" cy="1151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Aft>
                <a:spcPct val="20000"/>
              </a:spcAft>
              <a:defRPr/>
            </a:pPr>
            <a:endParaRPr lang="ru-RU" sz="1200" b="1" dirty="0" smtClean="0">
              <a:solidFill>
                <a:srgbClr val="000000"/>
              </a:solidFill>
            </a:endParaRPr>
          </a:p>
          <a:p>
            <a:pPr algn="ctr" eaLnBrk="1" hangingPunct="1">
              <a:lnSpc>
                <a:spcPct val="120000"/>
              </a:lnSpc>
              <a:spcAft>
                <a:spcPct val="20000"/>
              </a:spcAft>
              <a:defRPr/>
            </a:pP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ru-RU" b="1" dirty="0" smtClean="0">
                <a:solidFill>
                  <a:srgbClr val="000000"/>
                </a:solidFill>
              </a:rPr>
              <a:t>Нижегородский государственный университет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ru-RU" b="1" dirty="0" smtClean="0">
                <a:solidFill>
                  <a:srgbClr val="000000"/>
                </a:solidFill>
              </a:rPr>
              <a:t>им.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ru-RU" b="1" dirty="0" smtClean="0">
                <a:solidFill>
                  <a:srgbClr val="000000"/>
                </a:solidFill>
              </a:rPr>
              <a:t>Н.И.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ru-RU" b="1" dirty="0" smtClean="0">
                <a:solidFill>
                  <a:srgbClr val="000000"/>
                </a:solidFill>
              </a:rPr>
              <a:t>Лобачевского</a:t>
            </a:r>
          </a:p>
          <a:p>
            <a:pPr algn="ctr" eaLnBrk="1" hangingPunct="1">
              <a:lnSpc>
                <a:spcPct val="120000"/>
              </a:lnSpc>
              <a:spcAft>
                <a:spcPct val="20000"/>
              </a:spcAft>
              <a:defRPr/>
            </a:pPr>
            <a:endParaRPr lang="en-US" sz="2000" b="1" i="1" dirty="0" smtClean="0">
              <a:solidFill>
                <a:srgbClr val="000000"/>
              </a:solidFill>
            </a:endParaRPr>
          </a:p>
        </p:txBody>
      </p:sp>
      <p:pic>
        <p:nvPicPr>
          <p:cNvPr id="5" name="Рисунок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103188"/>
            <a:ext cx="1093787" cy="109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="" xmlns:p14="http://schemas.microsoft.com/office/powerpoint/2010/main" val="2757979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973138" y="6381750"/>
            <a:ext cx="8737600" cy="0"/>
          </a:xfrm>
          <a:prstGeom prst="line">
            <a:avLst/>
          </a:prstGeom>
          <a:noFill/>
          <a:ln w="38100">
            <a:solidFill>
              <a:srgbClr val="0969CD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Line 12"/>
          <p:cNvSpPr>
            <a:spLocks noChangeShapeType="1"/>
          </p:cNvSpPr>
          <p:nvPr/>
        </p:nvSpPr>
        <p:spPr bwMode="auto">
          <a:xfrm>
            <a:off x="131763" y="960438"/>
            <a:ext cx="9440862" cy="0"/>
          </a:xfrm>
          <a:prstGeom prst="line">
            <a:avLst/>
          </a:prstGeom>
          <a:noFill/>
          <a:ln w="38100">
            <a:solidFill>
              <a:srgbClr val="0969CD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Line 13"/>
          <p:cNvSpPr>
            <a:spLocks noChangeShapeType="1"/>
          </p:cNvSpPr>
          <p:nvPr/>
        </p:nvSpPr>
        <p:spPr bwMode="auto">
          <a:xfrm>
            <a:off x="131763" y="109538"/>
            <a:ext cx="0" cy="863600"/>
          </a:xfrm>
          <a:prstGeom prst="line">
            <a:avLst/>
          </a:prstGeom>
          <a:noFill/>
          <a:ln w="38100">
            <a:solidFill>
              <a:srgbClr val="0969CD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1033"/>
          <p:cNvSpPr txBox="1">
            <a:spLocks noChangeArrowheads="1"/>
          </p:cNvSpPr>
          <p:nvPr/>
        </p:nvSpPr>
        <p:spPr bwMode="auto">
          <a:xfrm>
            <a:off x="9285288" y="6454775"/>
            <a:ext cx="50006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fld id="{5A68CA84-0643-428B-8B8C-0B8ECF7C2580}" type="slidenum">
              <a:rPr lang="ru-RU" sz="1200" smtClean="0">
                <a:solidFill>
                  <a:srgbClr val="000000"/>
                </a:solidFill>
              </a:rPr>
              <a:pPr algn="r" eaLnBrk="1" hangingPunct="1">
                <a:defRPr/>
              </a:pPr>
              <a:t>‹#›</a:t>
            </a:fld>
            <a:endParaRPr lang="ru-RU" sz="1200" smtClean="0">
              <a:solidFill>
                <a:srgbClr val="000000"/>
              </a:solidFill>
            </a:endParaRPr>
          </a:p>
        </p:txBody>
      </p:sp>
      <p:sp>
        <p:nvSpPr>
          <p:cNvPr id="8" name="Text Box 1033"/>
          <p:cNvSpPr txBox="1">
            <a:spLocks noChangeArrowheads="1"/>
          </p:cNvSpPr>
          <p:nvPr/>
        </p:nvSpPr>
        <p:spPr bwMode="auto">
          <a:xfrm>
            <a:off x="985838" y="6408738"/>
            <a:ext cx="1916112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ru-RU" sz="1000" dirty="0" smtClean="0">
                <a:solidFill>
                  <a:srgbClr val="000000"/>
                </a:solidFill>
              </a:rPr>
              <a:t>Н. Новгород, 20</a:t>
            </a:r>
            <a:r>
              <a:rPr lang="en-US" sz="1000" dirty="0" smtClean="0">
                <a:solidFill>
                  <a:srgbClr val="000000"/>
                </a:solidFill>
              </a:rPr>
              <a:t>1</a:t>
            </a:r>
            <a:r>
              <a:rPr lang="ru-RU" sz="1000" dirty="0" smtClean="0">
                <a:solidFill>
                  <a:srgbClr val="000000"/>
                </a:solidFill>
              </a:rPr>
              <a:t>3</a:t>
            </a:r>
            <a:r>
              <a:rPr lang="en-US" sz="1000" dirty="0" smtClean="0">
                <a:solidFill>
                  <a:srgbClr val="000000"/>
                </a:solidFill>
              </a:rPr>
              <a:t> </a:t>
            </a:r>
            <a:r>
              <a:rPr lang="ru-RU" sz="1000" dirty="0" smtClean="0">
                <a:solidFill>
                  <a:srgbClr val="000000"/>
                </a:solidFill>
              </a:rPr>
              <a:t>г.</a:t>
            </a:r>
          </a:p>
          <a:p>
            <a:pPr algn="r" eaLnBrk="1" hangingPunct="1">
              <a:defRPr/>
            </a:pPr>
            <a:endParaRPr lang="ru-RU" sz="1200" dirty="0" smtClean="0">
              <a:solidFill>
                <a:srgbClr val="000000"/>
              </a:solidFill>
            </a:endParaRPr>
          </a:p>
        </p:txBody>
      </p:sp>
      <p:sp>
        <p:nvSpPr>
          <p:cNvPr id="9" name="Text Box 1033"/>
          <p:cNvSpPr txBox="1">
            <a:spLocks noChangeArrowheads="1"/>
          </p:cNvSpPr>
          <p:nvPr/>
        </p:nvSpPr>
        <p:spPr bwMode="auto">
          <a:xfrm>
            <a:off x="3001963" y="6403975"/>
            <a:ext cx="481012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ru-RU" sz="1000" dirty="0" smtClean="0"/>
              <a:t>Векторные расширения </a:t>
            </a:r>
            <a:r>
              <a:rPr lang="ru-RU" sz="1000" dirty="0" err="1" smtClean="0"/>
              <a:t>Intel</a:t>
            </a:r>
            <a:r>
              <a:rPr lang="ru-RU" sz="1000" dirty="0" smtClean="0"/>
              <a:t> </a:t>
            </a:r>
            <a:r>
              <a:rPr lang="ru-RU" sz="1000" dirty="0" err="1" smtClean="0"/>
              <a:t>Xeon</a:t>
            </a:r>
            <a:r>
              <a:rPr lang="ru-RU" sz="1000" dirty="0" smtClean="0"/>
              <a:t> </a:t>
            </a:r>
            <a:r>
              <a:rPr lang="ru-RU" sz="1000" dirty="0" err="1" smtClean="0"/>
              <a:t>Phi</a:t>
            </a:r>
            <a:endParaRPr lang="ru-RU" sz="100" dirty="0"/>
          </a:p>
        </p:txBody>
      </p:sp>
      <p:pic>
        <p:nvPicPr>
          <p:cNvPr id="10" name="Рисунок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6161088"/>
            <a:ext cx="684213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02877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Заголовок раздела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973138" y="6381750"/>
            <a:ext cx="8737600" cy="0"/>
          </a:xfrm>
          <a:prstGeom prst="line">
            <a:avLst/>
          </a:prstGeom>
          <a:noFill/>
          <a:ln w="38100">
            <a:solidFill>
              <a:srgbClr val="0969CD"/>
            </a:solidFill>
            <a:round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endParaRPr lang="ru-RU" dirty="0"/>
          </a:p>
        </p:txBody>
      </p:sp>
      <p:sp>
        <p:nvSpPr>
          <p:cNvPr id="5" name="Line 12"/>
          <p:cNvSpPr>
            <a:spLocks noChangeShapeType="1"/>
          </p:cNvSpPr>
          <p:nvPr/>
        </p:nvSpPr>
        <p:spPr bwMode="auto">
          <a:xfrm>
            <a:off x="131763" y="960438"/>
            <a:ext cx="9440862" cy="0"/>
          </a:xfrm>
          <a:prstGeom prst="line">
            <a:avLst/>
          </a:prstGeom>
          <a:noFill/>
          <a:ln w="38100">
            <a:solidFill>
              <a:srgbClr val="0969CD"/>
            </a:solidFill>
            <a:round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endParaRPr lang="ru-RU" dirty="0"/>
          </a:p>
        </p:txBody>
      </p:sp>
      <p:sp>
        <p:nvSpPr>
          <p:cNvPr id="6" name="Line 13"/>
          <p:cNvSpPr>
            <a:spLocks noChangeShapeType="1"/>
          </p:cNvSpPr>
          <p:nvPr/>
        </p:nvSpPr>
        <p:spPr bwMode="auto">
          <a:xfrm>
            <a:off x="131763" y="109538"/>
            <a:ext cx="0" cy="863600"/>
          </a:xfrm>
          <a:prstGeom prst="line">
            <a:avLst/>
          </a:prstGeom>
          <a:noFill/>
          <a:ln w="38100">
            <a:solidFill>
              <a:srgbClr val="0969CD"/>
            </a:solidFill>
            <a:round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endParaRPr lang="ru-RU" dirty="0"/>
          </a:p>
        </p:txBody>
      </p:sp>
      <p:sp>
        <p:nvSpPr>
          <p:cNvPr id="8" name="Text Box 1033"/>
          <p:cNvSpPr txBox="1">
            <a:spLocks noChangeArrowheads="1"/>
          </p:cNvSpPr>
          <p:nvPr userDrawn="1"/>
        </p:nvSpPr>
        <p:spPr bwMode="auto">
          <a:xfrm>
            <a:off x="3024188" y="6386513"/>
            <a:ext cx="528637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1000" dirty="0" smtClean="0">
                <a:latin typeface="+mn-lt"/>
              </a:rPr>
              <a:t>Векторные расширения </a:t>
            </a:r>
            <a:r>
              <a:rPr lang="ru-RU" sz="1000" dirty="0" err="1" smtClean="0">
                <a:latin typeface="+mn-lt"/>
              </a:rPr>
              <a:t>Intel</a:t>
            </a:r>
            <a:r>
              <a:rPr lang="ru-RU" sz="1000" dirty="0" smtClean="0">
                <a:latin typeface="+mn-lt"/>
              </a:rPr>
              <a:t> </a:t>
            </a:r>
            <a:r>
              <a:rPr lang="ru-RU" sz="1000" dirty="0" err="1" smtClean="0">
                <a:latin typeface="+mn-lt"/>
              </a:rPr>
              <a:t>Xeon</a:t>
            </a:r>
            <a:r>
              <a:rPr lang="ru-RU" sz="1000" dirty="0" smtClean="0">
                <a:latin typeface="+mn-lt"/>
              </a:rPr>
              <a:t> </a:t>
            </a:r>
            <a:r>
              <a:rPr lang="ru-RU" sz="1000" dirty="0" err="1" smtClean="0">
                <a:latin typeface="+mn-lt"/>
              </a:rPr>
              <a:t>Phi</a:t>
            </a:r>
            <a:endParaRPr lang="ru-RU" sz="100" dirty="0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638" y="2643182"/>
            <a:ext cx="8420100" cy="1362075"/>
          </a:xfrm>
        </p:spPr>
        <p:txBody>
          <a:bodyPr anchor="t"/>
          <a:lstStyle>
            <a:lvl1pPr algn="ctr">
              <a:defRPr sz="4000" b="1" cap="none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638" y="4000504"/>
            <a:ext cx="8420100" cy="1500187"/>
          </a:xfrm>
        </p:spPr>
        <p:txBody>
          <a:bodyPr anchor="b"/>
          <a:lstStyle>
            <a:lvl1pPr marL="457200" indent="-457200">
              <a:buFont typeface="+mj-lt"/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1" name="Text Box 1033"/>
          <p:cNvSpPr txBox="1">
            <a:spLocks noChangeArrowheads="1"/>
          </p:cNvSpPr>
          <p:nvPr userDrawn="1"/>
        </p:nvSpPr>
        <p:spPr bwMode="auto">
          <a:xfrm>
            <a:off x="881034" y="6397489"/>
            <a:ext cx="142876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00" kern="120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rPr>
              <a:t>Н.Новгород, 20</a:t>
            </a:r>
            <a:r>
              <a:rPr lang="en-US" sz="1000" kern="120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rPr>
              <a:t>1</a:t>
            </a:r>
            <a:r>
              <a:rPr lang="ru-RU" sz="1000" kern="120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rPr>
              <a:t>3</a:t>
            </a:r>
            <a:r>
              <a:rPr lang="en-US" sz="1000" kern="120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rPr>
              <a:t> </a:t>
            </a:r>
            <a:r>
              <a:rPr lang="ru-RU" sz="1000" kern="120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rPr>
              <a:t>г.</a:t>
            </a:r>
            <a:endParaRPr lang="ru-RU" sz="1000" kern="1200" dirty="0">
              <a:solidFill>
                <a:schemeClr val="tx1"/>
              </a:solidFill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12" name="Text Box 1033"/>
          <p:cNvSpPr txBox="1">
            <a:spLocks noChangeArrowheads="1"/>
          </p:cNvSpPr>
          <p:nvPr userDrawn="1"/>
        </p:nvSpPr>
        <p:spPr bwMode="auto">
          <a:xfrm>
            <a:off x="9405934" y="6429396"/>
            <a:ext cx="500066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fld id="{C334ADF4-E04F-47AB-B337-B3FD08C3714F}" type="slidenum">
              <a:rPr lang="ru-RU" sz="1200" kern="120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rPr>
              <a:pPr>
                <a:defRPr/>
              </a:pPr>
              <a:t>‹#›</a:t>
            </a:fld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Arial" pitchFamily="34" charset="0"/>
            </a:endParaRPr>
          </a:p>
        </p:txBody>
      </p:sp>
      <p:pic>
        <p:nvPicPr>
          <p:cNvPr id="13" name="Рисунок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400" y="6161088"/>
            <a:ext cx="684213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33"/>
          <p:cNvSpPr txBox="1">
            <a:spLocks noChangeArrowheads="1"/>
          </p:cNvSpPr>
          <p:nvPr/>
        </p:nvSpPr>
        <p:spPr bwMode="auto">
          <a:xfrm>
            <a:off x="3" y="115889"/>
            <a:ext cx="9945688" cy="142192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charset="0"/>
              </a:defRPr>
            </a:lvl9pPr>
          </a:lstStyle>
          <a:p>
            <a:pPr algn="ctr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ru-RU" sz="2400" b="1" kern="1200" dirty="0" smtClean="0">
                <a:solidFill>
                  <a:srgbClr val="000000"/>
                </a:solidFill>
                <a:latin typeface="Arial" charset="0"/>
                <a:ea typeface="+mn-ea"/>
              </a:rPr>
              <a:t>Нижегородский государственный университет </a:t>
            </a:r>
            <a:r>
              <a:rPr lang="en-US" sz="2400" b="1" kern="1200" dirty="0" smtClean="0">
                <a:solidFill>
                  <a:srgbClr val="000000"/>
                </a:solidFill>
                <a:latin typeface="Arial" charset="0"/>
                <a:ea typeface="+mn-ea"/>
              </a:rPr>
              <a:t/>
            </a:r>
            <a:br>
              <a:rPr lang="en-US" sz="2400" b="1" kern="1200" dirty="0" smtClean="0">
                <a:solidFill>
                  <a:srgbClr val="000000"/>
                </a:solidFill>
                <a:latin typeface="Arial" charset="0"/>
                <a:ea typeface="+mn-ea"/>
              </a:rPr>
            </a:br>
            <a:r>
              <a:rPr lang="ru-RU" sz="2400" b="1" kern="1200" dirty="0" smtClean="0">
                <a:solidFill>
                  <a:srgbClr val="000000"/>
                </a:solidFill>
                <a:latin typeface="Arial" charset="0"/>
                <a:ea typeface="+mn-ea"/>
              </a:rPr>
              <a:t>им.</a:t>
            </a:r>
            <a:r>
              <a:rPr lang="en-US" sz="2400" b="1" kern="1200" dirty="0" smtClean="0">
                <a:solidFill>
                  <a:srgbClr val="000000"/>
                </a:solidFill>
                <a:latin typeface="Arial" charset="0"/>
                <a:ea typeface="+mn-ea"/>
              </a:rPr>
              <a:t> </a:t>
            </a:r>
            <a:r>
              <a:rPr lang="ru-RU" sz="2400" b="1" kern="1200" dirty="0" smtClean="0">
                <a:solidFill>
                  <a:srgbClr val="000000"/>
                </a:solidFill>
                <a:latin typeface="Arial" charset="0"/>
                <a:ea typeface="+mn-ea"/>
              </a:rPr>
              <a:t>Н.И.Лобачевского</a:t>
            </a:r>
          </a:p>
          <a:p>
            <a:pPr algn="ctr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ru-RU" sz="2000" b="1" i="1" kern="1200" dirty="0" smtClean="0">
                <a:solidFill>
                  <a:srgbClr val="000000"/>
                </a:solidFill>
                <a:latin typeface="Arial" charset="0"/>
                <a:ea typeface="+mn-ea"/>
              </a:rPr>
              <a:t>Факультет Вычислительной математики и кибернетики</a:t>
            </a:r>
            <a:endParaRPr lang="en-US" sz="2000" b="1" i="1" kern="1200" dirty="0" smtClean="0">
              <a:solidFill>
                <a:srgbClr val="000000"/>
              </a:solidFill>
              <a:latin typeface="Arial" charset="0"/>
              <a:ea typeface="+mn-ea"/>
            </a:endParaRPr>
          </a:p>
        </p:txBody>
      </p:sp>
      <p:pic>
        <p:nvPicPr>
          <p:cNvPr id="5" name="Picture 13" descr="NNGU_Logo_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8588" y="260356"/>
            <a:ext cx="100806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742950" y="2130431"/>
            <a:ext cx="84201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dt" sz="half" idx="10"/>
          </p:nvPr>
        </p:nvSpPr>
        <p:spPr>
          <a:xfrm>
            <a:off x="495303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00" kern="12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Н. Новгород, 2013 г.</a:t>
            </a:r>
            <a:endParaRPr lang="ru-RU" sz="10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00" kern="12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Архитектура </a:t>
            </a:r>
            <a:r>
              <a:rPr lang="en-US" sz="1000" kern="12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Intel Xeon Phi</a:t>
            </a:r>
            <a:endParaRPr lang="ru-RU" sz="10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 algn="l">
              <a:lnSpc>
                <a:spcPct val="100000"/>
              </a:lnSpc>
              <a:defRPr sz="1200"/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6710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3050" y="207963"/>
            <a:ext cx="90836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Введение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196975"/>
            <a:ext cx="8915400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82650" y="6408738"/>
            <a:ext cx="2051050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ru-RU" dirty="0">
                <a:solidFill>
                  <a:srgbClr val="000000"/>
                </a:solidFill>
              </a:rPr>
              <a:t>Н. Новгород, 20</a:t>
            </a:r>
            <a:r>
              <a:rPr lang="en-US" dirty="0" smtClean="0">
                <a:solidFill>
                  <a:srgbClr val="000000"/>
                </a:solidFill>
              </a:rPr>
              <a:t>1</a:t>
            </a:r>
            <a:r>
              <a:rPr lang="ru-RU" dirty="0" smtClean="0">
                <a:solidFill>
                  <a:srgbClr val="000000"/>
                </a:solidFill>
              </a:rPr>
              <a:t>3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ru-RU" dirty="0">
                <a:solidFill>
                  <a:srgbClr val="000000"/>
                </a:solidFill>
              </a:rPr>
              <a:t>г.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08313" y="6408738"/>
            <a:ext cx="5761037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lang="ru-RU" sz="1000" kern="1200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r>
              <a:rPr lang="ru-RU" dirty="0" smtClean="0"/>
              <a:t>Обзор архитектуры современных многоядерных процессоров</a:t>
            </a:r>
            <a:endParaRPr lang="ru-RU" sz="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843963" y="6408738"/>
            <a:ext cx="935037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fld id="{5C25537C-F786-4857-A0AB-CC0EADBD010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031" name="Line 9"/>
          <p:cNvSpPr>
            <a:spLocks noChangeShapeType="1"/>
          </p:cNvSpPr>
          <p:nvPr/>
        </p:nvSpPr>
        <p:spPr bwMode="auto">
          <a:xfrm>
            <a:off x="973138" y="6381750"/>
            <a:ext cx="8737600" cy="0"/>
          </a:xfrm>
          <a:prstGeom prst="line">
            <a:avLst/>
          </a:prstGeom>
          <a:noFill/>
          <a:ln w="38100">
            <a:solidFill>
              <a:srgbClr val="0969CD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131763" y="960438"/>
            <a:ext cx="9440862" cy="0"/>
          </a:xfrm>
          <a:prstGeom prst="line">
            <a:avLst/>
          </a:prstGeom>
          <a:noFill/>
          <a:ln w="38100">
            <a:solidFill>
              <a:srgbClr val="0969CD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033" name="Line 13"/>
          <p:cNvSpPr>
            <a:spLocks noChangeShapeType="1"/>
          </p:cNvSpPr>
          <p:nvPr/>
        </p:nvSpPr>
        <p:spPr bwMode="auto">
          <a:xfrm>
            <a:off x="131763" y="109538"/>
            <a:ext cx="0" cy="863600"/>
          </a:xfrm>
          <a:prstGeom prst="line">
            <a:avLst/>
          </a:prstGeom>
          <a:noFill/>
          <a:ln w="38100">
            <a:solidFill>
              <a:srgbClr val="0969CD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1034" name="Рисунок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6161088"/>
            <a:ext cx="684213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451055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80" r:id="rId2"/>
    <p:sldLayoutId id="2147484081" r:id="rId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q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16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16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16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16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3050" y="207963"/>
            <a:ext cx="90836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Введение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196976"/>
            <a:ext cx="8915400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82650" y="6408738"/>
            <a:ext cx="2051050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latin typeface="Arial" charset="0"/>
                <a:cs typeface="Arial" charset="0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kern="1200" smtClean="0">
                <a:solidFill>
                  <a:srgbClr val="000000"/>
                </a:solidFill>
                <a:ea typeface="+mn-ea"/>
              </a:rPr>
              <a:t>Н. Новгород, 2013 г.</a:t>
            </a:r>
            <a:endParaRPr lang="ru-RU" kern="1200">
              <a:solidFill>
                <a:srgbClr val="000000"/>
              </a:solidFill>
              <a:ea typeface="+mn-ea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08313" y="6410325"/>
            <a:ext cx="5761037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latin typeface="Arial" charset="0"/>
                <a:cs typeface="Arial" charset="0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kern="1200" smtClean="0">
                <a:solidFill>
                  <a:srgbClr val="000000"/>
                </a:solidFill>
                <a:ea typeface="+mn-ea"/>
              </a:rPr>
              <a:t>Архитектура </a:t>
            </a:r>
            <a:r>
              <a:rPr lang="en-US" kern="1200" smtClean="0">
                <a:solidFill>
                  <a:srgbClr val="000000"/>
                </a:solidFill>
                <a:ea typeface="+mn-ea"/>
              </a:rPr>
              <a:t>Intel Xeon Phi</a:t>
            </a:r>
            <a:endParaRPr lang="ru-RU" kern="1200">
              <a:solidFill>
                <a:srgbClr val="000000"/>
              </a:solidFill>
              <a:ea typeface="+mn-ea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843966" y="6408738"/>
            <a:ext cx="935037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50000"/>
              </a:lnSpc>
              <a:defRPr sz="1000">
                <a:latin typeface="Arial" charset="0"/>
                <a:cs typeface="Arial" charset="0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fld id="{F4B8981D-FA80-4A8E-9421-45BC15FC5798}" type="slidenum">
              <a:rPr lang="ru-RU" kern="1200">
                <a:solidFill>
                  <a:srgbClr val="000000"/>
                </a:solidFill>
                <a:ea typeface="+mn-ea"/>
              </a:rPr>
              <a:pPr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ru-RU" kern="1200" dirty="0">
                <a:solidFill>
                  <a:srgbClr val="000000"/>
                </a:solidFill>
                <a:ea typeface="+mn-ea"/>
              </a:rPr>
              <a:t> из </a:t>
            </a:r>
            <a:r>
              <a:rPr lang="en-US" kern="1200" dirty="0" smtClean="0">
                <a:solidFill>
                  <a:srgbClr val="000000"/>
                </a:solidFill>
                <a:ea typeface="+mn-ea"/>
              </a:rPr>
              <a:t>3</a:t>
            </a:r>
            <a:r>
              <a:rPr lang="ru-RU" kern="1200" dirty="0" smtClean="0">
                <a:solidFill>
                  <a:srgbClr val="000000"/>
                </a:solidFill>
                <a:ea typeface="+mn-ea"/>
              </a:rPr>
              <a:t>4</a:t>
            </a:r>
            <a:endParaRPr lang="ru-RU" kern="12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1031" name="Line 9"/>
          <p:cNvSpPr>
            <a:spLocks noChangeShapeType="1"/>
          </p:cNvSpPr>
          <p:nvPr/>
        </p:nvSpPr>
        <p:spPr bwMode="auto">
          <a:xfrm>
            <a:off x="973138" y="6381750"/>
            <a:ext cx="8737600" cy="0"/>
          </a:xfrm>
          <a:prstGeom prst="line">
            <a:avLst/>
          </a:prstGeom>
          <a:noFill/>
          <a:ln w="38100">
            <a:solidFill>
              <a:srgbClr val="0969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kern="1200">
              <a:solidFill>
                <a:srgbClr val="000000"/>
              </a:solidFill>
              <a:latin typeface="Arial" pitchFamily="34" charset="0"/>
              <a:ea typeface="+mn-ea"/>
              <a:cs typeface="Arial" charset="0"/>
            </a:endParaRPr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131763" y="960438"/>
            <a:ext cx="9440862" cy="0"/>
          </a:xfrm>
          <a:prstGeom prst="line">
            <a:avLst/>
          </a:prstGeom>
          <a:noFill/>
          <a:ln w="38100">
            <a:solidFill>
              <a:srgbClr val="0969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kern="1200">
              <a:solidFill>
                <a:srgbClr val="000000"/>
              </a:solidFill>
              <a:latin typeface="Arial" pitchFamily="34" charset="0"/>
              <a:ea typeface="+mn-ea"/>
              <a:cs typeface="Arial" charset="0"/>
            </a:endParaRPr>
          </a:p>
        </p:txBody>
      </p:sp>
      <p:sp>
        <p:nvSpPr>
          <p:cNvPr id="1033" name="Line 13"/>
          <p:cNvSpPr>
            <a:spLocks noChangeShapeType="1"/>
          </p:cNvSpPr>
          <p:nvPr/>
        </p:nvSpPr>
        <p:spPr bwMode="auto">
          <a:xfrm>
            <a:off x="131763" y="109538"/>
            <a:ext cx="0" cy="863600"/>
          </a:xfrm>
          <a:prstGeom prst="line">
            <a:avLst/>
          </a:prstGeom>
          <a:noFill/>
          <a:ln w="38100">
            <a:solidFill>
              <a:srgbClr val="0969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kern="1200">
              <a:solidFill>
                <a:srgbClr val="000000"/>
              </a:solidFill>
              <a:latin typeface="Arial" pitchFamily="34" charset="0"/>
              <a:ea typeface="+mn-ea"/>
              <a:cs typeface="Arial" charset="0"/>
            </a:endParaRPr>
          </a:p>
        </p:txBody>
      </p:sp>
      <p:pic>
        <p:nvPicPr>
          <p:cNvPr id="1034" name="Picture 13" descr="NNGU_Logo_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153" y="6092831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83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q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16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16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16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16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mailto:meerov@vmk.unn.r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76288" y="3071813"/>
            <a:ext cx="8420100" cy="830997"/>
          </a:xfrm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400" dirty="0" smtClean="0"/>
              <a:t>Лекция </a:t>
            </a:r>
            <a:r>
              <a:rPr lang="ru-RU" altLang="ru-RU" sz="2400" dirty="0" smtClean="0"/>
              <a:t>№</a:t>
            </a:r>
            <a:r>
              <a:rPr lang="en-US" altLang="ru-RU" sz="2400" dirty="0" smtClean="0"/>
              <a:t>4</a:t>
            </a:r>
            <a:r>
              <a:rPr lang="ru-RU" altLang="ru-RU" sz="2400" dirty="0" smtClean="0"/>
              <a:t/>
            </a:r>
            <a:br>
              <a:rPr lang="ru-RU" altLang="ru-RU" sz="2400" dirty="0" smtClean="0"/>
            </a:br>
            <a:r>
              <a:rPr lang="ru-RU" sz="2400" dirty="0" smtClean="0"/>
              <a:t> Векторные расширения </a:t>
            </a:r>
            <a:r>
              <a:rPr lang="en-US" sz="2400" dirty="0" smtClean="0"/>
              <a:t>Intel Xeon Phi</a:t>
            </a:r>
            <a:endParaRPr lang="ru-RU" altLang="ru-RU" sz="2400" dirty="0" smtClean="0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28625" y="2205038"/>
            <a:ext cx="9047163" cy="461962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Программирование для </a:t>
            </a:r>
            <a:r>
              <a:rPr lang="en-US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Intel Xeon Phi</a:t>
            </a:r>
            <a:endParaRPr lang="ru-RU" b="1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881430" y="5591185"/>
            <a:ext cx="578874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ru-RU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Мееров И.Б.</a:t>
            </a:r>
            <a:endParaRPr lang="en-US" sz="20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r>
              <a:rPr lang="ru-RU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Кафедра математического обеспечения ЭВМ</a:t>
            </a:r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4101" name="Rectangle 4"/>
          <p:cNvSpPr>
            <a:spLocks noChangeArrowheads="1"/>
          </p:cNvSpPr>
          <p:nvPr/>
        </p:nvSpPr>
        <p:spPr bwMode="auto">
          <a:xfrm>
            <a:off x="6321430" y="4724400"/>
            <a:ext cx="3576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i="1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При поддержке компании </a:t>
            </a:r>
            <a:r>
              <a:rPr lang="en-US" altLang="ru-RU" i="1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Intel</a:t>
            </a:r>
            <a:endParaRPr lang="ru-RU" altLang="ru-RU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3050" y="207963"/>
            <a:ext cx="9216454" cy="628749"/>
          </a:xfrm>
        </p:spPr>
        <p:txBody>
          <a:bodyPr/>
          <a:lstStyle/>
          <a:p>
            <a:r>
              <a:rPr lang="ru-RU" dirty="0" smtClean="0"/>
              <a:t>Расширенная поддержка математических функций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рамках </a:t>
            </a:r>
            <a:r>
              <a:rPr lang="en-US" dirty="0" smtClean="0"/>
              <a:t>Intel Xeon Phi</a:t>
            </a:r>
            <a:r>
              <a:rPr lang="ru-RU" dirty="0" smtClean="0"/>
              <a:t> была реализована расширенная поддержка некоторых математических функций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b="1" dirty="0" smtClean="0"/>
              <a:t>Команды для вычисления в одинарной точности</a:t>
            </a:r>
            <a:r>
              <a:rPr lang="en-US" b="1" dirty="0" smtClean="0"/>
              <a:t>:</a:t>
            </a:r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r>
              <a:rPr lang="en-US" b="1" dirty="0" err="1" smtClean="0"/>
              <a:t>sqrt</a:t>
            </a:r>
            <a:r>
              <a:rPr lang="ru-RU" b="1" dirty="0" smtClean="0"/>
              <a:t>(</a:t>
            </a:r>
            <a:r>
              <a:rPr lang="en-US" b="1" dirty="0" smtClean="0"/>
              <a:t>x</a:t>
            </a:r>
            <a:r>
              <a:rPr lang="ru-RU" b="1" dirty="0" smtClean="0"/>
              <a:t>)</a:t>
            </a:r>
            <a:r>
              <a:rPr lang="ru-RU" dirty="0" smtClean="0"/>
              <a:t>, </a:t>
            </a:r>
            <a:r>
              <a:rPr lang="en-US" b="1" dirty="0" smtClean="0"/>
              <a:t>a</a:t>
            </a:r>
            <a:r>
              <a:rPr lang="en-US" b="1" baseline="30000" dirty="0" smtClean="0"/>
              <a:t>x</a:t>
            </a:r>
            <a:r>
              <a:rPr lang="ru-RU" dirty="0" smtClean="0"/>
              <a:t> и </a:t>
            </a:r>
            <a:r>
              <a:rPr lang="ru-RU" b="1" dirty="0" smtClean="0"/>
              <a:t>деление</a:t>
            </a:r>
            <a:r>
              <a:rPr lang="ru-RU" dirty="0" smtClean="0"/>
              <a:t> могут быть вычислены при помощи указанных функций.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62010" y="2519899"/>
          <a:ext cx="7972152" cy="28391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57384"/>
                <a:gridCol w="2657384"/>
                <a:gridCol w="2657384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Функция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Латентность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Пропускная способность</a:t>
                      </a:r>
                      <a:endParaRPr lang="ru-RU" sz="2400" b="1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1/</a:t>
                      </a:r>
                      <a:r>
                        <a:rPr lang="en-US" sz="2400" dirty="0" smtClean="0"/>
                        <a:t>x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dirty="0" smtClean="0"/>
                        <a:t>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1/</a:t>
                      </a:r>
                      <a:r>
                        <a:rPr lang="en-US" sz="2400" dirty="0" err="1" smtClean="0"/>
                        <a:t>sqrt</a:t>
                      </a:r>
                      <a:r>
                        <a:rPr lang="ru-RU" sz="2400" dirty="0" smtClean="0"/>
                        <a:t>(</a:t>
                      </a:r>
                      <a:r>
                        <a:rPr lang="en-US" sz="2400" dirty="0" smtClean="0"/>
                        <a:t>x</a:t>
                      </a:r>
                      <a:r>
                        <a:rPr lang="ru-RU" sz="2400" dirty="0" smtClean="0"/>
                        <a:t>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dirty="0" smtClean="0"/>
                        <a:t>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log</a:t>
                      </a:r>
                      <a:r>
                        <a:rPr lang="ru-RU" sz="2400" baseline="-25000" dirty="0" smtClean="0"/>
                        <a:t>2</a:t>
                      </a:r>
                      <a:r>
                        <a:rPr lang="ru-RU" sz="2400" dirty="0" smtClean="0"/>
                        <a:t>(</a:t>
                      </a:r>
                      <a:r>
                        <a:rPr lang="en-US" sz="2400" dirty="0" smtClean="0"/>
                        <a:t>x</a:t>
                      </a:r>
                      <a:r>
                        <a:rPr lang="ru-RU" sz="2400" dirty="0" smtClean="0"/>
                        <a:t>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dirty="0" smtClean="0"/>
                        <a:t>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</a:t>
                      </a:r>
                      <a:r>
                        <a:rPr lang="en-US" sz="2400" baseline="30000" dirty="0" smtClean="0"/>
                        <a:t>x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dirty="0" smtClean="0"/>
                        <a:t>8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dirty="0" smtClean="0"/>
                        <a:t>2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Заголовок 1"/>
          <p:cNvSpPr>
            <a:spLocks noGrp="1"/>
          </p:cNvSpPr>
          <p:nvPr>
            <p:ph type="title"/>
          </p:nvPr>
        </p:nvSpPr>
        <p:spPr>
          <a:xfrm>
            <a:off x="782638" y="2643188"/>
            <a:ext cx="8420100" cy="1362075"/>
          </a:xfrm>
        </p:spPr>
        <p:txBody>
          <a:bodyPr/>
          <a:lstStyle/>
          <a:p>
            <a:r>
              <a:rPr lang="ru-RU" dirty="0" smtClean="0"/>
              <a:t>Векторизация в программах </a:t>
            </a:r>
            <a:br>
              <a:rPr lang="ru-RU" dirty="0" smtClean="0"/>
            </a:br>
            <a:r>
              <a:rPr lang="ru-RU" dirty="0" smtClean="0"/>
              <a:t>на языке высокого уровня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Вычислительные ядра </a:t>
            </a:r>
            <a:r>
              <a:rPr lang="en-US" dirty="0" smtClean="0"/>
              <a:t>Intel Xeon Phi</a:t>
            </a:r>
            <a:r>
              <a:rPr lang="ru-RU" dirty="0" smtClean="0"/>
              <a:t> могут выполнять однотипные вычисления, </a:t>
            </a:r>
          </a:p>
          <a:p>
            <a:pPr lvl="1"/>
            <a:r>
              <a:rPr lang="ru-RU" dirty="0" smtClean="0"/>
              <a:t>оперируя векторами из целых чисел или чисел с плавающей запятой, </a:t>
            </a:r>
          </a:p>
          <a:p>
            <a:pPr lvl="1"/>
            <a:r>
              <a:rPr lang="ru-RU" dirty="0" smtClean="0"/>
              <a:t>обладают широким спектром </a:t>
            </a:r>
          </a:p>
          <a:p>
            <a:pPr lvl="2"/>
            <a:r>
              <a:rPr lang="ru-RU" dirty="0" smtClean="0"/>
              <a:t>математических операций, </a:t>
            </a:r>
          </a:p>
          <a:p>
            <a:pPr lvl="2"/>
            <a:r>
              <a:rPr lang="ru-RU" dirty="0" smtClean="0"/>
              <a:t>логических операций, </a:t>
            </a:r>
          </a:p>
          <a:p>
            <a:pPr lvl="2"/>
            <a:r>
              <a:rPr lang="ru-RU" dirty="0" smtClean="0"/>
              <a:t>операций с битами, </a:t>
            </a:r>
          </a:p>
          <a:p>
            <a:pPr lvl="2"/>
            <a:r>
              <a:rPr lang="ru-RU" dirty="0" smtClean="0"/>
              <a:t>операций работы с памятью. </a:t>
            </a:r>
          </a:p>
          <a:p>
            <a:endParaRPr lang="ru-RU" b="1" dirty="0" smtClean="0"/>
          </a:p>
          <a:p>
            <a:r>
              <a:rPr lang="ru-RU" b="1" dirty="0" smtClean="0"/>
              <a:t>Как написать программу, чтобы задействовать эти возможности?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Способы векторизации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ru-RU" sz="2300" dirty="0" smtClean="0"/>
              <a:t>Использовать высокопроизводительные специализированные библиотеки, эффективно использующие векторные инструкции.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300" dirty="0" smtClean="0"/>
              <a:t>Написать программу на </a:t>
            </a:r>
            <a:r>
              <a:rPr lang="en-US" sz="2300" dirty="0" smtClean="0"/>
              <a:t>C</a:t>
            </a:r>
            <a:r>
              <a:rPr lang="ru-RU" sz="2300" dirty="0" smtClean="0"/>
              <a:t>/</a:t>
            </a:r>
            <a:r>
              <a:rPr lang="en-US" sz="2300" dirty="0" smtClean="0"/>
              <a:t>C</a:t>
            </a:r>
            <a:r>
              <a:rPr lang="ru-RU" sz="2300" dirty="0" smtClean="0"/>
              <a:t>++ или </a:t>
            </a:r>
            <a:r>
              <a:rPr lang="en-US" sz="2300" dirty="0" smtClean="0"/>
              <a:t>Fortran</a:t>
            </a:r>
            <a:r>
              <a:rPr lang="ru-RU" sz="2300" dirty="0" smtClean="0"/>
              <a:t> и откомпилировать ее тем транслятором, который «знает» про соответствующие наборы команд.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300" dirty="0" smtClean="0"/>
              <a:t>Использовать специальные ключи и директивы компилятора (подсказки).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300" dirty="0" smtClean="0"/>
              <a:t>Использовать возможности </a:t>
            </a:r>
            <a:r>
              <a:rPr lang="en-US" sz="2300" dirty="0" smtClean="0"/>
              <a:t>Array Notation</a:t>
            </a:r>
            <a:r>
              <a:rPr lang="ru-RU" sz="2300" dirty="0" smtClean="0"/>
              <a:t> и </a:t>
            </a:r>
            <a:r>
              <a:rPr lang="en-US" sz="2300" dirty="0" smtClean="0"/>
              <a:t>Elemental Function </a:t>
            </a:r>
            <a:r>
              <a:rPr lang="ru-RU" sz="2300" dirty="0" smtClean="0"/>
              <a:t>в рамках технологии </a:t>
            </a:r>
            <a:r>
              <a:rPr lang="en-US" sz="2300" dirty="0" smtClean="0"/>
              <a:t>Intel </a:t>
            </a:r>
            <a:r>
              <a:rPr lang="en-US" sz="2300" dirty="0" err="1" smtClean="0"/>
              <a:t>Cilk</a:t>
            </a:r>
            <a:r>
              <a:rPr lang="en-US" sz="2300" dirty="0" smtClean="0"/>
              <a:t> Plus</a:t>
            </a:r>
            <a:r>
              <a:rPr lang="ru-RU" sz="23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300" dirty="0" smtClean="0"/>
              <a:t>Использовать классы </a:t>
            </a:r>
            <a:r>
              <a:rPr lang="ru-RU" sz="2300" dirty="0" err="1" smtClean="0"/>
              <a:t>интринсиков</a:t>
            </a:r>
            <a:r>
              <a:rPr lang="ru-RU" sz="2300" dirty="0" smtClean="0"/>
              <a:t> для </a:t>
            </a:r>
            <a:r>
              <a:rPr lang="en-US" sz="2300" dirty="0" smtClean="0"/>
              <a:t>SIMD</a:t>
            </a:r>
            <a:r>
              <a:rPr lang="ru-RU" sz="23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300" dirty="0" smtClean="0"/>
              <a:t>Использовать векторные </a:t>
            </a:r>
            <a:r>
              <a:rPr lang="ru-RU" sz="2300" dirty="0" err="1" smtClean="0"/>
              <a:t>функции-интринсики</a:t>
            </a:r>
            <a:r>
              <a:rPr lang="ru-RU" sz="23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300" dirty="0" smtClean="0"/>
              <a:t>Написать реализацию на ассемблере.</a:t>
            </a:r>
          </a:p>
          <a:p>
            <a:pPr marL="457200" lvl="0" indent="-457200">
              <a:buFont typeface="+mj-lt"/>
              <a:buAutoNum type="arabicPeriod"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Стрелка вниз 3"/>
          <p:cNvSpPr/>
          <p:nvPr/>
        </p:nvSpPr>
        <p:spPr bwMode="auto">
          <a:xfrm>
            <a:off x="8835379" y="1134540"/>
            <a:ext cx="360040" cy="4968552"/>
          </a:xfrm>
          <a:prstGeom prst="downArrow">
            <a:avLst>
              <a:gd name="adj1" fmla="val 50000"/>
              <a:gd name="adj2" fmla="val 15930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ernard MT Condensed" pitchFamily="18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5400000">
            <a:off x="6994790" y="3194801"/>
            <a:ext cx="5040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Больше контроль.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 Сложнее в реализации</a:t>
            </a:r>
            <a:endParaRPr lang="ru-RU" sz="2400" b="1" dirty="0">
              <a:solidFill>
                <a:srgbClr val="002060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 bwMode="auto">
          <a:xfrm>
            <a:off x="356063" y="4987468"/>
            <a:ext cx="8280920" cy="0"/>
          </a:xfrm>
          <a:prstGeom prst="line">
            <a:avLst/>
          </a:prstGeom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Векторизация. Используем векторизованные библиотеки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MKL</a:t>
            </a:r>
            <a:r>
              <a:rPr lang="ru-RU" dirty="0" smtClean="0"/>
              <a:t> и не только.</a:t>
            </a:r>
          </a:p>
          <a:p>
            <a:endParaRPr lang="ru-RU" dirty="0" smtClean="0"/>
          </a:p>
          <a:p>
            <a:r>
              <a:rPr lang="ru-RU" b="1" dirty="0" smtClean="0"/>
              <a:t>Проблемы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</a:p>
          <a:p>
            <a:pPr lvl="1"/>
            <a:r>
              <a:rPr lang="ru-RU" dirty="0" smtClean="0"/>
              <a:t>Не все, что нам нужно, есть в библиотеке.</a:t>
            </a:r>
          </a:p>
          <a:p>
            <a:pPr lvl="1"/>
            <a:r>
              <a:rPr lang="ru-RU" dirty="0" smtClean="0"/>
              <a:t>Реализация, присутствующая в библиотеке, не всегда оптимальна для нашей конкретной задачи.</a:t>
            </a:r>
          </a:p>
          <a:p>
            <a:pPr lvl="1"/>
            <a:r>
              <a:rPr lang="ru-RU" dirty="0" smtClean="0"/>
              <a:t>Сложности интеграции, поддержки, миграции на другие платформы.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3050" y="207963"/>
            <a:ext cx="9360470" cy="561975"/>
          </a:xfrm>
        </p:spPr>
        <p:txBody>
          <a:bodyPr/>
          <a:lstStyle/>
          <a:p>
            <a:pPr lvl="0"/>
            <a:r>
              <a:rPr lang="ru-RU" dirty="0" smtClean="0"/>
              <a:t>Векторизация. Используем </a:t>
            </a:r>
            <a:r>
              <a:rPr lang="en-US" dirty="0" smtClean="0"/>
              <a:t>C</a:t>
            </a:r>
            <a:r>
              <a:rPr lang="ru-RU" dirty="0" smtClean="0"/>
              <a:t>/</a:t>
            </a:r>
            <a:r>
              <a:rPr lang="en-US" dirty="0" smtClean="0"/>
              <a:t>C</a:t>
            </a:r>
            <a:r>
              <a:rPr lang="ru-RU" dirty="0" smtClean="0"/>
              <a:t>++ или </a:t>
            </a:r>
            <a:r>
              <a:rPr lang="en-US" dirty="0" smtClean="0"/>
              <a:t>Fortran</a:t>
            </a:r>
            <a:r>
              <a:rPr lang="ru-RU" dirty="0" smtClean="0"/>
              <a:t> в сочетании с оптимизирующим компилятором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Intel Compliers</a:t>
            </a:r>
            <a:r>
              <a:rPr lang="en-US" dirty="0" smtClean="0"/>
              <a:t> (</a:t>
            </a:r>
            <a:r>
              <a:rPr lang="ru-RU" dirty="0" smtClean="0"/>
              <a:t>предпочтительно</a:t>
            </a:r>
            <a:r>
              <a:rPr lang="en-US" dirty="0" smtClean="0"/>
              <a:t>), </a:t>
            </a:r>
            <a:r>
              <a:rPr lang="en-US" b="1" dirty="0" err="1" smtClean="0"/>
              <a:t>gcc</a:t>
            </a:r>
            <a:endParaRPr lang="en-US" b="1" dirty="0" smtClean="0"/>
          </a:p>
          <a:p>
            <a:r>
              <a:rPr lang="ru-RU" dirty="0" smtClean="0"/>
              <a:t>Крайне желательно минимизировать всевозможные зависимости по данным.</a:t>
            </a:r>
          </a:p>
          <a:p>
            <a:pPr lvl="0"/>
            <a:r>
              <a:rPr lang="ru-RU" dirty="0" smtClean="0"/>
              <a:t>Нежелательно вызывать функции в вычислительно трудоемких циклах. Однако вызов функции тоже не приговор. Компилятор может встроить код функции и успешно векторизовать цикл.</a:t>
            </a:r>
          </a:p>
          <a:p>
            <a:r>
              <a:rPr lang="ru-RU" dirty="0" smtClean="0"/>
              <a:t>Необходимо следить за выравниванием данных в памяти, то есть за их размещением с «правильных» адресов, кратным определенному числу байт (размеру </a:t>
            </a:r>
            <a:r>
              <a:rPr lang="ru-RU" dirty="0" err="1" smtClean="0"/>
              <a:t>кеш-линии</a:t>
            </a:r>
            <a:r>
              <a:rPr lang="ru-RU" dirty="0" smtClean="0"/>
              <a:t>, </a:t>
            </a:r>
            <a:r>
              <a:rPr lang="ru-RU" dirty="0" err="1" smtClean="0"/>
              <a:t>размеру</a:t>
            </a:r>
            <a:r>
              <a:rPr lang="ru-RU" dirty="0" smtClean="0"/>
              <a:t> векторного регистра).</a:t>
            </a:r>
          </a:p>
          <a:p>
            <a:pPr>
              <a:buNone/>
            </a:pPr>
            <a:r>
              <a:rPr lang="ru-RU" b="1" dirty="0" smtClean="0"/>
              <a:t>	</a:t>
            </a:r>
            <a:r>
              <a:rPr lang="en-US" b="1" dirty="0" smtClean="0"/>
              <a:t>SSE: </a:t>
            </a:r>
            <a:r>
              <a:rPr lang="ru-RU" b="1" dirty="0" smtClean="0"/>
              <a:t>по 16, </a:t>
            </a:r>
            <a:r>
              <a:rPr lang="en-US" b="1" dirty="0" smtClean="0"/>
              <a:t>AVX:</a:t>
            </a:r>
            <a:r>
              <a:rPr lang="ru-RU" b="1" dirty="0" smtClean="0"/>
              <a:t> по 32, </a:t>
            </a:r>
            <a:r>
              <a:rPr lang="en-US" b="1" dirty="0" smtClean="0"/>
              <a:t>Xeon Phi:</a:t>
            </a:r>
            <a:r>
              <a:rPr lang="ru-RU" b="1" dirty="0" smtClean="0"/>
              <a:t> по 64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	__</a:t>
            </a:r>
            <a:r>
              <a:rPr lang="en-US" b="1" dirty="0" err="1" smtClean="0"/>
              <a:t>declspec</a:t>
            </a:r>
            <a:r>
              <a:rPr lang="en-US" b="1" dirty="0" smtClean="0"/>
              <a:t>(aligned), __</a:t>
            </a:r>
            <a:r>
              <a:rPr lang="en-US" b="1" dirty="0" err="1" smtClean="0"/>
              <a:t>mm_malloc</a:t>
            </a:r>
            <a:r>
              <a:rPr lang="en-US" b="1" dirty="0" smtClean="0"/>
              <a:t>()…</a:t>
            </a:r>
            <a:endParaRPr lang="ru-RU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3050" y="207963"/>
            <a:ext cx="9432478" cy="561975"/>
          </a:xfrm>
        </p:spPr>
        <p:txBody>
          <a:bodyPr/>
          <a:lstStyle/>
          <a:p>
            <a:r>
              <a:rPr lang="ru-RU" dirty="0" smtClean="0"/>
              <a:t>Векторизация. Используем </a:t>
            </a:r>
            <a:r>
              <a:rPr lang="en-US" dirty="0" smtClean="0"/>
              <a:t>C</a:t>
            </a:r>
            <a:r>
              <a:rPr lang="ru-RU" dirty="0" smtClean="0"/>
              <a:t>/</a:t>
            </a:r>
            <a:r>
              <a:rPr lang="en-US" dirty="0" smtClean="0"/>
              <a:t>C</a:t>
            </a:r>
            <a:r>
              <a:rPr lang="ru-RU" dirty="0" smtClean="0"/>
              <a:t>++ или </a:t>
            </a:r>
            <a:r>
              <a:rPr lang="en-US" dirty="0" smtClean="0"/>
              <a:t>Fortran</a:t>
            </a:r>
            <a:r>
              <a:rPr lang="ru-RU" dirty="0" smtClean="0"/>
              <a:t> в сочетании с оптимизирующим компилятором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Необходимо стараться обеспечить однородный доступ к памяти, когда мы загружаем/выгружаем данные, лежащие последовательно (крайне желательно) либо с одинаковым шагом (допустимо).</a:t>
            </a:r>
            <a:endParaRPr lang="en-US" dirty="0" smtClean="0"/>
          </a:p>
          <a:p>
            <a:pPr lvl="0"/>
            <a:r>
              <a:rPr lang="ru-RU" dirty="0" smtClean="0"/>
              <a:t>Необходимо сводить к минимуму смешивание объектов разных типов данных в выражениях.</a:t>
            </a:r>
          </a:p>
          <a:p>
            <a:pPr lvl="0"/>
            <a:r>
              <a:rPr lang="ru-RU" dirty="0" smtClean="0"/>
              <a:t>Необходимо по возможности избавляться от условных операторов в теле внутреннего цикла. Раньше компилятор в принципе отказывался </a:t>
            </a:r>
            <a:r>
              <a:rPr lang="ru-RU" dirty="0" err="1" smtClean="0"/>
              <a:t>векторизовывать</a:t>
            </a:r>
            <a:r>
              <a:rPr lang="ru-RU" dirty="0" smtClean="0"/>
              <a:t> такие циклы. Сейчас в ряде случаев ему удается это сделать.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ru-RU" b="1" dirty="0" smtClean="0"/>
              <a:t>Примеры</a:t>
            </a:r>
            <a:r>
              <a:rPr lang="en-US" dirty="0" smtClean="0"/>
              <a:t>: </a:t>
            </a:r>
            <a:endParaRPr lang="ru-RU" dirty="0"/>
          </a:p>
        </p:txBody>
      </p:sp>
      <p:sp>
        <p:nvSpPr>
          <p:cNvPr id="4" name="Стрелка вправо 3"/>
          <p:cNvSpPr/>
          <p:nvPr/>
        </p:nvSpPr>
        <p:spPr bwMode="auto">
          <a:xfrm>
            <a:off x="2936776" y="5419516"/>
            <a:ext cx="4824536" cy="504056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ernard MT Condensed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3050" y="207963"/>
            <a:ext cx="9432478" cy="561975"/>
          </a:xfrm>
        </p:spPr>
        <p:txBody>
          <a:bodyPr/>
          <a:lstStyle/>
          <a:p>
            <a:r>
              <a:rPr lang="ru-RU" dirty="0" smtClean="0"/>
              <a:t>Векторизация. Используем </a:t>
            </a:r>
            <a:r>
              <a:rPr lang="en-US" dirty="0" smtClean="0"/>
              <a:t>C</a:t>
            </a:r>
            <a:r>
              <a:rPr lang="ru-RU" dirty="0" smtClean="0"/>
              <a:t>/</a:t>
            </a:r>
            <a:r>
              <a:rPr lang="en-US" dirty="0" smtClean="0"/>
              <a:t>C</a:t>
            </a:r>
            <a:r>
              <a:rPr lang="ru-RU" dirty="0" smtClean="0"/>
              <a:t>++ или </a:t>
            </a:r>
            <a:r>
              <a:rPr lang="en-US" dirty="0" smtClean="0"/>
              <a:t>Fortran</a:t>
            </a:r>
            <a:r>
              <a:rPr lang="ru-RU" dirty="0" smtClean="0"/>
              <a:t> в сочетании с оптимизирующим компилятором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ru-RU" b="1" dirty="0" smtClean="0"/>
              <a:t>Пример</a:t>
            </a:r>
            <a:r>
              <a:rPr lang="en-US" b="1" dirty="0" smtClean="0"/>
              <a:t> 1</a:t>
            </a:r>
            <a:r>
              <a:rPr lang="en-US" dirty="0" smtClean="0"/>
              <a:t>: </a:t>
            </a:r>
          </a:p>
          <a:p>
            <a:pPr>
              <a:buNone/>
            </a:pPr>
            <a:r>
              <a:rPr lang="en-US" b="1" dirty="0" smtClean="0"/>
              <a:t>  </a:t>
            </a:r>
            <a:r>
              <a:rPr lang="ru-RU" b="1" dirty="0" smtClean="0"/>
              <a:t>#</a:t>
            </a:r>
            <a:r>
              <a:rPr lang="en-US" b="1" dirty="0" err="1" smtClean="0"/>
              <a:t>pragma</a:t>
            </a:r>
            <a:r>
              <a:rPr lang="en-US" b="1" dirty="0" smtClean="0"/>
              <a:t> </a:t>
            </a:r>
            <a:r>
              <a:rPr lang="en-US" b="1" dirty="0" err="1" smtClean="0"/>
              <a:t>simd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 </a:t>
            </a:r>
            <a:r>
              <a:rPr lang="en-US" b="1" dirty="0" smtClean="0"/>
              <a:t>#</a:t>
            </a:r>
            <a:r>
              <a:rPr lang="en-US" b="1" dirty="0" err="1" smtClean="0"/>
              <a:t>pragma</a:t>
            </a:r>
            <a:r>
              <a:rPr lang="en-US" b="1" dirty="0" smtClean="0"/>
              <a:t> vector aligned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 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n; </a:t>
            </a:r>
            <a:r>
              <a:rPr lang="en-US" dirty="0" err="1" smtClean="0"/>
              <a:t>i</a:t>
            </a:r>
            <a:r>
              <a:rPr lang="en-US" dirty="0" smtClean="0"/>
              <a:t>++) {  s = s + max(a[</a:t>
            </a:r>
            <a:r>
              <a:rPr lang="en-US" dirty="0" err="1" smtClean="0"/>
              <a:t>i</a:t>
            </a:r>
            <a:r>
              <a:rPr lang="en-US" dirty="0" smtClean="0"/>
              <a:t>],0); }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ru-RU" b="1" dirty="0" smtClean="0"/>
              <a:t>Пример</a:t>
            </a:r>
            <a:r>
              <a:rPr lang="en-US" b="1" dirty="0" smtClean="0"/>
              <a:t> 2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ru-RU" dirty="0" smtClean="0"/>
              <a:t> </a:t>
            </a:r>
            <a:r>
              <a:rPr lang="en-US" b="1" dirty="0" smtClean="0"/>
              <a:t>#</a:t>
            </a:r>
            <a:r>
              <a:rPr lang="en-US" b="1" dirty="0" err="1" smtClean="0"/>
              <a:t>pragma</a:t>
            </a:r>
            <a:r>
              <a:rPr lang="en-US" b="1" dirty="0" smtClean="0"/>
              <a:t> </a:t>
            </a:r>
            <a:r>
              <a:rPr lang="en-US" b="1" dirty="0" err="1" smtClean="0"/>
              <a:t>simd</a:t>
            </a:r>
            <a:endParaRPr lang="ru-RU" dirty="0" smtClean="0"/>
          </a:p>
          <a:p>
            <a:pPr>
              <a:buNone/>
            </a:pPr>
            <a:r>
              <a:rPr lang="en-US" b="1" dirty="0" smtClean="0"/>
              <a:t>  #</a:t>
            </a:r>
            <a:r>
              <a:rPr lang="en-US" b="1" dirty="0" err="1" smtClean="0"/>
              <a:t>pragma</a:t>
            </a:r>
            <a:r>
              <a:rPr lang="en-US" b="1" dirty="0" smtClean="0"/>
              <a:t> vector aligned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 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n; </a:t>
            </a:r>
            <a:r>
              <a:rPr lang="en-US" dirty="0" err="1" smtClean="0"/>
              <a:t>i</a:t>
            </a:r>
            <a:r>
              <a:rPr lang="en-US" dirty="0" smtClean="0"/>
              <a:t>++)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   if (a[</a:t>
            </a:r>
            <a:r>
              <a:rPr lang="en-US" dirty="0" err="1" smtClean="0"/>
              <a:t>i</a:t>
            </a:r>
            <a:r>
              <a:rPr lang="en-US" dirty="0" smtClean="0"/>
              <a:t>] == key) {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</a:t>
            </a:r>
            <a:r>
              <a:rPr lang="en-US" dirty="0" smtClean="0"/>
              <a:t>Index</a:t>
            </a:r>
            <a:r>
              <a:rPr lang="ru-RU" dirty="0" smtClean="0"/>
              <a:t> = </a:t>
            </a:r>
            <a:r>
              <a:rPr lang="en-US" dirty="0" err="1" smtClean="0"/>
              <a:t>i</a:t>
            </a:r>
            <a:r>
              <a:rPr lang="ru-RU" dirty="0" smtClean="0"/>
              <a:t>;</a:t>
            </a:r>
            <a:r>
              <a:rPr lang="en-US" dirty="0" smtClean="0"/>
              <a:t> break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    }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 bwMode="auto">
          <a:xfrm>
            <a:off x="200472" y="2971244"/>
            <a:ext cx="936104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3050" y="207963"/>
            <a:ext cx="9632950" cy="561975"/>
          </a:xfrm>
        </p:spPr>
        <p:txBody>
          <a:bodyPr/>
          <a:lstStyle/>
          <a:p>
            <a:r>
              <a:rPr lang="ru-RU" dirty="0" smtClean="0"/>
              <a:t>Векторизация. Используем </a:t>
            </a:r>
            <a:r>
              <a:rPr lang="en-US" dirty="0" smtClean="0"/>
              <a:t>C</a:t>
            </a:r>
            <a:r>
              <a:rPr lang="ru-RU" dirty="0" smtClean="0"/>
              <a:t>/</a:t>
            </a:r>
            <a:r>
              <a:rPr lang="en-US" dirty="0" smtClean="0"/>
              <a:t>C</a:t>
            </a:r>
            <a:r>
              <a:rPr lang="ru-RU" dirty="0" smtClean="0"/>
              <a:t>++ или </a:t>
            </a:r>
            <a:r>
              <a:rPr lang="en-US" dirty="0" smtClean="0"/>
              <a:t>Fortran</a:t>
            </a:r>
            <a:r>
              <a:rPr lang="ru-RU" dirty="0" smtClean="0"/>
              <a:t> в сочетании с оптимизирующим компилятором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по возможности не использовать объектно-ориентированные конструкции в расчетах; существуют способы умелого сочетания высокоуровневой объектно-ориентированной архитектуры и низкоуровневого программирования вычислительно трудоемких участков кода;</a:t>
            </a:r>
          </a:p>
          <a:p>
            <a:r>
              <a:rPr lang="ru-RU" dirty="0" smtClean="0"/>
              <a:t>стремиться к достаточно существенному объему работы во внутренних циклах; заметим, что компилятор преимущественно векторизует именно внутренние циклы, поэтому необходим простор для его деятельности.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3050" y="207963"/>
            <a:ext cx="9432478" cy="561975"/>
          </a:xfrm>
        </p:spPr>
        <p:txBody>
          <a:bodyPr/>
          <a:lstStyle/>
          <a:p>
            <a:r>
              <a:rPr lang="ru-RU" dirty="0" smtClean="0"/>
              <a:t>Векторизация. Используем </a:t>
            </a:r>
            <a:r>
              <a:rPr lang="en-US" dirty="0" smtClean="0"/>
              <a:t>C</a:t>
            </a:r>
            <a:r>
              <a:rPr lang="ru-RU" dirty="0" smtClean="0"/>
              <a:t>/</a:t>
            </a:r>
            <a:r>
              <a:rPr lang="en-US" dirty="0" smtClean="0"/>
              <a:t>C</a:t>
            </a:r>
            <a:r>
              <a:rPr lang="ru-RU" dirty="0" smtClean="0"/>
              <a:t>++ или </a:t>
            </a:r>
            <a:r>
              <a:rPr lang="en-US" dirty="0" smtClean="0"/>
              <a:t>Fortran</a:t>
            </a:r>
            <a:r>
              <a:rPr lang="ru-RU" dirty="0" smtClean="0"/>
              <a:t> в сочетании с оптимизирующим компилятором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0575" y="1196975"/>
            <a:ext cx="9597825" cy="4968875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Пример кода, автоматически векторизуемого компилятором</a:t>
            </a:r>
            <a:r>
              <a:rPr lang="en-US" b="1" dirty="0" smtClean="0"/>
              <a:t>:</a:t>
            </a:r>
          </a:p>
          <a:p>
            <a:pPr>
              <a:buNone/>
            </a:pPr>
            <a:r>
              <a:rPr lang="en-US" dirty="0" smtClean="0"/>
              <a:t>void test(float * </a:t>
            </a:r>
            <a:r>
              <a:rPr lang="en-US" b="1" dirty="0" smtClean="0"/>
              <a:t>restrict</a:t>
            </a:r>
            <a:r>
              <a:rPr lang="en-US" dirty="0" smtClean="0"/>
              <a:t> a, float * </a:t>
            </a:r>
            <a:r>
              <a:rPr lang="en-US" b="1" dirty="0" smtClean="0"/>
              <a:t>restrict</a:t>
            </a:r>
            <a:r>
              <a:rPr lang="en-US" dirty="0" smtClean="0"/>
              <a:t> b, float * </a:t>
            </a:r>
            <a:r>
              <a:rPr lang="en-US" b="1" dirty="0" smtClean="0"/>
              <a:t>restrict</a:t>
            </a:r>
            <a:r>
              <a:rPr lang="en-US" dirty="0" smtClean="0"/>
              <a:t> c, </a:t>
            </a:r>
            <a:r>
              <a:rPr lang="en-US" dirty="0" err="1" smtClean="0"/>
              <a:t>int</a:t>
            </a:r>
            <a:r>
              <a:rPr lang="en-US" dirty="0" smtClean="0"/>
              <a:t> n)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{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 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n; </a:t>
            </a:r>
            <a:r>
              <a:rPr lang="en-US" dirty="0" err="1" smtClean="0"/>
              <a:t>i</a:t>
            </a:r>
            <a:r>
              <a:rPr lang="en-US" dirty="0" smtClean="0"/>
              <a:t>++)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   c[</a:t>
            </a:r>
            <a:r>
              <a:rPr lang="en-US" dirty="0" err="1" smtClean="0"/>
              <a:t>i</a:t>
            </a:r>
            <a:r>
              <a:rPr lang="en-US" dirty="0" smtClean="0"/>
              <a:t>] = a[</a:t>
            </a:r>
            <a:r>
              <a:rPr lang="en-US" dirty="0" err="1" smtClean="0"/>
              <a:t>i</a:t>
            </a:r>
            <a:r>
              <a:rPr lang="en-US" dirty="0" smtClean="0"/>
              <a:t>] * b[</a:t>
            </a:r>
            <a:r>
              <a:rPr lang="en-US" dirty="0" err="1" smtClean="0"/>
              <a:t>i</a:t>
            </a:r>
            <a:r>
              <a:rPr lang="en-US" dirty="0" smtClean="0"/>
              <a:t>] + a[</a:t>
            </a:r>
            <a:r>
              <a:rPr lang="en-US" dirty="0" err="1" smtClean="0"/>
              <a:t>i</a:t>
            </a:r>
            <a:r>
              <a:rPr lang="en-US" dirty="0" smtClean="0"/>
              <a:t>];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}</a:t>
            </a:r>
            <a:endParaRPr lang="ru-RU" dirty="0" smtClean="0"/>
          </a:p>
          <a:p>
            <a:r>
              <a:rPr lang="en-US" b="1" dirty="0" smtClean="0"/>
              <a:t>restrict</a:t>
            </a:r>
            <a:r>
              <a:rPr lang="en-US" dirty="0" smtClean="0"/>
              <a:t>:</a:t>
            </a:r>
            <a:r>
              <a:rPr lang="ru-RU" dirty="0" smtClean="0"/>
              <a:t> мы говорим компилятору, что доступ в указанную память будет осуществляться только через указатель, использованный при объявлении. Не забываем ключ </a:t>
            </a:r>
            <a:r>
              <a:rPr lang="ru-RU" b="1" dirty="0" smtClean="0"/>
              <a:t>–</a:t>
            </a:r>
            <a:r>
              <a:rPr lang="en-US" b="1" dirty="0" smtClean="0"/>
              <a:t>restrict</a:t>
            </a:r>
            <a:r>
              <a:rPr lang="en-US" dirty="0" smtClean="0"/>
              <a:t>.</a:t>
            </a:r>
          </a:p>
          <a:p>
            <a:r>
              <a:rPr lang="ru-RU" dirty="0" smtClean="0"/>
              <a:t>Это необходимо, что компилятор зафиксировал факт отсутствия зависимостей по данным между массивами </a:t>
            </a:r>
            <a:r>
              <a:rPr lang="en-US" dirty="0" smtClean="0"/>
              <a:t>a</a:t>
            </a:r>
            <a:r>
              <a:rPr lang="ru-RU" dirty="0" smtClean="0"/>
              <a:t>, </a:t>
            </a:r>
            <a:r>
              <a:rPr lang="en-US" dirty="0" smtClean="0"/>
              <a:t>b </a:t>
            </a:r>
            <a:r>
              <a:rPr lang="ru-RU" dirty="0" smtClean="0"/>
              <a:t>и </a:t>
            </a:r>
            <a:r>
              <a:rPr lang="en-US" dirty="0" smtClean="0"/>
              <a:t>c</a:t>
            </a:r>
            <a:r>
              <a:rPr lang="ru-RU" dirty="0" smtClean="0"/>
              <a:t> и успешно векторизовал цикл.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196975"/>
            <a:ext cx="9029700" cy="4968875"/>
          </a:xfrm>
        </p:spPr>
        <p:txBody>
          <a:bodyPr/>
          <a:lstStyle/>
          <a:p>
            <a:pPr eaLnBrk="1" hangingPunct="1"/>
            <a:r>
              <a:rPr lang="ru-RU" dirty="0" smtClean="0"/>
              <a:t>Введение</a:t>
            </a:r>
          </a:p>
          <a:p>
            <a:pPr eaLnBrk="1" hangingPunct="1"/>
            <a:r>
              <a:rPr lang="ru-RU" dirty="0" smtClean="0"/>
              <a:t>Векторные расширения. Краткий обзор</a:t>
            </a:r>
          </a:p>
          <a:p>
            <a:pPr lvl="1" eaLnBrk="1" hangingPunct="1"/>
            <a:r>
              <a:rPr lang="ru-RU" dirty="0" smtClean="0"/>
              <a:t>Типы данных и регистровый пул</a:t>
            </a:r>
          </a:p>
          <a:p>
            <a:pPr lvl="1" eaLnBrk="1" hangingPunct="1"/>
            <a:r>
              <a:rPr lang="ru-RU" dirty="0" smtClean="0"/>
              <a:t>Обзор основных типов операций</a:t>
            </a:r>
          </a:p>
          <a:p>
            <a:pPr lvl="1" eaLnBrk="1" hangingPunct="1"/>
            <a:r>
              <a:rPr lang="ru-RU" dirty="0" smtClean="0"/>
              <a:t>Расширенная поддержка математических функций</a:t>
            </a:r>
          </a:p>
          <a:p>
            <a:pPr eaLnBrk="1" hangingPunct="1"/>
            <a:r>
              <a:rPr lang="ru-RU" dirty="0" smtClean="0"/>
              <a:t>Векторизация в программах на языке высокого уровня</a:t>
            </a:r>
          </a:p>
          <a:p>
            <a:pPr eaLnBrk="1" hangingPunct="1"/>
            <a:r>
              <a:rPr lang="ru-RU" dirty="0" smtClean="0"/>
              <a:t>Векторизация и математические функции</a:t>
            </a:r>
          </a:p>
          <a:p>
            <a:pPr eaLnBrk="1" hangingPunct="1"/>
            <a:r>
              <a:rPr lang="ru-RU" dirty="0" smtClean="0"/>
              <a:t>Заключение</a:t>
            </a:r>
          </a:p>
          <a:p>
            <a:pPr eaLnBrk="1" hangingPunct="1"/>
            <a:r>
              <a:rPr lang="ru-RU" dirty="0" smtClean="0"/>
              <a:t>Литература</a:t>
            </a:r>
          </a:p>
          <a:p>
            <a:pPr eaLnBrk="1" hangingPunct="1"/>
            <a:endParaRPr lang="ru-RU" dirty="0" smtClean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415925" y="188913"/>
            <a:ext cx="9082088" cy="561975"/>
          </a:xfrm>
          <a:noFill/>
        </p:spPr>
        <p:txBody>
          <a:bodyPr/>
          <a:lstStyle/>
          <a:p>
            <a:pPr eaLnBrk="1" hangingPunct="1"/>
            <a:r>
              <a:rPr lang="ru-RU" smtClean="0"/>
              <a:t>Содержание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Векторизация. Используем ключи </a:t>
            </a:r>
            <a:br>
              <a:rPr lang="ru-RU" dirty="0" smtClean="0"/>
            </a:br>
            <a:r>
              <a:rPr lang="ru-RU" dirty="0" smtClean="0"/>
              <a:t>и директивы компилятора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</a:t>
            </a:r>
            <a:r>
              <a:rPr lang="en-US" dirty="0" smtClean="0"/>
              <a:t>O2, -O3</a:t>
            </a:r>
          </a:p>
          <a:p>
            <a:r>
              <a:rPr lang="en-US" dirty="0" smtClean="0"/>
              <a:t>#</a:t>
            </a:r>
            <a:r>
              <a:rPr lang="en-US" dirty="0" err="1" smtClean="0"/>
              <a:t>pragma</a:t>
            </a:r>
            <a:r>
              <a:rPr lang="en-US" dirty="0" smtClean="0"/>
              <a:t> </a:t>
            </a:r>
            <a:r>
              <a:rPr lang="en-US" dirty="0" err="1" smtClean="0"/>
              <a:t>ivdep</a:t>
            </a:r>
            <a:endParaRPr lang="en-US" dirty="0" smtClean="0"/>
          </a:p>
          <a:p>
            <a:r>
              <a:rPr lang="en-US" dirty="0" smtClean="0"/>
              <a:t>#</a:t>
            </a:r>
            <a:r>
              <a:rPr lang="en-US" dirty="0" err="1" smtClean="0"/>
              <a:t>pragma</a:t>
            </a:r>
            <a:r>
              <a:rPr lang="en-US" dirty="0" smtClean="0"/>
              <a:t> vector </a:t>
            </a:r>
            <a:endParaRPr lang="ru-RU" dirty="0" smtClean="0"/>
          </a:p>
          <a:p>
            <a:pPr lvl="1"/>
            <a:r>
              <a:rPr lang="en-US" dirty="0" smtClean="0"/>
              <a:t>always</a:t>
            </a:r>
            <a:endParaRPr lang="ru-RU" dirty="0" smtClean="0"/>
          </a:p>
          <a:p>
            <a:pPr lvl="1"/>
            <a:r>
              <a:rPr lang="en-US" dirty="0" smtClean="0"/>
              <a:t>aligned</a:t>
            </a:r>
          </a:p>
          <a:p>
            <a:pPr lvl="1"/>
            <a:r>
              <a:rPr lang="en-US" dirty="0" err="1" smtClean="0"/>
              <a:t>nontemporal</a:t>
            </a:r>
            <a:endParaRPr lang="en-US" dirty="0" smtClean="0"/>
          </a:p>
          <a:p>
            <a:r>
              <a:rPr lang="en-US" dirty="0" smtClean="0"/>
              <a:t>#</a:t>
            </a:r>
            <a:r>
              <a:rPr lang="en-US" dirty="0" err="1" smtClean="0"/>
              <a:t>pragma</a:t>
            </a:r>
            <a:r>
              <a:rPr lang="en-US" dirty="0" smtClean="0"/>
              <a:t> </a:t>
            </a:r>
            <a:r>
              <a:rPr lang="en-US" dirty="0" err="1" smtClean="0"/>
              <a:t>simd</a:t>
            </a:r>
            <a:r>
              <a:rPr lang="en-US" dirty="0" smtClean="0"/>
              <a:t> </a:t>
            </a:r>
            <a:r>
              <a:rPr lang="ru-RU" dirty="0" smtClean="0"/>
              <a:t>(с параметрами) </a:t>
            </a:r>
          </a:p>
          <a:p>
            <a:pPr lvl="1"/>
            <a:r>
              <a:rPr lang="ru-RU" dirty="0" smtClean="0"/>
              <a:t>самый мощный на сегодняшний день инструмент</a:t>
            </a:r>
            <a:r>
              <a:rPr lang="en-US" dirty="0" smtClean="0"/>
              <a:t>;</a:t>
            </a:r>
            <a:r>
              <a:rPr lang="ru-RU" dirty="0" smtClean="0"/>
              <a:t> </a:t>
            </a:r>
          </a:p>
          <a:p>
            <a:pPr lvl="1"/>
            <a:r>
              <a:rPr lang="ru-RU" dirty="0" smtClean="0"/>
              <a:t>необходимо пользоваться с осторожностью.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Векторизация. Используем ключи </a:t>
            </a:r>
            <a:br>
              <a:rPr lang="ru-RU" dirty="0" smtClean="0"/>
            </a:br>
            <a:r>
              <a:rPr lang="ru-RU" dirty="0" smtClean="0"/>
              <a:t>и директивы компилятора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#</a:t>
            </a:r>
            <a:r>
              <a:rPr lang="en-US" b="1" dirty="0" err="1" smtClean="0"/>
              <a:t>pragma</a:t>
            </a:r>
            <a:r>
              <a:rPr lang="en-US" b="1" dirty="0" smtClean="0"/>
              <a:t> </a:t>
            </a:r>
            <a:r>
              <a:rPr lang="en-US" b="1" dirty="0" err="1" smtClean="0"/>
              <a:t>ivdep</a:t>
            </a:r>
            <a:endParaRPr lang="ru-RU" b="1" dirty="0" smtClean="0"/>
          </a:p>
          <a:p>
            <a:pPr>
              <a:buNone/>
            </a:pPr>
            <a:r>
              <a:rPr lang="en-US" b="1" dirty="0" smtClean="0"/>
              <a:t>#</a:t>
            </a:r>
            <a:r>
              <a:rPr lang="en-US" b="1" dirty="0" err="1" smtClean="0"/>
              <a:t>pragma</a:t>
            </a:r>
            <a:r>
              <a:rPr lang="en-US" b="1" dirty="0" smtClean="0"/>
              <a:t> vector always</a:t>
            </a:r>
            <a:endParaRPr lang="ru-RU" dirty="0" smtClean="0"/>
          </a:p>
          <a:p>
            <a:pPr>
              <a:buNone/>
            </a:pPr>
            <a:r>
              <a:rPr lang="en-US" b="1" dirty="0" smtClean="0"/>
              <a:t>#</a:t>
            </a:r>
            <a:r>
              <a:rPr lang="en-US" b="1" dirty="0" err="1" smtClean="0"/>
              <a:t>pragma</a:t>
            </a:r>
            <a:r>
              <a:rPr lang="en-US" b="1" dirty="0" smtClean="0"/>
              <a:t> vector aligned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 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n; </a:t>
            </a:r>
            <a:r>
              <a:rPr lang="en-US" dirty="0" err="1" smtClean="0"/>
              <a:t>i</a:t>
            </a:r>
            <a:r>
              <a:rPr lang="en-US" dirty="0" smtClean="0"/>
              <a:t>++)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   c[</a:t>
            </a:r>
            <a:r>
              <a:rPr lang="en-US" dirty="0" err="1" smtClean="0"/>
              <a:t>i</a:t>
            </a:r>
            <a:r>
              <a:rPr lang="en-US" dirty="0" smtClean="0"/>
              <a:t>] = a[</a:t>
            </a:r>
            <a:r>
              <a:rPr lang="en-US" dirty="0" err="1" smtClean="0"/>
              <a:t>i</a:t>
            </a:r>
            <a:r>
              <a:rPr lang="en-US" dirty="0" smtClean="0"/>
              <a:t>] * b[</a:t>
            </a:r>
            <a:r>
              <a:rPr lang="en-US" dirty="0" err="1" smtClean="0"/>
              <a:t>i</a:t>
            </a:r>
            <a:r>
              <a:rPr lang="en-US" dirty="0" smtClean="0"/>
              <a:t>] + a[</a:t>
            </a:r>
            <a:r>
              <a:rPr lang="en-US" dirty="0" err="1" smtClean="0"/>
              <a:t>i</a:t>
            </a:r>
            <a:r>
              <a:rPr lang="en-US" dirty="0" smtClean="0"/>
              <a:t>];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Или так</a:t>
            </a:r>
            <a:r>
              <a:rPr lang="en-US" dirty="0" smtClean="0"/>
              <a:t>: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 </a:t>
            </a:r>
            <a:r>
              <a:rPr lang="en-US" b="1" dirty="0" smtClean="0"/>
              <a:t>#</a:t>
            </a:r>
            <a:r>
              <a:rPr lang="en-US" b="1" dirty="0" err="1" smtClean="0"/>
              <a:t>pragma</a:t>
            </a:r>
            <a:r>
              <a:rPr lang="en-US" b="1" dirty="0" smtClean="0"/>
              <a:t> </a:t>
            </a:r>
            <a:r>
              <a:rPr lang="en-US" b="1" dirty="0" err="1" smtClean="0"/>
              <a:t>simd</a:t>
            </a:r>
            <a:endParaRPr lang="ru-RU" dirty="0" smtClean="0"/>
          </a:p>
          <a:p>
            <a:pPr>
              <a:buNone/>
            </a:pPr>
            <a:r>
              <a:rPr lang="en-US" b="1" dirty="0" smtClean="0"/>
              <a:t>  #</a:t>
            </a:r>
            <a:r>
              <a:rPr lang="en-US" b="1" dirty="0" err="1" smtClean="0"/>
              <a:t>pragma</a:t>
            </a:r>
            <a:r>
              <a:rPr lang="en-US" b="1" dirty="0" smtClean="0"/>
              <a:t> vector aligned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 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n; </a:t>
            </a:r>
            <a:r>
              <a:rPr lang="en-US" dirty="0" err="1" smtClean="0"/>
              <a:t>i</a:t>
            </a:r>
            <a:r>
              <a:rPr lang="en-US" dirty="0" smtClean="0"/>
              <a:t>++)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   c</a:t>
            </a:r>
            <a:r>
              <a:rPr lang="ru-RU" dirty="0" smtClean="0"/>
              <a:t>[</a:t>
            </a:r>
            <a:r>
              <a:rPr lang="en-US" dirty="0" err="1" smtClean="0"/>
              <a:t>i</a:t>
            </a:r>
            <a:r>
              <a:rPr lang="ru-RU" dirty="0" smtClean="0"/>
              <a:t>] = </a:t>
            </a:r>
            <a:r>
              <a:rPr lang="en-US" dirty="0" smtClean="0"/>
              <a:t>a</a:t>
            </a:r>
            <a:r>
              <a:rPr lang="ru-RU" dirty="0" smtClean="0"/>
              <a:t>[</a:t>
            </a:r>
            <a:r>
              <a:rPr lang="en-US" dirty="0" err="1" smtClean="0"/>
              <a:t>i</a:t>
            </a:r>
            <a:r>
              <a:rPr lang="ru-RU" dirty="0" smtClean="0"/>
              <a:t>] * </a:t>
            </a:r>
            <a:r>
              <a:rPr lang="en-US" dirty="0" smtClean="0"/>
              <a:t>b</a:t>
            </a:r>
            <a:r>
              <a:rPr lang="ru-RU" dirty="0" smtClean="0"/>
              <a:t>[</a:t>
            </a:r>
            <a:r>
              <a:rPr lang="en-US" dirty="0" err="1" smtClean="0"/>
              <a:t>i</a:t>
            </a:r>
            <a:r>
              <a:rPr lang="ru-RU" dirty="0" smtClean="0"/>
              <a:t>] + </a:t>
            </a:r>
            <a:r>
              <a:rPr lang="en-US" dirty="0" smtClean="0"/>
              <a:t>a</a:t>
            </a:r>
            <a:r>
              <a:rPr lang="ru-RU" dirty="0" smtClean="0"/>
              <a:t>[</a:t>
            </a:r>
            <a:r>
              <a:rPr lang="en-US" dirty="0" err="1" smtClean="0"/>
              <a:t>i</a:t>
            </a:r>
            <a:r>
              <a:rPr lang="ru-RU" dirty="0" smtClean="0"/>
              <a:t>];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3050" y="188639"/>
            <a:ext cx="9288462" cy="648073"/>
          </a:xfrm>
        </p:spPr>
        <p:txBody>
          <a:bodyPr/>
          <a:lstStyle/>
          <a:p>
            <a:pPr lvl="0"/>
            <a:r>
              <a:rPr lang="ru-RU" dirty="0" smtClean="0"/>
              <a:t>Векторизация. </a:t>
            </a:r>
            <a:r>
              <a:rPr lang="en-US" dirty="0" smtClean="0"/>
              <a:t>Array Notation</a:t>
            </a:r>
            <a:r>
              <a:rPr lang="ru-RU" dirty="0" smtClean="0"/>
              <a:t> и </a:t>
            </a:r>
            <a:r>
              <a:rPr lang="en-US" dirty="0" smtClean="0"/>
              <a:t>Elemental Function </a:t>
            </a:r>
            <a:r>
              <a:rPr lang="ru-RU" dirty="0" smtClean="0"/>
              <a:t>в рамках технологии </a:t>
            </a:r>
            <a:r>
              <a:rPr lang="en-US" dirty="0" smtClean="0"/>
              <a:t>Intel </a:t>
            </a:r>
            <a:r>
              <a:rPr lang="en-US" dirty="0" err="1" smtClean="0"/>
              <a:t>Cilk</a:t>
            </a:r>
            <a:r>
              <a:rPr lang="en-US" dirty="0" smtClean="0"/>
              <a:t> Plus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Технология </a:t>
            </a:r>
            <a:r>
              <a:rPr lang="en-US" dirty="0" smtClean="0"/>
              <a:t>Intel </a:t>
            </a:r>
            <a:r>
              <a:rPr lang="en-US" dirty="0" err="1" smtClean="0"/>
              <a:t>Cilk</a:t>
            </a:r>
            <a:r>
              <a:rPr lang="en-US" dirty="0" smtClean="0"/>
              <a:t> Plus</a:t>
            </a:r>
            <a:r>
              <a:rPr lang="ru-RU" dirty="0" smtClean="0"/>
              <a:t> позволяет разрабатывать эффективные параллельные программы для систем с общей памятью, по сравнению с </a:t>
            </a:r>
            <a:r>
              <a:rPr lang="en-US" dirty="0" err="1" smtClean="0"/>
              <a:t>OpenMP</a:t>
            </a:r>
            <a:r>
              <a:rPr lang="ru-RU" dirty="0" smtClean="0"/>
              <a:t> </a:t>
            </a:r>
          </a:p>
          <a:p>
            <a:pPr lvl="1"/>
            <a:r>
              <a:rPr lang="ru-RU" dirty="0" smtClean="0"/>
              <a:t>упрощая обучение начинающих параллельному программированию, </a:t>
            </a:r>
          </a:p>
          <a:p>
            <a:pPr lvl="1"/>
            <a:r>
              <a:rPr lang="ru-RU" dirty="0" smtClean="0"/>
              <a:t>предоставляя мощные, логичные и достаточно простые средства организации параллелизма с использованием механизма логических задач. </a:t>
            </a:r>
          </a:p>
          <a:p>
            <a:r>
              <a:rPr lang="ru-RU" dirty="0" smtClean="0"/>
              <a:t>Наряду с этим, в </a:t>
            </a:r>
            <a:r>
              <a:rPr lang="en-US" dirty="0" err="1" smtClean="0"/>
              <a:t>Cilk</a:t>
            </a:r>
            <a:r>
              <a:rPr lang="en-US" dirty="0" smtClean="0"/>
              <a:t> Plus</a:t>
            </a:r>
            <a:r>
              <a:rPr lang="ru-RU" dirty="0" smtClean="0"/>
              <a:t> добавлена так называемая </a:t>
            </a:r>
            <a:br>
              <a:rPr lang="ru-RU" dirty="0" smtClean="0"/>
            </a:br>
            <a:r>
              <a:rPr lang="en-US" dirty="0" smtClean="0"/>
              <a:t>Array Notation</a:t>
            </a:r>
            <a:r>
              <a:rPr lang="ru-RU" dirty="0" smtClean="0"/>
              <a:t>, что позволяет записывать вычисления в циклах как бы без самих циклов, явно показывая компилятору, что эти вычисления можно «положить» на векторную архитектуру.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Векторизация. </a:t>
            </a:r>
            <a:r>
              <a:rPr lang="en-US" dirty="0" smtClean="0"/>
              <a:t>Array Notation</a:t>
            </a:r>
            <a:r>
              <a:rPr lang="ru-RU" dirty="0" smtClean="0"/>
              <a:t> и </a:t>
            </a:r>
            <a:r>
              <a:rPr lang="en-US" dirty="0" smtClean="0"/>
              <a:t>Elemental Function </a:t>
            </a:r>
            <a:r>
              <a:rPr lang="ru-RU" dirty="0" smtClean="0"/>
              <a:t>в рамках технологии </a:t>
            </a:r>
            <a:r>
              <a:rPr lang="en-US" dirty="0" smtClean="0"/>
              <a:t>Intel </a:t>
            </a:r>
            <a:r>
              <a:rPr lang="en-US" dirty="0" err="1" smtClean="0"/>
              <a:t>Cilk</a:t>
            </a:r>
            <a:r>
              <a:rPr lang="en-US" dirty="0" smtClean="0"/>
              <a:t> Plus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0"/>
              </a:spcAft>
              <a:buNone/>
            </a:pPr>
            <a:r>
              <a:rPr lang="en-US" sz="2000" b="1" dirty="0" smtClean="0">
                <a:latin typeface="Courier New"/>
                <a:ea typeface="Times New Roman"/>
                <a:cs typeface="Times New Roman"/>
              </a:rPr>
              <a:t>void test(float * restrict a,</a:t>
            </a:r>
            <a:r>
              <a:rPr lang="ru-RU" sz="2000" b="1" dirty="0" smtClean="0">
                <a:latin typeface="Courier New"/>
                <a:ea typeface="Times New Roman"/>
                <a:cs typeface="Times New Roman"/>
              </a:rPr>
              <a:t> </a:t>
            </a:r>
            <a:r>
              <a:rPr lang="en-US" sz="2000" b="1" dirty="0" smtClean="0">
                <a:latin typeface="Courier New"/>
                <a:ea typeface="Times New Roman"/>
                <a:cs typeface="Times New Roman"/>
              </a:rPr>
              <a:t>float * restrict b,</a:t>
            </a:r>
            <a:endParaRPr lang="ru-RU" sz="2000" b="1" dirty="0" smtClean="0">
              <a:latin typeface="Courier New"/>
              <a:ea typeface="Times New Roman"/>
              <a:cs typeface="Times New Roman"/>
            </a:endParaRPr>
          </a:p>
          <a:p>
            <a:pPr algn="just">
              <a:spcAft>
                <a:spcPts val="0"/>
              </a:spcAft>
              <a:buNone/>
            </a:pPr>
            <a:r>
              <a:rPr lang="en-US" sz="2000" b="1" dirty="0" smtClean="0">
                <a:latin typeface="Courier New"/>
                <a:ea typeface="Times New Roman"/>
                <a:cs typeface="Times New Roman"/>
              </a:rPr>
              <a:t>          float * restrict c, </a:t>
            </a:r>
            <a:r>
              <a:rPr lang="en-US" sz="2000" b="1" dirty="0" err="1" smtClean="0">
                <a:latin typeface="Courier New"/>
                <a:ea typeface="Times New Roman"/>
                <a:cs typeface="Times New Roman"/>
              </a:rPr>
              <a:t>int</a:t>
            </a:r>
            <a:r>
              <a:rPr lang="en-US" sz="2000" b="1" dirty="0" smtClean="0">
                <a:latin typeface="Courier New"/>
                <a:ea typeface="Times New Roman"/>
                <a:cs typeface="Times New Roman"/>
              </a:rPr>
              <a:t> n)</a:t>
            </a:r>
            <a:endParaRPr lang="ru-RU" sz="2000" b="1" dirty="0" smtClean="0">
              <a:latin typeface="Courier New"/>
              <a:ea typeface="Times New Roman"/>
              <a:cs typeface="Times New Roman"/>
            </a:endParaRPr>
          </a:p>
          <a:p>
            <a:pPr algn="just">
              <a:spcAft>
                <a:spcPts val="0"/>
              </a:spcAft>
              <a:buNone/>
            </a:pPr>
            <a:r>
              <a:rPr lang="en-US" sz="2000" b="1" dirty="0" smtClean="0">
                <a:latin typeface="Courier New"/>
                <a:ea typeface="Times New Roman"/>
                <a:cs typeface="Times New Roman"/>
              </a:rPr>
              <a:t>{</a:t>
            </a:r>
            <a:endParaRPr lang="ru-RU" sz="2000" b="1" dirty="0" smtClean="0">
              <a:latin typeface="Courier New"/>
              <a:ea typeface="Times New Roman"/>
              <a:cs typeface="Times New Roman"/>
            </a:endParaRPr>
          </a:p>
          <a:p>
            <a:pPr algn="just">
              <a:spcAft>
                <a:spcPts val="0"/>
              </a:spcAft>
              <a:buNone/>
            </a:pPr>
            <a:r>
              <a:rPr lang="ru-RU" sz="2000" b="1" dirty="0" smtClean="0">
                <a:latin typeface="Courier New"/>
                <a:ea typeface="Times New Roman"/>
                <a:cs typeface="Times New Roman"/>
              </a:rPr>
              <a:t>    </a:t>
            </a:r>
            <a:r>
              <a:rPr lang="en-US" sz="2000" b="1" dirty="0" smtClean="0">
                <a:latin typeface="Courier New"/>
                <a:ea typeface="Times New Roman"/>
                <a:cs typeface="Times New Roman"/>
              </a:rPr>
              <a:t>c</a:t>
            </a:r>
            <a:r>
              <a:rPr lang="ru-RU" sz="2000" b="1" dirty="0" smtClean="0">
                <a:latin typeface="Courier New"/>
                <a:ea typeface="Times New Roman"/>
                <a:cs typeface="Times New Roman"/>
              </a:rPr>
              <a:t>[0:</a:t>
            </a:r>
            <a:r>
              <a:rPr lang="en-US" sz="2000" b="1" dirty="0" smtClean="0">
                <a:latin typeface="Courier New"/>
                <a:ea typeface="Times New Roman"/>
                <a:cs typeface="Times New Roman"/>
              </a:rPr>
              <a:t>n</a:t>
            </a:r>
            <a:r>
              <a:rPr lang="ru-RU" sz="2000" b="1" dirty="0" smtClean="0">
                <a:latin typeface="Courier New"/>
                <a:ea typeface="Times New Roman"/>
                <a:cs typeface="Times New Roman"/>
              </a:rPr>
              <a:t>] = </a:t>
            </a:r>
            <a:r>
              <a:rPr lang="en-US" sz="2000" b="1" dirty="0" smtClean="0">
                <a:latin typeface="Courier New"/>
                <a:ea typeface="Times New Roman"/>
                <a:cs typeface="Times New Roman"/>
              </a:rPr>
              <a:t>a</a:t>
            </a:r>
            <a:r>
              <a:rPr lang="ru-RU" sz="2000" b="1" dirty="0" smtClean="0">
                <a:latin typeface="Courier New"/>
                <a:ea typeface="Times New Roman"/>
                <a:cs typeface="Times New Roman"/>
              </a:rPr>
              <a:t>[0:</a:t>
            </a:r>
            <a:r>
              <a:rPr lang="en-US" sz="2000" b="1" dirty="0" smtClean="0">
                <a:latin typeface="Courier New"/>
                <a:ea typeface="Times New Roman"/>
                <a:cs typeface="Times New Roman"/>
              </a:rPr>
              <a:t>n</a:t>
            </a:r>
            <a:r>
              <a:rPr lang="ru-RU" sz="2000" b="1" dirty="0" smtClean="0">
                <a:latin typeface="Courier New"/>
                <a:ea typeface="Times New Roman"/>
                <a:cs typeface="Times New Roman"/>
              </a:rPr>
              <a:t>] * </a:t>
            </a:r>
            <a:r>
              <a:rPr lang="en-US" sz="2000" b="1" dirty="0" smtClean="0">
                <a:latin typeface="Courier New"/>
                <a:ea typeface="Times New Roman"/>
                <a:cs typeface="Times New Roman"/>
              </a:rPr>
              <a:t>b</a:t>
            </a:r>
            <a:r>
              <a:rPr lang="ru-RU" sz="2000" b="1" dirty="0" smtClean="0">
                <a:latin typeface="Courier New"/>
                <a:ea typeface="Times New Roman"/>
                <a:cs typeface="Times New Roman"/>
              </a:rPr>
              <a:t>[0:</a:t>
            </a:r>
            <a:r>
              <a:rPr lang="en-US" sz="2000" b="1" dirty="0" smtClean="0">
                <a:latin typeface="Courier New"/>
                <a:ea typeface="Times New Roman"/>
                <a:cs typeface="Times New Roman"/>
              </a:rPr>
              <a:t>n</a:t>
            </a:r>
            <a:r>
              <a:rPr lang="ru-RU" sz="2000" b="1" dirty="0" smtClean="0">
                <a:latin typeface="Courier New"/>
                <a:ea typeface="Times New Roman"/>
                <a:cs typeface="Times New Roman"/>
              </a:rPr>
              <a:t>] + </a:t>
            </a:r>
            <a:r>
              <a:rPr lang="en-US" sz="2000" b="1" dirty="0" smtClean="0">
                <a:latin typeface="Courier New"/>
                <a:ea typeface="Times New Roman"/>
                <a:cs typeface="Times New Roman"/>
              </a:rPr>
              <a:t>a</a:t>
            </a:r>
            <a:r>
              <a:rPr lang="ru-RU" sz="2000" b="1" dirty="0" smtClean="0">
                <a:latin typeface="Courier New"/>
                <a:ea typeface="Times New Roman"/>
                <a:cs typeface="Times New Roman"/>
              </a:rPr>
              <a:t>[0:</a:t>
            </a:r>
            <a:r>
              <a:rPr lang="en-US" sz="2000" b="1" dirty="0" smtClean="0">
                <a:latin typeface="Courier New"/>
                <a:ea typeface="Times New Roman"/>
                <a:cs typeface="Times New Roman"/>
              </a:rPr>
              <a:t>n</a:t>
            </a:r>
            <a:r>
              <a:rPr lang="ru-RU" sz="2000" b="1" dirty="0" smtClean="0">
                <a:latin typeface="Courier New"/>
                <a:ea typeface="Times New Roman"/>
                <a:cs typeface="Times New Roman"/>
              </a:rPr>
              <a:t>];</a:t>
            </a:r>
          </a:p>
          <a:p>
            <a:pPr algn="just">
              <a:spcAft>
                <a:spcPts val="0"/>
              </a:spcAft>
              <a:buNone/>
            </a:pPr>
            <a:r>
              <a:rPr lang="ru-RU" sz="2000" b="1" dirty="0" smtClean="0">
                <a:latin typeface="Courier New"/>
                <a:ea typeface="Times New Roman"/>
                <a:cs typeface="Times New Roman"/>
              </a:rPr>
              <a:t>}</a:t>
            </a:r>
          </a:p>
          <a:p>
            <a:r>
              <a:rPr lang="ru-RU" dirty="0" smtClean="0"/>
              <a:t>Кроме  того, в </a:t>
            </a:r>
            <a:r>
              <a:rPr lang="en-US" dirty="0" smtClean="0"/>
              <a:t>Intel </a:t>
            </a:r>
            <a:r>
              <a:rPr lang="en-US" dirty="0" err="1" smtClean="0"/>
              <a:t>Cilk</a:t>
            </a:r>
            <a:r>
              <a:rPr lang="en-US" dirty="0" smtClean="0"/>
              <a:t> Plus</a:t>
            </a:r>
            <a:r>
              <a:rPr lang="ru-RU" dirty="0" smtClean="0"/>
              <a:t> вводится специальный вид функций, </a:t>
            </a:r>
            <a:r>
              <a:rPr lang="en-US" b="1" dirty="0" smtClean="0"/>
              <a:t>Elemental Function</a:t>
            </a:r>
            <a:r>
              <a:rPr lang="ru-RU" dirty="0" smtClean="0"/>
              <a:t>. Эти функции, описанные специальным образом, могут выполнять операции над единицей данных. Такие функции могут быть использованы для векторизации и распараллеливания циклов.</a:t>
            </a:r>
          </a:p>
          <a:p>
            <a:r>
              <a:rPr lang="ru-RU" dirty="0" smtClean="0"/>
              <a:t>Подробнее </a:t>
            </a:r>
            <a:r>
              <a:rPr lang="en-US" dirty="0" smtClean="0"/>
              <a:t>Array Notation</a:t>
            </a:r>
            <a:r>
              <a:rPr lang="ru-RU" dirty="0" smtClean="0"/>
              <a:t> и </a:t>
            </a:r>
            <a:r>
              <a:rPr lang="en-US" dirty="0" smtClean="0"/>
              <a:t>Elemental Functions </a:t>
            </a:r>
            <a:r>
              <a:rPr lang="ru-RU" dirty="0" smtClean="0"/>
              <a:t>рассматриваются в лекции 5. </a:t>
            </a:r>
          </a:p>
          <a:p>
            <a:pPr algn="just">
              <a:spcAft>
                <a:spcPts val="0"/>
              </a:spcAft>
              <a:buNone/>
            </a:pPr>
            <a:endParaRPr lang="ru-RU" sz="2000" dirty="0" smtClean="0">
              <a:ea typeface="Times New Roman"/>
              <a:cs typeface="Times New Roman"/>
            </a:endParaRP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Векторизация. </a:t>
            </a:r>
            <a:r>
              <a:rPr lang="ru-RU" dirty="0" err="1" smtClean="0"/>
              <a:t>Интринсики</a:t>
            </a:r>
            <a:r>
              <a:rPr lang="ru-RU" dirty="0" smtClean="0"/>
              <a:t> и ассемблер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0" y="1196975"/>
            <a:ext cx="8915400" cy="2520057"/>
          </a:xfrm>
        </p:spPr>
        <p:txBody>
          <a:bodyPr/>
          <a:lstStyle/>
          <a:p>
            <a:r>
              <a:rPr lang="ru-RU" b="1" dirty="0" smtClean="0"/>
              <a:t>Большой контроль</a:t>
            </a:r>
            <a:r>
              <a:rPr lang="en-US" dirty="0" smtClean="0"/>
              <a:t>:</a:t>
            </a:r>
            <a:r>
              <a:rPr lang="ru-RU" dirty="0" smtClean="0"/>
              <a:t> делаем ровно то, что хотим.</a:t>
            </a:r>
          </a:p>
          <a:p>
            <a:endParaRPr lang="ru-RU" dirty="0" smtClean="0"/>
          </a:p>
          <a:p>
            <a:r>
              <a:rPr lang="ru-RU" b="1" dirty="0" smtClean="0"/>
              <a:t>Сложность разработки</a:t>
            </a:r>
            <a:r>
              <a:rPr lang="en-US" dirty="0" smtClean="0"/>
              <a:t>:</a:t>
            </a:r>
            <a:r>
              <a:rPr lang="ru-RU" dirty="0" smtClean="0"/>
              <a:t> нужно хорошо знать систему команд и особенности архитектуры, а также иметь опыт низкоуровневого программирования.</a:t>
            </a:r>
          </a:p>
          <a:p>
            <a:endParaRPr lang="ru-RU" dirty="0" smtClean="0"/>
          </a:p>
          <a:p>
            <a:r>
              <a:rPr lang="ru-RU" b="1" dirty="0" smtClean="0"/>
              <a:t>Трудности с переносимостью кода</a:t>
            </a:r>
            <a:r>
              <a:rPr lang="ru-RU" dirty="0" smtClean="0"/>
              <a:t> на другие программно-аппаратные платформы.</a:t>
            </a:r>
          </a:p>
          <a:p>
            <a:endParaRPr lang="ru-RU" dirty="0" smtClean="0"/>
          </a:p>
          <a:p>
            <a:pPr>
              <a:buNone/>
            </a:pPr>
            <a:r>
              <a:rPr lang="ru-RU" i="1" dirty="0" smtClean="0"/>
              <a:t>	Изучение выходит за рамки данного курса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Заголовок 1"/>
          <p:cNvSpPr>
            <a:spLocks noGrp="1"/>
          </p:cNvSpPr>
          <p:nvPr>
            <p:ph type="title"/>
          </p:nvPr>
        </p:nvSpPr>
        <p:spPr>
          <a:xfrm>
            <a:off x="782638" y="2643188"/>
            <a:ext cx="8420100" cy="1362075"/>
          </a:xfrm>
        </p:spPr>
        <p:txBody>
          <a:bodyPr/>
          <a:lstStyle/>
          <a:p>
            <a:r>
              <a:rPr lang="ru-RU" dirty="0" smtClean="0"/>
              <a:t>Векторизация </a:t>
            </a:r>
            <a:br>
              <a:rPr lang="ru-RU" dirty="0" smtClean="0"/>
            </a:br>
            <a:r>
              <a:rPr lang="ru-RU" dirty="0" smtClean="0"/>
              <a:t>и математические функции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Отдельно необходимо обсудить важный вопрос о сочетании векторизации и математических функций, вызываемых в циклах, так как именно на вычисление этих функций приходится основное время работы значительного числа прикладных программ.</a:t>
            </a:r>
          </a:p>
          <a:p>
            <a:endParaRPr lang="ru-RU" dirty="0" smtClean="0"/>
          </a:p>
          <a:p>
            <a:r>
              <a:rPr lang="ru-RU" dirty="0" smtClean="0"/>
              <a:t>Ранее мы установили факт наличия в наборе команд </a:t>
            </a:r>
            <a:r>
              <a:rPr lang="en-US" dirty="0" smtClean="0"/>
              <a:t>Intel Xeon Phi</a:t>
            </a:r>
            <a:r>
              <a:rPr lang="ru-RU" dirty="0" smtClean="0"/>
              <a:t> специальных инструкций для вычисления четырех математических функций. </a:t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ru-RU" b="1" dirty="0" smtClean="0"/>
              <a:t>Как быть с остальными функциями</a:t>
            </a:r>
            <a:r>
              <a:rPr lang="en-US" b="1" dirty="0" smtClean="0"/>
              <a:t>?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0"/>
              </a:spcAft>
              <a:buNone/>
            </a:pPr>
            <a:r>
              <a:rPr lang="en-US" dirty="0" smtClean="0">
                <a:latin typeface="Courier New"/>
                <a:ea typeface="Times New Roman"/>
                <a:cs typeface="Times New Roman"/>
              </a:rPr>
              <a:t>void test(float * a, float * b, </a:t>
            </a:r>
            <a:endParaRPr lang="ru-RU" dirty="0" smtClean="0">
              <a:latin typeface="Courier New"/>
              <a:ea typeface="Times New Roman"/>
              <a:cs typeface="Times New Roman"/>
            </a:endParaRPr>
          </a:p>
          <a:p>
            <a:pPr algn="just">
              <a:spcAft>
                <a:spcPts val="0"/>
              </a:spcAft>
              <a:buNone/>
            </a:pPr>
            <a:r>
              <a:rPr lang="ru-RU" dirty="0" smtClean="0">
                <a:latin typeface="Courier New"/>
                <a:ea typeface="Times New Roman"/>
                <a:cs typeface="Times New Roman"/>
              </a:rPr>
              <a:t>          </a:t>
            </a:r>
            <a:r>
              <a:rPr lang="en-US" dirty="0" smtClean="0">
                <a:latin typeface="Courier New"/>
                <a:ea typeface="Times New Roman"/>
                <a:cs typeface="Times New Roman"/>
              </a:rPr>
              <a:t>float * c, </a:t>
            </a:r>
            <a:r>
              <a:rPr lang="en-US" dirty="0" err="1" smtClean="0">
                <a:latin typeface="Courier New"/>
                <a:ea typeface="Times New Roman"/>
                <a:cs typeface="Times New Roman"/>
              </a:rPr>
              <a:t>int</a:t>
            </a:r>
            <a:r>
              <a:rPr lang="en-US" dirty="0" smtClean="0">
                <a:latin typeface="Courier New"/>
                <a:ea typeface="Times New Roman"/>
                <a:cs typeface="Times New Roman"/>
              </a:rPr>
              <a:t> n)</a:t>
            </a:r>
            <a:endParaRPr lang="ru-RU" dirty="0" smtClean="0">
              <a:latin typeface="Courier New"/>
              <a:ea typeface="Times New Roman"/>
              <a:cs typeface="Times New Roman"/>
            </a:endParaRPr>
          </a:p>
          <a:p>
            <a:pPr algn="just">
              <a:spcAft>
                <a:spcPts val="0"/>
              </a:spcAft>
              <a:buNone/>
            </a:pPr>
            <a:r>
              <a:rPr lang="en-US" dirty="0" smtClean="0">
                <a:latin typeface="Courier New"/>
                <a:ea typeface="Times New Roman"/>
                <a:cs typeface="Times New Roman"/>
              </a:rPr>
              <a:t>{</a:t>
            </a:r>
            <a:endParaRPr lang="ru-RU" dirty="0" smtClean="0">
              <a:latin typeface="Courier New"/>
              <a:ea typeface="Times New Roman"/>
              <a:cs typeface="Times New Roman"/>
            </a:endParaRPr>
          </a:p>
          <a:p>
            <a:pPr algn="just">
              <a:spcAft>
                <a:spcPts val="0"/>
              </a:spcAft>
              <a:buNone/>
            </a:pPr>
            <a:r>
              <a:rPr lang="en-US" dirty="0" smtClean="0">
                <a:latin typeface="Courier New"/>
                <a:ea typeface="Times New Roman"/>
                <a:cs typeface="Times New Roman"/>
              </a:rPr>
              <a:t>  </a:t>
            </a:r>
            <a:r>
              <a:rPr lang="en-US" b="1" dirty="0" smtClean="0">
                <a:latin typeface="Courier New"/>
                <a:ea typeface="Times New Roman"/>
                <a:cs typeface="Times New Roman"/>
              </a:rPr>
              <a:t>#</a:t>
            </a:r>
            <a:r>
              <a:rPr lang="en-US" b="1" dirty="0" err="1" smtClean="0">
                <a:latin typeface="Courier New"/>
                <a:ea typeface="Times New Roman"/>
                <a:cs typeface="Times New Roman"/>
              </a:rPr>
              <a:t>pragma</a:t>
            </a:r>
            <a:r>
              <a:rPr lang="en-US" b="1" dirty="0" smtClean="0">
                <a:latin typeface="Courier New"/>
                <a:ea typeface="Times New Roman"/>
                <a:cs typeface="Times New Roman"/>
              </a:rPr>
              <a:t> </a:t>
            </a:r>
            <a:r>
              <a:rPr lang="en-US" b="1" dirty="0" err="1" smtClean="0">
                <a:latin typeface="Courier New"/>
                <a:ea typeface="Times New Roman"/>
                <a:cs typeface="Times New Roman"/>
              </a:rPr>
              <a:t>simd</a:t>
            </a:r>
            <a:endParaRPr lang="ru-RU" dirty="0" smtClean="0">
              <a:latin typeface="Courier New"/>
              <a:ea typeface="Times New Roman"/>
              <a:cs typeface="Times New Roman"/>
            </a:endParaRPr>
          </a:p>
          <a:p>
            <a:pPr algn="just">
              <a:spcAft>
                <a:spcPts val="0"/>
              </a:spcAft>
              <a:buNone/>
            </a:pPr>
            <a:r>
              <a:rPr lang="en-US" b="1" dirty="0" smtClean="0">
                <a:latin typeface="Courier New"/>
                <a:ea typeface="Times New Roman"/>
                <a:cs typeface="Times New Roman"/>
              </a:rPr>
              <a:t>  #</a:t>
            </a:r>
            <a:r>
              <a:rPr lang="en-US" b="1" dirty="0" err="1" smtClean="0">
                <a:latin typeface="Courier New"/>
                <a:ea typeface="Times New Roman"/>
                <a:cs typeface="Times New Roman"/>
              </a:rPr>
              <a:t>pragma</a:t>
            </a:r>
            <a:r>
              <a:rPr lang="en-US" b="1" dirty="0" smtClean="0">
                <a:latin typeface="Courier New"/>
                <a:ea typeface="Times New Roman"/>
                <a:cs typeface="Times New Roman"/>
              </a:rPr>
              <a:t> vector aligned</a:t>
            </a:r>
            <a:endParaRPr lang="ru-RU" dirty="0" smtClean="0">
              <a:latin typeface="Courier New"/>
              <a:ea typeface="Times New Roman"/>
              <a:cs typeface="Times New Roman"/>
            </a:endParaRPr>
          </a:p>
          <a:p>
            <a:pPr algn="just">
              <a:spcAft>
                <a:spcPts val="0"/>
              </a:spcAft>
              <a:buNone/>
            </a:pPr>
            <a:r>
              <a:rPr lang="en-US" dirty="0" smtClean="0">
                <a:latin typeface="Courier New"/>
                <a:ea typeface="Times New Roman"/>
                <a:cs typeface="Times New Roman"/>
              </a:rPr>
              <a:t>  for (</a:t>
            </a:r>
            <a:r>
              <a:rPr lang="en-US" dirty="0" err="1" smtClean="0">
                <a:latin typeface="Courier New"/>
                <a:ea typeface="Times New Roman"/>
                <a:cs typeface="Times New Roman"/>
              </a:rPr>
              <a:t>int</a:t>
            </a:r>
            <a:r>
              <a:rPr lang="en-US" dirty="0" smtClean="0">
                <a:latin typeface="Courier New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ourier New"/>
                <a:ea typeface="Times New Roman"/>
                <a:cs typeface="Times New Roman"/>
              </a:rPr>
              <a:t>i</a:t>
            </a:r>
            <a:r>
              <a:rPr lang="en-US" dirty="0" smtClean="0">
                <a:latin typeface="Courier New"/>
                <a:ea typeface="Times New Roman"/>
                <a:cs typeface="Times New Roman"/>
              </a:rPr>
              <a:t> = 0; </a:t>
            </a:r>
            <a:r>
              <a:rPr lang="en-US" dirty="0" err="1" smtClean="0">
                <a:latin typeface="Courier New"/>
                <a:ea typeface="Times New Roman"/>
                <a:cs typeface="Times New Roman"/>
              </a:rPr>
              <a:t>i</a:t>
            </a:r>
            <a:r>
              <a:rPr lang="en-US" dirty="0" smtClean="0">
                <a:latin typeface="Courier New"/>
                <a:ea typeface="Times New Roman"/>
                <a:cs typeface="Times New Roman"/>
              </a:rPr>
              <a:t> &lt; n; </a:t>
            </a:r>
            <a:r>
              <a:rPr lang="en-US" dirty="0" err="1" smtClean="0">
                <a:latin typeface="Courier New"/>
                <a:ea typeface="Times New Roman"/>
                <a:cs typeface="Times New Roman"/>
              </a:rPr>
              <a:t>i</a:t>
            </a:r>
            <a:r>
              <a:rPr lang="en-US" dirty="0" smtClean="0">
                <a:latin typeface="Courier New"/>
                <a:ea typeface="Times New Roman"/>
                <a:cs typeface="Times New Roman"/>
              </a:rPr>
              <a:t>++)</a:t>
            </a:r>
            <a:endParaRPr lang="ru-RU" dirty="0" smtClean="0">
              <a:latin typeface="Courier New"/>
              <a:ea typeface="Times New Roman"/>
              <a:cs typeface="Times New Roman"/>
            </a:endParaRPr>
          </a:p>
          <a:p>
            <a:pPr algn="just">
              <a:spcAft>
                <a:spcPts val="0"/>
              </a:spcAft>
              <a:buNone/>
            </a:pPr>
            <a:r>
              <a:rPr lang="en-US" dirty="0" smtClean="0">
                <a:latin typeface="Courier New"/>
                <a:ea typeface="Times New Roman"/>
                <a:cs typeface="Times New Roman"/>
              </a:rPr>
              <a:t>    c[</a:t>
            </a:r>
            <a:r>
              <a:rPr lang="en-US" dirty="0" err="1" smtClean="0">
                <a:latin typeface="Courier New"/>
                <a:ea typeface="Times New Roman"/>
                <a:cs typeface="Times New Roman"/>
              </a:rPr>
              <a:t>i</a:t>
            </a:r>
            <a:r>
              <a:rPr lang="en-US" dirty="0" smtClean="0">
                <a:latin typeface="Courier New"/>
                <a:ea typeface="Times New Roman"/>
                <a:cs typeface="Times New Roman"/>
              </a:rPr>
              <a:t>] = a[</a:t>
            </a:r>
            <a:r>
              <a:rPr lang="en-US" dirty="0" err="1" smtClean="0">
                <a:latin typeface="Courier New"/>
                <a:ea typeface="Times New Roman"/>
                <a:cs typeface="Times New Roman"/>
              </a:rPr>
              <a:t>i</a:t>
            </a:r>
            <a:r>
              <a:rPr lang="en-US" dirty="0" smtClean="0">
                <a:latin typeface="Courier New"/>
                <a:ea typeface="Times New Roman"/>
                <a:cs typeface="Times New Roman"/>
              </a:rPr>
              <a:t>] * b[</a:t>
            </a:r>
            <a:r>
              <a:rPr lang="en-US" dirty="0" err="1" smtClean="0">
                <a:latin typeface="Courier New"/>
                <a:ea typeface="Times New Roman"/>
                <a:cs typeface="Times New Roman"/>
              </a:rPr>
              <a:t>i</a:t>
            </a:r>
            <a:r>
              <a:rPr lang="en-US" dirty="0" smtClean="0">
                <a:latin typeface="Courier New"/>
                <a:ea typeface="Times New Roman"/>
                <a:cs typeface="Times New Roman"/>
              </a:rPr>
              <a:t>] + </a:t>
            </a:r>
            <a:r>
              <a:rPr lang="en-US" dirty="0" err="1" smtClean="0">
                <a:latin typeface="Courier New"/>
                <a:ea typeface="Times New Roman"/>
                <a:cs typeface="Times New Roman"/>
              </a:rPr>
              <a:t>sinf</a:t>
            </a:r>
            <a:r>
              <a:rPr lang="en-US" dirty="0" smtClean="0">
                <a:latin typeface="Courier New"/>
                <a:ea typeface="Times New Roman"/>
                <a:cs typeface="Times New Roman"/>
              </a:rPr>
              <a:t>(a[</a:t>
            </a:r>
            <a:r>
              <a:rPr lang="en-US" dirty="0" err="1" smtClean="0">
                <a:latin typeface="Courier New"/>
                <a:ea typeface="Times New Roman"/>
                <a:cs typeface="Times New Roman"/>
              </a:rPr>
              <a:t>i</a:t>
            </a:r>
            <a:r>
              <a:rPr lang="en-US" dirty="0" smtClean="0">
                <a:latin typeface="Courier New"/>
                <a:ea typeface="Times New Roman"/>
                <a:cs typeface="Times New Roman"/>
              </a:rPr>
              <a:t>]);</a:t>
            </a:r>
            <a:endParaRPr lang="ru-RU" dirty="0" smtClean="0">
              <a:latin typeface="Courier New"/>
              <a:ea typeface="Times New Roman"/>
              <a:cs typeface="Times New Roman"/>
            </a:endParaRPr>
          </a:p>
          <a:p>
            <a:pPr algn="just">
              <a:spcAft>
                <a:spcPts val="0"/>
              </a:spcAft>
              <a:buNone/>
            </a:pPr>
            <a:r>
              <a:rPr lang="en-US" dirty="0" smtClean="0">
                <a:latin typeface="Courier New"/>
                <a:ea typeface="Times New Roman"/>
                <a:cs typeface="Times New Roman"/>
              </a:rPr>
              <a:t>}</a:t>
            </a:r>
            <a:endParaRPr lang="ru-RU" dirty="0" smtClean="0">
              <a:latin typeface="Courier New"/>
              <a:ea typeface="Times New Roman"/>
              <a:cs typeface="Times New Roman"/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Отчет</a:t>
            </a:r>
            <a:r>
              <a:rPr lang="en-US" dirty="0" smtClean="0"/>
              <a:t>:</a:t>
            </a:r>
            <a:r>
              <a:rPr lang="ru-RU" dirty="0" smtClean="0"/>
              <a:t> цикл векторизован.</a:t>
            </a:r>
          </a:p>
          <a:p>
            <a:pPr>
              <a:buNone/>
            </a:pPr>
            <a:r>
              <a:rPr lang="ru-RU" b="1" dirty="0" smtClean="0"/>
              <a:t>Вопрос</a:t>
            </a:r>
            <a:r>
              <a:rPr lang="en-US" b="1" dirty="0" smtClean="0"/>
              <a:t>:</a:t>
            </a:r>
            <a:r>
              <a:rPr lang="ru-RU" b="1" dirty="0" smtClean="0"/>
              <a:t> как векторизуется синус</a:t>
            </a:r>
            <a:r>
              <a:rPr lang="en-US" b="1" dirty="0" smtClean="0"/>
              <a:t>?</a:t>
            </a:r>
            <a:endParaRPr lang="ru-RU" b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Реализации математических функций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LibM</a:t>
            </a:r>
            <a:r>
              <a:rPr lang="ru-RU" dirty="0" smtClean="0"/>
              <a:t> – модуль компилятора. </a:t>
            </a:r>
            <a:br>
              <a:rPr lang="ru-RU" dirty="0" smtClean="0"/>
            </a:br>
            <a:r>
              <a:rPr lang="en-US" dirty="0" smtClean="0"/>
              <a:t>ICC</a:t>
            </a:r>
            <a:r>
              <a:rPr lang="ru-RU" dirty="0" smtClean="0"/>
              <a:t> содержит быстрый </a:t>
            </a:r>
            <a:r>
              <a:rPr lang="en-US" dirty="0" err="1" smtClean="0"/>
              <a:t>LibM</a:t>
            </a:r>
            <a:r>
              <a:rPr lang="ru-RU" dirty="0" smtClean="0"/>
              <a:t>, оптимизированный под современные архитектуры.</a:t>
            </a:r>
          </a:p>
          <a:p>
            <a:r>
              <a:rPr lang="en-US" b="1" dirty="0" smtClean="0"/>
              <a:t>SVML</a:t>
            </a:r>
            <a:r>
              <a:rPr lang="en-US" dirty="0" smtClean="0"/>
              <a:t> (short vector math library)</a:t>
            </a:r>
            <a:r>
              <a:rPr lang="ru-RU" dirty="0" smtClean="0"/>
              <a:t> – модуль компилятора </a:t>
            </a:r>
            <a:r>
              <a:rPr lang="en-US" dirty="0" smtClean="0"/>
              <a:t>ICC</a:t>
            </a:r>
            <a:r>
              <a:rPr lang="ru-RU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	Используется, если цикл векторизован.</a:t>
            </a:r>
          </a:p>
          <a:p>
            <a:pPr>
              <a:buNone/>
            </a:pPr>
            <a:r>
              <a:rPr lang="ru-RU" dirty="0" smtClean="0"/>
              <a:t>	Мат. функции реализованы с использованием </a:t>
            </a:r>
            <a:r>
              <a:rPr lang="en-US" dirty="0" smtClean="0"/>
              <a:t>SIMD</a:t>
            </a:r>
            <a:r>
              <a:rPr lang="ru-RU" dirty="0" smtClean="0"/>
              <a:t>,</a:t>
            </a:r>
            <a:r>
              <a:rPr lang="en-US" dirty="0" smtClean="0"/>
              <a:t> </a:t>
            </a:r>
            <a:r>
              <a:rPr lang="ru-RU" dirty="0" smtClean="0"/>
              <a:t>вычисляются для короткого вектора аргументов. Длина вектора соответствует длине </a:t>
            </a:r>
            <a:r>
              <a:rPr lang="en-US" dirty="0" err="1" smtClean="0"/>
              <a:t>xmm</a:t>
            </a:r>
            <a:r>
              <a:rPr lang="en-US" dirty="0" smtClean="0"/>
              <a:t>, </a:t>
            </a:r>
            <a:r>
              <a:rPr lang="en-US" dirty="0" err="1" smtClean="0"/>
              <a:t>ymm</a:t>
            </a:r>
            <a:r>
              <a:rPr lang="en-US" dirty="0" smtClean="0"/>
              <a:t>, </a:t>
            </a:r>
            <a:r>
              <a:rPr lang="en-US" dirty="0" err="1" smtClean="0"/>
              <a:t>zmm</a:t>
            </a:r>
            <a:r>
              <a:rPr lang="en-US" dirty="0" smtClean="0"/>
              <a:t> </a:t>
            </a:r>
            <a:r>
              <a:rPr lang="ru-RU" dirty="0" smtClean="0"/>
              <a:t>регистра.</a:t>
            </a:r>
          </a:p>
          <a:p>
            <a:r>
              <a:rPr lang="en-US" b="1" dirty="0" smtClean="0"/>
              <a:t>VML</a:t>
            </a:r>
            <a:r>
              <a:rPr lang="en-US" dirty="0" smtClean="0"/>
              <a:t> (vector math library)</a:t>
            </a:r>
            <a:r>
              <a:rPr lang="ru-RU" dirty="0" smtClean="0"/>
              <a:t> – часть библиотеки </a:t>
            </a:r>
            <a:r>
              <a:rPr lang="en-US" dirty="0" smtClean="0"/>
              <a:t>MKL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	Используется при явном вызове функций (</a:t>
            </a:r>
            <a:r>
              <a:rPr lang="en-US" dirty="0" err="1" smtClean="0"/>
              <a:t>vsSin</a:t>
            </a:r>
            <a:r>
              <a:rPr lang="en-US" dirty="0" smtClean="0"/>
              <a:t>, </a:t>
            </a:r>
            <a:r>
              <a:rPr lang="en-US" dirty="0" err="1" smtClean="0"/>
              <a:t>vdSin</a:t>
            </a:r>
            <a:r>
              <a:rPr lang="en-US" dirty="0" smtClean="0"/>
              <a:t>…)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	Вычисляет значение функции в </a:t>
            </a:r>
            <a:r>
              <a:rPr lang="en-US" dirty="0" smtClean="0"/>
              <a:t>N</a:t>
            </a:r>
            <a:r>
              <a:rPr lang="ru-RU" dirty="0" smtClean="0"/>
              <a:t> точках.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Реализации математических функций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0" y="1196975"/>
            <a:ext cx="8915400" cy="5040337"/>
          </a:xfrm>
        </p:spPr>
        <p:txBody>
          <a:bodyPr/>
          <a:lstStyle/>
          <a:p>
            <a:r>
              <a:rPr lang="en-US" b="1" dirty="0" err="1" smtClean="0"/>
              <a:t>LibM</a:t>
            </a:r>
            <a:r>
              <a:rPr lang="ru-RU" b="1" dirty="0" smtClean="0"/>
              <a:t> </a:t>
            </a:r>
            <a:r>
              <a:rPr lang="ru-RU" dirty="0" smtClean="0"/>
              <a:t>(см. </a:t>
            </a:r>
            <a:r>
              <a:rPr lang="en-US" dirty="0" err="1" smtClean="0"/>
              <a:t>math.h</a:t>
            </a:r>
            <a:r>
              <a:rPr lang="en-US" dirty="0" smtClean="0"/>
              <a:t>). </a:t>
            </a:r>
            <a:r>
              <a:rPr lang="ru-RU" dirty="0" smtClean="0"/>
              <a:t>Перекомпиляция </a:t>
            </a:r>
            <a:r>
              <a:rPr lang="en-US" dirty="0" smtClean="0"/>
              <a:t>ICC</a:t>
            </a:r>
            <a:r>
              <a:rPr lang="ru-RU" dirty="0" smtClean="0"/>
              <a:t> в программах, активно использующих мат. функции, часто приводит к ускорению расчетов.</a:t>
            </a:r>
          </a:p>
          <a:p>
            <a:r>
              <a:rPr lang="en-US" b="1" dirty="0" smtClean="0"/>
              <a:t>SVML</a:t>
            </a:r>
            <a:r>
              <a:rPr lang="ru-RU" b="1" dirty="0" smtClean="0"/>
              <a:t> </a:t>
            </a:r>
            <a:r>
              <a:rPr lang="en-US" b="1" dirty="0" smtClean="0"/>
              <a:t>vs. VML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VML</a:t>
            </a:r>
            <a:r>
              <a:rPr lang="ru-RU" dirty="0" smtClean="0"/>
              <a:t> может выигрывать у </a:t>
            </a:r>
            <a:r>
              <a:rPr lang="en-US" dirty="0" smtClean="0"/>
              <a:t>SVML</a:t>
            </a:r>
            <a:r>
              <a:rPr lang="ru-RU" dirty="0" smtClean="0"/>
              <a:t> на больших длинах, но не всегда (эффект существенно зависит от архитектуры).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u-RU" dirty="0" smtClean="0"/>
              <a:t>Не векторизован</a:t>
            </a:r>
            <a:r>
              <a:rPr lang="en-US" dirty="0" smtClean="0"/>
              <a:t>: </a:t>
            </a:r>
            <a:r>
              <a:rPr lang="en-US" b="1" dirty="0" err="1" smtClean="0"/>
              <a:t>LibM</a:t>
            </a:r>
            <a:endParaRPr lang="en-US" b="1" dirty="0" smtClean="0"/>
          </a:p>
          <a:p>
            <a:pPr>
              <a:buNone/>
            </a:pPr>
            <a:r>
              <a:rPr lang="ru-RU" dirty="0" smtClean="0"/>
              <a:t>Векторизован</a:t>
            </a:r>
            <a:r>
              <a:rPr lang="en-US" dirty="0" smtClean="0"/>
              <a:t>: </a:t>
            </a:r>
            <a:r>
              <a:rPr lang="en-US" b="1" dirty="0" smtClean="0"/>
              <a:t>SVML</a:t>
            </a:r>
          </a:p>
          <a:p>
            <a:pPr>
              <a:buNone/>
            </a:pPr>
            <a:r>
              <a:rPr lang="en-US" b="1" dirty="0" smtClean="0"/>
              <a:t>VML</a:t>
            </a:r>
            <a:r>
              <a:rPr lang="en-US" dirty="0" smtClean="0"/>
              <a:t>: </a:t>
            </a:r>
            <a:r>
              <a:rPr lang="en-US" dirty="0" err="1" smtClean="0"/>
              <a:t>vsSin</a:t>
            </a:r>
            <a:r>
              <a:rPr lang="en-US" dirty="0" smtClean="0"/>
              <a:t>(n, a, c);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64568" y="3645024"/>
            <a:ext cx="7056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buNone/>
            </a:pPr>
            <a:r>
              <a:rPr lang="en-US" sz="2400" b="1" dirty="0" smtClean="0">
                <a:latin typeface="Courier New"/>
                <a:ea typeface="Times New Roman"/>
                <a:cs typeface="Times New Roman"/>
              </a:rPr>
              <a:t> for (</a:t>
            </a:r>
            <a:r>
              <a:rPr lang="en-US" sz="2400" b="1" dirty="0" err="1" smtClean="0">
                <a:latin typeface="Courier New"/>
                <a:ea typeface="Times New Roman"/>
                <a:cs typeface="Times New Roman"/>
              </a:rPr>
              <a:t>int</a:t>
            </a:r>
            <a:r>
              <a:rPr lang="en-US" sz="2400" b="1" dirty="0" smtClean="0">
                <a:latin typeface="Courier New"/>
                <a:ea typeface="Times New Roman"/>
                <a:cs typeface="Times New Roman"/>
              </a:rPr>
              <a:t> </a:t>
            </a:r>
            <a:r>
              <a:rPr lang="en-US" sz="2400" b="1" dirty="0" err="1" smtClean="0">
                <a:latin typeface="Courier New"/>
                <a:ea typeface="Times New Roman"/>
                <a:cs typeface="Times New Roman"/>
              </a:rPr>
              <a:t>i</a:t>
            </a:r>
            <a:r>
              <a:rPr lang="en-US" sz="2400" b="1" dirty="0" smtClean="0">
                <a:latin typeface="Courier New"/>
                <a:ea typeface="Times New Roman"/>
                <a:cs typeface="Times New Roman"/>
              </a:rPr>
              <a:t> = 0; </a:t>
            </a:r>
            <a:r>
              <a:rPr lang="en-US" sz="2400" b="1" dirty="0" err="1" smtClean="0">
                <a:latin typeface="Courier New"/>
                <a:ea typeface="Times New Roman"/>
                <a:cs typeface="Times New Roman"/>
              </a:rPr>
              <a:t>i</a:t>
            </a:r>
            <a:r>
              <a:rPr lang="en-US" sz="2400" b="1" dirty="0" smtClean="0">
                <a:latin typeface="Courier New"/>
                <a:ea typeface="Times New Roman"/>
                <a:cs typeface="Times New Roman"/>
              </a:rPr>
              <a:t> &lt; n; </a:t>
            </a:r>
            <a:r>
              <a:rPr lang="en-US" sz="2400" b="1" dirty="0" err="1" smtClean="0">
                <a:latin typeface="Courier New"/>
                <a:ea typeface="Times New Roman"/>
                <a:cs typeface="Times New Roman"/>
              </a:rPr>
              <a:t>i</a:t>
            </a:r>
            <a:r>
              <a:rPr lang="en-US" sz="2400" b="1" dirty="0" smtClean="0">
                <a:latin typeface="Courier New"/>
                <a:ea typeface="Times New Roman"/>
                <a:cs typeface="Times New Roman"/>
              </a:rPr>
              <a:t>++)</a:t>
            </a:r>
            <a:endParaRPr lang="ru-RU" sz="2400" b="1" dirty="0" smtClean="0">
              <a:latin typeface="Courier New"/>
              <a:ea typeface="Times New Roman"/>
              <a:cs typeface="Times New Roman"/>
            </a:endParaRPr>
          </a:p>
          <a:p>
            <a:pPr algn="just">
              <a:spcAft>
                <a:spcPts val="0"/>
              </a:spcAft>
              <a:buNone/>
            </a:pPr>
            <a:r>
              <a:rPr lang="en-US" sz="2400" b="1" dirty="0" smtClean="0">
                <a:latin typeface="Courier New"/>
                <a:ea typeface="Times New Roman"/>
                <a:cs typeface="Times New Roman"/>
              </a:rPr>
              <a:t>    c[</a:t>
            </a:r>
            <a:r>
              <a:rPr lang="en-US" sz="2400" b="1" dirty="0" err="1" smtClean="0">
                <a:latin typeface="Courier New"/>
                <a:ea typeface="Times New Roman"/>
                <a:cs typeface="Times New Roman"/>
              </a:rPr>
              <a:t>i</a:t>
            </a:r>
            <a:r>
              <a:rPr lang="en-US" sz="2400" b="1" dirty="0" smtClean="0">
                <a:latin typeface="Courier New"/>
                <a:ea typeface="Times New Roman"/>
                <a:cs typeface="Times New Roman"/>
              </a:rPr>
              <a:t>] = a[</a:t>
            </a:r>
            <a:r>
              <a:rPr lang="en-US" sz="2400" b="1" dirty="0" err="1" smtClean="0">
                <a:latin typeface="Courier New"/>
                <a:ea typeface="Times New Roman"/>
                <a:cs typeface="Times New Roman"/>
              </a:rPr>
              <a:t>i</a:t>
            </a:r>
            <a:r>
              <a:rPr lang="en-US" sz="2400" b="1" dirty="0" smtClean="0">
                <a:latin typeface="Courier New"/>
                <a:ea typeface="Times New Roman"/>
                <a:cs typeface="Times New Roman"/>
              </a:rPr>
              <a:t>] * b[</a:t>
            </a:r>
            <a:r>
              <a:rPr lang="en-US" sz="2400" b="1" dirty="0" err="1" smtClean="0">
                <a:latin typeface="Courier New"/>
                <a:ea typeface="Times New Roman"/>
                <a:cs typeface="Times New Roman"/>
              </a:rPr>
              <a:t>i</a:t>
            </a:r>
            <a:r>
              <a:rPr lang="en-US" sz="2400" b="1" dirty="0" smtClean="0">
                <a:latin typeface="Courier New"/>
                <a:ea typeface="Times New Roman"/>
                <a:cs typeface="Times New Roman"/>
              </a:rPr>
              <a:t>] + </a:t>
            </a:r>
            <a:r>
              <a:rPr lang="en-US" sz="2400" b="1" dirty="0" err="1" smtClean="0">
                <a:latin typeface="Courier New"/>
                <a:ea typeface="Times New Roman"/>
                <a:cs typeface="Times New Roman"/>
              </a:rPr>
              <a:t>sinf</a:t>
            </a:r>
            <a:r>
              <a:rPr lang="en-US" sz="2400" b="1" dirty="0" smtClean="0">
                <a:latin typeface="Courier New"/>
                <a:ea typeface="Times New Roman"/>
                <a:cs typeface="Times New Roman"/>
              </a:rPr>
              <a:t>(a[</a:t>
            </a:r>
            <a:r>
              <a:rPr lang="en-US" sz="2400" b="1" dirty="0" err="1" smtClean="0">
                <a:latin typeface="Courier New"/>
                <a:ea typeface="Times New Roman"/>
                <a:cs typeface="Times New Roman"/>
              </a:rPr>
              <a:t>i</a:t>
            </a:r>
            <a:r>
              <a:rPr lang="en-US" sz="2400" b="1" dirty="0" smtClean="0">
                <a:latin typeface="Courier New"/>
                <a:ea typeface="Times New Roman"/>
                <a:cs typeface="Times New Roman"/>
              </a:rPr>
              <a:t>]);</a:t>
            </a:r>
            <a:endParaRPr lang="ru-RU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Заголовок 1"/>
          <p:cNvSpPr>
            <a:spLocks noGrp="1"/>
          </p:cNvSpPr>
          <p:nvPr>
            <p:ph type="title"/>
          </p:nvPr>
        </p:nvSpPr>
        <p:spPr>
          <a:xfrm>
            <a:off x="782638" y="2643188"/>
            <a:ext cx="8420100" cy="1362075"/>
          </a:xfrm>
        </p:spPr>
        <p:txBody>
          <a:bodyPr/>
          <a:lstStyle/>
          <a:p>
            <a:r>
              <a:rPr lang="ru-RU" dirty="0" smtClean="0"/>
              <a:t>Введение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3050" y="207963"/>
            <a:ext cx="9432478" cy="561975"/>
          </a:xfrm>
        </p:spPr>
        <p:txBody>
          <a:bodyPr/>
          <a:lstStyle/>
          <a:p>
            <a:r>
              <a:rPr lang="ru-RU" dirty="0" smtClean="0"/>
              <a:t>Реализации математических функций. Точность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Настройки, влияющие на точность (</a:t>
            </a:r>
            <a:r>
              <a:rPr lang="en-US" b="1" dirty="0" smtClean="0"/>
              <a:t>ICC</a:t>
            </a:r>
            <a:r>
              <a:rPr lang="ru-RU" b="1" dirty="0" smtClean="0"/>
              <a:t>)</a:t>
            </a:r>
            <a:r>
              <a:rPr lang="en-US" b="1" dirty="0" smtClean="0"/>
              <a:t>:</a:t>
            </a:r>
            <a:endParaRPr lang="ru-RU" b="1" dirty="0" smtClean="0"/>
          </a:p>
          <a:p>
            <a:r>
              <a:rPr lang="en-US" dirty="0" smtClean="0"/>
              <a:t>-</a:t>
            </a:r>
            <a:r>
              <a:rPr lang="en-US" dirty="0" err="1" smtClean="0"/>
              <a:t>fp</a:t>
            </a:r>
            <a:r>
              <a:rPr lang="en-US" dirty="0" smtClean="0"/>
              <a:t>-model</a:t>
            </a:r>
            <a:endParaRPr lang="ru-RU" dirty="0" smtClean="0"/>
          </a:p>
          <a:p>
            <a:r>
              <a:rPr lang="en-US" dirty="0" smtClean="0"/>
              <a:t>-</a:t>
            </a:r>
            <a:r>
              <a:rPr lang="en-US" dirty="0" err="1" smtClean="0"/>
              <a:t>fimf</a:t>
            </a:r>
            <a:r>
              <a:rPr lang="en-US" dirty="0" smtClean="0"/>
              <a:t>-domain-exclusion</a:t>
            </a:r>
            <a:endParaRPr lang="ru-RU" dirty="0" smtClean="0"/>
          </a:p>
          <a:p>
            <a:r>
              <a:rPr lang="en-US" dirty="0" smtClean="0"/>
              <a:t>-</a:t>
            </a:r>
            <a:r>
              <a:rPr lang="en-US" dirty="0" err="1" smtClean="0"/>
              <a:t>fimf</a:t>
            </a:r>
            <a:r>
              <a:rPr lang="en-US" dirty="0" smtClean="0"/>
              <a:t>-precision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Настройки, влияющие на точность (</a:t>
            </a:r>
            <a:r>
              <a:rPr lang="en-US" b="1" dirty="0" smtClean="0"/>
              <a:t>MKL/VML):</a:t>
            </a:r>
          </a:p>
          <a:p>
            <a:r>
              <a:rPr lang="ru-RU" dirty="0" smtClean="0"/>
              <a:t>Режимы </a:t>
            </a:r>
            <a:r>
              <a:rPr lang="en-US" dirty="0" smtClean="0"/>
              <a:t>High Accuracy (HA),</a:t>
            </a:r>
            <a:r>
              <a:rPr lang="ru-RU" dirty="0" smtClean="0"/>
              <a:t> </a:t>
            </a:r>
            <a:r>
              <a:rPr lang="en-US" dirty="0" smtClean="0"/>
              <a:t>Low Accuracy (LA), Enhanced Performance (EP)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Могут быть настроены для конкретного вызова.</a:t>
            </a: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Авторский коллектив</a:t>
            </a:r>
          </a:p>
        </p:txBody>
      </p:sp>
      <p:sp>
        <p:nvSpPr>
          <p:cNvPr id="61443" name="Содержимое 2"/>
          <p:cNvSpPr>
            <a:spLocks noGrp="1"/>
          </p:cNvSpPr>
          <p:nvPr>
            <p:ph idx="1"/>
          </p:nvPr>
        </p:nvSpPr>
        <p:spPr>
          <a:xfrm>
            <a:off x="273050" y="1196975"/>
            <a:ext cx="9437688" cy="4968875"/>
          </a:xfrm>
        </p:spPr>
        <p:txBody>
          <a:bodyPr/>
          <a:lstStyle/>
          <a:p>
            <a:pPr eaLnBrk="1" hangingPunct="1"/>
            <a:r>
              <a:rPr lang="ru-RU" dirty="0" smtClean="0"/>
              <a:t>Мееров Иосиф Борисович, </a:t>
            </a:r>
            <a:br>
              <a:rPr lang="ru-RU" dirty="0" smtClean="0"/>
            </a:br>
            <a:r>
              <a:rPr lang="ru-RU" dirty="0" smtClean="0"/>
              <a:t>к.т.н., доцент, зам. зав. кафедры </a:t>
            </a:r>
            <a:br>
              <a:rPr lang="ru-RU" dirty="0" smtClean="0"/>
            </a:br>
            <a:r>
              <a:rPr lang="ru-RU" dirty="0" smtClean="0"/>
              <a:t>Математического обеспечения ЭВМ факультета ВМК ННГУ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dirty="0" smtClean="0"/>
              <a:t>	</a:t>
            </a:r>
            <a:r>
              <a:rPr lang="en-US" dirty="0" smtClean="0">
                <a:hlinkClick r:id="rId2"/>
              </a:rPr>
              <a:t>meerov@vmk.unn.ru</a:t>
            </a:r>
            <a:r>
              <a:rPr lang="en-US" dirty="0" smtClean="0"/>
              <a:t> </a:t>
            </a:r>
            <a:endParaRPr lang="ru-RU" dirty="0" smtClean="0"/>
          </a:p>
          <a:p>
            <a:pPr eaLnBrk="1" hangingPunct="1">
              <a:buFont typeface="Wingdings" pitchFamily="2" charset="2"/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196975"/>
            <a:ext cx="9029700" cy="4968875"/>
          </a:xfrm>
        </p:spPr>
        <p:txBody>
          <a:bodyPr/>
          <a:lstStyle/>
          <a:p>
            <a:r>
              <a:rPr lang="ru-RU" dirty="0" smtClean="0"/>
              <a:t>Начиная с середины </a:t>
            </a:r>
            <a:r>
              <a:rPr lang="en-US" dirty="0" smtClean="0"/>
              <a:t>XX</a:t>
            </a:r>
            <a:r>
              <a:rPr lang="ru-RU" dirty="0" smtClean="0"/>
              <a:t> века, программирование проделало большой путь и постоянно продолжает развиваться</a:t>
            </a:r>
          </a:p>
          <a:p>
            <a:pPr lvl="1"/>
            <a:r>
              <a:rPr lang="ru-RU" dirty="0" smtClean="0"/>
              <a:t>программирование в машинных кодах, </a:t>
            </a:r>
          </a:p>
          <a:p>
            <a:pPr lvl="1"/>
            <a:r>
              <a:rPr lang="ru-RU" dirty="0" smtClean="0"/>
              <a:t>программирование на ассемблере, </a:t>
            </a:r>
          </a:p>
          <a:p>
            <a:pPr lvl="1"/>
            <a:r>
              <a:rPr lang="ru-RU" dirty="0" smtClean="0"/>
              <a:t>программирование на языках высокого уровня.</a:t>
            </a:r>
          </a:p>
          <a:p>
            <a:r>
              <a:rPr lang="ru-RU" dirty="0" smtClean="0"/>
              <a:t>Оптимизирующие компиляторы (</a:t>
            </a:r>
            <a:r>
              <a:rPr lang="en-US" dirty="0" smtClean="0"/>
              <a:t>Intel C</a:t>
            </a:r>
            <a:r>
              <a:rPr lang="ru-RU" dirty="0" smtClean="0"/>
              <a:t>/</a:t>
            </a:r>
            <a:r>
              <a:rPr lang="en-US" dirty="0" smtClean="0"/>
              <a:t>C</a:t>
            </a:r>
            <a:r>
              <a:rPr lang="ru-RU" dirty="0" smtClean="0"/>
              <a:t>++ </a:t>
            </a:r>
            <a:r>
              <a:rPr lang="en-US" dirty="0" err="1" smtClean="0"/>
              <a:t>Comiler</a:t>
            </a:r>
            <a:r>
              <a:rPr lang="ru-RU" dirty="0" smtClean="0"/>
              <a:t>, </a:t>
            </a:r>
            <a:r>
              <a:rPr lang="en-US" dirty="0" smtClean="0"/>
              <a:t>Intel Fortran Compiler</a:t>
            </a:r>
            <a:r>
              <a:rPr lang="ru-RU" dirty="0" smtClean="0"/>
              <a:t> и др.) умеют </a:t>
            </a:r>
          </a:p>
          <a:p>
            <a:pPr lvl="1"/>
            <a:r>
              <a:rPr lang="ru-RU" i="1" dirty="0" smtClean="0"/>
              <a:t>использовать новые наборы команд</a:t>
            </a:r>
            <a:r>
              <a:rPr lang="en-US" dirty="0" smtClean="0"/>
              <a:t>;</a:t>
            </a:r>
            <a:endParaRPr lang="ru-RU" dirty="0" smtClean="0"/>
          </a:p>
          <a:p>
            <a:pPr lvl="1"/>
            <a:r>
              <a:rPr lang="ru-RU" dirty="0" smtClean="0"/>
              <a:t>генерировать код, </a:t>
            </a:r>
            <a:r>
              <a:rPr lang="ru-RU" b="1" i="1" dirty="0" smtClean="0"/>
              <a:t>ориентированный </a:t>
            </a:r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ru-RU" b="1" i="1" dirty="0" smtClean="0"/>
              <a:t>на современные центральные процессоры</a:t>
            </a:r>
            <a:r>
              <a:rPr lang="ru-RU" dirty="0" smtClean="0"/>
              <a:t>.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title"/>
          </p:nvPr>
        </p:nvSpPr>
        <p:spPr>
          <a:xfrm>
            <a:off x="415925" y="188913"/>
            <a:ext cx="9082088" cy="561975"/>
          </a:xfrm>
          <a:noFill/>
        </p:spPr>
        <p:txBody>
          <a:bodyPr/>
          <a:lstStyle/>
          <a:p>
            <a:pPr eaLnBrk="1" hangingPunct="1"/>
            <a:r>
              <a:rPr lang="ru-RU" dirty="0" smtClean="0"/>
              <a:t>Введение…</a:t>
            </a:r>
          </a:p>
        </p:txBody>
      </p:sp>
      <p:sp>
        <p:nvSpPr>
          <p:cNvPr id="5" name="Штриховая стрелка вправо 4"/>
          <p:cNvSpPr/>
          <p:nvPr/>
        </p:nvSpPr>
        <p:spPr bwMode="auto">
          <a:xfrm flipH="1">
            <a:off x="7113240" y="4581128"/>
            <a:ext cx="2592288" cy="792000"/>
          </a:xfrm>
          <a:prstGeom prst="stripedRightArrow">
            <a:avLst>
              <a:gd name="adj1" fmla="val 65160"/>
              <a:gd name="adj2" fmla="val 52100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/>
              <a:t>Что это значит</a:t>
            </a:r>
            <a:r>
              <a:rPr lang="en-US" b="1" dirty="0" smtClean="0"/>
              <a:t>?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nard MT Condensed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Парадигма </a:t>
            </a:r>
            <a:r>
              <a:rPr lang="en-US" b="1" dirty="0" smtClean="0"/>
              <a:t>SIMD</a:t>
            </a:r>
            <a:r>
              <a:rPr lang="en-US" dirty="0" smtClean="0"/>
              <a:t> – single instruction multiple data</a:t>
            </a:r>
          </a:p>
          <a:p>
            <a:r>
              <a:rPr lang="en-US" dirty="0" smtClean="0"/>
              <a:t>MMX, SSE, SSE2, SSE3…, SSE4, AVX, </a:t>
            </a:r>
            <a:r>
              <a:rPr lang="ru-RU" dirty="0" smtClean="0"/>
              <a:t>векторные расширения </a:t>
            </a:r>
            <a:r>
              <a:rPr lang="en-US" dirty="0" smtClean="0"/>
              <a:t>Intel Xeon Phi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Специальные регистры, специальные векторные инструкции (арифметика, работа с памятью…).</a:t>
            </a:r>
          </a:p>
          <a:p>
            <a:endParaRPr lang="ru-RU" dirty="0" smtClean="0"/>
          </a:p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Как этим воспользоваться</a:t>
            </a:r>
            <a:r>
              <a:rPr lang="en-US" b="1" dirty="0" smtClean="0">
                <a:solidFill>
                  <a:srgbClr val="002060"/>
                </a:solidFill>
              </a:rPr>
              <a:t>?</a:t>
            </a:r>
            <a:endParaRPr lang="ru-RU" b="1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072680" y="2708920"/>
            <a:ext cx="6183087" cy="1495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Заголовок 1"/>
          <p:cNvSpPr>
            <a:spLocks noGrp="1"/>
          </p:cNvSpPr>
          <p:nvPr>
            <p:ph type="title"/>
          </p:nvPr>
        </p:nvSpPr>
        <p:spPr>
          <a:xfrm>
            <a:off x="782638" y="2643188"/>
            <a:ext cx="8420100" cy="1362075"/>
          </a:xfrm>
        </p:spPr>
        <p:txBody>
          <a:bodyPr/>
          <a:lstStyle/>
          <a:p>
            <a:r>
              <a:rPr lang="ru-RU" dirty="0" smtClean="0"/>
              <a:t>Векторные расширения. Краткий обзор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Векторные расширения присутствуют в наборах команд процессоров различных производителей и архитектур. </a:t>
            </a:r>
          </a:p>
          <a:p>
            <a:pPr lvl="1"/>
            <a:r>
              <a:rPr lang="en-US" dirty="0" smtClean="0"/>
              <a:t>Intel: MMX</a:t>
            </a:r>
            <a:r>
              <a:rPr lang="ru-RU" dirty="0" smtClean="0"/>
              <a:t> – </a:t>
            </a:r>
            <a:r>
              <a:rPr lang="en-US" dirty="0" smtClean="0"/>
              <a:t>SSE</a:t>
            </a:r>
            <a:r>
              <a:rPr lang="ru-RU" dirty="0" smtClean="0"/>
              <a:t> – </a:t>
            </a:r>
            <a:r>
              <a:rPr lang="en-US" dirty="0" smtClean="0"/>
              <a:t>SSE</a:t>
            </a:r>
            <a:r>
              <a:rPr lang="ru-RU" dirty="0" smtClean="0"/>
              <a:t>2 – </a:t>
            </a:r>
            <a:r>
              <a:rPr lang="en-US" dirty="0" smtClean="0"/>
              <a:t>SSE</a:t>
            </a:r>
            <a:r>
              <a:rPr lang="ru-RU" dirty="0" smtClean="0"/>
              <a:t>3 – </a:t>
            </a:r>
            <a:r>
              <a:rPr lang="en-US" dirty="0" smtClean="0"/>
              <a:t>SSE</a:t>
            </a:r>
            <a:r>
              <a:rPr lang="ru-RU" dirty="0" smtClean="0"/>
              <a:t>4 – </a:t>
            </a:r>
            <a:r>
              <a:rPr lang="en-US" dirty="0" smtClean="0"/>
              <a:t>AVX – </a:t>
            </a:r>
            <a:r>
              <a:rPr lang="ru-RU" dirty="0" smtClean="0"/>
              <a:t>расширения в </a:t>
            </a:r>
            <a:r>
              <a:rPr lang="en-US" dirty="0" err="1" smtClean="0"/>
              <a:t>XeonPhi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AMD: </a:t>
            </a:r>
            <a:r>
              <a:rPr lang="ru-RU" dirty="0" smtClean="0"/>
              <a:t>3</a:t>
            </a:r>
            <a:r>
              <a:rPr lang="en-US" dirty="0" err="1" smtClean="0"/>
              <a:t>DNow</a:t>
            </a:r>
            <a:r>
              <a:rPr lang="ru-RU" dirty="0" smtClean="0"/>
              <a:t>!</a:t>
            </a:r>
            <a:endParaRPr lang="en-US" dirty="0" smtClean="0"/>
          </a:p>
          <a:p>
            <a:pPr lvl="1"/>
            <a:r>
              <a:rPr lang="en-US" dirty="0" smtClean="0"/>
              <a:t>ARM:</a:t>
            </a:r>
            <a:r>
              <a:rPr lang="ru-RU" dirty="0" smtClean="0"/>
              <a:t> </a:t>
            </a:r>
            <a:r>
              <a:rPr lang="en-US" dirty="0" smtClean="0"/>
              <a:t>NEON (</a:t>
            </a:r>
            <a:r>
              <a:rPr lang="ru-RU" dirty="0" smtClean="0"/>
              <a:t>во встраиваемых системах)</a:t>
            </a:r>
            <a:endParaRPr lang="en-US" dirty="0" smtClean="0"/>
          </a:p>
          <a:p>
            <a:r>
              <a:rPr lang="ru-RU" dirty="0" smtClean="0"/>
              <a:t>Рассмотрим кратко векторные расширения, реализованные в </a:t>
            </a:r>
            <a:r>
              <a:rPr lang="en-US" dirty="0" smtClean="0"/>
              <a:t>Intel Xeon Phi</a:t>
            </a:r>
            <a:r>
              <a:rPr lang="ru-RU" dirty="0" smtClean="0"/>
              <a:t>, чтобы составить общее впечатление о сути вопроса для лучшего понимания того, как соотносится расчетный код на </a:t>
            </a:r>
            <a:r>
              <a:rPr lang="en-US" dirty="0" smtClean="0"/>
              <a:t>C</a:t>
            </a:r>
            <a:r>
              <a:rPr lang="ru-RU" dirty="0" smtClean="0"/>
              <a:t>/</a:t>
            </a:r>
            <a:r>
              <a:rPr lang="en-US" dirty="0" smtClean="0"/>
              <a:t>C</a:t>
            </a:r>
            <a:r>
              <a:rPr lang="ru-RU" dirty="0" smtClean="0"/>
              <a:t>++ и машинный/ассемблерный коды, порождаемые компилятором.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Типы данных и регистровый пул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0" y="1196975"/>
            <a:ext cx="9138220" cy="4968875"/>
          </a:xfrm>
        </p:spPr>
        <p:txBody>
          <a:bodyPr/>
          <a:lstStyle/>
          <a:p>
            <a:r>
              <a:rPr lang="ru-RU" sz="2200" dirty="0" smtClean="0"/>
              <a:t>В каждом ядре </a:t>
            </a:r>
            <a:r>
              <a:rPr lang="en-US" sz="2200" dirty="0" smtClean="0"/>
              <a:t>Xeon Phi </a:t>
            </a:r>
            <a:r>
              <a:rPr lang="ru-RU" sz="2200" dirty="0" smtClean="0"/>
              <a:t>сконструирован специальный модуль векторной обработки (</a:t>
            </a:r>
            <a:r>
              <a:rPr lang="en-US" sz="2200" dirty="0" smtClean="0"/>
              <a:t>VPU</a:t>
            </a:r>
            <a:r>
              <a:rPr lang="ru-RU" sz="2200" dirty="0" smtClean="0"/>
              <a:t>, </a:t>
            </a:r>
            <a:r>
              <a:rPr lang="en-US" sz="2200" dirty="0" smtClean="0"/>
              <a:t>vector processor unit</a:t>
            </a:r>
            <a:r>
              <a:rPr lang="ru-RU" sz="2200" dirty="0" smtClean="0"/>
              <a:t>)</a:t>
            </a:r>
          </a:p>
          <a:p>
            <a:pPr lvl="1"/>
            <a:r>
              <a:rPr lang="ru-RU" sz="2200" dirty="0" smtClean="0"/>
              <a:t>32 512-разрядных </a:t>
            </a:r>
            <a:r>
              <a:rPr lang="en-US" sz="2200" dirty="0" err="1" smtClean="0"/>
              <a:t>zmm</a:t>
            </a:r>
            <a:r>
              <a:rPr lang="ru-RU" sz="2200" dirty="0" smtClean="0"/>
              <a:t>-регистра; двукратное увеличение размера по сравнению с </a:t>
            </a:r>
            <a:r>
              <a:rPr lang="en-US" sz="2200" dirty="0" smtClean="0"/>
              <a:t>AVX</a:t>
            </a:r>
            <a:endParaRPr lang="ru-RU" sz="2200" dirty="0" smtClean="0"/>
          </a:p>
          <a:p>
            <a:pPr lvl="1"/>
            <a:r>
              <a:rPr lang="ru-RU" sz="2200" dirty="0" smtClean="0"/>
              <a:t>векторный </a:t>
            </a:r>
            <a:r>
              <a:rPr lang="en-US" sz="2200" dirty="0" smtClean="0"/>
              <a:t>FMA</a:t>
            </a:r>
            <a:r>
              <a:rPr lang="ru-RU" sz="2200" dirty="0" smtClean="0"/>
              <a:t>, </a:t>
            </a:r>
            <a:r>
              <a:rPr lang="ru-RU" sz="2200" dirty="0" err="1" smtClean="0"/>
              <a:t>fused</a:t>
            </a:r>
            <a:r>
              <a:rPr lang="ru-RU" sz="2200" dirty="0" smtClean="0"/>
              <a:t> </a:t>
            </a:r>
            <a:r>
              <a:rPr lang="ru-RU" sz="2200" dirty="0" err="1" smtClean="0"/>
              <a:t>multiply</a:t>
            </a:r>
            <a:r>
              <a:rPr lang="ru-RU" sz="2200" dirty="0" smtClean="0"/>
              <a:t>–</a:t>
            </a:r>
            <a:r>
              <a:rPr lang="ru-RU" sz="2200" dirty="0" err="1" smtClean="0"/>
              <a:t>add</a:t>
            </a:r>
            <a:r>
              <a:rPr lang="en-US" sz="2200" dirty="0" smtClean="0"/>
              <a:t>: </a:t>
            </a:r>
            <a:r>
              <a:rPr lang="en-US" sz="2200" b="1" i="1" dirty="0" smtClean="0"/>
              <a:t>a</a:t>
            </a:r>
            <a:r>
              <a:rPr lang="ru-RU" sz="2200" b="1" i="1" dirty="0" smtClean="0"/>
              <a:t> = </a:t>
            </a:r>
            <a:r>
              <a:rPr lang="en-US" sz="2200" b="1" i="1" dirty="0" smtClean="0"/>
              <a:t>a</a:t>
            </a:r>
            <a:r>
              <a:rPr lang="ru-RU" sz="2200" b="1" i="1" dirty="0" smtClean="0"/>
              <a:t> + </a:t>
            </a:r>
            <a:r>
              <a:rPr lang="en-US" sz="2200" b="1" i="1" dirty="0" smtClean="0"/>
              <a:t>b </a:t>
            </a:r>
            <a:r>
              <a:rPr lang="ru-RU" sz="2200" b="1" i="1" dirty="0" smtClean="0"/>
              <a:t>* </a:t>
            </a:r>
            <a:r>
              <a:rPr lang="en-US" sz="2200" b="1" i="1" dirty="0" smtClean="0"/>
              <a:t>c</a:t>
            </a:r>
            <a:r>
              <a:rPr lang="en-US" sz="2200" dirty="0" smtClean="0"/>
              <a:t> </a:t>
            </a:r>
            <a:br>
              <a:rPr lang="en-US" sz="2200" dirty="0" smtClean="0"/>
            </a:br>
            <a:r>
              <a:rPr lang="ru-RU" sz="2200" dirty="0" smtClean="0"/>
              <a:t>с однократным округлением.</a:t>
            </a:r>
            <a:endParaRPr lang="en-US" sz="2200" dirty="0" smtClean="0"/>
          </a:p>
          <a:p>
            <a:r>
              <a:rPr lang="ru-RU" sz="2200" dirty="0" smtClean="0"/>
              <a:t>Одновременные действия над 16 32-битными целыми числами или 8 64-битными целыми числами или 16 числами с плавающей запятой одинарной точности или 8 числами с плавающей запятой двойной точности. Поддерживаются операции с комплексными данными.</a:t>
            </a:r>
          </a:p>
          <a:p>
            <a:r>
              <a:rPr lang="ru-RU" sz="2200" dirty="0" smtClean="0"/>
              <a:t>Большинство операций – тернарные (2 аргумента и один результат). По некоторым данным это приводит к 20</a:t>
            </a:r>
            <a:r>
              <a:rPr lang="en-US" sz="2200" dirty="0" smtClean="0"/>
              <a:t>%</a:t>
            </a:r>
            <a:r>
              <a:rPr lang="ru-RU" sz="2200" dirty="0" smtClean="0"/>
              <a:t> приросту производительности.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Обзор основных типов операций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Арифметические операции</a:t>
            </a:r>
            <a:r>
              <a:rPr lang="ru-RU" dirty="0" smtClean="0"/>
              <a:t>: сложение, вычитание, умножение, деление, </a:t>
            </a:r>
            <a:r>
              <a:rPr lang="en-US" dirty="0" smtClean="0"/>
              <a:t>FMA</a:t>
            </a:r>
            <a:r>
              <a:rPr lang="ru-RU" dirty="0" smtClean="0"/>
              <a:t> (для вычислений с плавающей запятой).</a:t>
            </a:r>
          </a:p>
          <a:p>
            <a:r>
              <a:rPr lang="ru-RU" b="1" i="1" dirty="0" smtClean="0"/>
              <a:t>Операции преобразования типов</a:t>
            </a:r>
            <a:r>
              <a:rPr lang="ru-RU" dirty="0" smtClean="0"/>
              <a:t>, позволяющие выполнять повышающие и понижающие преобразования согласно определенным правилам (см. [1, 3]).</a:t>
            </a:r>
          </a:p>
          <a:p>
            <a:r>
              <a:rPr lang="ru-RU" b="1" i="1" dirty="0" smtClean="0"/>
              <a:t>Логические операции</a:t>
            </a:r>
            <a:r>
              <a:rPr lang="ru-RU" dirty="0" smtClean="0"/>
              <a:t>, позволяющие выполнять векторные сравнения, находить минимум и максимум и т.д.</a:t>
            </a:r>
          </a:p>
          <a:p>
            <a:r>
              <a:rPr lang="ru-RU" b="1" i="1" dirty="0" smtClean="0"/>
              <a:t>Операции доступа к данным</a:t>
            </a:r>
            <a:r>
              <a:rPr lang="ru-RU" dirty="0" smtClean="0"/>
              <a:t> (загрузка</a:t>
            </a:r>
            <a:r>
              <a:rPr lang="en-US" dirty="0" smtClean="0"/>
              <a:t>/</a:t>
            </a:r>
            <a:r>
              <a:rPr lang="ru-RU" dirty="0" smtClean="0"/>
              <a:t>выгрузка память</a:t>
            </a:r>
            <a:r>
              <a:rPr lang="en-US" dirty="0" smtClean="0"/>
              <a:t>/</a:t>
            </a:r>
            <a:r>
              <a:rPr lang="ru-RU" dirty="0" smtClean="0"/>
              <a:t>регистр</a:t>
            </a:r>
            <a:r>
              <a:rPr lang="en-US" dirty="0" smtClean="0"/>
              <a:t>;</a:t>
            </a:r>
            <a:r>
              <a:rPr lang="ru-RU" dirty="0" smtClean="0"/>
              <a:t> </a:t>
            </a:r>
            <a:r>
              <a:rPr lang="en-US" dirty="0" smtClean="0"/>
              <a:t>scatter</a:t>
            </a:r>
            <a:r>
              <a:rPr lang="ru-RU" dirty="0" smtClean="0"/>
              <a:t>/</a:t>
            </a:r>
            <a:r>
              <a:rPr lang="en-US" dirty="0" smtClean="0"/>
              <a:t>gather</a:t>
            </a:r>
            <a:r>
              <a:rPr lang="ru-RU" dirty="0" smtClean="0"/>
              <a:t>, предвыборка, </a:t>
            </a:r>
            <a:r>
              <a:rPr lang="en-US" dirty="0" smtClean="0"/>
              <a:t>streaming stores</a:t>
            </a:r>
            <a:r>
              <a:rPr lang="ru-RU" dirty="0" smtClean="0"/>
              <a:t>). Могут применяться </a:t>
            </a:r>
            <a:r>
              <a:rPr lang="ru-RU" i="1" dirty="0" smtClean="0"/>
              <a:t>маскирование</a:t>
            </a:r>
            <a:r>
              <a:rPr lang="ru-RU" dirty="0" smtClean="0"/>
              <a:t>, </a:t>
            </a:r>
            <a:r>
              <a:rPr lang="en-US" i="1" dirty="0" smtClean="0"/>
              <a:t>swizzle</a:t>
            </a:r>
            <a:r>
              <a:rPr lang="ru-RU" dirty="0" smtClean="0"/>
              <a:t>, </a:t>
            </a:r>
            <a:r>
              <a:rPr lang="en-US" i="1" dirty="0" smtClean="0"/>
              <a:t>shuffle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tlab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ernard MT Condensed" pitchFamily="18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ernard MT Condensed" pitchFamily="18" charset="0"/>
            <a:cs typeface="Arial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ernard MT Condensed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ernard MT Condensed" pitchFamily="18" charset="0"/>
            <a:cs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_Docs_" ma:contentTypeID="0x009D2185C9FCFC8B4CBBD4366DE921B37E" ma:contentTypeVersion="" ma:contentTypeDescription="" ma:contentTypeScope="" ma:versionID="4f8d2f2d8bc1365aca4f2171db7d5327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3e5d9eca856144ce6ca1da655f95619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ID" minOccurs="0"/>
                <xsd:element ref="ns1:ContentTypeId" minOccurs="0"/>
                <xsd:element ref="ns1:Author" minOccurs="0"/>
                <xsd:element ref="ns1:Editor" minOccurs="0"/>
                <xsd:element ref="ns1:_HasCopyDestinations" minOccurs="0"/>
                <xsd:element ref="ns1:_CopySource" minOccurs="0"/>
                <xsd:element ref="ns1:_ModerationStatus" minOccurs="0"/>
                <xsd:element ref="ns1:_ModerationComments" minOccurs="0"/>
                <xsd:element ref="ns1:FileRef" minOccurs="0"/>
                <xsd:element ref="ns1:FileDirRef" minOccurs="0"/>
                <xsd:element ref="ns1:Last_x0020_Modified" minOccurs="0"/>
                <xsd:element ref="ns1:Created_x0020_Date" minOccurs="0"/>
                <xsd:element ref="ns1:File_x0020_Size" minOccurs="0"/>
                <xsd:element ref="ns1:FSObjType" minOccurs="0"/>
                <xsd:element ref="ns1:CheckedOutUserId" minOccurs="0"/>
                <xsd:element ref="ns1:IsCheckedoutToLocal" minOccurs="0"/>
                <xsd:element ref="ns1:CheckoutUser" minOccurs="0"/>
                <xsd:element ref="ns1:UniqueId" minOccurs="0"/>
                <xsd:element ref="ns1:ProgId" minOccurs="0"/>
                <xsd:element ref="ns1:ScopeId" minOccurs="0"/>
                <xsd:element ref="ns1:VirusStatus" minOccurs="0"/>
                <xsd:element ref="ns1:CheckedOutTitle" minOccurs="0"/>
                <xsd:element ref="ns1:_CheckinComment" minOccurs="0"/>
                <xsd:element ref="ns1:File_x0020_Type" minOccurs="0"/>
                <xsd:element ref="ns1:HTML_x0020_File_x0020_Type" minOccurs="0"/>
                <xsd:element ref="ns1:_SourceUrl" minOccurs="0"/>
                <xsd:element ref="ns1:_SharedFileIndex" minOccurs="0"/>
                <xsd:element ref="ns1:MetaInfo" minOccurs="0"/>
                <xsd:element ref="ns1:_Level" minOccurs="0"/>
                <xsd:element ref="ns1:_IsCurrentVersion" minOccurs="0"/>
                <xsd:element ref="ns1:owshiddenversion" minOccurs="0"/>
                <xsd:element ref="ns1:_UIVersion" minOccurs="0"/>
                <xsd:element ref="ns1:_UIVersionString" minOccurs="0"/>
                <xsd:element ref="ns1:InstanceID" minOccurs="0"/>
                <xsd:element ref="ns1:Order" minOccurs="0"/>
                <xsd:element ref="ns1:GUID" minOccurs="0"/>
                <xsd:element ref="ns1:WorkflowVersion" minOccurs="0"/>
                <xsd:element ref="ns1:WorkflowInstanceID" minOccurs="0"/>
                <xsd:element ref="ns1:ParentVersionString" minOccurs="0"/>
                <xsd:element ref="ns1:ParentLeafName" minOccurs="0"/>
                <xsd:element ref="ns1:AutoVersionDisabled" minOccurs="0"/>
                <xsd:element ref="ns1:ItemType" minOccurs="0"/>
                <xsd:element ref="ns1:Description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ID" ma:index="0" nillable="true" ma:displayName="ID" ma:internalName="ID" ma:readOnly="true">
      <xsd:simpleType>
        <xsd:restriction base="dms:Unknown"/>
      </xsd:simpleType>
    </xsd:element>
    <xsd:element name="ContentTypeId" ma:index="1" nillable="true" ma:displayName="Content Type ID" ma:hidden="true" ma:internalName="ContentTypeId" ma:readOnly="true">
      <xsd:simpleType>
        <xsd:restriction base="dms:Unknown"/>
      </xsd:simpleType>
    </xsd:element>
    <xsd:element name="Author" ma:index="4" nillable="true" ma:displayName="Created By" ma:list="UserInfo" ma:internalName="Author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" ma:index="6" nillable="true" ma:displayName="Modified By" ma:list="UserInfo" ma:internalName="Editor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HasCopyDestinations" ma:index="7" nillable="true" ma:displayName="Has Copy Destinations" ma:hidden="true" ma:internalName="_HasCopyDestinations" ma:readOnly="true">
      <xsd:simpleType>
        <xsd:restriction base="dms:Boolean"/>
      </xsd:simpleType>
    </xsd:element>
    <xsd:element name="_CopySource" ma:index="8" nillable="true" ma:displayName="Copy Source" ma:internalName="_CopySource" ma:readOnly="true">
      <xsd:simpleType>
        <xsd:restriction base="dms:Text"/>
      </xsd:simpleType>
    </xsd:element>
    <xsd:element name="_ModerationStatus" ma:index="9" nillable="true" ma:displayName="Approval Status" ma:default="0" ma:hidden="true" ma:internalName="_ModerationStatus" ma:readOnly="true">
      <xsd:simpleType>
        <xsd:restriction base="dms:Unknown"/>
      </xsd:simpleType>
    </xsd:element>
    <xsd:element name="_ModerationComments" ma:index="10" nillable="true" ma:displayName="Approver Comments" ma:hidden="true" ma:internalName="_ModerationComments" ma:readOnly="true">
      <xsd:simpleType>
        <xsd:restriction base="dms:Note"/>
      </xsd:simpleType>
    </xsd:element>
    <xsd:element name="FileRef" ma:index="11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DirRef" ma:index="12" nillable="true" ma:displayName="Path" ma:hidden="true" ma:list="Docs" ma:internalName="FileDirRef" ma:readOnly="true" ma:showField="DirName">
      <xsd:simpleType>
        <xsd:restriction base="dms:Lookup"/>
      </xsd:simpleType>
    </xsd:element>
    <xsd:element name="Last_x0020_Modified" ma:index="13" nillable="true" ma:displayName="Modified" ma:format="TRUE" ma:hidden="true" ma:list="Docs" ma:internalName="Last_x0020_Modified" ma:readOnly="true" ma:showField="TimeLastModified">
      <xsd:simpleType>
        <xsd:restriction base="dms:Lookup"/>
      </xsd:simpleType>
    </xsd:element>
    <xsd:element name="Created_x0020_Date" ma:index="14" nillable="true" ma:displayName="Created" ma:format="TRUE" ma:hidden="true" ma:list="Docs" ma:internalName="Created_x0020_Date" ma:readOnly="true" ma:showField="TimeCreated">
      <xsd:simpleType>
        <xsd:restriction base="dms:Lookup"/>
      </xsd:simpleType>
    </xsd:element>
    <xsd:element name="File_x0020_Size" ma:index="15" nillable="true" ma:displayName="File Size" ma:format="TRUE" ma:hidden="true" ma:list="Docs" ma:internalName="File_x0020_Size" ma:readOnly="true" ma:showField="SizeInKB">
      <xsd:simpleType>
        <xsd:restriction base="dms:Lookup"/>
      </xsd:simpleType>
    </xsd:element>
    <xsd:element name="FSObjType" ma:index="16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CheckedOutUserId" ma:index="18" nillable="true" ma:displayName="ID of the User who has the item Checked Out" ma:hidden="true" ma:list="Docs" ma:internalName="CheckedOutUserId" ma:readOnly="true" ma:showField="CheckoutUserId">
      <xsd:simpleType>
        <xsd:restriction base="dms:Lookup"/>
      </xsd:simpleType>
    </xsd:element>
    <xsd:element name="IsCheckedoutToLocal" ma:index="19" nillable="true" ma:displayName="Is Checked out to local" ma:hidden="true" ma:list="Docs" ma:internalName="IsCheckedoutToLocal" ma:readOnly="true" ma:showField="IsCheckoutToLocal">
      <xsd:simpleType>
        <xsd:restriction base="dms:Lookup"/>
      </xsd:simpleType>
    </xsd:element>
    <xsd:element name="CheckoutUser" ma:index="20" nillable="true" ma:displayName="Checked Out To" ma:list="UserInfo" ma:internalName="CheckoutUser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UniqueId" ma:index="22" nillable="true" ma:displayName="Unique Id" ma:hidden="true" ma:list="Docs" ma:internalName="UniqueId" ma:readOnly="true" ma:showField="UniqueId">
      <xsd:simpleType>
        <xsd:restriction base="dms:Lookup"/>
      </xsd:simpleType>
    </xsd:element>
    <xsd:element name="ProgId" ma:index="23" nillable="true" ma:displayName="ProgId" ma:hidden="true" ma:list="Docs" ma:internalName="ProgId" ma:readOnly="true" ma:showField="ProgId">
      <xsd:simpleType>
        <xsd:restriction base="dms:Lookup"/>
      </xsd:simpleType>
    </xsd:element>
    <xsd:element name="ScopeId" ma:index="24" nillable="true" ma:displayName="ScopeId" ma:hidden="true" ma:list="Docs" ma:internalName="ScopeId" ma:readOnly="true" ma:showField="ScopeId">
      <xsd:simpleType>
        <xsd:restriction base="dms:Lookup"/>
      </xsd:simpleType>
    </xsd:element>
    <xsd:element name="VirusStatus" ma:index="25" nillable="true" ma:displayName="Virus Status" ma:format="TRUE" ma:hidden="true" ma:list="Docs" ma:internalName="VirusStatus" ma:readOnly="true" ma:showField="Size">
      <xsd:simpleType>
        <xsd:restriction base="dms:Lookup"/>
      </xsd:simpleType>
    </xsd:element>
    <xsd:element name="CheckedOutTitle" ma:index="26" nillable="true" ma:displayName="Checked Out To" ma:format="TRUE" ma:hidden="true" ma:list="Docs" ma:internalName="CheckedOutTitle" ma:readOnly="true" ma:showField="CheckedOutTitle">
      <xsd:simpleType>
        <xsd:restriction base="dms:Lookup"/>
      </xsd:simpleType>
    </xsd:element>
    <xsd:element name="_CheckinComment" ma:index="27" nillable="true" ma:displayName="Check In Comment" ma:format="TRUE" ma:list="Docs" ma:internalName="_CheckinComment" ma:readOnly="true" ma:showField="CheckinComment">
      <xsd:simpleType>
        <xsd:restriction base="dms:Lookup"/>
      </xsd:simpleType>
    </xsd:element>
    <xsd:element name="File_x0020_Type" ma:index="31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32" nillable="true" ma:displayName="HTML File Type" ma:hidden="true" ma:internalName="HTML_x0020_File_x0020_Type" ma:readOnly="true">
      <xsd:simpleType>
        <xsd:restriction base="dms:Text"/>
      </xsd:simpleType>
    </xsd:element>
    <xsd:element name="_SourceUrl" ma:index="33" nillable="true" ma:displayName="Source Url" ma:hidden="true" ma:internalName="_SourceUrl">
      <xsd:simpleType>
        <xsd:restriction base="dms:Text"/>
      </xsd:simpleType>
    </xsd:element>
    <xsd:element name="_SharedFileIndex" ma:index="34" nillable="true" ma:displayName="Shared File Index" ma:hidden="true" ma:internalName="_SharedFileIndex">
      <xsd:simpleType>
        <xsd:restriction base="dms:Text"/>
      </xsd:simpleType>
    </xsd:element>
    <xsd:element name="MetaInfo" ma:index="44" nillable="true" ma:displayName="Property Bag" ma:hidden="true" ma:list="Docs" ma:internalName="MetaInfo" ma:showField="MetaInfo">
      <xsd:simpleType>
        <xsd:restriction base="dms:Lookup"/>
      </xsd:simpleType>
    </xsd:element>
    <xsd:element name="_Level" ma:index="45" nillable="true" ma:displayName="Level" ma:hidden="true" ma:internalName="_Level" ma:readOnly="true">
      <xsd:simpleType>
        <xsd:restriction base="dms:Unknown"/>
      </xsd:simpleType>
    </xsd:element>
    <xsd:element name="_IsCurrentVersion" ma:index="46" nillable="true" ma:displayName="Is Current Version" ma:hidden="true" ma:internalName="_IsCurrentVersion" ma:readOnly="true">
      <xsd:simpleType>
        <xsd:restriction base="dms:Boolean"/>
      </xsd:simpleType>
    </xsd:element>
    <xsd:element name="owshiddenversion" ma:index="50" nillable="true" ma:displayName="owshiddenversion" ma:hidden="true" ma:internalName="owshiddenversion" ma:readOnly="true">
      <xsd:simpleType>
        <xsd:restriction base="dms:Unknown"/>
      </xsd:simpleType>
    </xsd:element>
    <xsd:element name="_UIVersion" ma:index="51" nillable="true" ma:displayName="UI Version" ma:hidden="true" ma:internalName="_UIVersion" ma:readOnly="true">
      <xsd:simpleType>
        <xsd:restriction base="dms:Unknown"/>
      </xsd:simpleType>
    </xsd:element>
    <xsd:element name="_UIVersionString" ma:index="52" nillable="true" ma:displayName="Version" ma:internalName="_UIVersionString" ma:readOnly="true">
      <xsd:simpleType>
        <xsd:restriction base="dms:Text"/>
      </xsd:simpleType>
    </xsd:element>
    <xsd:element name="InstanceID" ma:index="53" nillable="true" ma:displayName="Instance ID" ma:hidden="true" ma:internalName="InstanceID" ma:readOnly="true">
      <xsd:simpleType>
        <xsd:restriction base="dms:Unknown"/>
      </xsd:simpleType>
    </xsd:element>
    <xsd:element name="Order" ma:index="54" nillable="true" ma:displayName="Order" ma:hidden="true" ma:internalName="Order">
      <xsd:simpleType>
        <xsd:restriction base="dms:Number"/>
      </xsd:simpleType>
    </xsd:element>
    <xsd:element name="GUID" ma:index="55" nillable="true" ma:displayName="GUID" ma:hidden="true" ma:internalName="GUID" ma:readOnly="true">
      <xsd:simpleType>
        <xsd:restriction base="dms:Unknown"/>
      </xsd:simpleType>
    </xsd:element>
    <xsd:element name="WorkflowVersion" ma:index="56" nillable="true" ma:displayName="Workflow Version" ma:hidden="true" ma:internalName="WorkflowVersion" ma:readOnly="true">
      <xsd:simpleType>
        <xsd:restriction base="dms:Unknown"/>
      </xsd:simpleType>
    </xsd:element>
    <xsd:element name="WorkflowInstanceID" ma:index="57" nillable="true" ma:displayName="Workflow Instance ID" ma:hidden="true" ma:internalName="WorkflowInstanceID" ma:readOnly="true">
      <xsd:simpleType>
        <xsd:restriction base="dms:Unknown"/>
      </xsd:simpleType>
    </xsd:element>
    <xsd:element name="ParentVersionString" ma:index="58" nillable="true" ma:displayName="Source Version (Converted Document)" ma:hidden="true" ma:list="Docs" ma:internalName="ParentVersionString" ma:readOnly="true" ma:showField="ParentVersionString">
      <xsd:simpleType>
        <xsd:restriction base="dms:Lookup"/>
      </xsd:simpleType>
    </xsd:element>
    <xsd:element name="ParentLeafName" ma:index="59" nillable="true" ma:displayName="Source Name (Converted Document)" ma:hidden="true" ma:list="Docs" ma:internalName="ParentLeafName" ma:readOnly="true" ma:showField="ParentLeafName">
      <xsd:simpleType>
        <xsd:restriction base="dms:Lookup"/>
      </xsd:simpleType>
    </xsd:element>
    <xsd:element name="AutoVersionDisabled" ma:index="60" nillable="true" ma:displayName="AutoVersionDisabled" ma:default="FALSE" ma:hidden="true" ma:internalName="AutoVersionDisabled">
      <xsd:simpleType>
        <xsd:restriction base="dms:Boolean"/>
      </xsd:simpleType>
    </xsd:element>
    <xsd:element name="ItemType" ma:index="61" nillable="true" ma:displayName="ItemType" ma:default="1" ma:hidden="true" ma:internalName="ItemType">
      <xsd:simpleType>
        <xsd:restriction base="dms:Unknown"/>
      </xsd:simpleType>
    </xsd:element>
    <xsd:element name="Description" ma:index="62" nillable="true" ma:displayName="Description" ma:hidden="true" ma:internalName="Description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" ma:displayName="Content Type" ma:readOnly="true"/>
        <xsd:element ref="dc:title" minOccurs="0" maxOccurs="1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_SourceUrl xmlns="http://schemas.microsoft.com/sharepoint/v3" xsi:nil="true"/>
    <AutoVersionDisabled xmlns="http://schemas.microsoft.com/sharepoint/v3">false</AutoVersionDisabled>
    <ItemType xmlns="http://schemas.microsoft.com/sharepoint/v3">1</ItemType>
    <Order xmlns="http://schemas.microsoft.com/sharepoint/v3" xsi:nil="true"/>
    <_SharedFileIndex xmlns="http://schemas.microsoft.com/sharepoint/v3" xsi:nil="true"/>
    <MetaInfo xmlns="http://schemas.microsoft.com/sharepoint/v3" xsi:nil="true"/>
    <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9EECB1F-0A34-48EE-8BA6-1030EDD07C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8614526A-F0EE-4BCE-813E-ACF431E275FD}">
  <ds:schemaRefs>
    <ds:schemaRef ds:uri="http://purl.org/dc/dcmitype/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sharepoint/v3"/>
    <ds:schemaRef ds:uri="http://schemas.microsoft.com/office/2006/documentManagement/type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56102</TotalTime>
  <Words>1523</Words>
  <Application>Microsoft Office PowerPoint</Application>
  <PresentationFormat>Лист A4 (210x297 мм)</PresentationFormat>
  <Paragraphs>236</Paragraphs>
  <Slides>31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31</vt:i4>
      </vt:variant>
    </vt:vector>
  </HeadingPairs>
  <TitlesOfParts>
    <vt:vector size="38" baseType="lpstr">
      <vt:lpstr>Arial</vt:lpstr>
      <vt:lpstr>Wingdings</vt:lpstr>
      <vt:lpstr>Bernard MT Condensed</vt:lpstr>
      <vt:lpstr>Courier New</vt:lpstr>
      <vt:lpstr>Times New Roman</vt:lpstr>
      <vt:lpstr>itlab</vt:lpstr>
      <vt:lpstr>1_Оформление по умолчанию</vt:lpstr>
      <vt:lpstr>Лекция №4  Векторные расширения Intel Xeon Phi</vt:lpstr>
      <vt:lpstr>Содержание</vt:lpstr>
      <vt:lpstr>Введение</vt:lpstr>
      <vt:lpstr>Введение…</vt:lpstr>
      <vt:lpstr>Введение</vt:lpstr>
      <vt:lpstr>Векторные расширения. Краткий обзор</vt:lpstr>
      <vt:lpstr>Введение</vt:lpstr>
      <vt:lpstr>Типы данных и регистровый пул</vt:lpstr>
      <vt:lpstr>Обзор основных типов операций</vt:lpstr>
      <vt:lpstr>Расширенная поддержка математических функций</vt:lpstr>
      <vt:lpstr>Векторизация в программах  на языке высокого уровня</vt:lpstr>
      <vt:lpstr>Введение</vt:lpstr>
      <vt:lpstr>Способы векторизации</vt:lpstr>
      <vt:lpstr>Векторизация. Используем векторизованные библиотеки</vt:lpstr>
      <vt:lpstr>Векторизация. Используем C/C++ или Fortran в сочетании с оптимизирующим компилятором</vt:lpstr>
      <vt:lpstr>Векторизация. Используем C/C++ или Fortran в сочетании с оптимизирующим компилятором</vt:lpstr>
      <vt:lpstr>Векторизация. Используем C/C++ или Fortran в сочетании с оптимизирующим компилятором</vt:lpstr>
      <vt:lpstr>Векторизация. Используем C/C++ или Fortran в сочетании с оптимизирующим компилятором</vt:lpstr>
      <vt:lpstr>Векторизация. Используем C/C++ или Fortran в сочетании с оптимизирующим компилятором</vt:lpstr>
      <vt:lpstr>Векторизация. Используем ключи  и директивы компилятора</vt:lpstr>
      <vt:lpstr>Векторизация. Используем ключи  и директивы компилятора</vt:lpstr>
      <vt:lpstr>Векторизация. Array Notation и Elemental Function в рамках технологии Intel Cilk Plus</vt:lpstr>
      <vt:lpstr>Векторизация. Array Notation и Elemental Function в рамках технологии Intel Cilk Plus</vt:lpstr>
      <vt:lpstr>Векторизация. Интринсики и ассемблер</vt:lpstr>
      <vt:lpstr>Векторизация  и математические функции</vt:lpstr>
      <vt:lpstr>Введение</vt:lpstr>
      <vt:lpstr>Пример</vt:lpstr>
      <vt:lpstr>Реализации математических функций</vt:lpstr>
      <vt:lpstr>Реализации математических функций</vt:lpstr>
      <vt:lpstr>Реализации математических функций. Точность</vt:lpstr>
      <vt:lpstr>Авторский коллектив</vt:lpstr>
    </vt:vector>
  </TitlesOfParts>
  <Company>Нижегородский университет им. Н.И. Лобачевского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Частотная фильтрация изображений (быстрое преобразование Фурье).</dc:title>
  <dc:creator>Alexey A. Sidnev</dc:creator>
  <dc:description>Версия 1.3 от 07.11.2010</dc:description>
  <cp:lastModifiedBy>Alexander V. Sysoyev</cp:lastModifiedBy>
  <cp:revision>2054</cp:revision>
  <cp:lastPrinted>2010-11-13T16:48:04Z</cp:lastPrinted>
  <dcterms:created xsi:type="dcterms:W3CDTF">2004-08-14T10:27:56Z</dcterms:created>
  <dcterms:modified xsi:type="dcterms:W3CDTF">2013-12-30T15:03:35Z</dcterms:modified>
</cp:coreProperties>
</file>