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48"/>
  </p:notesMasterIdLst>
  <p:handoutMasterIdLst>
    <p:handoutMasterId r:id="rId49"/>
  </p:handoutMasterIdLst>
  <p:sldIdLst>
    <p:sldId id="610" r:id="rId2"/>
    <p:sldId id="496" r:id="rId3"/>
    <p:sldId id="606" r:id="rId4"/>
    <p:sldId id="598" r:id="rId5"/>
    <p:sldId id="566" r:id="rId6"/>
    <p:sldId id="567" r:id="rId7"/>
    <p:sldId id="495" r:id="rId8"/>
    <p:sldId id="497" r:id="rId9"/>
    <p:sldId id="498" r:id="rId10"/>
    <p:sldId id="577" r:id="rId11"/>
    <p:sldId id="561" r:id="rId12"/>
    <p:sldId id="568" r:id="rId13"/>
    <p:sldId id="569" r:id="rId14"/>
    <p:sldId id="571" r:id="rId15"/>
    <p:sldId id="570" r:id="rId16"/>
    <p:sldId id="572" r:id="rId17"/>
    <p:sldId id="573" r:id="rId18"/>
    <p:sldId id="575" r:id="rId19"/>
    <p:sldId id="563" r:id="rId20"/>
    <p:sldId id="576" r:id="rId21"/>
    <p:sldId id="578" r:id="rId22"/>
    <p:sldId id="579" r:id="rId23"/>
    <p:sldId id="580" r:id="rId24"/>
    <p:sldId id="581" r:id="rId25"/>
    <p:sldId id="594" r:id="rId26"/>
    <p:sldId id="607" r:id="rId27"/>
    <p:sldId id="608" r:id="rId28"/>
    <p:sldId id="604" r:id="rId29"/>
    <p:sldId id="596" r:id="rId30"/>
    <p:sldId id="582" r:id="rId31"/>
    <p:sldId id="583" r:id="rId32"/>
    <p:sldId id="584" r:id="rId33"/>
    <p:sldId id="585" r:id="rId34"/>
    <p:sldId id="586" r:id="rId35"/>
    <p:sldId id="587" r:id="rId36"/>
    <p:sldId id="605" r:id="rId37"/>
    <p:sldId id="590" r:id="rId38"/>
    <p:sldId id="591" r:id="rId39"/>
    <p:sldId id="592" r:id="rId40"/>
    <p:sldId id="593" r:id="rId41"/>
    <p:sldId id="599" r:id="rId42"/>
    <p:sldId id="609" r:id="rId43"/>
    <p:sldId id="601" r:id="rId44"/>
    <p:sldId id="597" r:id="rId45"/>
    <p:sldId id="588" r:id="rId46"/>
    <p:sldId id="611" r:id="rId47"/>
  </p:sldIdLst>
  <p:sldSz cx="9901238" cy="6858000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A0000"/>
    <a:srgbClr val="003366"/>
    <a:srgbClr val="0969CD"/>
    <a:srgbClr val="006600"/>
    <a:srgbClr val="00FF00"/>
    <a:srgbClr val="FF5959"/>
    <a:srgbClr val="FFA7A7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0" autoAdjust="0"/>
    <p:restoredTop sz="89415" autoAdjust="0"/>
  </p:normalViewPr>
  <p:slideViewPr>
    <p:cSldViewPr>
      <p:cViewPr>
        <p:scale>
          <a:sx n="90" d="100"/>
          <a:sy n="90" d="100"/>
        </p:scale>
        <p:origin x="-954" y="-45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9C031F54-1078-420E-B1B8-AECE40F040D6}" type="slidenum">
              <a:rPr lang="ru-RU"/>
              <a:pPr/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55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69938"/>
            <a:ext cx="5534025" cy="3833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63C38589-DF52-42E9-AB5A-89BCC116A3B8}" type="slidenum">
              <a:rPr lang="ru-RU"/>
              <a:pPr/>
              <a:t>‹#›</a:t>
            </a:fld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36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EBFA0FD-A5A6-42E3-81C8-5B304BD65A67}" type="slidenum">
              <a:rPr lang="ru-RU" altLang="ru-RU" kern="1200" smtClean="0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kern="1200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0BE3D-053C-4EC2-9544-40EE53DDD4B3}" type="slidenum">
              <a:rPr lang="ru-RU"/>
              <a:pPr/>
              <a:t>4</a:t>
            </a:fld>
            <a:endParaRPr lang="ru-RU">
              <a:latin typeface="Times New Roman Cyr" charset="-52"/>
            </a:endParaRPr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69938"/>
            <a:ext cx="5534025" cy="3833812"/>
          </a:xfrm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Приведенная таблица иллюстрирует направление развития архитектур </a:t>
            </a:r>
            <a:r>
              <a:rPr lang="en-US"/>
              <a:t>Intel</a:t>
            </a:r>
            <a:r>
              <a:rPr lang="ru-RU"/>
              <a:t>, соответствующе общей тенденции наращивания производительности за счет использования нескольких уровней параллельности в ЦП – на уровнях использования векторных операций и многих ядер.</a:t>
            </a:r>
          </a:p>
          <a:p>
            <a:r>
              <a:rPr lang="ru-RU"/>
              <a:t>Количество ядер сопроцессора </a:t>
            </a:r>
            <a:r>
              <a:rPr lang="en-US"/>
              <a:t>Intel Xeon Phi </a:t>
            </a:r>
            <a:r>
              <a:rPr lang="ru-RU"/>
              <a:t>требует уделить особое внимания используемой архитектуре памяти и говорит о том, что работа с памятью неизбежно будет узким местом в приложениях, а использование собственной системы векторных операций - о предпочтительности использования возможностей компилятора для векторизации перед использованием </a:t>
            </a:r>
            <a:r>
              <a:rPr lang="en-US"/>
              <a:t>intrinsic</a:t>
            </a:r>
            <a:r>
              <a:rPr lang="ru-RU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850F1-EC0D-48F9-8DD6-D6A5A713C78B}" type="slidenum">
              <a:rPr lang="ru-RU"/>
              <a:pPr/>
              <a:t>8</a:t>
            </a:fld>
            <a:endParaRPr lang="ru-RU">
              <a:latin typeface="Times New Roman Cyr" charset="-52"/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69938"/>
            <a:ext cx="5534025" cy="3833812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полного понимания работы программы с предыдущего слайда необходимы знания из множества разделов ИТ-курсов. Данная лекция посвящена одному аспекту – архитектуре конкретного сопроцессора – </a:t>
            </a:r>
            <a:r>
              <a:rPr lang="en-US"/>
              <a:t>Intel Xeon Phi.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74795-6BE2-41A4-A144-6A7779014D14}" type="slidenum">
              <a:rPr lang="ru-RU"/>
              <a:pPr/>
              <a:t>9</a:t>
            </a:fld>
            <a:endParaRPr lang="ru-RU">
              <a:latin typeface="Times New Roman Cyr" charset="-52"/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69938"/>
            <a:ext cx="5534025" cy="3833812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 слайде приведена типовая структура курса по архитектуре ЭВМ. Жирным выделены аспекты архитектуры, которые будут рассматриваться в лекции (желательно владеть соответствующей терминологией).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D9151-D0F7-40CB-85B5-FAF5EFEA310C}" type="slidenum">
              <a:rPr lang="ru-RU"/>
              <a:pPr/>
              <a:t>43</a:t>
            </a:fld>
            <a:endParaRPr lang="ru-RU">
              <a:latin typeface="Times New Roman Cyr" charset="-52"/>
            </a:endParaRPr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69938"/>
            <a:ext cx="5534025" cy="3833812"/>
          </a:xfrm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Использование 64-разрядных индексов или конверсия int64 &lt;-&gt; fp – медленная реализация данных операций является особенностью реализации.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1050" y="768350"/>
            <a:ext cx="5537200" cy="3836988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763" indent="-309524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098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337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8576" indent="-24762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6054002-6286-4021-8A2F-A88E480C895B}" type="slidenum">
              <a:rPr lang="ru-RU" altLang="ru-RU" kern="1200" smtClean="0">
                <a:solidFill>
                  <a:prstClr val="black"/>
                </a:solidFill>
                <a:ea typeface="+mn-e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altLang="ru-RU" kern="1200" smtClean="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2670" y="6381750"/>
            <a:ext cx="87334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699" y="960438"/>
            <a:ext cx="9436324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699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" name="Picture 13" descr="NNGU_Logo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" y="6092839"/>
            <a:ext cx="72037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324F-5CE9-4DEE-BEC9-C7DDE4819063}" type="slidenum">
              <a:rPr lang="ru-RU"/>
              <a:pPr>
                <a:defRPr/>
              </a:pPr>
              <a:t>‹#›</a:t>
            </a:fld>
            <a:r>
              <a:rPr lang="ru-RU" dirty="0"/>
              <a:t> из </a:t>
            </a:r>
            <a:r>
              <a:rPr lang="en-US" dirty="0"/>
              <a:t>3</a:t>
            </a:r>
            <a:r>
              <a:rPr lang="ru-RU" dirty="0"/>
              <a:t>4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Архитектура </a:t>
            </a:r>
            <a:r>
              <a:rPr lang="en-US" smtClean="0"/>
              <a:t>Intel Xeon Phi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56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2670" y="6381750"/>
            <a:ext cx="87334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699" y="960438"/>
            <a:ext cx="9436324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00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62" y="4406911"/>
            <a:ext cx="8416052" cy="1362075"/>
          </a:xfrm>
        </p:spPr>
        <p:txBody>
          <a:bodyPr anchor="t"/>
          <a:lstStyle>
            <a:lvl1pPr algn="ctr">
              <a:defRPr sz="4000" b="1" cap="none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62" y="2906713"/>
            <a:ext cx="8416052" cy="1500187"/>
          </a:xfrm>
        </p:spPr>
        <p:txBody>
          <a:bodyPr anchor="b"/>
          <a:lstStyle>
            <a:lvl1pPr marL="457200" indent="-457200">
              <a:buFont typeface="+mj-lt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8" y="6161099"/>
            <a:ext cx="68388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33"/>
          <p:cNvSpPr txBox="1">
            <a:spLocks noChangeArrowheads="1"/>
          </p:cNvSpPr>
          <p:nvPr userDrawn="1"/>
        </p:nvSpPr>
        <p:spPr bwMode="auto">
          <a:xfrm>
            <a:off x="3000525" y="6403979"/>
            <a:ext cx="4807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Архитектура </a:t>
            </a:r>
            <a:r>
              <a:rPr lang="ru-RU" sz="1000" dirty="0" err="1" smtClean="0"/>
              <a:t>Intel</a:t>
            </a:r>
            <a:r>
              <a:rPr lang="ru-RU" sz="1000" dirty="0" smtClean="0"/>
              <a:t> </a:t>
            </a:r>
            <a:r>
              <a:rPr lang="ru-RU" sz="1000" dirty="0" err="1" smtClean="0"/>
              <a:t>Xeon</a:t>
            </a:r>
            <a:r>
              <a:rPr lang="ru-RU" sz="1000" dirty="0" smtClean="0"/>
              <a:t> </a:t>
            </a:r>
            <a:r>
              <a:rPr lang="ru-RU" sz="1000" dirty="0" err="1" smtClean="0"/>
              <a:t>Phi</a:t>
            </a:r>
            <a:endParaRPr lang="ru-RU" sz="1000" dirty="0" smtClean="0">
              <a:solidFill>
                <a:srgbClr val="000000"/>
              </a:solidFill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 userDrawn="1"/>
        </p:nvSpPr>
        <p:spPr bwMode="auto">
          <a:xfrm>
            <a:off x="985364" y="6408738"/>
            <a:ext cx="191519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</a:rPr>
              <a:t>Н. Новгород, 20</a:t>
            </a:r>
            <a:r>
              <a:rPr lang="en-US" sz="1000" dirty="0" smtClean="0">
                <a:solidFill>
                  <a:srgbClr val="000000"/>
                </a:solidFill>
              </a:rPr>
              <a:t>1</a:t>
            </a:r>
            <a:r>
              <a:rPr lang="ru-RU" sz="1000" dirty="0" smtClean="0">
                <a:solidFill>
                  <a:srgbClr val="000000"/>
                </a:solidFill>
              </a:rPr>
              <a:t>3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ru-RU" sz="1000" dirty="0" smtClean="0">
                <a:solidFill>
                  <a:srgbClr val="000000"/>
                </a:solidFill>
              </a:rPr>
              <a:t>г.</a:t>
            </a:r>
          </a:p>
          <a:p>
            <a:pPr algn="r" eaLnBrk="1" hangingPunct="1">
              <a:defRPr/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16" name="Text Box 1033"/>
          <p:cNvSpPr txBox="1">
            <a:spLocks noChangeArrowheads="1"/>
          </p:cNvSpPr>
          <p:nvPr userDrawn="1"/>
        </p:nvSpPr>
        <p:spPr bwMode="auto">
          <a:xfrm>
            <a:off x="9280824" y="6454775"/>
            <a:ext cx="49982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6405359E-4B29-4224-8390-DA610758AFD9}" type="slidenum">
              <a:rPr lang="ru-RU" sz="12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ru-RU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3"/>
          <p:cNvSpPr txBox="1">
            <a:spLocks noChangeArrowheads="1"/>
          </p:cNvSpPr>
          <p:nvPr/>
        </p:nvSpPr>
        <p:spPr bwMode="auto">
          <a:xfrm>
            <a:off x="2" y="115889"/>
            <a:ext cx="9940907" cy="14219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Нижегородский государственный университет 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/>
            </a:r>
            <a:b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</a:b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им.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ru-RU" sz="2400" b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Н.И.Лобачевского</a:t>
            </a:r>
          </a:p>
          <a:p>
            <a:pPr algn="ctr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Arial" charset="0"/>
                <a:ea typeface="+mn-ea"/>
              </a:rPr>
              <a:t>Факультет Вычислительной математики и кибернетики</a:t>
            </a:r>
            <a:endParaRPr lang="en-US" sz="2000" b="1" i="1" kern="1200" dirty="0" smtClea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5" name="Picture 13" descr="NNGU_Logo_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6" y="260355"/>
            <a:ext cx="100757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593" y="2130430"/>
            <a:ext cx="841605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186" y="3886200"/>
            <a:ext cx="693086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95064" y="6245225"/>
            <a:ext cx="2310289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2923" y="6245225"/>
            <a:ext cx="3135392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Архитектура </a:t>
            </a:r>
            <a:r>
              <a:rPr lang="en-US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5887" y="6245225"/>
            <a:ext cx="2310289" cy="476250"/>
          </a:xfrm>
        </p:spPr>
        <p:txBody>
          <a:bodyPr/>
          <a:lstStyle>
            <a:lvl1pPr algn="l">
              <a:lnSpc>
                <a:spcPct val="100000"/>
              </a:lnSpc>
              <a:defRPr sz="12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671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2670" y="6381750"/>
            <a:ext cx="87334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1699" y="960438"/>
            <a:ext cx="9436324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1700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pic>
        <p:nvPicPr>
          <p:cNvPr id="7" name="Picture 13" descr="NNGU_Logo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" y="6092826"/>
            <a:ext cx="72037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Н. Новгород, 2013 г.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fld id="{9915324F-5CE9-4DEE-BEC9-C7DDE4819063}" type="slidenum">
              <a:rPr lang="ru-RU" sz="1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из </a:t>
            </a:r>
            <a:r>
              <a:rPr lang="en-US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ru-RU" sz="1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kern="120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Компиляция и запуск приложений на Intel Xeon Phi</a:t>
            </a:r>
            <a:endParaRPr lang="ru-RU" sz="10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5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2925" y="207963"/>
            <a:ext cx="907930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Введение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062" y="1196976"/>
            <a:ext cx="891111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26" y="6408738"/>
            <a:ext cx="2050064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2013 г.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6873" y="6410325"/>
            <a:ext cx="575826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Архитектура </a:t>
            </a:r>
            <a:r>
              <a:rPr lang="en-US" smtClean="0"/>
              <a:t>Intel Xeon Phi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713" y="6408738"/>
            <a:ext cx="9345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50000"/>
              </a:lnSpc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8981D-FA80-4A8E-9421-45BC15FC5798}" type="slidenum">
              <a:rPr lang="ru-RU"/>
              <a:pPr>
                <a:defRPr/>
              </a:pPr>
              <a:t>‹#›</a:t>
            </a:fld>
            <a:r>
              <a:rPr lang="ru-RU" dirty="0"/>
              <a:t> из </a:t>
            </a:r>
            <a:r>
              <a:rPr lang="en-US" dirty="0" smtClean="0"/>
              <a:t>3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972670" y="6381750"/>
            <a:ext cx="8733400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31699" y="960438"/>
            <a:ext cx="9436324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31699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13" descr="NNGU_Logo_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" y="6092837"/>
            <a:ext cx="72037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1" r:id="rId3"/>
    <p:sldLayoutId id="214748368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alin@unn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5915" y="3071813"/>
            <a:ext cx="8416052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 smtClean="0"/>
              <a:t>Лекция №2</a:t>
            </a:r>
            <a:br>
              <a:rPr lang="ru-RU" altLang="ru-RU" sz="2400" dirty="0" smtClean="0"/>
            </a:br>
            <a:r>
              <a:rPr lang="ru-RU" sz="2400" dirty="0" smtClean="0"/>
              <a:t> Архитектура </a:t>
            </a:r>
            <a:r>
              <a:rPr lang="ru-RU" sz="2400" dirty="0" err="1" smtClean="0"/>
              <a:t>Intel</a:t>
            </a:r>
            <a:r>
              <a:rPr lang="ru-RU" sz="2400" dirty="0" smtClean="0"/>
              <a:t> </a:t>
            </a:r>
            <a:r>
              <a:rPr lang="ru-RU" sz="2400" dirty="0" err="1" smtClean="0"/>
              <a:t>Xeon</a:t>
            </a:r>
            <a:r>
              <a:rPr lang="ru-RU" sz="2400" dirty="0" smtClean="0"/>
              <a:t> </a:t>
            </a:r>
            <a:r>
              <a:rPr lang="ru-RU" sz="2400" dirty="0" err="1" smtClean="0"/>
              <a:t>Phi</a:t>
            </a:r>
            <a:endParaRPr lang="ru-RU" altLang="ru-RU" sz="2400" dirty="0" smtClean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419" y="2205038"/>
            <a:ext cx="9042814" cy="46196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Программирование для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 Xeon Phi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191628" y="5591182"/>
            <a:ext cx="44739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Линёв А.В</a:t>
            </a:r>
            <a:r>
              <a:rPr lang="ru-RU" altLang="ru-RU" sz="20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Кафедра программной инженерии</a:t>
            </a:r>
            <a:endParaRPr lang="ru-RU" altLang="ru-RU" sz="20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318389" y="4724400"/>
            <a:ext cx="357491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При поддержке компании </a:t>
            </a:r>
            <a:r>
              <a:rPr lang="en-US" altLang="ru-RU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Intel</a:t>
            </a:r>
            <a:endParaRPr lang="ru-RU" altLang="ru-RU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Архитектура </a:t>
            </a:r>
            <a:r>
              <a:rPr lang="en-US"/>
              <a:t>Intel Xeon Phi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Архитектура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62" name="Содержимое 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641029" name="Содержимое 2"/>
          <p:cNvSpPr>
            <a:spLocks/>
          </p:cNvSpPr>
          <p:nvPr/>
        </p:nvSpPr>
        <p:spPr bwMode="auto">
          <a:xfrm>
            <a:off x="507101" y="5876936"/>
            <a:ext cx="8887049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en-US" sz="1400">
                <a:latin typeface="Verdana" pitchFamily="34" charset="0"/>
              </a:rPr>
              <a:t>TD – </a:t>
            </a:r>
            <a:r>
              <a:rPr lang="ru-RU" sz="1400">
                <a:latin typeface="Verdana" pitchFamily="34" charset="0"/>
              </a:rPr>
              <a:t>Каталог тегов (</a:t>
            </a:r>
            <a:r>
              <a:rPr lang="en-US" sz="1400">
                <a:latin typeface="Verdana" pitchFamily="34" charset="0"/>
              </a:rPr>
              <a:t>Tag Directory), GDDR MC – </a:t>
            </a:r>
            <a:r>
              <a:rPr lang="ru-RU" sz="1400">
                <a:latin typeface="Verdana" pitchFamily="34" charset="0"/>
              </a:rPr>
              <a:t>Контроллер памяти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1114" y="1917708"/>
            <a:ext cx="4912802" cy="3097213"/>
          </a:xfrm>
          <a:prstGeom prst="roundRect">
            <a:avLst/>
          </a:prstGeom>
          <a:noFill/>
          <a:ln w="762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0" name="Прямоугольник 9"/>
          <p:cNvSpPr/>
          <p:nvPr/>
        </p:nvSpPr>
        <p:spPr>
          <a:xfrm>
            <a:off x="3157744" y="1125538"/>
            <a:ext cx="7013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7744" y="1485911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7744" y="1989138"/>
            <a:ext cx="7013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7895" y="1125538"/>
            <a:ext cx="7013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7895" y="1485911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7895" y="1989138"/>
            <a:ext cx="701338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41037" name="TextBox 15"/>
          <p:cNvSpPr txBox="1">
            <a:spLocks noChangeArrowheads="1"/>
          </p:cNvSpPr>
          <p:nvPr/>
        </p:nvSpPr>
        <p:spPr bwMode="auto">
          <a:xfrm>
            <a:off x="3897427" y="1054101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>
                <a:latin typeface="Bernard MT Condensed" pitchFamily="18" charset="0"/>
                <a:cs typeface="Arial" pitchFamily="34" charset="0"/>
              </a:rPr>
              <a:t>...</a:t>
            </a:r>
            <a:endParaRPr lang="ru-RU" sz="2800" b="1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84398" y="1125549"/>
            <a:ext cx="893862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60770" y="1125549"/>
            <a:ext cx="895581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1726876" y="4155371"/>
            <a:ext cx="647700" cy="350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2053479" y="4174274"/>
            <a:ext cx="647700" cy="312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2560574" y="4136462"/>
            <a:ext cx="647700" cy="388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41043" name="TextBox 21"/>
          <p:cNvSpPr txBox="1">
            <a:spLocks noChangeArrowheads="1"/>
          </p:cNvSpPr>
          <p:nvPr/>
        </p:nvSpPr>
        <p:spPr bwMode="auto">
          <a:xfrm rot="-5400000">
            <a:off x="1883393" y="3537277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>
                <a:latin typeface="Bernard MT Condensed" pitchFamily="18" charset="0"/>
                <a:cs typeface="Arial" pitchFamily="34" charset="0"/>
              </a:rPr>
              <a:t>...</a:t>
            </a:r>
            <a:endParaRPr lang="ru-RU" sz="2800" b="1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1726082" y="3146515"/>
            <a:ext cx="649288" cy="350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2052685" y="3165418"/>
            <a:ext cx="649288" cy="312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2559780" y="3127606"/>
            <a:ext cx="649288" cy="388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658" y="2638425"/>
            <a:ext cx="1559101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4658" y="2278074"/>
            <a:ext cx="1559101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7765599" y="3434645"/>
            <a:ext cx="647700" cy="350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7433839" y="3453549"/>
            <a:ext cx="647700" cy="312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6926745" y="3415737"/>
            <a:ext cx="647700" cy="388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41052" name="TextBox 30"/>
          <p:cNvSpPr txBox="1">
            <a:spLocks noChangeArrowheads="1"/>
          </p:cNvSpPr>
          <p:nvPr/>
        </p:nvSpPr>
        <p:spPr bwMode="auto">
          <a:xfrm rot="5400000">
            <a:off x="7733031" y="2830840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>
                <a:latin typeface="Bernard MT Condensed" pitchFamily="18" charset="0"/>
                <a:cs typeface="Arial" pitchFamily="34" charset="0"/>
              </a:rPr>
              <a:t>...</a:t>
            </a:r>
            <a:endParaRPr lang="ru-RU" sz="2800" b="1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7765599" y="2426584"/>
            <a:ext cx="647700" cy="3506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7433839" y="2445487"/>
            <a:ext cx="647700" cy="3128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926745" y="2407675"/>
            <a:ext cx="647700" cy="3884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01263" y="4365636"/>
            <a:ext cx="1559102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01263" y="4006850"/>
            <a:ext cx="1559102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5107045" y="5446724"/>
            <a:ext cx="701338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5107045" y="5086361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>
            <a:off x="5107045" y="4581536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6317197" y="5446724"/>
            <a:ext cx="701338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Ядро</a:t>
            </a:r>
          </a:p>
        </p:txBody>
      </p:sp>
      <p:sp>
        <p:nvSpPr>
          <p:cNvPr id="41" name="Прямоугольник 40"/>
          <p:cNvSpPr/>
          <p:nvPr/>
        </p:nvSpPr>
        <p:spPr>
          <a:xfrm rot="10800000">
            <a:off x="6317197" y="5086361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L2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6317197" y="4581536"/>
            <a:ext cx="70133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TD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41064" name="TextBox 42"/>
          <p:cNvSpPr txBox="1">
            <a:spLocks noChangeArrowheads="1"/>
          </p:cNvSpPr>
          <p:nvPr/>
        </p:nvSpPr>
        <p:spPr bwMode="auto">
          <a:xfrm rot="10800000">
            <a:off x="5818968" y="5089059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1">
                <a:latin typeface="Bernard MT Condensed" pitchFamily="18" charset="0"/>
                <a:cs typeface="Arial" pitchFamily="34" charset="0"/>
              </a:rPr>
              <a:t>...</a:t>
            </a:r>
            <a:endParaRPr lang="ru-RU" sz="2800" b="1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0800000">
            <a:off x="4092861" y="5086350"/>
            <a:ext cx="857763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0800000">
            <a:off x="3157744" y="5086350"/>
            <a:ext cx="857763" cy="719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GDDR MC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1807" y="1341449"/>
            <a:ext cx="2028379" cy="720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ysClr val="windowText" lastClr="000000"/>
                </a:solidFill>
              </a:rPr>
              <a:t>Клиентская логика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PCI Express (SBOX)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641068" name="Овал 46"/>
          <p:cNvSpPr>
            <a:spLocks noChangeArrowheads="1"/>
          </p:cNvSpPr>
          <p:nvPr/>
        </p:nvSpPr>
        <p:spPr bwMode="auto">
          <a:xfrm>
            <a:off x="2533760" y="3214699"/>
            <a:ext cx="156426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69" name="Овал 47"/>
          <p:cNvSpPr>
            <a:spLocks noChangeArrowheads="1"/>
          </p:cNvSpPr>
          <p:nvPr/>
        </p:nvSpPr>
        <p:spPr bwMode="auto">
          <a:xfrm>
            <a:off x="2533760" y="4222761"/>
            <a:ext cx="156426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0" name="Овал 48"/>
          <p:cNvSpPr>
            <a:spLocks noChangeArrowheads="1"/>
          </p:cNvSpPr>
          <p:nvPr/>
        </p:nvSpPr>
        <p:spPr bwMode="auto">
          <a:xfrm>
            <a:off x="2533760" y="2709863"/>
            <a:ext cx="156426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1" name="Овал 49"/>
          <p:cNvSpPr>
            <a:spLocks noChangeArrowheads="1"/>
          </p:cNvSpPr>
          <p:nvPr/>
        </p:nvSpPr>
        <p:spPr bwMode="auto">
          <a:xfrm>
            <a:off x="2533760" y="2349511"/>
            <a:ext cx="156426" cy="1444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2" name="Овал 50"/>
          <p:cNvSpPr>
            <a:spLocks noChangeArrowheads="1"/>
          </p:cNvSpPr>
          <p:nvPr/>
        </p:nvSpPr>
        <p:spPr bwMode="auto">
          <a:xfrm>
            <a:off x="3391523" y="1846263"/>
            <a:ext cx="156425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3" name="Овал 51"/>
          <p:cNvSpPr>
            <a:spLocks noChangeArrowheads="1"/>
          </p:cNvSpPr>
          <p:nvPr/>
        </p:nvSpPr>
        <p:spPr bwMode="auto">
          <a:xfrm>
            <a:off x="4560420" y="1846263"/>
            <a:ext cx="156425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4" name="Овал 52"/>
          <p:cNvSpPr>
            <a:spLocks noChangeArrowheads="1"/>
          </p:cNvSpPr>
          <p:nvPr/>
        </p:nvSpPr>
        <p:spPr bwMode="auto">
          <a:xfrm>
            <a:off x="5574609" y="1846263"/>
            <a:ext cx="156425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5" name="Овал 53"/>
          <p:cNvSpPr>
            <a:spLocks noChangeArrowheads="1"/>
          </p:cNvSpPr>
          <p:nvPr/>
        </p:nvSpPr>
        <p:spPr bwMode="auto">
          <a:xfrm>
            <a:off x="6509721" y="1846263"/>
            <a:ext cx="156425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6" name="Овал 54"/>
          <p:cNvSpPr>
            <a:spLocks noChangeArrowheads="1"/>
          </p:cNvSpPr>
          <p:nvPr/>
        </p:nvSpPr>
        <p:spPr bwMode="auto">
          <a:xfrm>
            <a:off x="7444838" y="2565411"/>
            <a:ext cx="156425" cy="1444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7" name="Овал 55"/>
          <p:cNvSpPr>
            <a:spLocks noChangeArrowheads="1"/>
          </p:cNvSpPr>
          <p:nvPr/>
        </p:nvSpPr>
        <p:spPr bwMode="auto">
          <a:xfrm>
            <a:off x="7444838" y="3573463"/>
            <a:ext cx="156425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8" name="Овал 56"/>
          <p:cNvSpPr>
            <a:spLocks noChangeArrowheads="1"/>
          </p:cNvSpPr>
          <p:nvPr/>
        </p:nvSpPr>
        <p:spPr bwMode="auto">
          <a:xfrm>
            <a:off x="7444838" y="4078288"/>
            <a:ext cx="156425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79" name="Овал 57"/>
          <p:cNvSpPr>
            <a:spLocks noChangeArrowheads="1"/>
          </p:cNvSpPr>
          <p:nvPr/>
        </p:nvSpPr>
        <p:spPr bwMode="auto">
          <a:xfrm>
            <a:off x="7444838" y="4438661"/>
            <a:ext cx="156425" cy="1428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80" name="Овал 58"/>
          <p:cNvSpPr>
            <a:spLocks noChangeArrowheads="1"/>
          </p:cNvSpPr>
          <p:nvPr/>
        </p:nvSpPr>
        <p:spPr bwMode="auto">
          <a:xfrm>
            <a:off x="6588799" y="4941888"/>
            <a:ext cx="154707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81" name="Овал 59"/>
          <p:cNvSpPr>
            <a:spLocks noChangeArrowheads="1"/>
          </p:cNvSpPr>
          <p:nvPr/>
        </p:nvSpPr>
        <p:spPr bwMode="auto">
          <a:xfrm>
            <a:off x="5418183" y="4941888"/>
            <a:ext cx="156426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82" name="Овал 60"/>
          <p:cNvSpPr>
            <a:spLocks noChangeArrowheads="1"/>
          </p:cNvSpPr>
          <p:nvPr/>
        </p:nvSpPr>
        <p:spPr bwMode="auto">
          <a:xfrm>
            <a:off x="4483061" y="4941888"/>
            <a:ext cx="156426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83" name="Овал 61"/>
          <p:cNvSpPr>
            <a:spLocks noChangeArrowheads="1"/>
          </p:cNvSpPr>
          <p:nvPr/>
        </p:nvSpPr>
        <p:spPr bwMode="auto">
          <a:xfrm>
            <a:off x="3547949" y="4941888"/>
            <a:ext cx="154707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41084" name="Овал 62"/>
          <p:cNvSpPr>
            <a:spLocks noChangeArrowheads="1"/>
          </p:cNvSpPr>
          <p:nvPr/>
        </p:nvSpPr>
        <p:spPr bwMode="auto">
          <a:xfrm>
            <a:off x="2690186" y="1989138"/>
            <a:ext cx="154707" cy="14446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Архитектура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654396" name="Rectangle 6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До 61 процессорных ядер</a:t>
            </a:r>
          </a:p>
          <a:p>
            <a:pPr>
              <a:lnSpc>
                <a:spcPct val="80000"/>
              </a:lnSpc>
            </a:pPr>
            <a:r>
              <a:rPr lang="ru-RU" sz="2000"/>
              <a:t>Высокопроизводительная кольцевая шина</a:t>
            </a:r>
          </a:p>
          <a:p>
            <a:pPr>
              <a:lnSpc>
                <a:spcPct val="80000"/>
              </a:lnSpc>
            </a:pPr>
            <a:r>
              <a:rPr lang="ru-RU" sz="2000"/>
              <a:t>8 контроллеров памяти обслуживают 16 каналов GDDR5</a:t>
            </a:r>
          </a:p>
          <a:p>
            <a:pPr>
              <a:lnSpc>
                <a:spcPct val="80000"/>
              </a:lnSpc>
            </a:pPr>
            <a:r>
              <a:rPr lang="ru-RU" sz="2000"/>
              <a:t>Отдельный компонент реализует клиентскую логику PCI Express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5440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85" y="2643182"/>
            <a:ext cx="6110920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Исполнительное ядро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r>
              <a:rPr lang="ru-RU" sz="3200" dirty="0"/>
              <a:t>…</a:t>
            </a:r>
          </a:p>
        </p:txBody>
      </p:sp>
      <p:sp>
        <p:nvSpPr>
          <p:cNvPr id="658440" name="Rectangle 8"/>
          <p:cNvSpPr>
            <a:spLocks noGrp="1" noChangeArrowheads="1"/>
          </p:cNvSpPr>
          <p:nvPr>
            <p:ph idx="1"/>
          </p:nvPr>
        </p:nvSpPr>
        <p:spPr>
          <a:xfrm>
            <a:off x="5022056" y="1196976"/>
            <a:ext cx="4384119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Выполняет выборку и декодирование инструкций 4 аппаратных потоков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Поддерживает выполнение 32- и 64-битного кода, совместимого с архитектурой Intel64</a:t>
            </a:r>
          </a:p>
          <a:p>
            <a:pPr>
              <a:lnSpc>
                <a:spcPct val="80000"/>
              </a:lnSpc>
            </a:pPr>
            <a:r>
              <a:rPr lang="ru-RU" sz="2200" dirty="0"/>
              <a:t>Ядро содержит 2 конвейера (U-конвейер и V-конвейер) и может выполнять 2 инструкции за такт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V-конвейер способен выполнять не все типы инструкций, возможность параллельного выполнения команд на U- и V-конвейерах задается набором правил</a:t>
            </a:r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271601" y="981086"/>
            <a:ext cx="4601670" cy="4608513"/>
          </a:xfrm>
          <a:prstGeom prst="roundRect">
            <a:avLst>
              <a:gd name="adj" fmla="val 233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5376" y="1125538"/>
            <a:ext cx="4132392" cy="431800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Блок декодирования инструкций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05381" y="1844686"/>
            <a:ext cx="1560820" cy="1008063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Блок обработки скаляров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05381" y="3141669"/>
            <a:ext cx="1560820" cy="7207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Скалярные регистры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2611108" y="1701811"/>
            <a:ext cx="2026659" cy="2303463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767539" y="1844686"/>
            <a:ext cx="1715527" cy="1008063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Блок обработки векторов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767539" y="3141669"/>
            <a:ext cx="1715527" cy="7207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Векторные регистры</a:t>
            </a:r>
          </a:p>
        </p:txBody>
      </p:sp>
      <p:cxnSp>
        <p:nvCxnSpPr>
          <p:cNvPr id="658448" name="Прямая со стрелкой 16"/>
          <p:cNvCxnSpPr>
            <a:cxnSpLocks noChangeShapeType="1"/>
          </p:cNvCxnSpPr>
          <p:nvPr/>
        </p:nvCxnSpPr>
        <p:spPr bwMode="auto">
          <a:xfrm>
            <a:off x="2454682" y="1557349"/>
            <a:ext cx="0" cy="25923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49" name="Прямая со стрелкой 17"/>
          <p:cNvCxnSpPr>
            <a:cxnSpLocks noChangeShapeType="1"/>
          </p:cNvCxnSpPr>
          <p:nvPr/>
        </p:nvCxnSpPr>
        <p:spPr bwMode="auto">
          <a:xfrm>
            <a:off x="1285786" y="1557349"/>
            <a:ext cx="0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50" name="Прямая со стрелкой 19"/>
          <p:cNvCxnSpPr>
            <a:cxnSpLocks noChangeShapeType="1"/>
          </p:cNvCxnSpPr>
          <p:nvPr/>
        </p:nvCxnSpPr>
        <p:spPr bwMode="auto">
          <a:xfrm>
            <a:off x="3625298" y="1557349"/>
            <a:ext cx="0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51" name="Прямая со стрелкой 21"/>
          <p:cNvCxnSpPr>
            <a:cxnSpLocks noChangeShapeType="1"/>
          </p:cNvCxnSpPr>
          <p:nvPr/>
        </p:nvCxnSpPr>
        <p:spPr bwMode="auto">
          <a:xfrm>
            <a:off x="895581" y="2852749"/>
            <a:ext cx="0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52" name="Прямая со стрелкой 22"/>
          <p:cNvCxnSpPr>
            <a:cxnSpLocks noChangeShapeType="1"/>
          </p:cNvCxnSpPr>
          <p:nvPr/>
        </p:nvCxnSpPr>
        <p:spPr bwMode="auto">
          <a:xfrm>
            <a:off x="4015502" y="2852749"/>
            <a:ext cx="0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53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1675996" y="3070225"/>
            <a:ext cx="1559101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8454" name="Прямая со стрелкой 27"/>
          <p:cNvCxnSpPr>
            <a:cxnSpLocks noChangeShapeType="1"/>
          </p:cNvCxnSpPr>
          <p:nvPr/>
        </p:nvCxnSpPr>
        <p:spPr bwMode="auto">
          <a:xfrm flipV="1">
            <a:off x="1675991" y="2852749"/>
            <a:ext cx="0" cy="217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8455" name="Прямая со стрелкой 28"/>
          <p:cNvCxnSpPr>
            <a:cxnSpLocks noChangeShapeType="1"/>
          </p:cNvCxnSpPr>
          <p:nvPr/>
        </p:nvCxnSpPr>
        <p:spPr bwMode="auto">
          <a:xfrm flipV="1">
            <a:off x="3235092" y="2852749"/>
            <a:ext cx="0" cy="217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8456" name="Прямая со стрелкой 29"/>
          <p:cNvCxnSpPr>
            <a:cxnSpLocks noChangeShapeType="1"/>
          </p:cNvCxnSpPr>
          <p:nvPr/>
        </p:nvCxnSpPr>
        <p:spPr bwMode="auto">
          <a:xfrm>
            <a:off x="3625298" y="3862388"/>
            <a:ext cx="0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57" name="Прямая со стрелкой 30"/>
          <p:cNvCxnSpPr>
            <a:cxnSpLocks noChangeShapeType="1"/>
          </p:cNvCxnSpPr>
          <p:nvPr/>
        </p:nvCxnSpPr>
        <p:spPr bwMode="auto">
          <a:xfrm>
            <a:off x="1285786" y="3862388"/>
            <a:ext cx="0" cy="2873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3" name="Скругленный прямоугольник 32"/>
          <p:cNvSpPr/>
          <p:nvPr/>
        </p:nvSpPr>
        <p:spPr bwMode="auto">
          <a:xfrm>
            <a:off x="505376" y="4149725"/>
            <a:ext cx="4132392" cy="647700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32 Кб </a:t>
            </a:r>
            <a:r>
              <a:rPr lang="ru-RU" dirty="0" err="1">
                <a:latin typeface="+mn-lt"/>
                <a:cs typeface="Arial" charset="0"/>
              </a:rPr>
              <a:t>кеш</a:t>
            </a:r>
            <a:r>
              <a:rPr lang="ru-RU" dirty="0">
                <a:latin typeface="+mn-lt"/>
                <a:cs typeface="Arial" charset="0"/>
              </a:rPr>
              <a:t> инструкций</a:t>
            </a:r>
            <a:r>
              <a:rPr lang="en-US" dirty="0">
                <a:latin typeface="+mn-lt"/>
                <a:cs typeface="Arial" charset="0"/>
              </a:rPr>
              <a:t> L1</a:t>
            </a:r>
          </a:p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32 Кб </a:t>
            </a:r>
            <a:r>
              <a:rPr lang="ru-RU" dirty="0" err="1">
                <a:latin typeface="+mn-lt"/>
                <a:cs typeface="Arial" charset="0"/>
              </a:rPr>
              <a:t>кеш</a:t>
            </a:r>
            <a:r>
              <a:rPr lang="ru-RU" dirty="0">
                <a:latin typeface="+mn-lt"/>
                <a:cs typeface="Arial" charset="0"/>
              </a:rPr>
              <a:t> данных L1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05376" y="5086361"/>
            <a:ext cx="4132392" cy="35877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Интерфейс КШ (512 Кб </a:t>
            </a:r>
            <a:r>
              <a:rPr lang="en-US" dirty="0">
                <a:latin typeface="+mn-lt"/>
                <a:cs typeface="Arial" charset="0"/>
              </a:rPr>
              <a:t>L</a:t>
            </a:r>
            <a:r>
              <a:rPr lang="ru-RU" dirty="0">
                <a:latin typeface="+mn-lt"/>
                <a:cs typeface="Arial" charset="0"/>
              </a:rPr>
              <a:t>2, </a:t>
            </a:r>
            <a:r>
              <a:rPr lang="en-US" dirty="0">
                <a:latin typeface="+mn-lt"/>
                <a:cs typeface="Arial" charset="0"/>
              </a:rPr>
              <a:t>TD</a:t>
            </a:r>
            <a:r>
              <a:rPr lang="ru-RU" dirty="0">
                <a:latin typeface="+mn-lt"/>
                <a:cs typeface="Arial" charset="0"/>
              </a:rPr>
              <a:t>) </a:t>
            </a:r>
          </a:p>
        </p:txBody>
      </p:sp>
      <p:cxnSp>
        <p:nvCxnSpPr>
          <p:cNvPr id="658460" name="Прямая со стрелкой 34"/>
          <p:cNvCxnSpPr>
            <a:cxnSpLocks noChangeShapeType="1"/>
          </p:cNvCxnSpPr>
          <p:nvPr/>
        </p:nvCxnSpPr>
        <p:spPr bwMode="auto">
          <a:xfrm>
            <a:off x="2454682" y="4797436"/>
            <a:ext cx="0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6" name="Скругленный прямоугольник 35"/>
          <p:cNvSpPr/>
          <p:nvPr/>
        </p:nvSpPr>
        <p:spPr bwMode="auto">
          <a:xfrm>
            <a:off x="505376" y="5734061"/>
            <a:ext cx="4132392" cy="360363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Кольцевая шина</a:t>
            </a:r>
          </a:p>
        </p:txBody>
      </p:sp>
      <p:cxnSp>
        <p:nvCxnSpPr>
          <p:cNvPr id="658462" name="Прямая со стрелкой 36"/>
          <p:cNvCxnSpPr>
            <a:cxnSpLocks noChangeShapeType="1"/>
          </p:cNvCxnSpPr>
          <p:nvPr/>
        </p:nvCxnSpPr>
        <p:spPr bwMode="auto">
          <a:xfrm>
            <a:off x="2454682" y="5445136"/>
            <a:ext cx="0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63" name="Прямая со стрелкой 37"/>
          <p:cNvCxnSpPr>
            <a:cxnSpLocks noChangeShapeType="1"/>
          </p:cNvCxnSpPr>
          <p:nvPr/>
        </p:nvCxnSpPr>
        <p:spPr bwMode="auto">
          <a:xfrm>
            <a:off x="0" y="5949950"/>
            <a:ext cx="489906" cy="1588"/>
          </a:xfrm>
          <a:prstGeom prst="straightConnector1">
            <a:avLst/>
          </a:prstGeom>
          <a:noFill/>
          <a:ln w="38100" cmpd="dbl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58464" name="Прямая со стрелкой 41"/>
          <p:cNvCxnSpPr>
            <a:cxnSpLocks noChangeShapeType="1"/>
          </p:cNvCxnSpPr>
          <p:nvPr/>
        </p:nvCxnSpPr>
        <p:spPr bwMode="auto">
          <a:xfrm>
            <a:off x="4637773" y="5949950"/>
            <a:ext cx="546631" cy="0"/>
          </a:xfrm>
          <a:prstGeom prst="straightConnector1">
            <a:avLst/>
          </a:prstGeom>
          <a:noFill/>
          <a:ln w="38100" cmpd="dbl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Исполнительное ядро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Внеочередное выполнение инструкций не поддерживается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Не реализованы команды </a:t>
            </a:r>
            <a:r>
              <a:rPr lang="ru-RU" sz="2400" dirty="0" err="1"/>
              <a:t>Intel</a:t>
            </a:r>
            <a:r>
              <a:rPr lang="ru-RU" sz="2400" dirty="0"/>
              <a:t> </a:t>
            </a:r>
            <a:r>
              <a:rPr lang="ru-RU" sz="2400" dirty="0" err="1"/>
              <a:t>Streaming</a:t>
            </a:r>
            <a:r>
              <a:rPr lang="ru-RU" sz="2400" dirty="0"/>
              <a:t> SIMD </a:t>
            </a:r>
            <a:r>
              <a:rPr lang="ru-RU" sz="2400" dirty="0" err="1"/>
              <a:t>Extensions</a:t>
            </a:r>
            <a:r>
              <a:rPr lang="ru-RU" sz="2400" dirty="0"/>
              <a:t> (SSE), MMX и </a:t>
            </a:r>
            <a:r>
              <a:rPr lang="ru-RU" sz="2400" dirty="0" err="1"/>
              <a:t>Advanced</a:t>
            </a:r>
            <a:r>
              <a:rPr lang="ru-RU" sz="2400" dirty="0"/>
              <a:t> </a:t>
            </a:r>
            <a:r>
              <a:rPr lang="ru-RU" sz="2400" dirty="0" err="1"/>
              <a:t>Vector</a:t>
            </a:r>
            <a:r>
              <a:rPr lang="ru-RU" sz="2400" dirty="0"/>
              <a:t> </a:t>
            </a:r>
            <a:r>
              <a:rPr lang="ru-RU" sz="2400" dirty="0" err="1"/>
              <a:t>Extensions</a:t>
            </a:r>
            <a:r>
              <a:rPr lang="ru-RU" sz="2400" dirty="0"/>
              <a:t> (AVX)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Включает по 32 Кб</a:t>
            </a:r>
            <a:br>
              <a:rPr lang="ru-RU" sz="2400" dirty="0"/>
            </a:br>
            <a:r>
              <a:rPr lang="ru-RU" sz="2400" dirty="0"/>
              <a:t>8-канальных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множественно-ассоциативных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кешей</a:t>
            </a:r>
            <a:r>
              <a:rPr lang="ru-RU" sz="2400" dirty="0" smtClean="0"/>
              <a:t> </a:t>
            </a:r>
            <a:r>
              <a:rPr lang="ru-RU" sz="2400" dirty="0"/>
              <a:t>инструкций и данных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(L1 </a:t>
            </a:r>
            <a:r>
              <a:rPr lang="ru-RU" sz="2400" dirty="0" err="1"/>
              <a:t>I-Cache</a:t>
            </a:r>
            <a:r>
              <a:rPr lang="ru-RU" sz="2400" dirty="0"/>
              <a:t> и L1 </a:t>
            </a:r>
            <a:r>
              <a:rPr lang="ru-RU" sz="2400" dirty="0" err="1"/>
              <a:t>D-Cache</a:t>
            </a:r>
            <a:r>
              <a:rPr lang="ru-RU" sz="2400" dirty="0"/>
              <a:t>)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7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09" y="2725757"/>
            <a:ext cx="356513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Исполнительное ядро Intel Xeon Phi</a:t>
            </a:r>
          </a:p>
        </p:txBody>
      </p:sp>
      <p:sp>
        <p:nvSpPr>
          <p:cNvPr id="664604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512-битный блок векторных вычислений (</a:t>
            </a:r>
            <a:r>
              <a:rPr lang="ru-RU" sz="2000" dirty="0" err="1"/>
              <a:t>vector</a:t>
            </a:r>
            <a:r>
              <a:rPr lang="ru-RU" sz="2000" dirty="0"/>
              <a:t> </a:t>
            </a:r>
            <a:r>
              <a:rPr lang="ru-RU" sz="2000" dirty="0" err="1"/>
              <a:t>processor</a:t>
            </a:r>
            <a:r>
              <a:rPr lang="ru-RU" sz="2000" dirty="0"/>
              <a:t> </a:t>
            </a:r>
            <a:r>
              <a:rPr lang="ru-RU" sz="2000" dirty="0" err="1"/>
              <a:t>unit</a:t>
            </a:r>
            <a:r>
              <a:rPr lang="ru-RU" sz="2000" dirty="0"/>
              <a:t>, VPU)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32 512-битных регистра (zmm0-zmm31)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Включает расширенный блок математических вычислений (</a:t>
            </a:r>
            <a:r>
              <a:rPr lang="ru-RU" sz="1800" dirty="0" err="1"/>
              <a:t>extended</a:t>
            </a:r>
            <a:r>
              <a:rPr lang="ru-RU" sz="1800" dirty="0"/>
              <a:t> </a:t>
            </a:r>
            <a:r>
              <a:rPr lang="ru-RU" sz="1800" dirty="0" err="1"/>
              <a:t>math</a:t>
            </a:r>
            <a:r>
              <a:rPr lang="ru-RU" sz="1800" dirty="0"/>
              <a:t> </a:t>
            </a:r>
            <a:r>
              <a:rPr lang="ru-RU" sz="1800" dirty="0" err="1"/>
              <a:t>unit</a:t>
            </a:r>
            <a:r>
              <a:rPr lang="ru-RU" sz="1800" dirty="0"/>
              <a:t>, EMU)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Выполняет за 1 такт 16 операций над числами с плавающей точкой одинарной точности или 32-битными целыми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числами </a:t>
            </a:r>
            <a:r>
              <a:rPr lang="ru-RU" sz="1800" dirty="0"/>
              <a:t>или 8 операций над числами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плавающей </a:t>
            </a:r>
            <a:r>
              <a:rPr lang="ru-RU" sz="1800" dirty="0"/>
              <a:t>точкой двойной точности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Для операции «умножение и сложение»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(</a:t>
            </a:r>
            <a:r>
              <a:rPr lang="ru-RU" sz="1800" dirty="0" err="1"/>
              <a:t>multiply-add</a:t>
            </a:r>
            <a:r>
              <a:rPr lang="ru-RU" sz="1800" dirty="0"/>
              <a:t>, </a:t>
            </a:r>
            <a:r>
              <a:rPr lang="ru-RU" sz="1800" dirty="0" smtClean="0"/>
              <a:t>FMA</a:t>
            </a:r>
            <a:r>
              <a:rPr lang="ru-RU" sz="1800" dirty="0"/>
              <a:t>) - 32 операции над числами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плавающей </a:t>
            </a:r>
            <a:r>
              <a:rPr lang="ru-RU" sz="1800" dirty="0"/>
              <a:t>точкой </a:t>
            </a:r>
            <a:r>
              <a:rPr lang="ru-RU" sz="1800" dirty="0" smtClean="0"/>
              <a:t>одинарной </a:t>
            </a:r>
            <a:r>
              <a:rPr lang="ru-RU" sz="1800" dirty="0"/>
              <a:t>точности за </a:t>
            </a:r>
            <a:r>
              <a:rPr lang="ru-RU" sz="1800" dirty="0" smtClean="0"/>
              <a:t>такт</a:t>
            </a:r>
            <a:endParaRPr lang="ru-RU" sz="1800" dirty="0"/>
          </a:p>
          <a:p>
            <a:pPr lvl="1">
              <a:lnSpc>
                <a:spcPct val="80000"/>
              </a:lnSpc>
            </a:pPr>
            <a:r>
              <a:rPr lang="ru-RU" sz="1800" dirty="0"/>
              <a:t>Поддерживает операции заполнения 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перестановки содержимого </a:t>
            </a:r>
            <a:r>
              <a:rPr lang="ru-RU" sz="1800" dirty="0"/>
              <a:t>векторного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регистра</a:t>
            </a:r>
            <a:endParaRPr lang="ru-RU" sz="1800" dirty="0"/>
          </a:p>
          <a:p>
            <a:pPr lvl="1">
              <a:lnSpc>
                <a:spcPct val="80000"/>
              </a:lnSpc>
            </a:pPr>
            <a:r>
              <a:rPr lang="ru-RU" sz="1800" dirty="0"/>
              <a:t>8 регистров масок для условного выполнения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Поддерживает вычисление для </a:t>
            </a:r>
            <a:r>
              <a:rPr lang="ru-RU" sz="1800" dirty="0" smtClean="0"/>
              <a:t>вещественных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чисел одинарной </a:t>
            </a:r>
            <a:r>
              <a:rPr lang="ru-RU" sz="1800" dirty="0"/>
              <a:t>точности 2</a:t>
            </a:r>
            <a:r>
              <a:rPr lang="ru-RU" sz="1800" baseline="30000" dirty="0"/>
              <a:t>x</a:t>
            </a:r>
            <a:r>
              <a:rPr lang="ru-RU" sz="1800" dirty="0"/>
              <a:t>, log</a:t>
            </a:r>
            <a:r>
              <a:rPr lang="ru-RU" sz="1800" baseline="-25000" dirty="0"/>
              <a:t>2</a:t>
            </a:r>
            <a:r>
              <a:rPr lang="ru-RU" sz="1800" dirty="0"/>
              <a:t>x, 1/</a:t>
            </a:r>
            <a:r>
              <a:rPr lang="ru-RU" sz="1800" dirty="0" err="1"/>
              <a:t>x</a:t>
            </a:r>
            <a:r>
              <a:rPr lang="ru-RU" sz="1800" dirty="0"/>
              <a:t>, 1/</a:t>
            </a:r>
            <a:r>
              <a:rPr lang="ru-RU" sz="1800" dirty="0" err="1"/>
              <a:t>sqrt</a:t>
            </a:r>
            <a:r>
              <a:rPr lang="ru-RU" sz="1800" dirty="0"/>
              <a:t>(</a:t>
            </a:r>
            <a:r>
              <a:rPr lang="ru-RU" sz="1800" dirty="0" err="1"/>
              <a:t>x</a:t>
            </a:r>
            <a:r>
              <a:rPr lang="ru-RU" sz="1800" dirty="0"/>
              <a:t>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Один из аргументов может считываться из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оперативной памяти </a:t>
            </a:r>
            <a:r>
              <a:rPr lang="ru-RU" sz="1800" dirty="0"/>
              <a:t>с выполнением при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необходимости </a:t>
            </a:r>
            <a:r>
              <a:rPr lang="ru-RU" sz="1800" dirty="0"/>
              <a:t>преобразования типа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64631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08" y="2511443"/>
            <a:ext cx="356513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Исполнительное ядро Intel Xeon Phi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Интерфейс кольцевой шины (</a:t>
            </a:r>
            <a:r>
              <a:rPr lang="ru-RU" sz="2400" dirty="0" err="1"/>
              <a:t>Core-Ring</a:t>
            </a:r>
            <a:r>
              <a:rPr lang="ru-RU" sz="2400" dirty="0"/>
              <a:t> </a:t>
            </a:r>
            <a:r>
              <a:rPr lang="ru-RU" sz="2400" dirty="0" err="1"/>
              <a:t>Interface</a:t>
            </a:r>
            <a:r>
              <a:rPr lang="ru-RU" sz="2400" dirty="0"/>
              <a:t>, CRI/L2)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Обеспечивает подключение ядра к высокопроизводительному встроенному </a:t>
            </a:r>
            <a:r>
              <a:rPr lang="ru-RU" sz="2000" dirty="0" err="1"/>
              <a:t>интерконнекту</a:t>
            </a:r>
            <a:r>
              <a:rPr lang="ru-RU" sz="2000" dirty="0"/>
              <a:t> сопроцессора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Включает 512 Кб</a:t>
            </a:r>
            <a:br>
              <a:rPr lang="ru-RU" sz="2000" dirty="0"/>
            </a:br>
            <a:r>
              <a:rPr lang="ru-RU" sz="2000" dirty="0"/>
              <a:t>8-канального (8-</a:t>
            </a:r>
            <a:r>
              <a:rPr lang="en-US" sz="2000" dirty="0"/>
              <a:t>way</a:t>
            </a:r>
            <a:r>
              <a:rPr lang="ru-RU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множественно-ассоциативного </a:t>
            </a:r>
            <a:r>
              <a:rPr lang="ru-RU" sz="2000" dirty="0" err="1"/>
              <a:t>кеша</a:t>
            </a:r>
            <a:r>
              <a:rPr lang="ru-RU" sz="2000" dirty="0"/>
              <a:t> L2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ru-RU" sz="2400" dirty="0"/>
              <a:t>Каталог тегов (</a:t>
            </a:r>
            <a:r>
              <a:rPr lang="ru-RU" sz="2400" dirty="0" err="1"/>
              <a:t>Tag</a:t>
            </a:r>
            <a:r>
              <a:rPr lang="ru-RU" sz="2400" dirty="0"/>
              <a:t> </a:t>
            </a:r>
            <a:r>
              <a:rPr lang="ru-RU" sz="2400" dirty="0" err="1"/>
              <a:t>Directory</a:t>
            </a:r>
            <a:r>
              <a:rPr lang="ru-RU" sz="2400" dirty="0"/>
              <a:t>, TD)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является </a:t>
            </a:r>
            <a:r>
              <a:rPr lang="ru-RU" sz="2400" dirty="0"/>
              <a:t>частью распределенного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каталога</a:t>
            </a:r>
            <a:endParaRPr lang="ru-RU" sz="240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7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27" y="2571744"/>
            <a:ext cx="3565133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Компоненты Intel Xeon Phi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Контроллер памяти (GDDR MC) включает: интерфейс кольцевой шины, планировщик запросов</a:t>
            </a:r>
            <a:r>
              <a:rPr lang="en-US" sz="1800"/>
              <a:t>, </a:t>
            </a:r>
            <a:r>
              <a:rPr lang="ru-RU" sz="1800"/>
              <a:t>интерфейс к устройствам GDDR</a:t>
            </a:r>
            <a:endParaRPr lang="en-US" sz="1800"/>
          </a:p>
          <a:p>
            <a:pPr lvl="1">
              <a:lnSpc>
                <a:spcPct val="80000"/>
              </a:lnSpc>
            </a:pPr>
            <a:r>
              <a:rPr lang="ru-RU" sz="1600"/>
              <a:t>Каждый контроллер памяти включает два независимых канала доступа к памяти</a:t>
            </a:r>
            <a:endParaRPr lang="en-US" sz="1600"/>
          </a:p>
          <a:p>
            <a:pPr lvl="1">
              <a:lnSpc>
                <a:spcPct val="80000"/>
              </a:lnSpc>
            </a:pPr>
            <a:r>
              <a:rPr lang="ru-RU" sz="1600"/>
              <a:t>Все контроллеры памяти сопроцессора действуют независимо друг от друга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7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47" y="2428868"/>
            <a:ext cx="5799788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Компоненты Intel Xeon Phi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SBOX реализует клиентскую логику PCI Express, включая механизм прямого доступа к памяти (Direct Memory Access, DMA) и ограниченные возможности по управлению питанием</a:t>
            </a:r>
          </a:p>
          <a:p>
            <a:pPr>
              <a:lnSpc>
                <a:spcPct val="80000"/>
              </a:lnSpc>
            </a:pPr>
            <a:r>
              <a:rPr lang="ru-RU" sz="2000"/>
              <a:t>Двунаправленная кольцевая шина обеспечивает передачу данных между компонентами сопроцессора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7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61" y="2786058"/>
            <a:ext cx="5799788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Теоретическая производительность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Intel Xeon Phi содержит 61 ядро, но он исполняет собственную операционную систему, и одно ядро выделено для исполнения кода ОС</a:t>
            </a:r>
          </a:p>
          <a:p>
            <a:pPr>
              <a:lnSpc>
                <a:spcPct val="80000"/>
              </a:lnSpc>
            </a:pPr>
            <a:r>
              <a:rPr lang="ru-RU" sz="2800"/>
              <a:t>Для вещественных чисел одинарной точности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16 (длина вектора) * 2 flops(FMA) * 1.1 (GHZ) * 60 (число ядер) = </a:t>
            </a:r>
            <a:r>
              <a:rPr lang="ru-RU" sz="2400" b="1"/>
              <a:t>2112 GFLOPS</a:t>
            </a:r>
          </a:p>
          <a:p>
            <a:pPr>
              <a:lnSpc>
                <a:spcPct val="80000"/>
              </a:lnSpc>
            </a:pPr>
            <a:r>
              <a:rPr lang="ru-RU" sz="2800"/>
              <a:t>Для вещественных чисел двойной точности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8 (длина вектора) * 2 flops (FMA) * 1.1 (GHZ) * 60 (число ядер) = </a:t>
            </a:r>
            <a:r>
              <a:rPr lang="ru-RU" sz="2400" b="1"/>
              <a:t>1056 GFLOPS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Содержание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Введение</a:t>
            </a:r>
          </a:p>
          <a:p>
            <a:r>
              <a:rPr lang="ru-RU"/>
              <a:t>Архитектура </a:t>
            </a:r>
            <a:r>
              <a:rPr lang="en-US"/>
              <a:t>Intel Xeon Phi</a:t>
            </a:r>
            <a:endParaRPr lang="ru-RU"/>
          </a:p>
          <a:p>
            <a:r>
              <a:rPr lang="ru-RU"/>
              <a:t>Конвейер ядра </a:t>
            </a:r>
            <a:r>
              <a:rPr lang="en-US"/>
              <a:t>Intel Xeon Phi</a:t>
            </a:r>
            <a:endParaRPr lang="ru-RU"/>
          </a:p>
          <a:p>
            <a:r>
              <a:rPr lang="ru-RU"/>
              <a:t>Иерархия памяти</a:t>
            </a:r>
            <a:endParaRPr lang="en-US"/>
          </a:p>
          <a:p>
            <a:r>
              <a:rPr lang="ru-RU"/>
              <a:t>Итоги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Конвейер ядра</a:t>
            </a:r>
            <a:br>
              <a:rPr lang="ru-RU"/>
            </a:br>
            <a:r>
              <a:rPr lang="en-US"/>
              <a:t>Intel Xeon Phi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Конвейер ядра Intel Xeon Phi…</a:t>
            </a:r>
          </a:p>
        </p:txBody>
      </p:sp>
      <p:sp>
        <p:nvSpPr>
          <p:cNvPr id="678918" name="Rectangle 6"/>
          <p:cNvSpPr>
            <a:spLocks noGrp="1" noChangeArrowheads="1"/>
          </p:cNvSpPr>
          <p:nvPr>
            <p:ph idx="1"/>
          </p:nvPr>
        </p:nvSpPr>
        <p:spPr>
          <a:xfrm>
            <a:off x="4950618" y="1196976"/>
            <a:ext cx="4455557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/>
              <a:t>Содержит 7 этапов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ru-RU" sz="2000" dirty="0"/>
              <a:t>Блок векторных вычислений также имеет конвейерную структуру и состоит из 6 этапов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ru-RU" sz="2000" dirty="0"/>
              <a:t>Все этапы основного конвейера кроме последнего (WB), поддерживают спекулятивное выполнение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ru-RU" sz="2000" dirty="0"/>
              <a:t>Каждое ядро может выполнять инструкции 4 потоков</a:t>
            </a: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29447" y="1196975"/>
            <a:ext cx="4287099" cy="503238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Pre Thread Picker Function (PPF)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29447" y="1916124"/>
            <a:ext cx="4287099" cy="5048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Thread Picker Function (PPF)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29447" y="2636849"/>
            <a:ext cx="4287099" cy="5048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Decode Prefixes (D0)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29447" y="3357564"/>
            <a:ext cx="4287099" cy="503237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Instruction Decode (D1)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29447" y="4076711"/>
            <a:ext cx="4287099" cy="5048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Microcode Control (D2)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29447" y="4797425"/>
            <a:ext cx="4287099" cy="503238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Execution (E)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29447" y="5516574"/>
            <a:ext cx="4287099" cy="50482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Write Back (WB)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678926" name="Стрелка вниз 15"/>
          <p:cNvSpPr>
            <a:spLocks noChangeArrowheads="1"/>
          </p:cNvSpPr>
          <p:nvPr/>
        </p:nvSpPr>
        <p:spPr bwMode="auto">
          <a:xfrm>
            <a:off x="2478748" y="1700213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78927" name="Стрелка вниз 16"/>
          <p:cNvSpPr>
            <a:spLocks noChangeArrowheads="1"/>
          </p:cNvSpPr>
          <p:nvPr/>
        </p:nvSpPr>
        <p:spPr bwMode="auto">
          <a:xfrm>
            <a:off x="2478748" y="2420938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78928" name="Стрелка вниз 17"/>
          <p:cNvSpPr>
            <a:spLocks noChangeArrowheads="1"/>
          </p:cNvSpPr>
          <p:nvPr/>
        </p:nvSpPr>
        <p:spPr bwMode="auto">
          <a:xfrm>
            <a:off x="2478748" y="3141663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78929" name="Стрелка вниз 18"/>
          <p:cNvSpPr>
            <a:spLocks noChangeArrowheads="1"/>
          </p:cNvSpPr>
          <p:nvPr/>
        </p:nvSpPr>
        <p:spPr bwMode="auto">
          <a:xfrm>
            <a:off x="2478748" y="3860800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78930" name="Стрелка вниз 19"/>
          <p:cNvSpPr>
            <a:spLocks noChangeArrowheads="1"/>
          </p:cNvSpPr>
          <p:nvPr/>
        </p:nvSpPr>
        <p:spPr bwMode="auto">
          <a:xfrm>
            <a:off x="2478748" y="4581525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678931" name="Стрелка вниз 20"/>
          <p:cNvSpPr>
            <a:spLocks noChangeArrowheads="1"/>
          </p:cNvSpPr>
          <p:nvPr/>
        </p:nvSpPr>
        <p:spPr bwMode="auto">
          <a:xfrm>
            <a:off x="2478748" y="5300663"/>
            <a:ext cx="390206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r"/>
            <a:endParaRPr lang="ru-RU"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Конвейер ядра Intel Xeon Phi…</a:t>
            </a:r>
          </a:p>
        </p:txBody>
      </p:sp>
      <p:sp>
        <p:nvSpPr>
          <p:cNvPr id="47" name="Содержимое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863363" y="2638436"/>
            <a:ext cx="2090261" cy="35877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Декодирование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28029" y="1557349"/>
            <a:ext cx="1014189" cy="1152525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T0  IP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T1  IP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T2  IP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T3  IP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909770" y="1773238"/>
            <a:ext cx="1980248" cy="647700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L1 TLB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L1 I-Cache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357577" y="2638436"/>
            <a:ext cx="1450806" cy="358775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Микрокод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28024" y="3213111"/>
            <a:ext cx="2526878" cy="360363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U-</a:t>
            </a:r>
            <a:r>
              <a:rPr lang="ru-RU" dirty="0">
                <a:latin typeface="+mn-lt"/>
                <a:cs typeface="Arial" charset="0"/>
              </a:rPr>
              <a:t>конвейер (</a:t>
            </a:r>
            <a:r>
              <a:rPr lang="en-US" dirty="0">
                <a:latin typeface="+mn-lt"/>
                <a:cs typeface="Arial" charset="0"/>
              </a:rPr>
              <a:t>Pipe 0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343392" y="3213111"/>
            <a:ext cx="2495937" cy="360363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V-</a:t>
            </a:r>
            <a:r>
              <a:rPr lang="ru-RU" dirty="0">
                <a:latin typeface="+mn-lt"/>
                <a:cs typeface="Arial" charset="0"/>
              </a:rPr>
              <a:t>конвейер (</a:t>
            </a:r>
            <a:r>
              <a:rPr lang="en-US" dirty="0">
                <a:latin typeface="+mn-lt"/>
                <a:cs typeface="Arial" charset="0"/>
              </a:rPr>
              <a:t>Pipe 1)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28028" y="4005263"/>
            <a:ext cx="1559101" cy="576262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Векторные регистры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143555" y="4005263"/>
            <a:ext cx="1559101" cy="576262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Регистры </a:t>
            </a:r>
            <a:r>
              <a:rPr lang="en-US" dirty="0">
                <a:latin typeface="+mn-lt"/>
                <a:cs typeface="Arial" charset="0"/>
              </a:rPr>
              <a:t>x</a:t>
            </a:r>
            <a:r>
              <a:rPr lang="ru-RU" dirty="0">
                <a:latin typeface="+mn-lt"/>
                <a:cs typeface="Arial" charset="0"/>
              </a:rPr>
              <a:t>87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859077" y="4005263"/>
            <a:ext cx="1949306" cy="576262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Скалярные регистры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28028" y="4654550"/>
            <a:ext cx="1559101" cy="1150938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 err="1">
                <a:latin typeface="+mn-lt"/>
                <a:cs typeface="Arial" charset="0"/>
              </a:rPr>
              <a:t>Векторнаяобработка</a:t>
            </a:r>
            <a:endParaRPr lang="ru-RU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512 б </a:t>
            </a:r>
            <a:r>
              <a:rPr lang="en-US" dirty="0">
                <a:latin typeface="+mn-lt"/>
                <a:cs typeface="Arial" charset="0"/>
              </a:rPr>
              <a:t>SIMD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2143555" y="4654561"/>
            <a:ext cx="1559101" cy="57467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Операции </a:t>
            </a:r>
            <a:r>
              <a:rPr lang="en-US" dirty="0">
                <a:latin typeface="+mn-lt"/>
                <a:cs typeface="Arial" charset="0"/>
              </a:rPr>
              <a:t>x</a:t>
            </a:r>
            <a:r>
              <a:rPr lang="ru-RU" dirty="0">
                <a:latin typeface="+mn-lt"/>
                <a:cs typeface="Arial" charset="0"/>
              </a:rPr>
              <a:t>87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3859082" y="4654561"/>
            <a:ext cx="935117" cy="57467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ALU 0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871552" y="4654561"/>
            <a:ext cx="936836" cy="574675"/>
          </a:xfrm>
          <a:prstGeom prst="roundRect">
            <a:avLst>
              <a:gd name="adj" fmla="val 5782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ALU 1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143550" y="5302250"/>
            <a:ext cx="3664833" cy="503238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L1 TLB, L1 D-Cache</a:t>
            </a:r>
          </a:p>
        </p:txBody>
      </p:sp>
      <p:sp>
        <p:nvSpPr>
          <p:cNvPr id="36" name="Трапеция 35"/>
          <p:cNvSpPr/>
          <p:nvPr/>
        </p:nvSpPr>
        <p:spPr bwMode="auto">
          <a:xfrm rot="5400000">
            <a:off x="1210637" y="2095723"/>
            <a:ext cx="1008062" cy="77353"/>
          </a:xfrm>
          <a:prstGeom prst="trapezoid">
            <a:avLst>
              <a:gd name="adj" fmla="val 10654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>
              <a:defRPr/>
            </a:pPr>
            <a:endParaRPr lang="ru-RU">
              <a:latin typeface="Bernard MT Condensed" pitchFamily="18" charset="0"/>
              <a:cs typeface="Arial" charset="0"/>
            </a:endParaRPr>
          </a:p>
        </p:txBody>
      </p:sp>
      <p:cxnSp>
        <p:nvCxnSpPr>
          <p:cNvPr id="682003" name="Прямая со стрелкой 36"/>
          <p:cNvCxnSpPr>
            <a:cxnSpLocks noChangeShapeType="1"/>
          </p:cNvCxnSpPr>
          <p:nvPr/>
        </p:nvCxnSpPr>
        <p:spPr bwMode="auto">
          <a:xfrm>
            <a:off x="1442217" y="1701800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4" name="Прямая со стрелкой 38"/>
          <p:cNvCxnSpPr>
            <a:cxnSpLocks noChangeShapeType="1"/>
          </p:cNvCxnSpPr>
          <p:nvPr/>
        </p:nvCxnSpPr>
        <p:spPr bwMode="auto">
          <a:xfrm>
            <a:off x="1442217" y="1989138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5" name="Прямая со стрелкой 39"/>
          <p:cNvCxnSpPr>
            <a:cxnSpLocks noChangeShapeType="1"/>
          </p:cNvCxnSpPr>
          <p:nvPr/>
        </p:nvCxnSpPr>
        <p:spPr bwMode="auto">
          <a:xfrm>
            <a:off x="1442217" y="2278063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6" name="Прямая со стрелкой 40"/>
          <p:cNvCxnSpPr>
            <a:cxnSpLocks noChangeShapeType="1"/>
          </p:cNvCxnSpPr>
          <p:nvPr/>
        </p:nvCxnSpPr>
        <p:spPr bwMode="auto">
          <a:xfrm>
            <a:off x="1442217" y="2565400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7" name="Прямая со стрелкой 41"/>
          <p:cNvCxnSpPr>
            <a:cxnSpLocks noChangeShapeType="1"/>
          </p:cNvCxnSpPr>
          <p:nvPr/>
        </p:nvCxnSpPr>
        <p:spPr bwMode="auto">
          <a:xfrm>
            <a:off x="1753345" y="2133600"/>
            <a:ext cx="15642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8" name="Прямая со стрелкой 45"/>
          <p:cNvCxnSpPr>
            <a:cxnSpLocks noChangeShapeType="1"/>
          </p:cNvCxnSpPr>
          <p:nvPr/>
        </p:nvCxnSpPr>
        <p:spPr bwMode="auto">
          <a:xfrm>
            <a:off x="2767534" y="2420949"/>
            <a:ext cx="0" cy="217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09" name="Прямая со стрелкой 47"/>
          <p:cNvCxnSpPr>
            <a:cxnSpLocks noChangeShapeType="1"/>
          </p:cNvCxnSpPr>
          <p:nvPr/>
        </p:nvCxnSpPr>
        <p:spPr bwMode="auto">
          <a:xfrm>
            <a:off x="3499813" y="2997200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0" name="Прямая со стрелкой 48"/>
          <p:cNvCxnSpPr>
            <a:cxnSpLocks noChangeShapeType="1"/>
          </p:cNvCxnSpPr>
          <p:nvPr/>
        </p:nvCxnSpPr>
        <p:spPr bwMode="auto">
          <a:xfrm>
            <a:off x="2220903" y="2997200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1" name="Прямая со стрелкой 49"/>
          <p:cNvCxnSpPr>
            <a:cxnSpLocks noChangeShapeType="1"/>
            <a:stCxn id="15" idx="3"/>
            <a:endCxn id="24" idx="1"/>
          </p:cNvCxnSpPr>
          <p:nvPr/>
        </p:nvCxnSpPr>
        <p:spPr bwMode="auto">
          <a:xfrm>
            <a:off x="3953625" y="2817813"/>
            <a:ext cx="40395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82012" name="Прямая со стрелкой 53"/>
          <p:cNvCxnSpPr>
            <a:cxnSpLocks noChangeShapeType="1"/>
          </p:cNvCxnSpPr>
          <p:nvPr/>
        </p:nvCxnSpPr>
        <p:spPr bwMode="auto">
          <a:xfrm>
            <a:off x="1519565" y="3573463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3" name="Прямая соединительная линия 56"/>
          <p:cNvCxnSpPr>
            <a:cxnSpLocks noChangeShapeType="1"/>
          </p:cNvCxnSpPr>
          <p:nvPr/>
        </p:nvCxnSpPr>
        <p:spPr bwMode="auto">
          <a:xfrm>
            <a:off x="1206718" y="3789363"/>
            <a:ext cx="296349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2014" name="Прямая со стрелкой 58"/>
          <p:cNvCxnSpPr>
            <a:cxnSpLocks noChangeShapeType="1"/>
          </p:cNvCxnSpPr>
          <p:nvPr/>
        </p:nvCxnSpPr>
        <p:spPr bwMode="auto">
          <a:xfrm>
            <a:off x="1206713" y="3789363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5" name="Прямая со стрелкой 59"/>
          <p:cNvCxnSpPr>
            <a:cxnSpLocks noChangeShapeType="1"/>
          </p:cNvCxnSpPr>
          <p:nvPr/>
        </p:nvCxnSpPr>
        <p:spPr bwMode="auto">
          <a:xfrm>
            <a:off x="2922240" y="3789363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6" name="Прямая со стрелкой 60"/>
          <p:cNvCxnSpPr>
            <a:cxnSpLocks noChangeShapeType="1"/>
          </p:cNvCxnSpPr>
          <p:nvPr/>
        </p:nvCxnSpPr>
        <p:spPr bwMode="auto">
          <a:xfrm>
            <a:off x="4170209" y="3789363"/>
            <a:ext cx="0" cy="215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17" name="Прямая со стрелкой 61"/>
          <p:cNvCxnSpPr>
            <a:cxnSpLocks noChangeShapeType="1"/>
          </p:cNvCxnSpPr>
          <p:nvPr/>
        </p:nvCxnSpPr>
        <p:spPr bwMode="auto">
          <a:xfrm>
            <a:off x="4716840" y="3573463"/>
            <a:ext cx="0" cy="431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4" name="Скругленный прямоугольник 63"/>
          <p:cNvSpPr/>
          <p:nvPr/>
        </p:nvSpPr>
        <p:spPr bwMode="auto">
          <a:xfrm>
            <a:off x="5963090" y="3286131"/>
            <a:ext cx="780410" cy="576263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L2 TLB</a:t>
            </a: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6977285" y="1630365"/>
            <a:ext cx="780410" cy="4175125"/>
          </a:xfrm>
          <a:prstGeom prst="roundRect">
            <a:avLst>
              <a:gd name="adj" fmla="val 578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Кеш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L2</a:t>
            </a:r>
            <a:endParaRPr lang="ru-RU" dirty="0">
              <a:latin typeface="+mn-lt"/>
              <a:cs typeface="Arial" charset="0"/>
            </a:endParaRPr>
          </a:p>
          <a:p>
            <a:pPr algn="ctr">
              <a:defRPr/>
            </a:pPr>
            <a:endParaRPr lang="en-US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512</a:t>
            </a:r>
            <a:r>
              <a:rPr lang="ru-RU" dirty="0">
                <a:latin typeface="+mn-lt"/>
                <a:cs typeface="Arial" charset="0"/>
              </a:rPr>
              <a:t> Кб</a:t>
            </a:r>
            <a:endParaRPr lang="en-US" dirty="0">
              <a:latin typeface="+mn-lt"/>
              <a:cs typeface="Arial" charset="0"/>
            </a:endParaRPr>
          </a:p>
        </p:txBody>
      </p:sp>
      <p:cxnSp>
        <p:nvCxnSpPr>
          <p:cNvPr id="682020" name="Прямая со стрелкой 65"/>
          <p:cNvCxnSpPr>
            <a:cxnSpLocks noChangeShapeType="1"/>
          </p:cNvCxnSpPr>
          <p:nvPr/>
        </p:nvCxnSpPr>
        <p:spPr bwMode="auto">
          <a:xfrm>
            <a:off x="3890018" y="1989138"/>
            <a:ext cx="3087261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21" name="Прямая со стрелкой 67"/>
          <p:cNvCxnSpPr>
            <a:cxnSpLocks noChangeShapeType="1"/>
          </p:cNvCxnSpPr>
          <p:nvPr/>
        </p:nvCxnSpPr>
        <p:spPr bwMode="auto">
          <a:xfrm>
            <a:off x="5808383" y="5662613"/>
            <a:ext cx="116889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22" name="Прямая со стрелкой 69"/>
          <p:cNvCxnSpPr>
            <a:cxnSpLocks noChangeShapeType="1"/>
          </p:cNvCxnSpPr>
          <p:nvPr/>
        </p:nvCxnSpPr>
        <p:spPr bwMode="auto">
          <a:xfrm flipV="1">
            <a:off x="6353294" y="3862399"/>
            <a:ext cx="0" cy="15843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23" name="Прямая соединительная линия 71"/>
          <p:cNvCxnSpPr>
            <a:cxnSpLocks noChangeShapeType="1"/>
          </p:cNvCxnSpPr>
          <p:nvPr/>
        </p:nvCxnSpPr>
        <p:spPr bwMode="auto">
          <a:xfrm>
            <a:off x="5808389" y="5446713"/>
            <a:ext cx="544911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2024" name="Прямая соединительная линия 77"/>
          <p:cNvCxnSpPr>
            <a:cxnSpLocks noChangeShapeType="1"/>
          </p:cNvCxnSpPr>
          <p:nvPr/>
        </p:nvCxnSpPr>
        <p:spPr bwMode="auto">
          <a:xfrm>
            <a:off x="3890024" y="2205038"/>
            <a:ext cx="246327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2025" name="Прямая со стрелкой 79"/>
          <p:cNvCxnSpPr>
            <a:cxnSpLocks noChangeShapeType="1"/>
            <a:endCxn id="64" idx="0"/>
          </p:cNvCxnSpPr>
          <p:nvPr/>
        </p:nvCxnSpPr>
        <p:spPr bwMode="auto">
          <a:xfrm>
            <a:off x="6353294" y="2205049"/>
            <a:ext cx="0" cy="10810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26" name="Прямая со стрелкой 83"/>
          <p:cNvCxnSpPr>
            <a:cxnSpLocks noChangeShapeType="1"/>
          </p:cNvCxnSpPr>
          <p:nvPr/>
        </p:nvCxnSpPr>
        <p:spPr bwMode="auto">
          <a:xfrm>
            <a:off x="6743505" y="3573463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2027" name="Прямая со стрелкой 88"/>
          <p:cNvCxnSpPr>
            <a:cxnSpLocks noChangeShapeType="1"/>
          </p:cNvCxnSpPr>
          <p:nvPr/>
        </p:nvCxnSpPr>
        <p:spPr bwMode="auto">
          <a:xfrm>
            <a:off x="7757695" y="3573463"/>
            <a:ext cx="46755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90" name="TextBox 89"/>
          <p:cNvSpPr txBox="1"/>
          <p:nvPr/>
        </p:nvSpPr>
        <p:spPr>
          <a:xfrm>
            <a:off x="8068822" y="3082925"/>
            <a:ext cx="1669115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Интерфейс кольцевой шины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Конвейер ядра Intel Xeon Phi…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Реализация выборки команд</a:t>
            </a:r>
            <a:r>
              <a:rPr lang="en-US" sz="2400"/>
              <a:t> (</a:t>
            </a:r>
            <a:r>
              <a:rPr lang="ru-RU" sz="2400"/>
              <a:t>стадии </a:t>
            </a:r>
            <a:r>
              <a:rPr lang="en-US" sz="2400"/>
              <a:t>PPF</a:t>
            </a:r>
            <a:r>
              <a:rPr lang="ru-RU" sz="2400"/>
              <a:t> и </a:t>
            </a:r>
            <a:r>
              <a:rPr lang="en-US" sz="2400"/>
              <a:t>PF)</a:t>
            </a:r>
            <a:r>
              <a:rPr lang="ru-RU" sz="2400"/>
              <a:t> накладывает ограничение на выполнение потоков – на двух последовательных тактах не могут выбираться инструкции одного и того же потока 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ru-RU" sz="2000"/>
              <a:t>для полной загрузки ядра необходимо выполнять на нем по крайней мере два потока одновременно, а при работе только одного потока выборка инструкций будет выполняться через такт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ru-RU" sz="2000"/>
              <a:t>с учетом того, что заполнение буфера предварительной выборки требует 4-5 тактов при попадании в кеш инструкций и значительно больше при промахе, для обеспечения полной загрузки может потребоваться 3-4 потока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Конвейер ядра Intel Xeon Phi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Этап исполнения (E), реализован в виде двух конвейеров – U и V</a:t>
            </a:r>
          </a:p>
          <a:p>
            <a:pPr>
              <a:lnSpc>
                <a:spcPct val="80000"/>
              </a:lnSpc>
            </a:pPr>
            <a:r>
              <a:rPr lang="ru-RU" sz="2000"/>
              <a:t>Первая инструкция всегда отправляется на U-конвейер, для второй инструкции проверяется возможность одновременного выполнения с первой согласно набору правил парного выполнения команд</a:t>
            </a:r>
          </a:p>
          <a:p>
            <a:pPr>
              <a:lnSpc>
                <a:spcPct val="80000"/>
              </a:lnSpc>
            </a:pPr>
            <a:r>
              <a:rPr lang="ru-RU" sz="2000"/>
              <a:t>Скалярные целочисленные операции выполняются арифметико-логическими устройствами (ALU), для скалярных и векторных операций с вещественными числами используется дополнительный 6-стадийный конвейер</a:t>
            </a:r>
          </a:p>
          <a:p>
            <a:pPr>
              <a:lnSpc>
                <a:spcPct val="80000"/>
              </a:lnSpc>
            </a:pPr>
            <a:r>
              <a:rPr lang="ru-RU" sz="2000"/>
              <a:t>Векторные инструкции выполняются в основном на U-конвейере</a:t>
            </a:r>
          </a:p>
          <a:p>
            <a:pPr>
              <a:lnSpc>
                <a:spcPct val="80000"/>
              </a:lnSpc>
            </a:pPr>
            <a:r>
              <a:rPr lang="ru-RU" sz="2000"/>
              <a:t>Большинство инструкций с целыми числами и масками имеют латентность 1, большинство векторных инструкций – 4 или более при использовании операций чтения/записи с заполнением или перестановкой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Векторные операции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Векторные операции…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/>
              <a:t>Длина вектора – 512 бит</a:t>
            </a:r>
          </a:p>
          <a:p>
            <a:r>
              <a:rPr lang="ru-RU" sz="2800"/>
              <a:t>Вектор может обрабатываться как</a:t>
            </a:r>
          </a:p>
          <a:p>
            <a:pPr lvl="1"/>
            <a:r>
              <a:rPr lang="ru-RU" sz="2400"/>
              <a:t>8 вещественных чисел двойной точности</a:t>
            </a:r>
          </a:p>
          <a:p>
            <a:pPr lvl="1"/>
            <a:r>
              <a:rPr lang="ru-RU" sz="2400"/>
              <a:t>16 вещественных чисел одинарной точности</a:t>
            </a:r>
          </a:p>
          <a:p>
            <a:pPr lvl="1"/>
            <a:r>
              <a:rPr lang="ru-RU" sz="2400"/>
              <a:t>8 64-битных целых чисел</a:t>
            </a:r>
          </a:p>
          <a:p>
            <a:pPr lvl="1"/>
            <a:r>
              <a:rPr lang="ru-RU" sz="2400"/>
              <a:t>16 32-битных целых чисел</a:t>
            </a:r>
          </a:p>
          <a:p>
            <a:r>
              <a:rPr lang="ru-RU" sz="2800"/>
              <a:t>Планируется поддержка</a:t>
            </a:r>
          </a:p>
          <a:p>
            <a:pPr lvl="1"/>
            <a:r>
              <a:rPr lang="ru-RU" sz="2400"/>
              <a:t>32 16-битных целых чисел</a:t>
            </a:r>
          </a:p>
          <a:p>
            <a:pPr lvl="1"/>
            <a:r>
              <a:rPr lang="ru-RU" sz="2400"/>
              <a:t>64 8-битных целых чисел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Векторные операции…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Позволяют за одну инструкцию выполнить арифметическую операцию над несколькими парами операндов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Имеются унарные, бинарные и тернарные операции</a:t>
            </a:r>
          </a:p>
          <a:p>
            <a:pPr>
              <a:lnSpc>
                <a:spcPct val="80000"/>
              </a:lnSpc>
            </a:pPr>
            <a:r>
              <a:rPr lang="ru-RU" sz="2400"/>
              <a:t>Использования векторизации</a:t>
            </a:r>
          </a:p>
          <a:p>
            <a:pPr lvl="1">
              <a:lnSpc>
                <a:spcPct val="80000"/>
              </a:lnSpc>
            </a:pPr>
            <a:r>
              <a:rPr lang="ru-RU" sz="2000"/>
              <a:t>Специальные директивы</a:t>
            </a:r>
            <a:r>
              <a:rPr lang="en-US" sz="2000"/>
              <a:t> </a:t>
            </a:r>
            <a:r>
              <a:rPr lang="ru-RU" sz="2000"/>
              <a:t>или </a:t>
            </a:r>
            <a:r>
              <a:rPr lang="en-US" sz="2000"/>
              <a:t>intrinsic</a:t>
            </a:r>
            <a:endParaRPr lang="ru-RU" sz="2000"/>
          </a:p>
          <a:p>
            <a:pPr lvl="1">
              <a:lnSpc>
                <a:spcPct val="80000"/>
              </a:lnSpc>
            </a:pPr>
            <a:r>
              <a:rPr lang="ru-RU" sz="2000"/>
              <a:t>Автоматическая векторизация компилятором</a:t>
            </a:r>
          </a:p>
        </p:txBody>
      </p:sp>
      <p:sp>
        <p:nvSpPr>
          <p:cNvPr id="38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728069" name="AutoShape 5"/>
          <p:cNvSpPr>
            <a:spLocks noChangeArrowheads="1"/>
          </p:cNvSpPr>
          <p:nvPr/>
        </p:nvSpPr>
        <p:spPr bwMode="auto">
          <a:xfrm>
            <a:off x="740879" y="4652963"/>
            <a:ext cx="857763" cy="360362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A[i]</a:t>
            </a:r>
            <a:endParaRPr lang="ru-RU"/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50669" y="4933951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728072" name="AutoShape 8"/>
          <p:cNvSpPr>
            <a:spLocks noChangeArrowheads="1"/>
          </p:cNvSpPr>
          <p:nvPr/>
        </p:nvSpPr>
        <p:spPr bwMode="auto">
          <a:xfrm>
            <a:off x="740879" y="5157788"/>
            <a:ext cx="857763" cy="360362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B[i]</a:t>
            </a:r>
            <a:endParaRPr lang="ru-RU"/>
          </a:p>
        </p:txBody>
      </p:sp>
      <p:sp>
        <p:nvSpPr>
          <p:cNvPr id="728073" name="Line 9"/>
          <p:cNvSpPr>
            <a:spLocks noChangeShapeType="1"/>
          </p:cNvSpPr>
          <p:nvPr/>
        </p:nvSpPr>
        <p:spPr bwMode="auto">
          <a:xfrm>
            <a:off x="507101" y="5589588"/>
            <a:ext cx="1246249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8075" name="AutoShape 11"/>
          <p:cNvSpPr>
            <a:spLocks noChangeArrowheads="1"/>
          </p:cNvSpPr>
          <p:nvPr/>
        </p:nvSpPr>
        <p:spPr bwMode="auto">
          <a:xfrm>
            <a:off x="740879" y="5661036"/>
            <a:ext cx="857763" cy="360363"/>
          </a:xfrm>
          <a:prstGeom prst="cube">
            <a:avLst>
              <a:gd name="adj" fmla="val 25000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C[i]</a:t>
            </a:r>
            <a:endParaRPr lang="ru-RU"/>
          </a:p>
        </p:txBody>
      </p:sp>
      <p:sp>
        <p:nvSpPr>
          <p:cNvPr id="728076" name="AutoShape 12"/>
          <p:cNvSpPr>
            <a:spLocks noChangeArrowheads="1"/>
          </p:cNvSpPr>
          <p:nvPr/>
        </p:nvSpPr>
        <p:spPr bwMode="auto">
          <a:xfrm>
            <a:off x="1832417" y="5157788"/>
            <a:ext cx="388486" cy="4318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8080" name="AutoShape 16"/>
          <p:cNvSpPr>
            <a:spLocks noChangeArrowheads="1"/>
          </p:cNvSpPr>
          <p:nvPr/>
        </p:nvSpPr>
        <p:spPr bwMode="auto">
          <a:xfrm>
            <a:off x="2844892" y="4652963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A[i+7]</a:t>
            </a:r>
            <a:endParaRPr lang="ru-RU"/>
          </a:p>
        </p:txBody>
      </p:sp>
      <p:sp>
        <p:nvSpPr>
          <p:cNvPr id="728081" name="AutoShape 17"/>
          <p:cNvSpPr>
            <a:spLocks noChangeArrowheads="1"/>
          </p:cNvSpPr>
          <p:nvPr/>
        </p:nvSpPr>
        <p:spPr bwMode="auto">
          <a:xfrm>
            <a:off x="2844892" y="5157788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B[i+7]</a:t>
            </a:r>
            <a:endParaRPr lang="ru-RU"/>
          </a:p>
        </p:txBody>
      </p:sp>
      <p:sp>
        <p:nvSpPr>
          <p:cNvPr id="728082" name="AutoShape 18"/>
          <p:cNvSpPr>
            <a:spLocks noChangeArrowheads="1"/>
          </p:cNvSpPr>
          <p:nvPr/>
        </p:nvSpPr>
        <p:spPr bwMode="auto">
          <a:xfrm>
            <a:off x="2844892" y="5661036"/>
            <a:ext cx="857763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C[i+7]</a:t>
            </a:r>
            <a:endParaRPr lang="ru-RU"/>
          </a:p>
        </p:txBody>
      </p:sp>
      <p:sp>
        <p:nvSpPr>
          <p:cNvPr id="728083" name="AutoShape 19"/>
          <p:cNvSpPr>
            <a:spLocks noChangeArrowheads="1"/>
          </p:cNvSpPr>
          <p:nvPr/>
        </p:nvSpPr>
        <p:spPr bwMode="auto">
          <a:xfrm>
            <a:off x="3625303" y="4652963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A[i+6]</a:t>
            </a:r>
            <a:endParaRPr lang="ru-RU"/>
          </a:p>
        </p:txBody>
      </p:sp>
      <p:sp>
        <p:nvSpPr>
          <p:cNvPr id="728084" name="AutoShape 20"/>
          <p:cNvSpPr>
            <a:spLocks noChangeArrowheads="1"/>
          </p:cNvSpPr>
          <p:nvPr/>
        </p:nvSpPr>
        <p:spPr bwMode="auto">
          <a:xfrm>
            <a:off x="3625303" y="5157788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B[i+6]</a:t>
            </a:r>
            <a:endParaRPr lang="ru-RU"/>
          </a:p>
        </p:txBody>
      </p:sp>
      <p:sp>
        <p:nvSpPr>
          <p:cNvPr id="728085" name="AutoShape 21"/>
          <p:cNvSpPr>
            <a:spLocks noChangeArrowheads="1"/>
          </p:cNvSpPr>
          <p:nvPr/>
        </p:nvSpPr>
        <p:spPr bwMode="auto">
          <a:xfrm>
            <a:off x="3625303" y="5661036"/>
            <a:ext cx="857763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C[i+6]</a:t>
            </a:r>
            <a:endParaRPr lang="ru-RU"/>
          </a:p>
        </p:txBody>
      </p:sp>
      <p:sp>
        <p:nvSpPr>
          <p:cNvPr id="728086" name="AutoShape 22"/>
          <p:cNvSpPr>
            <a:spLocks noChangeArrowheads="1"/>
          </p:cNvSpPr>
          <p:nvPr/>
        </p:nvSpPr>
        <p:spPr bwMode="auto">
          <a:xfrm>
            <a:off x="4403994" y="4652963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A[i+5]</a:t>
            </a:r>
            <a:endParaRPr lang="ru-RU"/>
          </a:p>
        </p:txBody>
      </p:sp>
      <p:sp>
        <p:nvSpPr>
          <p:cNvPr id="728087" name="AutoShape 23"/>
          <p:cNvSpPr>
            <a:spLocks noChangeArrowheads="1"/>
          </p:cNvSpPr>
          <p:nvPr/>
        </p:nvSpPr>
        <p:spPr bwMode="auto">
          <a:xfrm>
            <a:off x="4403994" y="5157788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B[i+5]</a:t>
            </a:r>
            <a:endParaRPr lang="ru-RU"/>
          </a:p>
        </p:txBody>
      </p:sp>
      <p:sp>
        <p:nvSpPr>
          <p:cNvPr id="728088" name="AutoShape 24"/>
          <p:cNvSpPr>
            <a:spLocks noChangeArrowheads="1"/>
          </p:cNvSpPr>
          <p:nvPr/>
        </p:nvSpPr>
        <p:spPr bwMode="auto">
          <a:xfrm>
            <a:off x="4403994" y="5661036"/>
            <a:ext cx="857764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C[i+5]</a:t>
            </a:r>
            <a:endParaRPr lang="ru-RU"/>
          </a:p>
        </p:txBody>
      </p:sp>
      <p:sp>
        <p:nvSpPr>
          <p:cNvPr id="728089" name="AutoShape 25"/>
          <p:cNvSpPr>
            <a:spLocks noChangeArrowheads="1"/>
          </p:cNvSpPr>
          <p:nvPr/>
        </p:nvSpPr>
        <p:spPr bwMode="auto">
          <a:xfrm>
            <a:off x="5184399" y="4652963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A[i+4]</a:t>
            </a:r>
            <a:endParaRPr lang="ru-RU"/>
          </a:p>
        </p:txBody>
      </p:sp>
      <p:sp>
        <p:nvSpPr>
          <p:cNvPr id="728090" name="AutoShape 26"/>
          <p:cNvSpPr>
            <a:spLocks noChangeArrowheads="1"/>
          </p:cNvSpPr>
          <p:nvPr/>
        </p:nvSpPr>
        <p:spPr bwMode="auto">
          <a:xfrm>
            <a:off x="5184399" y="5157788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B[i+4]</a:t>
            </a:r>
            <a:endParaRPr lang="ru-RU"/>
          </a:p>
        </p:txBody>
      </p:sp>
      <p:sp>
        <p:nvSpPr>
          <p:cNvPr id="728091" name="AutoShape 27"/>
          <p:cNvSpPr>
            <a:spLocks noChangeArrowheads="1"/>
          </p:cNvSpPr>
          <p:nvPr/>
        </p:nvSpPr>
        <p:spPr bwMode="auto">
          <a:xfrm>
            <a:off x="5184399" y="5661036"/>
            <a:ext cx="857764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C[i+4]</a:t>
            </a:r>
            <a:endParaRPr lang="ru-RU"/>
          </a:p>
        </p:txBody>
      </p:sp>
      <p:sp>
        <p:nvSpPr>
          <p:cNvPr id="728092" name="AutoShape 28"/>
          <p:cNvSpPr>
            <a:spLocks noChangeArrowheads="1"/>
          </p:cNvSpPr>
          <p:nvPr/>
        </p:nvSpPr>
        <p:spPr bwMode="auto">
          <a:xfrm>
            <a:off x="5964814" y="4652963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A[i+3]</a:t>
            </a:r>
            <a:endParaRPr lang="ru-RU"/>
          </a:p>
        </p:txBody>
      </p:sp>
      <p:sp>
        <p:nvSpPr>
          <p:cNvPr id="728093" name="AutoShape 29"/>
          <p:cNvSpPr>
            <a:spLocks noChangeArrowheads="1"/>
          </p:cNvSpPr>
          <p:nvPr/>
        </p:nvSpPr>
        <p:spPr bwMode="auto">
          <a:xfrm>
            <a:off x="5964814" y="5157788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B[i+3]</a:t>
            </a:r>
            <a:endParaRPr lang="ru-RU"/>
          </a:p>
        </p:txBody>
      </p:sp>
      <p:sp>
        <p:nvSpPr>
          <p:cNvPr id="728094" name="AutoShape 30"/>
          <p:cNvSpPr>
            <a:spLocks noChangeArrowheads="1"/>
          </p:cNvSpPr>
          <p:nvPr/>
        </p:nvSpPr>
        <p:spPr bwMode="auto">
          <a:xfrm>
            <a:off x="5964814" y="5661036"/>
            <a:ext cx="857764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C[i+3]</a:t>
            </a:r>
            <a:endParaRPr lang="ru-RU"/>
          </a:p>
        </p:txBody>
      </p:sp>
      <p:sp>
        <p:nvSpPr>
          <p:cNvPr id="728095" name="AutoShape 31"/>
          <p:cNvSpPr>
            <a:spLocks noChangeArrowheads="1"/>
          </p:cNvSpPr>
          <p:nvPr/>
        </p:nvSpPr>
        <p:spPr bwMode="auto">
          <a:xfrm>
            <a:off x="6743505" y="4652963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A[i+2]</a:t>
            </a:r>
            <a:endParaRPr lang="ru-RU"/>
          </a:p>
        </p:txBody>
      </p:sp>
      <p:sp>
        <p:nvSpPr>
          <p:cNvPr id="728096" name="AutoShape 32"/>
          <p:cNvSpPr>
            <a:spLocks noChangeArrowheads="1"/>
          </p:cNvSpPr>
          <p:nvPr/>
        </p:nvSpPr>
        <p:spPr bwMode="auto">
          <a:xfrm>
            <a:off x="6743505" y="5157788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B[i+2]</a:t>
            </a:r>
            <a:endParaRPr lang="ru-RU"/>
          </a:p>
        </p:txBody>
      </p:sp>
      <p:sp>
        <p:nvSpPr>
          <p:cNvPr id="728097" name="AutoShape 33"/>
          <p:cNvSpPr>
            <a:spLocks noChangeArrowheads="1"/>
          </p:cNvSpPr>
          <p:nvPr/>
        </p:nvSpPr>
        <p:spPr bwMode="auto">
          <a:xfrm>
            <a:off x="6743505" y="5661036"/>
            <a:ext cx="857763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C[i+2]</a:t>
            </a:r>
            <a:endParaRPr lang="ru-RU"/>
          </a:p>
        </p:txBody>
      </p:sp>
      <p:sp>
        <p:nvSpPr>
          <p:cNvPr id="728098" name="AutoShape 34"/>
          <p:cNvSpPr>
            <a:spLocks noChangeArrowheads="1"/>
          </p:cNvSpPr>
          <p:nvPr/>
        </p:nvSpPr>
        <p:spPr bwMode="auto">
          <a:xfrm>
            <a:off x="7523915" y="4652963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A[i+1]</a:t>
            </a:r>
            <a:endParaRPr lang="ru-RU"/>
          </a:p>
        </p:txBody>
      </p:sp>
      <p:sp>
        <p:nvSpPr>
          <p:cNvPr id="728099" name="AutoShape 35"/>
          <p:cNvSpPr>
            <a:spLocks noChangeArrowheads="1"/>
          </p:cNvSpPr>
          <p:nvPr/>
        </p:nvSpPr>
        <p:spPr bwMode="auto">
          <a:xfrm>
            <a:off x="7523915" y="5157788"/>
            <a:ext cx="857763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B[i+1]</a:t>
            </a:r>
            <a:endParaRPr lang="ru-RU"/>
          </a:p>
        </p:txBody>
      </p:sp>
      <p:sp>
        <p:nvSpPr>
          <p:cNvPr id="728100" name="AutoShape 36"/>
          <p:cNvSpPr>
            <a:spLocks noChangeArrowheads="1"/>
          </p:cNvSpPr>
          <p:nvPr/>
        </p:nvSpPr>
        <p:spPr bwMode="auto">
          <a:xfrm>
            <a:off x="7523915" y="5661036"/>
            <a:ext cx="857763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C[i+1]</a:t>
            </a:r>
            <a:endParaRPr lang="ru-RU"/>
          </a:p>
        </p:txBody>
      </p:sp>
      <p:sp>
        <p:nvSpPr>
          <p:cNvPr id="728101" name="AutoShape 37"/>
          <p:cNvSpPr>
            <a:spLocks noChangeArrowheads="1"/>
          </p:cNvSpPr>
          <p:nvPr/>
        </p:nvSpPr>
        <p:spPr bwMode="auto">
          <a:xfrm>
            <a:off x="8302606" y="4652963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A[i]</a:t>
            </a:r>
            <a:endParaRPr lang="ru-RU"/>
          </a:p>
        </p:txBody>
      </p:sp>
      <p:sp>
        <p:nvSpPr>
          <p:cNvPr id="728102" name="AutoShape 38"/>
          <p:cNvSpPr>
            <a:spLocks noChangeArrowheads="1"/>
          </p:cNvSpPr>
          <p:nvPr/>
        </p:nvSpPr>
        <p:spPr bwMode="auto">
          <a:xfrm>
            <a:off x="8302606" y="5157788"/>
            <a:ext cx="857764" cy="360362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B[i]</a:t>
            </a:r>
            <a:endParaRPr lang="ru-RU"/>
          </a:p>
        </p:txBody>
      </p:sp>
      <p:sp>
        <p:nvSpPr>
          <p:cNvPr id="728103" name="AutoShape 39"/>
          <p:cNvSpPr>
            <a:spLocks noChangeArrowheads="1"/>
          </p:cNvSpPr>
          <p:nvPr/>
        </p:nvSpPr>
        <p:spPr bwMode="auto">
          <a:xfrm>
            <a:off x="8302606" y="5661036"/>
            <a:ext cx="857764" cy="360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C[i]</a:t>
            </a:r>
            <a:endParaRPr lang="ru-RU"/>
          </a:p>
        </p:txBody>
      </p:sp>
      <p:sp>
        <p:nvSpPr>
          <p:cNvPr id="728104" name="Line 40"/>
          <p:cNvSpPr>
            <a:spLocks noChangeShapeType="1"/>
          </p:cNvSpPr>
          <p:nvPr/>
        </p:nvSpPr>
        <p:spPr bwMode="auto">
          <a:xfrm>
            <a:off x="2611109" y="5589588"/>
            <a:ext cx="678303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28105" name="Text Box 41"/>
          <p:cNvSpPr txBox="1">
            <a:spLocks noChangeArrowheads="1"/>
          </p:cNvSpPr>
          <p:nvPr/>
        </p:nvSpPr>
        <p:spPr bwMode="auto">
          <a:xfrm>
            <a:off x="2456401" y="4933951"/>
            <a:ext cx="31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728106" name="Text Box 42"/>
          <p:cNvSpPr txBox="1">
            <a:spLocks noChangeArrowheads="1"/>
          </p:cNvSpPr>
          <p:nvPr/>
        </p:nvSpPr>
        <p:spPr bwMode="auto">
          <a:xfrm>
            <a:off x="2611109" y="3381381"/>
            <a:ext cx="4044697" cy="12003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latin typeface="Courier New" pitchFamily="49" charset="0"/>
              </a:rPr>
              <a:t>double A[N], B[N], C = 0.0;</a:t>
            </a:r>
          </a:p>
          <a:p>
            <a:r>
              <a:rPr lang="ru-RU" b="1">
                <a:latin typeface="Courier New" pitchFamily="49" charset="0"/>
              </a:rPr>
              <a:t>for(int i = 0; i &lt; N; i ++){</a:t>
            </a:r>
          </a:p>
          <a:p>
            <a:r>
              <a:rPr lang="ru-RU" b="1">
                <a:latin typeface="Courier New" pitchFamily="49" charset="0"/>
              </a:rPr>
              <a:t>  C += A[i] * B[i];</a:t>
            </a:r>
          </a:p>
          <a:p>
            <a:r>
              <a:rPr lang="ru-RU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Векторные вычисления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Аппаратно векторизованные</a:t>
            </a:r>
            <a:r>
              <a:rPr lang="en-US" sz="2000" dirty="0"/>
              <a:t> </a:t>
            </a:r>
            <a:r>
              <a:rPr lang="ru-RU" sz="2000" dirty="0"/>
              <a:t>функции</a:t>
            </a:r>
            <a:r>
              <a:rPr lang="en-US" sz="2000" dirty="0"/>
              <a:t> </a:t>
            </a:r>
            <a:r>
              <a:rPr lang="ru-RU" sz="2000" dirty="0"/>
              <a:t>для одинарной точности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ru-RU" sz="2000" dirty="0"/>
              <a:t>2</a:t>
            </a:r>
            <a:r>
              <a:rPr lang="ru-RU" sz="2000" baseline="30000" dirty="0"/>
              <a:t>x</a:t>
            </a:r>
            <a:r>
              <a:rPr lang="ru-RU" sz="2000" dirty="0"/>
              <a:t>, log</a:t>
            </a:r>
            <a:r>
              <a:rPr lang="ru-RU" sz="2000" baseline="-25000" dirty="0"/>
              <a:t>2</a:t>
            </a:r>
            <a:r>
              <a:rPr lang="ru-RU" sz="2000" dirty="0"/>
              <a:t>x, 1/</a:t>
            </a:r>
            <a:r>
              <a:rPr lang="ru-RU" sz="2000" dirty="0" err="1"/>
              <a:t>x</a:t>
            </a:r>
            <a:r>
              <a:rPr lang="ru-RU" sz="2000" dirty="0"/>
              <a:t>, 1/</a:t>
            </a:r>
            <a:r>
              <a:rPr lang="ru-RU" sz="2000" dirty="0" err="1"/>
              <a:t>sqrt</a:t>
            </a:r>
            <a:r>
              <a:rPr lang="ru-RU" sz="2000" dirty="0"/>
              <a:t>(</a:t>
            </a:r>
            <a:r>
              <a:rPr lang="ru-RU" sz="2000" dirty="0" err="1"/>
              <a:t>x</a:t>
            </a:r>
            <a:r>
              <a:rPr lang="ru-RU" sz="2000" dirty="0"/>
              <a:t>)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Компилятор </a:t>
            </a:r>
            <a:r>
              <a:rPr lang="en-US" sz="2000" dirty="0"/>
              <a:t>Intel </a:t>
            </a:r>
            <a:r>
              <a:rPr lang="ru-RU" sz="2000" dirty="0"/>
              <a:t>поддерживает набор </a:t>
            </a:r>
            <a:r>
              <a:rPr lang="en-US" sz="2000" dirty="0"/>
              <a:t>intrinsic</a:t>
            </a:r>
            <a:r>
              <a:rPr lang="ru-RU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представляющих </a:t>
            </a:r>
            <a:r>
              <a:rPr lang="ru-RU" sz="2000" dirty="0"/>
              <a:t>собой векторные версии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скалярных </a:t>
            </a:r>
            <a:r>
              <a:rPr lang="ru-RU" sz="2000" dirty="0"/>
              <a:t>математических операций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en-US" sz="2000" dirty="0"/>
              <a:t>Short Vector Math Library </a:t>
            </a:r>
            <a:r>
              <a:rPr lang="en-US" sz="2000" dirty="0" err="1"/>
              <a:t>Intrinsics</a:t>
            </a:r>
            <a:r>
              <a:rPr lang="ru-RU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библиотека </a:t>
            </a:r>
            <a:r>
              <a:rPr lang="en-US" sz="2000" dirty="0"/>
              <a:t>SVML</a:t>
            </a:r>
            <a:r>
              <a:rPr lang="ru-RU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Входной параметр – вектор, выходной параметр –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вектор</a:t>
            </a:r>
            <a:r>
              <a:rPr lang="ru-RU" sz="1800" dirty="0"/>
              <a:t>, над каждым элементом которого была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выполнена </a:t>
            </a:r>
            <a:r>
              <a:rPr lang="ru-RU" sz="1800" dirty="0"/>
              <a:t>скалярная операция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Поддерживаются операции для одинарной и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двойной </a:t>
            </a:r>
            <a:r>
              <a:rPr lang="ru-RU" sz="1800" dirty="0"/>
              <a:t>точности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Используется для векторизации циклов с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математическими </a:t>
            </a:r>
            <a:r>
              <a:rPr lang="ru-RU" sz="1800" dirty="0"/>
              <a:t>функциями</a:t>
            </a:r>
            <a:endParaRPr lang="en-US" sz="180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71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80" y="2852738"/>
            <a:ext cx="240139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17829" name="Text Box 5"/>
          <p:cNvSpPr txBox="1">
            <a:spLocks noChangeArrowheads="1"/>
          </p:cNvSpPr>
          <p:nvPr/>
        </p:nvSpPr>
        <p:spPr bwMode="auto">
          <a:xfrm>
            <a:off x="6977280" y="1916124"/>
            <a:ext cx="238764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Операции,</a:t>
            </a:r>
            <a:endParaRPr lang="en-US" dirty="0"/>
          </a:p>
          <a:p>
            <a:pPr algn="ctr"/>
            <a:r>
              <a:rPr lang="ru-RU" dirty="0"/>
              <a:t>поддерживаемые</a:t>
            </a:r>
            <a:endParaRPr lang="en-US" dirty="0"/>
          </a:p>
          <a:p>
            <a:pPr algn="ctr"/>
            <a:r>
              <a:rPr lang="en-US" dirty="0"/>
              <a:t>SVML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Автовекторизация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Компилятор </a:t>
            </a:r>
            <a:r>
              <a:rPr lang="en-US" sz="2400"/>
              <a:t>Intel </a:t>
            </a:r>
            <a:r>
              <a:rPr lang="ru-RU" sz="2400"/>
              <a:t>поддерживает возможность автоматической векторизации циклов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Для обеспечения возможности автоматический векторизации требуется выполнение ряда условий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Можно помочь компилятору выполнить векторизацию, используя специальные директивы </a:t>
            </a:r>
            <a:r>
              <a:rPr lang="en-US" sz="2000"/>
              <a:t>pragma</a:t>
            </a:r>
            <a:endParaRPr lang="ru-RU" sz="2000"/>
          </a:p>
          <a:p>
            <a:pPr lvl="1">
              <a:lnSpc>
                <a:spcPct val="90000"/>
              </a:lnSpc>
            </a:pPr>
            <a:r>
              <a:rPr lang="ru-RU" sz="2000"/>
              <a:t>Является рекомендуемым вариантом использования векторизации (обеспечивает переносимость кода между различными архитектурами) </a:t>
            </a:r>
          </a:p>
          <a:p>
            <a:pPr>
              <a:lnSpc>
                <a:spcPct val="90000"/>
              </a:lnSpc>
            </a:pPr>
            <a:r>
              <a:rPr lang="ru-RU" sz="2400"/>
              <a:t>Автоматическая векторизация подробно рассмотрена в Лекции 4 «Векторные расширения Intel Xeon Phi»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Введение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Иерархия памяти</a:t>
            </a:r>
            <a:r>
              <a:rPr lang="en-US"/>
              <a:t/>
            </a:r>
            <a:br>
              <a:rPr lang="en-US"/>
            </a:br>
            <a:r>
              <a:rPr lang="en-US"/>
              <a:t>Intel Xeon Phi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Иерархия памяти</a:t>
            </a:r>
            <a:r>
              <a:rPr lang="en-US" sz="3200" dirty="0"/>
              <a:t>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r>
              <a:rPr lang="ru-RU" sz="3200" dirty="0"/>
              <a:t>…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ядра совместно используют оперативную память сопроцессора</a:t>
            </a:r>
            <a:endParaRPr lang="en-US" dirty="0"/>
          </a:p>
          <a:p>
            <a:r>
              <a:rPr lang="ru-RU" dirty="0"/>
              <a:t>Каждое ядро сопроцессора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Xeon</a:t>
            </a:r>
            <a:r>
              <a:rPr lang="ru-RU" dirty="0"/>
              <a:t> </a:t>
            </a:r>
            <a:r>
              <a:rPr lang="ru-RU" dirty="0" err="1"/>
              <a:t>Phi</a:t>
            </a:r>
            <a:r>
              <a:rPr lang="ru-RU" dirty="0"/>
              <a:t> имеет собственные </a:t>
            </a:r>
            <a:r>
              <a:rPr lang="ru-RU" dirty="0" err="1"/>
              <a:t>кеши</a:t>
            </a:r>
            <a:r>
              <a:rPr lang="ru-RU" dirty="0"/>
              <a:t> L1 и L2</a:t>
            </a:r>
            <a:endParaRPr lang="en-US" dirty="0"/>
          </a:p>
          <a:p>
            <a:r>
              <a:rPr lang="ru-RU" dirty="0"/>
              <a:t>Кеши L1 и L2 являются инклюзивными</a:t>
            </a:r>
            <a:endParaRPr lang="en-US" dirty="0"/>
          </a:p>
          <a:p>
            <a:pPr lvl="1"/>
            <a:r>
              <a:rPr lang="ru-RU" sz="2000" dirty="0"/>
              <a:t>все данные, хранящиеся в </a:t>
            </a:r>
            <a:r>
              <a:rPr lang="ru-RU" sz="2000" dirty="0" err="1"/>
              <a:t>кэше</a:t>
            </a:r>
            <a:r>
              <a:rPr lang="ru-RU" sz="2000" dirty="0"/>
              <a:t> L1, хранятся также в </a:t>
            </a:r>
            <a:r>
              <a:rPr lang="ru-RU" sz="2000" dirty="0" err="1"/>
              <a:t>кэше</a:t>
            </a:r>
            <a:r>
              <a:rPr lang="ru-RU" sz="2000" dirty="0"/>
              <a:t> L2</a:t>
            </a:r>
            <a:endParaRPr lang="en-US" sz="2000" dirty="0"/>
          </a:p>
          <a:p>
            <a:r>
              <a:rPr lang="ru-RU" dirty="0"/>
              <a:t>Кеши L1 и L2</a:t>
            </a:r>
            <a:r>
              <a:rPr lang="en-US" dirty="0"/>
              <a:t> </a:t>
            </a:r>
            <a:r>
              <a:rPr lang="ru-RU" dirty="0"/>
              <a:t>используют </a:t>
            </a:r>
            <a:r>
              <a:rPr lang="ru-RU" dirty="0" err="1"/>
              <a:t>псевдо-LRU</a:t>
            </a:r>
            <a:r>
              <a:rPr lang="ru-RU" dirty="0"/>
              <a:t> алгоритм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Иерархия памяти</a:t>
            </a:r>
            <a:r>
              <a:rPr lang="en-US" sz="3200" dirty="0"/>
              <a:t>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r>
              <a:rPr lang="ru-RU" sz="3200" dirty="0"/>
              <a:t>…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Кеши первого уровня - кеш инструкций L1 I-Cache и кеш данных L1 D-Cache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размер - по 32 Кб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размер строки - 64 байта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степень ассоциативности – 8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«чистая» латентность - 1 такт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средняя латентность доступа - 3 такта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load-to-use латентность - 1 такт (целочисленное значение, загруженное на текущем такте из кеша, может быть использовано на следующем такте целочисленной инструкцией, для векторных инструкций может быть больше)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обслуживает до </a:t>
            </a:r>
            <a:r>
              <a:rPr lang="en-US" sz="2000"/>
              <a:t>~</a:t>
            </a:r>
            <a:r>
              <a:rPr lang="ru-RU" sz="2000"/>
              <a:t>38 одновременных запросов на ядро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Иерархия памяти</a:t>
            </a:r>
            <a:r>
              <a:rPr lang="en-US" sz="3200" dirty="0"/>
              <a:t>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r>
              <a:rPr lang="ru-RU" sz="3200" dirty="0"/>
              <a:t>…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Кеш второго уровня L2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размер - 512 Кб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размер строки - 64 байта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степень ассоциативности – 8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32 Гб </a:t>
            </a:r>
            <a:r>
              <a:rPr lang="ru-RU" sz="2400" dirty="0" err="1"/>
              <a:t>кешируемых</a:t>
            </a:r>
            <a:r>
              <a:rPr lang="ru-RU" sz="2400" dirty="0"/>
              <a:t> адресов (размер адреса 35 бит)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«чистая» латентность доступа - 11 тактов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средняя латентность доступа - 14-15 тактов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имеет аппаратное потоковое устройство предвыборки, способное выполнять избирательную предвыборку инструкций для исполнения и данных для операций чтения и записи</a:t>
            </a:r>
          </a:p>
          <a:p>
            <a:pPr lvl="2">
              <a:lnSpc>
                <a:spcPct val="80000"/>
              </a:lnSpc>
            </a:pPr>
            <a:r>
              <a:rPr lang="ru-RU" dirty="0"/>
              <a:t>может инициировать до 4 составных запросов предвыборки, позволяет инициировать параллельную предвыборку до 4 Кб данных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обслуживает до </a:t>
            </a:r>
            <a:r>
              <a:rPr lang="en-US" sz="2400" dirty="0"/>
              <a:t>~</a:t>
            </a:r>
            <a:r>
              <a:rPr lang="ru-RU" sz="2400" dirty="0"/>
              <a:t>38 одновременных запросов на ядро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Иерархия памяти</a:t>
            </a:r>
            <a:r>
              <a:rPr lang="en-US" sz="3200" dirty="0"/>
              <a:t>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r>
              <a:rPr lang="ru-RU" sz="3200" dirty="0"/>
              <a:t>…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Для контроля когерентности </a:t>
            </a:r>
            <a:r>
              <a:rPr lang="ru-RU" sz="2000" dirty="0" err="1"/>
              <a:t>кешей</a:t>
            </a:r>
            <a:r>
              <a:rPr lang="ru-RU" sz="2000" dirty="0"/>
              <a:t> используется комбинация протоколов: MESI (</a:t>
            </a:r>
            <a:r>
              <a:rPr lang="ru-RU" sz="2000" dirty="0" err="1"/>
              <a:t>Modified</a:t>
            </a:r>
            <a:r>
              <a:rPr lang="ru-RU" sz="2000" dirty="0"/>
              <a:t>, </a:t>
            </a:r>
            <a:r>
              <a:rPr lang="ru-RU" sz="2000" dirty="0" err="1"/>
              <a:t>Exclusive</a:t>
            </a:r>
            <a:r>
              <a:rPr lang="ru-RU" sz="2000" dirty="0"/>
              <a:t>, </a:t>
            </a:r>
            <a:r>
              <a:rPr lang="ru-RU" sz="2000" dirty="0" err="1"/>
              <a:t>Shared</a:t>
            </a:r>
            <a:r>
              <a:rPr lang="ru-RU" sz="2000" dirty="0"/>
              <a:t>, </a:t>
            </a:r>
            <a:r>
              <a:rPr lang="ru-RU" sz="2000" dirty="0" err="1"/>
              <a:t>Invalid</a:t>
            </a:r>
            <a:r>
              <a:rPr lang="ru-RU" sz="2000" dirty="0"/>
              <a:t>) на каждом ядре и GOLS3 (</a:t>
            </a:r>
            <a:r>
              <a:rPr lang="ru-RU" sz="2000" dirty="0" err="1"/>
              <a:t>Globally</a:t>
            </a:r>
            <a:r>
              <a:rPr lang="ru-RU" sz="2000" dirty="0"/>
              <a:t> </a:t>
            </a:r>
            <a:r>
              <a:rPr lang="ru-RU" sz="2000" dirty="0" err="1"/>
              <a:t>Owned</a:t>
            </a:r>
            <a:r>
              <a:rPr lang="ru-RU" sz="2000" dirty="0"/>
              <a:t> </a:t>
            </a:r>
            <a:r>
              <a:rPr lang="ru-RU" sz="2000" dirty="0" err="1"/>
              <a:t>Locally</a:t>
            </a:r>
            <a:r>
              <a:rPr lang="ru-RU" sz="2000" dirty="0"/>
              <a:t> </a:t>
            </a:r>
            <a:r>
              <a:rPr lang="ru-RU" sz="2000" dirty="0" err="1"/>
              <a:t>Shared</a:t>
            </a:r>
            <a:r>
              <a:rPr lang="ru-RU" sz="2000" dirty="0"/>
              <a:t>) для распределенного каталога тегов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Распределенный между ядрами каталог тегов сопроцессора (TD) разделен на 64 части, каждая из которых отвечает за контроль глобального состояния когерентности части строк </a:t>
            </a:r>
            <a:r>
              <a:rPr lang="ru-RU" sz="2000" dirty="0" err="1"/>
              <a:t>кеша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Особенности реализации </a:t>
            </a:r>
            <a:r>
              <a:rPr lang="ru-RU" sz="2000" dirty="0" err="1"/>
              <a:t>кешей</a:t>
            </a:r>
            <a:r>
              <a:rPr lang="ru-RU" sz="2000" dirty="0"/>
              <a:t> L1 и L2: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обращения к </a:t>
            </a:r>
            <a:r>
              <a:rPr lang="ru-RU" sz="1800" dirty="0" err="1"/>
              <a:t>кешу</a:t>
            </a:r>
            <a:r>
              <a:rPr lang="ru-RU" sz="1800" dirty="0"/>
              <a:t> L1 можно выполнять в последовательные такты, между обращениями к </a:t>
            </a:r>
            <a:r>
              <a:rPr lang="ru-RU" sz="1800" dirty="0" err="1"/>
              <a:t>кешу</a:t>
            </a:r>
            <a:r>
              <a:rPr lang="ru-RU" sz="1800" dirty="0"/>
              <a:t> L2 должен выдерживаться интервал в 1 такт (то есть к </a:t>
            </a:r>
            <a:r>
              <a:rPr lang="ru-RU" sz="1800" dirty="0" err="1"/>
              <a:t>кешу</a:t>
            </a:r>
            <a:r>
              <a:rPr lang="ru-RU" sz="1800" dirty="0"/>
              <a:t> L2 можно обращаться в лучшем случае через такт)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на каждом конкретном такте для L1 и L2 допускается выполнение либо чтения из </a:t>
            </a:r>
            <a:r>
              <a:rPr lang="ru-RU" sz="1800" dirty="0" err="1"/>
              <a:t>кеша</a:t>
            </a:r>
            <a:r>
              <a:rPr lang="ru-RU" sz="1800" dirty="0"/>
              <a:t>, либо записи в </a:t>
            </a:r>
            <a:r>
              <a:rPr lang="ru-RU" sz="1800" dirty="0" err="1"/>
              <a:t>кеш</a:t>
            </a:r>
            <a:r>
              <a:rPr lang="ru-RU" sz="1800" dirty="0"/>
              <a:t>, но не чтения и записи одновременно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реализованы только две схемы взаимодействия между </a:t>
            </a:r>
            <a:r>
              <a:rPr lang="ru-RU" sz="1800" dirty="0" err="1"/>
              <a:t>кешем</a:t>
            </a:r>
            <a:r>
              <a:rPr lang="ru-RU" sz="1800" dirty="0"/>
              <a:t> и основной памятью – отсутствие </a:t>
            </a:r>
            <a:r>
              <a:rPr lang="ru-RU" sz="1800" dirty="0" err="1"/>
              <a:t>кеширования</a:t>
            </a:r>
            <a:r>
              <a:rPr lang="ru-RU" sz="1800" dirty="0"/>
              <a:t> (</a:t>
            </a:r>
            <a:r>
              <a:rPr lang="ru-RU" sz="1800" dirty="0" err="1"/>
              <a:t>uncacheable</a:t>
            </a:r>
            <a:r>
              <a:rPr lang="ru-RU" sz="1800" dirty="0"/>
              <a:t>, UC) и отложенная запись (</a:t>
            </a:r>
            <a:r>
              <a:rPr lang="ru-RU" sz="1800" dirty="0" err="1"/>
              <a:t>write-back</a:t>
            </a:r>
            <a:r>
              <a:rPr lang="ru-RU" sz="1800" dirty="0"/>
              <a:t>, WB)</a:t>
            </a:r>
          </a:p>
          <a:p>
            <a:pPr lvl="2">
              <a:lnSpc>
                <a:spcPct val="80000"/>
              </a:lnSpc>
            </a:pPr>
            <a:r>
              <a:rPr lang="ru-RU" sz="1600" dirty="0" err="1"/>
              <a:t>streaming</a:t>
            </a:r>
            <a:r>
              <a:rPr lang="ru-RU" sz="1600" dirty="0"/>
              <a:t> </a:t>
            </a:r>
            <a:r>
              <a:rPr lang="ru-RU" sz="1600" dirty="0" err="1"/>
              <a:t>stores</a:t>
            </a:r>
            <a:endParaRPr lang="ru-RU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Иерархия памяти</a:t>
            </a:r>
            <a:r>
              <a:rPr lang="en-US" sz="3200" dirty="0"/>
              <a:t>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Оперативная память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8 встроенных контроллеров памяти, каждый обслуживает по два 32-битных канала GDDR5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суммарная производительность - 5,5 GT/</a:t>
            </a:r>
            <a:r>
              <a:rPr lang="ru-RU" sz="1800" dirty="0" err="1"/>
              <a:t>s</a:t>
            </a:r>
            <a:r>
              <a:rPr lang="ru-RU" sz="1800" dirty="0"/>
              <a:t> (миллиардов пересылок в секунду)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суммарная пропускная способность - 352 GB/</a:t>
            </a:r>
            <a:r>
              <a:rPr lang="ru-RU" sz="1800" dirty="0" err="1"/>
              <a:t>s</a:t>
            </a:r>
            <a:endParaRPr lang="ru-RU" sz="1800" dirty="0"/>
          </a:p>
          <a:p>
            <a:pPr lvl="1">
              <a:lnSpc>
                <a:spcPct val="80000"/>
              </a:lnSpc>
            </a:pPr>
            <a:r>
              <a:rPr lang="ru-RU" sz="1800" dirty="0"/>
              <a:t>латентность доступа - более 300 тактов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Компонент сопроцессора, реализующий клиентскую логику PCI </a:t>
            </a:r>
            <a:r>
              <a:rPr lang="ru-RU" sz="2000" dirty="0" err="1"/>
              <a:t>Express</a:t>
            </a:r>
            <a:r>
              <a:rPr lang="ru-RU" sz="2000" dirty="0"/>
              <a:t>, также обеспечивает работу механизма прямого доступа к памяти (DMA). 8 независимых каналов DMA, работающих на той же частоте, что и ядра сопроцессора, могут выполнять следующие типы передачи данных: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из GDDR5-памяти сопроцессора в оперативную память хоста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из оперативной памяти хоста в GDDR5-память сопроцессора</a:t>
            </a:r>
          </a:p>
          <a:p>
            <a:pPr lvl="1">
              <a:lnSpc>
                <a:spcPct val="80000"/>
              </a:lnSpc>
            </a:pPr>
            <a:r>
              <a:rPr lang="ru-RU" sz="1800" dirty="0"/>
              <a:t>из GDDR5-памяти в GDDR5-память в пределах сопроцессора</a:t>
            </a:r>
          </a:p>
          <a:p>
            <a:pPr lvl="1">
              <a:lnSpc>
                <a:spcPct val="80000"/>
              </a:lnSpc>
            </a:pPr>
            <a:endParaRPr lang="ru-RU" sz="1800" dirty="0"/>
          </a:p>
          <a:p>
            <a:pPr lvl="1">
              <a:lnSpc>
                <a:spcPct val="80000"/>
              </a:lnSpc>
            </a:pPr>
            <a:r>
              <a:rPr lang="ru-RU" sz="1800" dirty="0"/>
              <a:t>Выполнение операции передачи данных может быть запрошено как со стороны центрального процессора хоста, так и со стороны сопроцессора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Предвыборка </a:t>
            </a:r>
            <a:r>
              <a:rPr lang="ru-RU" sz="3200" dirty="0" smtClean="0"/>
              <a:t>данных</a:t>
            </a:r>
            <a:r>
              <a:rPr lang="en-US" sz="3200" dirty="0" smtClean="0"/>
              <a:t> </a:t>
            </a:r>
            <a:r>
              <a:rPr lang="ru-RU" sz="3200" dirty="0" smtClean="0"/>
              <a:t>(</a:t>
            </a:r>
            <a:r>
              <a:rPr lang="en-US" sz="3200" dirty="0" err="1"/>
              <a:t>Prefetching</a:t>
            </a:r>
            <a:r>
              <a:rPr lang="ru-RU" sz="3200" dirty="0"/>
              <a:t>)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Использование </a:t>
            </a:r>
            <a:r>
              <a:rPr lang="en-US"/>
              <a:t>intrinsics</a:t>
            </a:r>
          </a:p>
          <a:p>
            <a:pPr lvl="1">
              <a:lnSpc>
                <a:spcPct val="90000"/>
              </a:lnSpc>
            </a:pPr>
            <a:r>
              <a:rPr lang="en-US"/>
              <a:t>_mm_prefetch((char *) &amp;a[i], hint);</a:t>
            </a:r>
          </a:p>
          <a:p>
            <a:pPr lvl="1">
              <a:lnSpc>
                <a:spcPct val="90000"/>
              </a:lnSpc>
            </a:pPr>
            <a:r>
              <a:rPr lang="ru-RU"/>
              <a:t>См.</a:t>
            </a:r>
            <a:r>
              <a:rPr lang="en-US"/>
              <a:t> xmmintrin.h </a:t>
            </a:r>
            <a:r>
              <a:rPr lang="ru-RU"/>
              <a:t>для возможных значений</a:t>
            </a:r>
            <a:r>
              <a:rPr lang="en-US"/>
              <a:t> hint (for L1, L2, non-temporal, …)</a:t>
            </a:r>
          </a:p>
          <a:p>
            <a:pPr>
              <a:lnSpc>
                <a:spcPct val="90000"/>
              </a:lnSpc>
            </a:pPr>
            <a:r>
              <a:rPr lang="ru-RU"/>
              <a:t>pragma / directive</a:t>
            </a:r>
          </a:p>
          <a:p>
            <a:pPr lvl="1">
              <a:lnSpc>
                <a:spcPct val="90000"/>
              </a:lnSpc>
            </a:pPr>
            <a:r>
              <a:rPr lang="ru-RU"/>
              <a:t>#pragma prefetch  a [:hint[:distance]]</a:t>
            </a:r>
          </a:p>
          <a:p>
            <a:pPr>
              <a:lnSpc>
                <a:spcPct val="90000"/>
              </a:lnSpc>
            </a:pPr>
            <a:r>
              <a:rPr lang="ru-RU"/>
              <a:t>По умолчанию работает аппаратная предвыборка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Страничная модель адресации…</a:t>
            </a:r>
          </a:p>
        </p:txBody>
      </p:sp>
      <p:sp>
        <p:nvSpPr>
          <p:cNvPr id="56" name="Содержимое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697399" name="Rectangle 55"/>
          <p:cNvSpPr>
            <a:spLocks noChangeArrowheads="1"/>
          </p:cNvSpPr>
          <p:nvPr/>
        </p:nvSpPr>
        <p:spPr bwMode="auto">
          <a:xfrm>
            <a:off x="1285786" y="19875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0" name="Rectangle 56"/>
          <p:cNvSpPr>
            <a:spLocks noChangeArrowheads="1"/>
          </p:cNvSpPr>
          <p:nvPr/>
        </p:nvSpPr>
        <p:spPr bwMode="auto">
          <a:xfrm>
            <a:off x="1285786" y="22034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1" name="Rectangle 57"/>
          <p:cNvSpPr>
            <a:spLocks noChangeArrowheads="1"/>
          </p:cNvSpPr>
          <p:nvPr/>
        </p:nvSpPr>
        <p:spPr bwMode="auto">
          <a:xfrm>
            <a:off x="1285786" y="24193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2" name="Rectangle 58"/>
          <p:cNvSpPr>
            <a:spLocks noChangeArrowheads="1"/>
          </p:cNvSpPr>
          <p:nvPr/>
        </p:nvSpPr>
        <p:spPr bwMode="auto">
          <a:xfrm>
            <a:off x="1285786" y="26352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3" name="Rectangle 59"/>
          <p:cNvSpPr>
            <a:spLocks noChangeArrowheads="1"/>
          </p:cNvSpPr>
          <p:nvPr/>
        </p:nvSpPr>
        <p:spPr bwMode="auto">
          <a:xfrm>
            <a:off x="1285786" y="28511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4" name="Rectangle 60"/>
          <p:cNvSpPr>
            <a:spLocks noChangeArrowheads="1"/>
          </p:cNvSpPr>
          <p:nvPr/>
        </p:nvSpPr>
        <p:spPr bwMode="auto">
          <a:xfrm>
            <a:off x="1285786" y="30670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5" name="Rectangle 61"/>
          <p:cNvSpPr>
            <a:spLocks noChangeArrowheads="1"/>
          </p:cNvSpPr>
          <p:nvPr/>
        </p:nvSpPr>
        <p:spPr bwMode="auto">
          <a:xfrm>
            <a:off x="1285786" y="32829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6" name="Rectangle 62"/>
          <p:cNvSpPr>
            <a:spLocks noChangeArrowheads="1"/>
          </p:cNvSpPr>
          <p:nvPr/>
        </p:nvSpPr>
        <p:spPr bwMode="auto">
          <a:xfrm>
            <a:off x="1285786" y="34988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7" name="Rectangle 63"/>
          <p:cNvSpPr>
            <a:spLocks noChangeArrowheads="1"/>
          </p:cNvSpPr>
          <p:nvPr/>
        </p:nvSpPr>
        <p:spPr bwMode="auto">
          <a:xfrm>
            <a:off x="1285786" y="37147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8" name="Rectangle 64"/>
          <p:cNvSpPr>
            <a:spLocks noChangeArrowheads="1"/>
          </p:cNvSpPr>
          <p:nvPr/>
        </p:nvSpPr>
        <p:spPr bwMode="auto">
          <a:xfrm>
            <a:off x="1285786" y="39306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09" name="Rectangle 65"/>
          <p:cNvSpPr>
            <a:spLocks noChangeArrowheads="1"/>
          </p:cNvSpPr>
          <p:nvPr/>
        </p:nvSpPr>
        <p:spPr bwMode="auto">
          <a:xfrm>
            <a:off x="1285786" y="4146550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0" name="Rectangle 66"/>
          <p:cNvSpPr>
            <a:spLocks noChangeArrowheads="1"/>
          </p:cNvSpPr>
          <p:nvPr/>
        </p:nvSpPr>
        <p:spPr bwMode="auto">
          <a:xfrm>
            <a:off x="1285786" y="4362450"/>
            <a:ext cx="1559102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1" name="Rectangle 67"/>
          <p:cNvSpPr>
            <a:spLocks noChangeArrowheads="1"/>
          </p:cNvSpPr>
          <p:nvPr/>
        </p:nvSpPr>
        <p:spPr bwMode="auto">
          <a:xfrm>
            <a:off x="1285786" y="4579938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2" name="Rectangle 68"/>
          <p:cNvSpPr>
            <a:spLocks noChangeArrowheads="1"/>
          </p:cNvSpPr>
          <p:nvPr/>
        </p:nvSpPr>
        <p:spPr bwMode="auto">
          <a:xfrm>
            <a:off x="1285786" y="4795838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3" name="Rectangle 69"/>
          <p:cNvSpPr>
            <a:spLocks noChangeArrowheads="1"/>
          </p:cNvSpPr>
          <p:nvPr/>
        </p:nvSpPr>
        <p:spPr bwMode="auto">
          <a:xfrm>
            <a:off x="1285786" y="5011738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4" name="Rectangle 70"/>
          <p:cNvSpPr>
            <a:spLocks noChangeArrowheads="1"/>
          </p:cNvSpPr>
          <p:nvPr/>
        </p:nvSpPr>
        <p:spPr bwMode="auto">
          <a:xfrm>
            <a:off x="1285786" y="5227638"/>
            <a:ext cx="155910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5" name="Text Box 71"/>
          <p:cNvSpPr txBox="1">
            <a:spLocks noChangeArrowheads="1"/>
          </p:cNvSpPr>
          <p:nvPr/>
        </p:nvSpPr>
        <p:spPr bwMode="auto">
          <a:xfrm>
            <a:off x="401589" y="1914526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MAX</a:t>
            </a:r>
            <a:endParaRPr lang="ru-RU"/>
          </a:p>
        </p:txBody>
      </p:sp>
      <p:sp>
        <p:nvSpPr>
          <p:cNvPr id="697416" name="Text Box 72"/>
          <p:cNvSpPr txBox="1">
            <a:spLocks noChangeArrowheads="1"/>
          </p:cNvSpPr>
          <p:nvPr/>
        </p:nvSpPr>
        <p:spPr bwMode="auto">
          <a:xfrm>
            <a:off x="773480" y="5156201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0</a:t>
            </a:r>
            <a:endParaRPr lang="ru-RU"/>
          </a:p>
        </p:txBody>
      </p:sp>
      <p:sp>
        <p:nvSpPr>
          <p:cNvPr id="697417" name="Text Box 73"/>
          <p:cNvSpPr txBox="1">
            <a:spLocks noChangeArrowheads="1"/>
          </p:cNvSpPr>
          <p:nvPr/>
        </p:nvSpPr>
        <p:spPr bwMode="auto">
          <a:xfrm>
            <a:off x="1689743" y="1482726"/>
            <a:ext cx="648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ВАП</a:t>
            </a:r>
          </a:p>
        </p:txBody>
      </p:sp>
      <p:sp>
        <p:nvSpPr>
          <p:cNvPr id="697418" name="Rectangle 74"/>
          <p:cNvSpPr>
            <a:spLocks noChangeArrowheads="1"/>
          </p:cNvSpPr>
          <p:nvPr/>
        </p:nvSpPr>
        <p:spPr bwMode="auto">
          <a:xfrm>
            <a:off x="7757694" y="19875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19" name="Rectangle 75"/>
          <p:cNvSpPr>
            <a:spLocks noChangeArrowheads="1"/>
          </p:cNvSpPr>
          <p:nvPr/>
        </p:nvSpPr>
        <p:spPr bwMode="auto">
          <a:xfrm>
            <a:off x="7757694" y="22034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0" name="Rectangle 76"/>
          <p:cNvSpPr>
            <a:spLocks noChangeArrowheads="1"/>
          </p:cNvSpPr>
          <p:nvPr/>
        </p:nvSpPr>
        <p:spPr bwMode="auto">
          <a:xfrm>
            <a:off x="7757694" y="24193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7757694" y="26352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2" name="Rectangle 78"/>
          <p:cNvSpPr>
            <a:spLocks noChangeArrowheads="1"/>
          </p:cNvSpPr>
          <p:nvPr/>
        </p:nvSpPr>
        <p:spPr bwMode="auto">
          <a:xfrm>
            <a:off x="7757694" y="28511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3" name="Rectangle 79"/>
          <p:cNvSpPr>
            <a:spLocks noChangeArrowheads="1"/>
          </p:cNvSpPr>
          <p:nvPr/>
        </p:nvSpPr>
        <p:spPr bwMode="auto">
          <a:xfrm>
            <a:off x="7757694" y="30670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4" name="Rectangle 80"/>
          <p:cNvSpPr>
            <a:spLocks noChangeArrowheads="1"/>
          </p:cNvSpPr>
          <p:nvPr/>
        </p:nvSpPr>
        <p:spPr bwMode="auto">
          <a:xfrm>
            <a:off x="7757694" y="32829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5" name="Rectangle 81"/>
          <p:cNvSpPr>
            <a:spLocks noChangeArrowheads="1"/>
          </p:cNvSpPr>
          <p:nvPr/>
        </p:nvSpPr>
        <p:spPr bwMode="auto">
          <a:xfrm>
            <a:off x="7757694" y="34988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6" name="Rectangle 82"/>
          <p:cNvSpPr>
            <a:spLocks noChangeArrowheads="1"/>
          </p:cNvSpPr>
          <p:nvPr/>
        </p:nvSpPr>
        <p:spPr bwMode="auto">
          <a:xfrm>
            <a:off x="7757694" y="37147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7" name="Rectangle 83"/>
          <p:cNvSpPr>
            <a:spLocks noChangeArrowheads="1"/>
          </p:cNvSpPr>
          <p:nvPr/>
        </p:nvSpPr>
        <p:spPr bwMode="auto">
          <a:xfrm>
            <a:off x="7757694" y="39306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8" name="Rectangle 84"/>
          <p:cNvSpPr>
            <a:spLocks noChangeArrowheads="1"/>
          </p:cNvSpPr>
          <p:nvPr/>
        </p:nvSpPr>
        <p:spPr bwMode="auto">
          <a:xfrm>
            <a:off x="7757694" y="4146550"/>
            <a:ext cx="1559101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29" name="Rectangle 85"/>
          <p:cNvSpPr>
            <a:spLocks noChangeArrowheads="1"/>
          </p:cNvSpPr>
          <p:nvPr/>
        </p:nvSpPr>
        <p:spPr bwMode="auto">
          <a:xfrm>
            <a:off x="7757694" y="4362450"/>
            <a:ext cx="1559101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30" name="Text Box 86"/>
          <p:cNvSpPr txBox="1">
            <a:spLocks noChangeArrowheads="1"/>
          </p:cNvSpPr>
          <p:nvPr/>
        </p:nvSpPr>
        <p:spPr bwMode="auto">
          <a:xfrm>
            <a:off x="8158212" y="1628776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RAM</a:t>
            </a:r>
            <a:endParaRPr lang="ru-RU"/>
          </a:p>
        </p:txBody>
      </p:sp>
      <p:sp>
        <p:nvSpPr>
          <p:cNvPr id="697431" name="Text Box 87"/>
          <p:cNvSpPr txBox="1">
            <a:spLocks noChangeArrowheads="1"/>
          </p:cNvSpPr>
          <p:nvPr/>
        </p:nvSpPr>
        <p:spPr bwMode="auto">
          <a:xfrm>
            <a:off x="8161645" y="4724401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HDD</a:t>
            </a:r>
            <a:endParaRPr lang="ru-RU"/>
          </a:p>
        </p:txBody>
      </p:sp>
      <p:sp>
        <p:nvSpPr>
          <p:cNvPr id="697432" name="AutoShape 88"/>
          <p:cNvSpPr>
            <a:spLocks noChangeArrowheads="1"/>
          </p:cNvSpPr>
          <p:nvPr/>
        </p:nvSpPr>
        <p:spPr bwMode="auto">
          <a:xfrm>
            <a:off x="7757694" y="5083175"/>
            <a:ext cx="1559101" cy="649288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33" name="Text Box 89"/>
          <p:cNvSpPr txBox="1">
            <a:spLocks noChangeArrowheads="1"/>
          </p:cNvSpPr>
          <p:nvPr/>
        </p:nvSpPr>
        <p:spPr bwMode="auto">
          <a:xfrm>
            <a:off x="3936430" y="1987550"/>
            <a:ext cx="2729716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1600"/>
              <a:t>Physical frame number N</a:t>
            </a:r>
            <a:endParaRPr lang="ru-RU" sz="1600"/>
          </a:p>
        </p:txBody>
      </p:sp>
      <p:sp>
        <p:nvSpPr>
          <p:cNvPr id="697434" name="Text Box 90"/>
          <p:cNvSpPr txBox="1">
            <a:spLocks noChangeArrowheads="1"/>
          </p:cNvSpPr>
          <p:nvPr/>
        </p:nvSpPr>
        <p:spPr bwMode="auto">
          <a:xfrm>
            <a:off x="3936430" y="2274899"/>
            <a:ext cx="2729716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1600"/>
              <a:t>…</a:t>
            </a:r>
            <a:endParaRPr lang="ru-RU" sz="1600"/>
          </a:p>
        </p:txBody>
      </p:sp>
      <p:sp>
        <p:nvSpPr>
          <p:cNvPr id="697435" name="Text Box 91"/>
          <p:cNvSpPr txBox="1">
            <a:spLocks noChangeArrowheads="1"/>
          </p:cNvSpPr>
          <p:nvPr/>
        </p:nvSpPr>
        <p:spPr bwMode="auto">
          <a:xfrm>
            <a:off x="3936430" y="2563824"/>
            <a:ext cx="2729716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1600"/>
              <a:t>Physical frame number 1</a:t>
            </a:r>
            <a:endParaRPr lang="ru-RU" sz="1600"/>
          </a:p>
        </p:txBody>
      </p:sp>
      <p:sp>
        <p:nvSpPr>
          <p:cNvPr id="697436" name="Text Box 92"/>
          <p:cNvSpPr txBox="1">
            <a:spLocks noChangeArrowheads="1"/>
          </p:cNvSpPr>
          <p:nvPr/>
        </p:nvSpPr>
        <p:spPr bwMode="auto">
          <a:xfrm>
            <a:off x="3936430" y="2851150"/>
            <a:ext cx="2729716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/>
            <a:r>
              <a:rPr lang="en-US" sz="1600"/>
              <a:t>Physical frame number 0</a:t>
            </a:r>
            <a:endParaRPr lang="ru-RU" sz="1600"/>
          </a:p>
        </p:txBody>
      </p:sp>
      <p:sp>
        <p:nvSpPr>
          <p:cNvPr id="697437" name="Text Box 93"/>
          <p:cNvSpPr txBox="1">
            <a:spLocks noChangeArrowheads="1"/>
          </p:cNvSpPr>
          <p:nvPr/>
        </p:nvSpPr>
        <p:spPr bwMode="auto">
          <a:xfrm>
            <a:off x="4204588" y="1482726"/>
            <a:ext cx="2016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/>
              <a:t>Таблица страниц</a:t>
            </a:r>
          </a:p>
        </p:txBody>
      </p:sp>
      <p:sp>
        <p:nvSpPr>
          <p:cNvPr id="697438" name="Line 94"/>
          <p:cNvSpPr>
            <a:spLocks noChangeShapeType="1"/>
          </p:cNvSpPr>
          <p:nvPr/>
        </p:nvSpPr>
        <p:spPr bwMode="auto">
          <a:xfrm>
            <a:off x="2844888" y="2058988"/>
            <a:ext cx="1091542" cy="714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39" name="Line 95"/>
          <p:cNvSpPr>
            <a:spLocks noChangeShapeType="1"/>
          </p:cNvSpPr>
          <p:nvPr/>
        </p:nvSpPr>
        <p:spPr bwMode="auto">
          <a:xfrm flipV="1">
            <a:off x="2844888" y="2706688"/>
            <a:ext cx="1091542" cy="24495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0" name="Line 96"/>
          <p:cNvSpPr>
            <a:spLocks noChangeShapeType="1"/>
          </p:cNvSpPr>
          <p:nvPr/>
        </p:nvSpPr>
        <p:spPr bwMode="auto">
          <a:xfrm flipV="1">
            <a:off x="2844888" y="2995620"/>
            <a:ext cx="1091542" cy="23764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1" name="Line 97"/>
          <p:cNvSpPr>
            <a:spLocks noChangeShapeType="1"/>
          </p:cNvSpPr>
          <p:nvPr/>
        </p:nvSpPr>
        <p:spPr bwMode="auto">
          <a:xfrm flipV="1">
            <a:off x="6666152" y="2490799"/>
            <a:ext cx="1091543" cy="504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2" name="Line 98"/>
          <p:cNvSpPr>
            <a:spLocks noChangeShapeType="1"/>
          </p:cNvSpPr>
          <p:nvPr/>
        </p:nvSpPr>
        <p:spPr bwMode="auto">
          <a:xfrm>
            <a:off x="6666146" y="2708278"/>
            <a:ext cx="1168896" cy="2447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3" name="Line 99"/>
          <p:cNvSpPr>
            <a:spLocks noChangeShapeType="1"/>
          </p:cNvSpPr>
          <p:nvPr/>
        </p:nvSpPr>
        <p:spPr bwMode="auto">
          <a:xfrm flipV="1">
            <a:off x="6666146" y="1123961"/>
            <a:ext cx="1559102" cy="10064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4" name="AutoShape 100"/>
          <p:cNvSpPr>
            <a:spLocks noChangeArrowheads="1"/>
          </p:cNvSpPr>
          <p:nvPr/>
        </p:nvSpPr>
        <p:spPr bwMode="auto">
          <a:xfrm>
            <a:off x="8225248" y="908050"/>
            <a:ext cx="546631" cy="431800"/>
          </a:xfrm>
          <a:prstGeom prst="flowChartSummingJunction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7445" name="Text Box 101"/>
          <p:cNvSpPr txBox="1">
            <a:spLocks noChangeArrowheads="1"/>
          </p:cNvSpPr>
          <p:nvPr/>
        </p:nvSpPr>
        <p:spPr bwMode="auto">
          <a:xfrm>
            <a:off x="3157739" y="105251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CR3</a:t>
            </a:r>
            <a:endParaRPr lang="ru-RU" b="1"/>
          </a:p>
        </p:txBody>
      </p:sp>
      <p:sp>
        <p:nvSpPr>
          <p:cNvPr id="697446" name="Line 102"/>
          <p:cNvSpPr>
            <a:spLocks noChangeShapeType="1"/>
          </p:cNvSpPr>
          <p:nvPr/>
        </p:nvSpPr>
        <p:spPr bwMode="auto">
          <a:xfrm>
            <a:off x="3235092" y="1412875"/>
            <a:ext cx="7013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7" name="Line 103"/>
          <p:cNvSpPr>
            <a:spLocks noChangeShapeType="1"/>
          </p:cNvSpPr>
          <p:nvPr/>
        </p:nvSpPr>
        <p:spPr bwMode="auto">
          <a:xfrm>
            <a:off x="3936430" y="14128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97448" name="Text Box 104"/>
          <p:cNvSpPr txBox="1">
            <a:spLocks noChangeArrowheads="1"/>
          </p:cNvSpPr>
          <p:nvPr/>
        </p:nvSpPr>
        <p:spPr bwMode="auto">
          <a:xfrm>
            <a:off x="428024" y="5595948"/>
            <a:ext cx="5581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Поддержка виртуального адресного пространства</a:t>
            </a:r>
          </a:p>
          <a:p>
            <a:r>
              <a:rPr lang="ru-RU"/>
              <a:t>процесса на основе страничного преобразования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Страничная модель адресации…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Поддержка виртуальных адресных пространств процессов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32-битные физические адреса при работе в 32-битном режиме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36-битные адреса при использовании технологии PAE (</a:t>
            </a:r>
            <a:r>
              <a:rPr lang="ru-RU" sz="2000" dirty="0" err="1"/>
              <a:t>Physical</a:t>
            </a:r>
            <a:r>
              <a:rPr lang="ru-RU" sz="2000" dirty="0"/>
              <a:t> </a:t>
            </a:r>
            <a:r>
              <a:rPr lang="ru-RU" sz="2000" dirty="0" err="1"/>
              <a:t>Address</a:t>
            </a:r>
            <a:r>
              <a:rPr lang="ru-RU" sz="2000" dirty="0"/>
              <a:t> </a:t>
            </a:r>
            <a:r>
              <a:rPr lang="ru-RU" sz="2000" dirty="0" err="1"/>
              <a:t>Extension</a:t>
            </a:r>
            <a:r>
              <a:rPr lang="ru-RU" sz="2000" dirty="0"/>
              <a:t>) в 32-битном режиме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40-битные физические адреса при работе в 64-битном режиме</a:t>
            </a:r>
          </a:p>
          <a:p>
            <a:pPr>
              <a:lnSpc>
                <a:spcPct val="80000"/>
              </a:lnSpc>
            </a:pPr>
            <a:r>
              <a:rPr lang="ru-RU" dirty="0"/>
              <a:t>Операционная система сопроцессора поддерживает работу только в 64-битном режиме</a:t>
            </a:r>
          </a:p>
          <a:p>
            <a:pPr>
              <a:lnSpc>
                <a:spcPct val="80000"/>
              </a:lnSpc>
            </a:pPr>
            <a:r>
              <a:rPr lang="ru-RU" dirty="0"/>
              <a:t>Процессам предоставляется линейное виртуальное адресное пространство (ВАП) и возможность использовать 64-битные адреса</a:t>
            </a:r>
          </a:p>
          <a:p>
            <a:pPr lvl="1">
              <a:lnSpc>
                <a:spcPct val="80000"/>
              </a:lnSpc>
            </a:pPr>
            <a:r>
              <a:rPr lang="ru-RU" sz="2000" dirty="0"/>
              <a:t>Для поддержки ВАП используется стандартная схема архитектуры x86_64 – страничная адресация с 4 уровнями таблиц страниц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Страничная модель адресации…</a:t>
            </a:r>
          </a:p>
        </p:txBody>
      </p:sp>
      <p:sp>
        <p:nvSpPr>
          <p:cNvPr id="98" name="Содержимое 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755069" y="1844678"/>
            <a:ext cx="13253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Page Global Directory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700421" name="Прямоугольник 6"/>
          <p:cNvSpPr>
            <a:spLocks noChangeArrowheads="1"/>
          </p:cNvSpPr>
          <p:nvPr/>
        </p:nvSpPr>
        <p:spPr bwMode="auto">
          <a:xfrm>
            <a:off x="350669" y="17018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2" name="Прямоугольник 7"/>
          <p:cNvSpPr>
            <a:spLocks noChangeArrowheads="1"/>
          </p:cNvSpPr>
          <p:nvPr/>
        </p:nvSpPr>
        <p:spPr bwMode="auto">
          <a:xfrm>
            <a:off x="350669" y="19177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3" name="Прямоугольник 8"/>
          <p:cNvSpPr>
            <a:spLocks noChangeArrowheads="1"/>
          </p:cNvSpPr>
          <p:nvPr/>
        </p:nvSpPr>
        <p:spPr bwMode="auto">
          <a:xfrm>
            <a:off x="350669" y="21336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4" name="Прямоугольник 9"/>
          <p:cNvSpPr>
            <a:spLocks noChangeArrowheads="1"/>
          </p:cNvSpPr>
          <p:nvPr/>
        </p:nvSpPr>
        <p:spPr bwMode="auto">
          <a:xfrm>
            <a:off x="350669" y="23495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5" name="Прямоугольник 10"/>
          <p:cNvSpPr>
            <a:spLocks noChangeArrowheads="1"/>
          </p:cNvSpPr>
          <p:nvPr/>
        </p:nvSpPr>
        <p:spPr bwMode="auto">
          <a:xfrm>
            <a:off x="350669" y="25654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6" name="Прямоугольник 11"/>
          <p:cNvSpPr>
            <a:spLocks noChangeArrowheads="1"/>
          </p:cNvSpPr>
          <p:nvPr/>
        </p:nvSpPr>
        <p:spPr bwMode="auto">
          <a:xfrm>
            <a:off x="350669" y="27813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7" name="Прямоугольник 12"/>
          <p:cNvSpPr>
            <a:spLocks noChangeArrowheads="1"/>
          </p:cNvSpPr>
          <p:nvPr/>
        </p:nvSpPr>
        <p:spPr bwMode="auto">
          <a:xfrm>
            <a:off x="350669" y="29972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8" name="Прямоугольник 13"/>
          <p:cNvSpPr>
            <a:spLocks noChangeArrowheads="1"/>
          </p:cNvSpPr>
          <p:nvPr/>
        </p:nvSpPr>
        <p:spPr bwMode="auto">
          <a:xfrm>
            <a:off x="350669" y="32131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29" name="Прямоугольник 14"/>
          <p:cNvSpPr>
            <a:spLocks noChangeArrowheads="1"/>
          </p:cNvSpPr>
          <p:nvPr/>
        </p:nvSpPr>
        <p:spPr bwMode="auto">
          <a:xfrm>
            <a:off x="350669" y="34290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0" name="Прямоугольник 15"/>
          <p:cNvSpPr>
            <a:spLocks noChangeArrowheads="1"/>
          </p:cNvSpPr>
          <p:nvPr/>
        </p:nvSpPr>
        <p:spPr bwMode="auto">
          <a:xfrm>
            <a:off x="350669" y="36449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1" name="Прямоугольник 16"/>
          <p:cNvSpPr>
            <a:spLocks noChangeArrowheads="1"/>
          </p:cNvSpPr>
          <p:nvPr/>
        </p:nvSpPr>
        <p:spPr bwMode="auto">
          <a:xfrm>
            <a:off x="350669" y="3860800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2" name="Прямоугольник 17"/>
          <p:cNvSpPr>
            <a:spLocks noChangeArrowheads="1"/>
          </p:cNvSpPr>
          <p:nvPr/>
        </p:nvSpPr>
        <p:spPr bwMode="auto">
          <a:xfrm>
            <a:off x="350669" y="4076700"/>
            <a:ext cx="1012471" cy="2174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3" name="Прямоугольник 18"/>
          <p:cNvSpPr>
            <a:spLocks noChangeArrowheads="1"/>
          </p:cNvSpPr>
          <p:nvPr/>
        </p:nvSpPr>
        <p:spPr bwMode="auto">
          <a:xfrm>
            <a:off x="350669" y="4294188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4" name="Прямоугольник 19"/>
          <p:cNvSpPr>
            <a:spLocks noChangeArrowheads="1"/>
          </p:cNvSpPr>
          <p:nvPr/>
        </p:nvSpPr>
        <p:spPr bwMode="auto">
          <a:xfrm>
            <a:off x="350669" y="4510088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5" name="Прямоугольник 20"/>
          <p:cNvSpPr>
            <a:spLocks noChangeArrowheads="1"/>
          </p:cNvSpPr>
          <p:nvPr/>
        </p:nvSpPr>
        <p:spPr bwMode="auto">
          <a:xfrm>
            <a:off x="350669" y="4725988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36" name="Прямоугольник 21"/>
          <p:cNvSpPr>
            <a:spLocks noChangeArrowheads="1"/>
          </p:cNvSpPr>
          <p:nvPr/>
        </p:nvSpPr>
        <p:spPr bwMode="auto">
          <a:xfrm>
            <a:off x="350669" y="4941888"/>
            <a:ext cx="1012471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669" y="1341438"/>
            <a:ext cx="101247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ВАП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233" y="5518150"/>
            <a:ext cx="748437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Виртуальный адрес, 64 бита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066201" y="5302250"/>
            <a:ext cx="1246250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47...39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18233" y="5302250"/>
            <a:ext cx="1247969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/>
            <a:r>
              <a:rPr lang="ru-RU" sz="1400">
                <a:cs typeface="Arial" pitchFamily="34" charset="0"/>
              </a:rPr>
              <a:t>63...48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312451" y="5302250"/>
            <a:ext cx="1247969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38...30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08388" y="5302250"/>
            <a:ext cx="1247969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20...12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560420" y="5302250"/>
            <a:ext cx="1247969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29...21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056352" y="5302250"/>
            <a:ext cx="1246249" cy="21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 anchorCtr="1"/>
          <a:lstStyle/>
          <a:p>
            <a:pPr algn="r">
              <a:defRPr/>
            </a:pPr>
            <a:r>
              <a:rPr lang="ru-RU" sz="1400" dirty="0">
                <a:latin typeface="+mn-lt"/>
                <a:cs typeface="Arial" charset="0"/>
              </a:rPr>
              <a:t>11...0</a:t>
            </a:r>
          </a:p>
        </p:txBody>
      </p:sp>
      <p:cxnSp>
        <p:nvCxnSpPr>
          <p:cNvPr id="700445" name="Прямая со стрелкой 30"/>
          <p:cNvCxnSpPr>
            <a:cxnSpLocks noChangeShapeType="1"/>
          </p:cNvCxnSpPr>
          <p:nvPr/>
        </p:nvCxnSpPr>
        <p:spPr bwMode="auto">
          <a:xfrm>
            <a:off x="116895" y="2276475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0446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116889" y="5445125"/>
            <a:ext cx="7013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044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116890" y="2276475"/>
            <a:ext cx="0" cy="31686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TextBox 39"/>
          <p:cNvSpPr txBox="1"/>
          <p:nvPr/>
        </p:nvSpPr>
        <p:spPr>
          <a:xfrm>
            <a:off x="1208438" y="1196975"/>
            <a:ext cx="1325321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n-lt"/>
                <a:cs typeface="Arial" charset="0"/>
              </a:rPr>
              <a:t>Регистр </a:t>
            </a:r>
            <a:r>
              <a:rPr lang="en-US" dirty="0">
                <a:latin typeface="+mn-lt"/>
                <a:cs typeface="Arial" charset="0"/>
              </a:rPr>
              <a:t>CR3</a:t>
            </a:r>
            <a:endParaRPr lang="ru-RU" dirty="0">
              <a:latin typeface="+mn-lt"/>
              <a:cs typeface="Arial" charset="0"/>
            </a:endParaRPr>
          </a:p>
        </p:txBody>
      </p:sp>
      <p:sp>
        <p:nvSpPr>
          <p:cNvPr id="700449" name="Прямоугольник 40"/>
          <p:cNvSpPr>
            <a:spLocks noChangeArrowheads="1"/>
          </p:cNvSpPr>
          <p:nvPr/>
        </p:nvSpPr>
        <p:spPr bwMode="auto">
          <a:xfrm>
            <a:off x="1909776" y="2636838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50" name="Прямоугольник 42"/>
          <p:cNvSpPr>
            <a:spLocks noChangeArrowheads="1"/>
          </p:cNvSpPr>
          <p:nvPr/>
        </p:nvSpPr>
        <p:spPr bwMode="auto">
          <a:xfrm>
            <a:off x="1909776" y="2852738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51" name="Прямоугольник 43"/>
          <p:cNvSpPr>
            <a:spLocks noChangeArrowheads="1"/>
          </p:cNvSpPr>
          <p:nvPr/>
        </p:nvSpPr>
        <p:spPr bwMode="auto">
          <a:xfrm>
            <a:off x="1909776" y="3068638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52" name="Прямоугольник 44"/>
          <p:cNvSpPr>
            <a:spLocks noChangeArrowheads="1"/>
          </p:cNvSpPr>
          <p:nvPr/>
        </p:nvSpPr>
        <p:spPr bwMode="auto">
          <a:xfrm>
            <a:off x="1909776" y="3284549"/>
            <a:ext cx="1014189" cy="217487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53" name="Прямая со стрелкой 45"/>
          <p:cNvCxnSpPr>
            <a:cxnSpLocks noChangeShapeType="1"/>
            <a:stCxn id="40" idx="2"/>
          </p:cNvCxnSpPr>
          <p:nvPr/>
        </p:nvCxnSpPr>
        <p:spPr bwMode="auto">
          <a:xfrm>
            <a:off x="1871959" y="1838325"/>
            <a:ext cx="194242" cy="2936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0454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1675997" y="2925763"/>
            <a:ext cx="544911" cy="2374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0455" name="Прямая со стрелкой 55"/>
          <p:cNvCxnSpPr>
            <a:cxnSpLocks noChangeShapeType="1"/>
          </p:cNvCxnSpPr>
          <p:nvPr/>
        </p:nvCxnSpPr>
        <p:spPr bwMode="auto">
          <a:xfrm>
            <a:off x="1675996" y="2925763"/>
            <a:ext cx="233779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9" name="TextBox 58"/>
          <p:cNvSpPr txBox="1"/>
          <p:nvPr/>
        </p:nvSpPr>
        <p:spPr>
          <a:xfrm>
            <a:off x="3470596" y="1557341"/>
            <a:ext cx="13253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Page Upper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Directories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700457" name="Прямоугольник 59"/>
          <p:cNvSpPr>
            <a:spLocks noChangeArrowheads="1"/>
          </p:cNvSpPr>
          <p:nvPr/>
        </p:nvSpPr>
        <p:spPr bwMode="auto">
          <a:xfrm>
            <a:off x="3625303" y="23495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58" name="Прямоугольник 60"/>
          <p:cNvSpPr>
            <a:spLocks noChangeArrowheads="1"/>
          </p:cNvSpPr>
          <p:nvPr/>
        </p:nvSpPr>
        <p:spPr bwMode="auto">
          <a:xfrm>
            <a:off x="3625303" y="25654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59" name="Прямоугольник 61"/>
          <p:cNvSpPr>
            <a:spLocks noChangeArrowheads="1"/>
          </p:cNvSpPr>
          <p:nvPr/>
        </p:nvSpPr>
        <p:spPr bwMode="auto">
          <a:xfrm>
            <a:off x="3625303" y="27813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60" name="Прямоугольник 62"/>
          <p:cNvSpPr>
            <a:spLocks noChangeArrowheads="1"/>
          </p:cNvSpPr>
          <p:nvPr/>
        </p:nvSpPr>
        <p:spPr bwMode="auto">
          <a:xfrm>
            <a:off x="3625303" y="29972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61" name="Прямоугольник 63"/>
          <p:cNvSpPr>
            <a:spLocks noChangeArrowheads="1"/>
          </p:cNvSpPr>
          <p:nvPr/>
        </p:nvSpPr>
        <p:spPr bwMode="auto">
          <a:xfrm>
            <a:off x="3625303" y="35020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62" name="Прямоугольник 64"/>
          <p:cNvSpPr>
            <a:spLocks noChangeArrowheads="1"/>
          </p:cNvSpPr>
          <p:nvPr/>
        </p:nvSpPr>
        <p:spPr bwMode="auto">
          <a:xfrm>
            <a:off x="3625303" y="37179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63" name="Прямоугольник 65"/>
          <p:cNvSpPr>
            <a:spLocks noChangeArrowheads="1"/>
          </p:cNvSpPr>
          <p:nvPr/>
        </p:nvSpPr>
        <p:spPr bwMode="auto">
          <a:xfrm>
            <a:off x="3625303" y="39338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64" name="Прямоугольник 66"/>
          <p:cNvSpPr>
            <a:spLocks noChangeArrowheads="1"/>
          </p:cNvSpPr>
          <p:nvPr/>
        </p:nvSpPr>
        <p:spPr bwMode="auto">
          <a:xfrm>
            <a:off x="3625303" y="41497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65" name="Прямая со стрелкой 67"/>
          <p:cNvCxnSpPr>
            <a:cxnSpLocks noChangeShapeType="1"/>
          </p:cNvCxnSpPr>
          <p:nvPr/>
        </p:nvCxnSpPr>
        <p:spPr bwMode="auto">
          <a:xfrm flipV="1">
            <a:off x="2923965" y="2852738"/>
            <a:ext cx="233779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0466" name="Прямая со стрелкой 69"/>
          <p:cNvCxnSpPr>
            <a:cxnSpLocks noChangeShapeType="1"/>
          </p:cNvCxnSpPr>
          <p:nvPr/>
        </p:nvCxnSpPr>
        <p:spPr bwMode="auto">
          <a:xfrm flipH="1" flipV="1">
            <a:off x="3314170" y="2925770"/>
            <a:ext cx="233779" cy="2376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0467" name="Прямоугольник 77"/>
          <p:cNvSpPr>
            <a:spLocks noChangeArrowheads="1"/>
          </p:cNvSpPr>
          <p:nvPr/>
        </p:nvSpPr>
        <p:spPr bwMode="auto">
          <a:xfrm>
            <a:off x="3157744" y="2709863"/>
            <a:ext cx="23377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en-US" sz="1400">
                <a:latin typeface="Bernard MT Condensed" pitchFamily="18" charset="0"/>
                <a:cs typeface="Arial" pitchFamily="34" charset="0"/>
              </a:rPr>
              <a:t>+</a:t>
            </a:r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68" name="Прямая со стрелкой 78"/>
          <p:cNvCxnSpPr>
            <a:cxnSpLocks noChangeShapeType="1"/>
          </p:cNvCxnSpPr>
          <p:nvPr/>
        </p:nvCxnSpPr>
        <p:spPr bwMode="auto">
          <a:xfrm flipV="1">
            <a:off x="3391523" y="2709874"/>
            <a:ext cx="233779" cy="142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0" name="TextBox 79"/>
          <p:cNvSpPr txBox="1"/>
          <p:nvPr/>
        </p:nvSpPr>
        <p:spPr>
          <a:xfrm>
            <a:off x="3625303" y="3141674"/>
            <a:ext cx="1014189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Arial" charset="0"/>
              </a:rPr>
              <a:t>...</a:t>
            </a:r>
            <a:endParaRPr lang="ru-RU" sz="1600" b="1" dirty="0">
              <a:latin typeface="+mn-lt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4403" y="1557341"/>
            <a:ext cx="132704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Page Middle</a:t>
            </a:r>
          </a:p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Directories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700471" name="Прямоугольник 81"/>
          <p:cNvSpPr>
            <a:spLocks noChangeArrowheads="1"/>
          </p:cNvSpPr>
          <p:nvPr/>
        </p:nvSpPr>
        <p:spPr bwMode="auto">
          <a:xfrm>
            <a:off x="5340830" y="23495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2" name="Прямоугольник 82"/>
          <p:cNvSpPr>
            <a:spLocks noChangeArrowheads="1"/>
          </p:cNvSpPr>
          <p:nvPr/>
        </p:nvSpPr>
        <p:spPr bwMode="auto">
          <a:xfrm>
            <a:off x="5340830" y="25654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3" name="Прямоугольник 83"/>
          <p:cNvSpPr>
            <a:spLocks noChangeArrowheads="1"/>
          </p:cNvSpPr>
          <p:nvPr/>
        </p:nvSpPr>
        <p:spPr bwMode="auto">
          <a:xfrm>
            <a:off x="5340830" y="27813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4" name="Прямоугольник 84"/>
          <p:cNvSpPr>
            <a:spLocks noChangeArrowheads="1"/>
          </p:cNvSpPr>
          <p:nvPr/>
        </p:nvSpPr>
        <p:spPr bwMode="auto">
          <a:xfrm>
            <a:off x="5340830" y="29972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5" name="Прямоугольник 85"/>
          <p:cNvSpPr>
            <a:spLocks noChangeArrowheads="1"/>
          </p:cNvSpPr>
          <p:nvPr/>
        </p:nvSpPr>
        <p:spPr bwMode="auto">
          <a:xfrm>
            <a:off x="5340830" y="35020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6" name="Прямоугольник 86"/>
          <p:cNvSpPr>
            <a:spLocks noChangeArrowheads="1"/>
          </p:cNvSpPr>
          <p:nvPr/>
        </p:nvSpPr>
        <p:spPr bwMode="auto">
          <a:xfrm>
            <a:off x="5340830" y="37179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7" name="Прямоугольник 87"/>
          <p:cNvSpPr>
            <a:spLocks noChangeArrowheads="1"/>
          </p:cNvSpPr>
          <p:nvPr/>
        </p:nvSpPr>
        <p:spPr bwMode="auto">
          <a:xfrm>
            <a:off x="5340830" y="39338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78" name="Прямоугольник 88"/>
          <p:cNvSpPr>
            <a:spLocks noChangeArrowheads="1"/>
          </p:cNvSpPr>
          <p:nvPr/>
        </p:nvSpPr>
        <p:spPr bwMode="auto">
          <a:xfrm>
            <a:off x="5340830" y="41497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79" name="Прямая со стрелкой 89"/>
          <p:cNvCxnSpPr>
            <a:cxnSpLocks noChangeShapeType="1"/>
          </p:cNvCxnSpPr>
          <p:nvPr/>
        </p:nvCxnSpPr>
        <p:spPr bwMode="auto">
          <a:xfrm flipV="1">
            <a:off x="4639492" y="2852738"/>
            <a:ext cx="233779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0480" name="Прямоугольник 90"/>
          <p:cNvSpPr>
            <a:spLocks noChangeArrowheads="1"/>
          </p:cNvSpPr>
          <p:nvPr/>
        </p:nvSpPr>
        <p:spPr bwMode="auto">
          <a:xfrm>
            <a:off x="4873271" y="2709863"/>
            <a:ext cx="23377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en-US" sz="1400">
                <a:latin typeface="Bernard MT Condensed" pitchFamily="18" charset="0"/>
                <a:cs typeface="Arial" pitchFamily="34" charset="0"/>
              </a:rPr>
              <a:t>+</a:t>
            </a:r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81" name="Прямая со стрелкой 91"/>
          <p:cNvCxnSpPr>
            <a:cxnSpLocks noChangeShapeType="1"/>
          </p:cNvCxnSpPr>
          <p:nvPr/>
        </p:nvCxnSpPr>
        <p:spPr bwMode="auto">
          <a:xfrm flipV="1">
            <a:off x="5107050" y="2709874"/>
            <a:ext cx="233779" cy="142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" name="TextBox 92"/>
          <p:cNvSpPr txBox="1"/>
          <p:nvPr/>
        </p:nvSpPr>
        <p:spPr>
          <a:xfrm>
            <a:off x="5340830" y="3141674"/>
            <a:ext cx="1014189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Arial" charset="0"/>
              </a:rPr>
              <a:t>...</a:t>
            </a:r>
            <a:endParaRPr lang="ru-RU" sz="1600" b="1" dirty="0">
              <a:latin typeface="+mn-lt"/>
              <a:cs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99926" y="1763715"/>
            <a:ext cx="132532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Arial" charset="0"/>
              </a:rPr>
              <a:t>Page Tables</a:t>
            </a:r>
            <a:endParaRPr lang="ru-RU" sz="1600" dirty="0">
              <a:latin typeface="+mn-lt"/>
              <a:cs typeface="Arial" charset="0"/>
            </a:endParaRPr>
          </a:p>
        </p:txBody>
      </p:sp>
      <p:sp>
        <p:nvSpPr>
          <p:cNvPr id="700484" name="Прямоугольник 94"/>
          <p:cNvSpPr>
            <a:spLocks noChangeArrowheads="1"/>
          </p:cNvSpPr>
          <p:nvPr/>
        </p:nvSpPr>
        <p:spPr bwMode="auto">
          <a:xfrm>
            <a:off x="7056357" y="23495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85" name="Прямоугольник 95"/>
          <p:cNvSpPr>
            <a:spLocks noChangeArrowheads="1"/>
          </p:cNvSpPr>
          <p:nvPr/>
        </p:nvSpPr>
        <p:spPr bwMode="auto">
          <a:xfrm>
            <a:off x="7056357" y="25654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86" name="Прямоугольник 96"/>
          <p:cNvSpPr>
            <a:spLocks noChangeArrowheads="1"/>
          </p:cNvSpPr>
          <p:nvPr/>
        </p:nvSpPr>
        <p:spPr bwMode="auto">
          <a:xfrm>
            <a:off x="7056357" y="27813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87" name="Прямоугольник 97"/>
          <p:cNvSpPr>
            <a:spLocks noChangeArrowheads="1"/>
          </p:cNvSpPr>
          <p:nvPr/>
        </p:nvSpPr>
        <p:spPr bwMode="auto">
          <a:xfrm>
            <a:off x="7056357" y="2997200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88" name="Прямоугольник 98"/>
          <p:cNvSpPr>
            <a:spLocks noChangeArrowheads="1"/>
          </p:cNvSpPr>
          <p:nvPr/>
        </p:nvSpPr>
        <p:spPr bwMode="auto">
          <a:xfrm>
            <a:off x="7056357" y="35020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89" name="Прямоугольник 99"/>
          <p:cNvSpPr>
            <a:spLocks noChangeArrowheads="1"/>
          </p:cNvSpPr>
          <p:nvPr/>
        </p:nvSpPr>
        <p:spPr bwMode="auto">
          <a:xfrm>
            <a:off x="7056357" y="37179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90" name="Прямоугольник 100"/>
          <p:cNvSpPr>
            <a:spLocks noChangeArrowheads="1"/>
          </p:cNvSpPr>
          <p:nvPr/>
        </p:nvSpPr>
        <p:spPr bwMode="auto">
          <a:xfrm>
            <a:off x="7056357" y="39338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700491" name="Прямоугольник 101"/>
          <p:cNvSpPr>
            <a:spLocks noChangeArrowheads="1"/>
          </p:cNvSpPr>
          <p:nvPr/>
        </p:nvSpPr>
        <p:spPr bwMode="auto">
          <a:xfrm>
            <a:off x="7056357" y="4149725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92" name="Прямая со стрелкой 102"/>
          <p:cNvCxnSpPr>
            <a:cxnSpLocks noChangeShapeType="1"/>
          </p:cNvCxnSpPr>
          <p:nvPr/>
        </p:nvCxnSpPr>
        <p:spPr bwMode="auto">
          <a:xfrm flipV="1">
            <a:off x="6355019" y="2852738"/>
            <a:ext cx="233779" cy="14446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0493" name="Прямоугольник 103"/>
          <p:cNvSpPr>
            <a:spLocks noChangeArrowheads="1"/>
          </p:cNvSpPr>
          <p:nvPr/>
        </p:nvSpPr>
        <p:spPr bwMode="auto">
          <a:xfrm>
            <a:off x="6588798" y="2709863"/>
            <a:ext cx="23377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en-US" sz="1400">
                <a:latin typeface="Bernard MT Condensed" pitchFamily="18" charset="0"/>
                <a:cs typeface="Arial" pitchFamily="34" charset="0"/>
              </a:rPr>
              <a:t>+</a:t>
            </a:r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494" name="Прямая со стрелкой 104"/>
          <p:cNvCxnSpPr>
            <a:cxnSpLocks noChangeShapeType="1"/>
          </p:cNvCxnSpPr>
          <p:nvPr/>
        </p:nvCxnSpPr>
        <p:spPr bwMode="auto">
          <a:xfrm flipV="1">
            <a:off x="6822577" y="2709874"/>
            <a:ext cx="233779" cy="142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6" name="TextBox 105"/>
          <p:cNvSpPr txBox="1"/>
          <p:nvPr/>
        </p:nvSpPr>
        <p:spPr>
          <a:xfrm>
            <a:off x="7056357" y="3141674"/>
            <a:ext cx="1014189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  <a:cs typeface="Arial" charset="0"/>
              </a:rPr>
              <a:t>...</a:t>
            </a:r>
            <a:endParaRPr lang="ru-RU" sz="1600" b="1" dirty="0">
              <a:latin typeface="+mn-lt"/>
              <a:cs typeface="Arial" charset="0"/>
            </a:endParaRPr>
          </a:p>
        </p:txBody>
      </p:sp>
      <p:cxnSp>
        <p:nvCxnSpPr>
          <p:cNvPr id="700496" name="Прямая со стрелкой 109"/>
          <p:cNvCxnSpPr>
            <a:cxnSpLocks noChangeShapeType="1"/>
          </p:cNvCxnSpPr>
          <p:nvPr/>
        </p:nvCxnSpPr>
        <p:spPr bwMode="auto">
          <a:xfrm flipV="1">
            <a:off x="5029691" y="2925770"/>
            <a:ext cx="0" cy="2376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0497" name="Прямая со стрелкой 114"/>
          <p:cNvCxnSpPr>
            <a:cxnSpLocks noChangeShapeType="1"/>
          </p:cNvCxnSpPr>
          <p:nvPr/>
        </p:nvCxnSpPr>
        <p:spPr bwMode="auto">
          <a:xfrm flipV="1">
            <a:off x="6745218" y="2925770"/>
            <a:ext cx="0" cy="2376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0498" name="Прямоугольник 115"/>
          <p:cNvSpPr>
            <a:spLocks noChangeArrowheads="1"/>
          </p:cNvSpPr>
          <p:nvPr/>
        </p:nvSpPr>
        <p:spPr bwMode="auto">
          <a:xfrm>
            <a:off x="8771884" y="24939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499" name="Прямоугольник 116"/>
          <p:cNvSpPr>
            <a:spLocks noChangeArrowheads="1"/>
          </p:cNvSpPr>
          <p:nvPr/>
        </p:nvSpPr>
        <p:spPr bwMode="auto">
          <a:xfrm>
            <a:off x="8771884" y="27098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500" name="Прямоугольник 117"/>
          <p:cNvSpPr>
            <a:spLocks noChangeArrowheads="1"/>
          </p:cNvSpPr>
          <p:nvPr/>
        </p:nvSpPr>
        <p:spPr bwMode="auto">
          <a:xfrm>
            <a:off x="8771884" y="29257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501" name="Прямоугольник 118"/>
          <p:cNvSpPr>
            <a:spLocks noChangeArrowheads="1"/>
          </p:cNvSpPr>
          <p:nvPr/>
        </p:nvSpPr>
        <p:spPr bwMode="auto">
          <a:xfrm>
            <a:off x="8771884" y="31416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502" name="Прямоугольник 119"/>
          <p:cNvSpPr>
            <a:spLocks noChangeArrowheads="1"/>
          </p:cNvSpPr>
          <p:nvPr/>
        </p:nvSpPr>
        <p:spPr bwMode="auto">
          <a:xfrm>
            <a:off x="8771884" y="33575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503" name="Прямоугольник 120"/>
          <p:cNvSpPr>
            <a:spLocks noChangeArrowheads="1"/>
          </p:cNvSpPr>
          <p:nvPr/>
        </p:nvSpPr>
        <p:spPr bwMode="auto">
          <a:xfrm>
            <a:off x="8771884" y="35734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700504" name="Прямоугольник 121"/>
          <p:cNvSpPr>
            <a:spLocks noChangeArrowheads="1"/>
          </p:cNvSpPr>
          <p:nvPr/>
        </p:nvSpPr>
        <p:spPr bwMode="auto">
          <a:xfrm>
            <a:off x="8771884" y="3789363"/>
            <a:ext cx="101418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ru-RU" sz="1400">
                <a:latin typeface="Bernard MT Condensed" pitchFamily="18" charset="0"/>
                <a:cs typeface="Arial" pitchFamily="34" charset="0"/>
              </a:rPr>
              <a:t>Страница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850956" y="1919288"/>
            <a:ext cx="856045" cy="3667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RAM</a:t>
            </a:r>
            <a:endParaRPr lang="ru-RU" sz="1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0506" name="Прямая со стрелкой 123"/>
          <p:cNvCxnSpPr>
            <a:cxnSpLocks noChangeShapeType="1"/>
            <a:stCxn id="700485" idx="3"/>
          </p:cNvCxnSpPr>
          <p:nvPr/>
        </p:nvCxnSpPr>
        <p:spPr bwMode="auto">
          <a:xfrm>
            <a:off x="8070546" y="2673350"/>
            <a:ext cx="233779" cy="1793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0507" name="Прямоугольник 124"/>
          <p:cNvSpPr>
            <a:spLocks noChangeArrowheads="1"/>
          </p:cNvSpPr>
          <p:nvPr/>
        </p:nvSpPr>
        <p:spPr bwMode="auto">
          <a:xfrm>
            <a:off x="8304325" y="2709863"/>
            <a:ext cx="233779" cy="2159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/>
          <a:lstStyle/>
          <a:p>
            <a:pPr algn="r"/>
            <a:r>
              <a:rPr lang="en-US" sz="1400">
                <a:latin typeface="Bernard MT Condensed" pitchFamily="18" charset="0"/>
                <a:cs typeface="Arial" pitchFamily="34" charset="0"/>
              </a:rPr>
              <a:t>+</a:t>
            </a:r>
            <a:endParaRPr lang="ru-RU" sz="1400">
              <a:latin typeface="Bernard MT Condensed" pitchFamily="18" charset="0"/>
              <a:cs typeface="Arial" pitchFamily="34" charset="0"/>
            </a:endParaRPr>
          </a:p>
        </p:txBody>
      </p:sp>
      <p:cxnSp>
        <p:nvCxnSpPr>
          <p:cNvPr id="700508" name="Прямая со стрелкой 125"/>
          <p:cNvCxnSpPr>
            <a:cxnSpLocks noChangeShapeType="1"/>
            <a:endCxn id="700500" idx="1"/>
          </p:cNvCxnSpPr>
          <p:nvPr/>
        </p:nvCxnSpPr>
        <p:spPr bwMode="auto">
          <a:xfrm>
            <a:off x="8538104" y="2852749"/>
            <a:ext cx="233779" cy="1809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0509" name="Прямая со стрелкой 126"/>
          <p:cNvCxnSpPr>
            <a:cxnSpLocks noChangeShapeType="1"/>
          </p:cNvCxnSpPr>
          <p:nvPr/>
        </p:nvCxnSpPr>
        <p:spPr bwMode="auto">
          <a:xfrm flipV="1">
            <a:off x="7991474" y="2925770"/>
            <a:ext cx="469277" cy="23764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7106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2" y="261938"/>
            <a:ext cx="9591824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400524" y="5891224"/>
            <a:ext cx="44359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/>
              <a:t>Геннадий Федоров. Intel® Xeon Phi. Курс “молодого” бойца.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Страничная модель адресации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Поддерживаемые размеры страниц – 4 Кб и 2 Мб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ru-RU" dirty="0"/>
              <a:t>Кеш дескрипторов страниц (</a:t>
            </a:r>
            <a:r>
              <a:rPr lang="ru-RU" dirty="0" err="1"/>
              <a:t>translation</a:t>
            </a:r>
            <a:r>
              <a:rPr lang="ru-RU" dirty="0"/>
              <a:t> </a:t>
            </a:r>
            <a:r>
              <a:rPr lang="ru-RU" dirty="0" err="1"/>
              <a:t>look-aside</a:t>
            </a:r>
            <a:r>
              <a:rPr lang="ru-RU" dirty="0"/>
              <a:t> </a:t>
            </a:r>
            <a:r>
              <a:rPr lang="ru-RU" dirty="0" err="1"/>
              <a:t>buffer</a:t>
            </a:r>
            <a:r>
              <a:rPr lang="ru-RU" dirty="0"/>
              <a:t>, TLB) имеет двухуровневую архитектуру; каждое ядро имеет следующие </a:t>
            </a:r>
            <a:r>
              <a:rPr lang="ru-RU" dirty="0" err="1"/>
              <a:t>кеши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70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6" y="4187836"/>
            <a:ext cx="9282411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Итоги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Требования к приложению, </a:t>
            </a:r>
            <a:r>
              <a:rPr lang="ru-RU" sz="3200" dirty="0" err="1"/>
              <a:t>портируемому</a:t>
            </a:r>
            <a:r>
              <a:rPr lang="ru-RU" sz="3200" dirty="0"/>
              <a:t> на MIC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Параметры архитектуры </a:t>
            </a:r>
            <a:r>
              <a:rPr lang="ru-RU" sz="2800" dirty="0" err="1"/>
              <a:t>Intel</a:t>
            </a:r>
            <a:r>
              <a:rPr lang="ru-RU" sz="2800" dirty="0"/>
              <a:t> </a:t>
            </a:r>
            <a:r>
              <a:rPr lang="ru-RU" sz="2800" dirty="0" err="1"/>
              <a:t>Xeon</a:t>
            </a:r>
            <a:r>
              <a:rPr lang="ru-RU" sz="2800" dirty="0"/>
              <a:t> </a:t>
            </a:r>
            <a:r>
              <a:rPr lang="ru-RU" sz="2800" dirty="0" err="1"/>
              <a:t>Phi</a:t>
            </a:r>
            <a:r>
              <a:rPr lang="ru-RU" sz="2800" dirty="0"/>
              <a:t> позволяют выделить базовые характеристики приложения, определяющие возможность его эффективной адаптации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Эффективно распараллеленное на центральном процессоре</a:t>
            </a:r>
          </a:p>
          <a:p>
            <a:pPr lvl="2">
              <a:lnSpc>
                <a:spcPct val="80000"/>
              </a:lnSpc>
            </a:pPr>
            <a:r>
              <a:rPr lang="ru-RU" dirty="0"/>
              <a:t>Перед </a:t>
            </a:r>
            <a:r>
              <a:rPr lang="ru-RU" dirty="0" err="1"/>
              <a:t>портированием</a:t>
            </a:r>
            <a:r>
              <a:rPr lang="ru-RU" dirty="0"/>
              <a:t> приложения на специализированную архитектуру необходимо убедиться в возможности построения эффективной параллельной реализации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Массивный параллелизм 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Векторизация кода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Высокая вычислительная сложность и </a:t>
            </a:r>
            <a:r>
              <a:rPr lang="ru-RU" sz="2400" dirty="0" err="1"/>
              <a:t>переиспользование</a:t>
            </a:r>
            <a:r>
              <a:rPr lang="ru-RU" sz="2400" dirty="0"/>
              <a:t> данных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Использование “фиксированных” интерфейсов из MKL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MPI-приложения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Противопоказания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Недостаточная степень параллелизма</a:t>
            </a:r>
          </a:p>
          <a:p>
            <a:pPr>
              <a:lnSpc>
                <a:spcPct val="80000"/>
              </a:lnSpc>
            </a:pPr>
            <a:r>
              <a:rPr lang="ru-RU" sz="2800"/>
              <a:t>Множественные синхронизации</a:t>
            </a:r>
          </a:p>
          <a:p>
            <a:pPr>
              <a:lnSpc>
                <a:spcPct val="80000"/>
              </a:lnSpc>
            </a:pPr>
            <a:r>
              <a:rPr lang="ru-RU" sz="2800"/>
              <a:t>Структуры данных подразумевают активное использование gather/scatter</a:t>
            </a:r>
          </a:p>
          <a:p>
            <a:pPr>
              <a:lnSpc>
                <a:spcPct val="80000"/>
              </a:lnSpc>
            </a:pPr>
            <a:r>
              <a:rPr lang="ru-RU" sz="2800"/>
              <a:t>Использование 64-разрядных индексов или конверсия int64 &lt;-&gt; fp</a:t>
            </a:r>
          </a:p>
          <a:p>
            <a:pPr>
              <a:lnSpc>
                <a:spcPct val="80000"/>
              </a:lnSpc>
            </a:pPr>
            <a:r>
              <a:rPr lang="ru-RU" sz="2800"/>
              <a:t>Интенсивная коммуникация между host-частью и Xeon Phi</a:t>
            </a:r>
          </a:p>
          <a:p>
            <a:pPr>
              <a:lnSpc>
                <a:spcPct val="80000"/>
              </a:lnSpc>
            </a:pPr>
            <a:r>
              <a:rPr lang="ru-RU" sz="2800"/>
              <a:t>Ограничение памяти 8Gb при непосредственном исполнении на Xeon Phi (native </a:t>
            </a:r>
            <a:r>
              <a:rPr lang="en-US" sz="2800"/>
              <a:t>mode</a:t>
            </a:r>
            <a:r>
              <a:rPr lang="ru-RU" sz="2800"/>
              <a:t>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Замечания для повышения производительности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Размер задачи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ru-RU" sz="2000"/>
              <a:t>Большие задачи имеют больший параллелизм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Но не слишком большие </a:t>
            </a:r>
            <a:r>
              <a:rPr lang="en-US" sz="2000"/>
              <a:t>(</a:t>
            </a:r>
            <a:r>
              <a:rPr lang="ru-RU" sz="2000"/>
              <a:t>доступно только </a:t>
            </a:r>
            <a:r>
              <a:rPr lang="en-US" sz="2000"/>
              <a:t>8GB RAM)</a:t>
            </a:r>
          </a:p>
          <a:p>
            <a:pPr>
              <a:lnSpc>
                <a:spcPct val="90000"/>
              </a:lnSpc>
            </a:pPr>
            <a:r>
              <a:rPr lang="ru-RU" sz="2400"/>
              <a:t>Выравнивание данных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64</a:t>
            </a:r>
            <a:r>
              <a:rPr lang="ru-RU" sz="2000"/>
              <a:t> байта для эффективного использования векторизации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ru-RU" sz="2400"/>
              <a:t>Количество потоков </a:t>
            </a:r>
            <a:r>
              <a:rPr lang="en-US" sz="2400"/>
              <a:t>OpenMP </a:t>
            </a:r>
            <a:r>
              <a:rPr lang="ru-RU" sz="2400"/>
              <a:t>и их привязка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ru-RU" sz="2000"/>
              <a:t>Избегайте миграции потоков для сохранения локальности данных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ru-RU" sz="2400"/>
              <a:t>Используйте большие страницы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Уменьшает количество промахов </a:t>
            </a:r>
            <a:r>
              <a:rPr lang="en-US" sz="2000"/>
              <a:t>TLB </a:t>
            </a:r>
            <a:r>
              <a:rPr lang="ru-RU" sz="2000"/>
              <a:t>и накладные расходы на поддержку ВАП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Reinders J. An Overview of Programming for Intel Xeon processors and Intel Xeon Phi coprocessors.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[http://software.intel.com/en-us/blogs/2012/11/14/an-overview-of-programming-for-intel-xeon-processors-and-intel-xeon-phi]</a:t>
            </a:r>
          </a:p>
          <a:p>
            <a:pPr>
              <a:lnSpc>
                <a:spcPct val="80000"/>
              </a:lnSpc>
            </a:pPr>
            <a:r>
              <a:rPr lang="ru-RU" sz="2000"/>
              <a:t>Loc Q Nguyen et al. Intel Xeon Phi Coprocessor Developer's Quick Start Guide.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[http://software.intel.com/en-us/articles/intel-xeon-phi-coprocessor-developers-quick-start-guide]</a:t>
            </a:r>
          </a:p>
          <a:p>
            <a:pPr>
              <a:lnSpc>
                <a:spcPct val="80000"/>
              </a:lnSpc>
            </a:pPr>
            <a:r>
              <a:rPr lang="ru-RU" sz="2000"/>
              <a:t>Intel Xeon Phi Coprocessor System Software Developers Guide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http://software.intel.com/en-us/articles/intel-xeon-phi-coprocessor-system-software-developers-guide]</a:t>
            </a:r>
          </a:p>
          <a:p>
            <a:pPr>
              <a:lnSpc>
                <a:spcPct val="80000"/>
              </a:lnSpc>
            </a:pPr>
            <a:r>
              <a:rPr lang="ru-RU" sz="2000"/>
              <a:t>Rahman R. Intel Xeon Phi Core Microarchitecture</a:t>
            </a:r>
          </a:p>
          <a:p>
            <a:pPr lvl="1">
              <a:lnSpc>
                <a:spcPct val="80000"/>
              </a:lnSpc>
            </a:pPr>
            <a:r>
              <a:rPr lang="ru-RU" sz="1800"/>
              <a:t>[http://software.intel.com/en-us/articles/intel-xeon-phi-core-micro-architecture]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Авторский коллектив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66608" y="1196976"/>
            <a:ext cx="9239568" cy="496887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Линёв Алексей Владимирович,</a:t>
            </a:r>
            <a:br>
              <a:rPr lang="ru-RU" altLang="ru-RU" dirty="0" smtClean="0"/>
            </a:br>
            <a:r>
              <a:rPr lang="ru-RU" altLang="ru-RU" dirty="0" smtClean="0"/>
              <a:t>заведующий лабораторией кафедры программной инженерии факультета ВМК ННГУ.</a:t>
            </a:r>
            <a:br>
              <a:rPr lang="ru-RU" altLang="ru-RU" dirty="0" smtClean="0"/>
            </a:br>
            <a:r>
              <a:rPr lang="en-US" altLang="ru-RU" dirty="0" smtClean="0">
                <a:hlinkClick r:id="rId3"/>
              </a:rPr>
              <a:t>alin@unn.ru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en-US" altLang="ru-RU" dirty="0" smtClean="0"/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1200" smtClean="0">
                <a:solidFill>
                  <a:srgbClr val="000000"/>
                </a:solidFill>
                <a:ea typeface="+mn-ea"/>
              </a:rPr>
              <a:t>Н. Новгород, 2013 г.</a:t>
            </a:r>
          </a:p>
        </p:txBody>
      </p:sp>
      <p:sp>
        <p:nvSpPr>
          <p:cNvPr id="37893" name="Нижний колонтитул 6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kern="1200" smtClean="0">
                <a:solidFill>
                  <a:srgbClr val="000000"/>
                </a:solidFill>
                <a:ea typeface="+mn-ea"/>
              </a:rPr>
              <a:t>Компиляция и запуск приложений на Intel Xeon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Сопроцессор </a:t>
            </a:r>
            <a:r>
              <a:rPr lang="ru-RU" sz="3200" dirty="0" err="1"/>
              <a:t>Intel</a:t>
            </a:r>
            <a:r>
              <a:rPr lang="ru-RU" sz="3200" dirty="0"/>
              <a:t> </a:t>
            </a:r>
            <a:r>
              <a:rPr lang="ru-RU" sz="3200" dirty="0" err="1"/>
              <a:t>Xeon</a:t>
            </a:r>
            <a:r>
              <a:rPr lang="ru-RU" sz="3200" dirty="0"/>
              <a:t> </a:t>
            </a:r>
            <a:r>
              <a:rPr lang="ru-RU" sz="3200" dirty="0" err="1"/>
              <a:t>Phi</a:t>
            </a:r>
            <a:endParaRPr lang="ru-RU" sz="3200" dirty="0"/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 конце 2012 года Intel представила первый процессор с архитектурой Intel MIC (Intel® Many Integrated Core Architecture)</a:t>
            </a:r>
          </a:p>
          <a:p>
            <a:pPr>
              <a:lnSpc>
                <a:spcPct val="80000"/>
              </a:lnSpc>
            </a:pPr>
            <a:r>
              <a:rPr lang="ru-RU" sz="2400"/>
              <a:t>Основой архитектуры MIC является использование большого количества вычислительных ядер архитектуры x86 в одном процессоре</a:t>
            </a:r>
          </a:p>
          <a:p>
            <a:pPr>
              <a:lnSpc>
                <a:spcPct val="80000"/>
              </a:lnSpc>
            </a:pPr>
            <a:r>
              <a:rPr lang="ru-RU" sz="2400"/>
              <a:t>Для разработки параллельных программ могут быть использованы стандартные технологии: pthreads, OpenMP, Intel TBB, Intel Cilk Plus, MPI</a:t>
            </a:r>
          </a:p>
          <a:p>
            <a:pPr>
              <a:lnSpc>
                <a:spcPct val="80000"/>
              </a:lnSpc>
            </a:pPr>
            <a:r>
              <a:rPr lang="ru-RU" sz="2400"/>
              <a:t>Intel® Xeon Phi™ 5110P подключается к разъему PCIe x16 на материнской плате, в двухпроцессорной системе можно установить до 8 карт Intel® Xeon Phi™ 5110P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Сопроцессор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Xeon</a:t>
            </a:r>
            <a:r>
              <a:rPr lang="ru-RU" dirty="0"/>
              <a:t> </a:t>
            </a:r>
            <a:r>
              <a:rPr lang="ru-RU" dirty="0" err="1"/>
              <a:t>Phi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  <p:pic>
        <p:nvPicPr>
          <p:cNvPr id="65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57" y="1052514"/>
            <a:ext cx="57860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84" y="3590943"/>
            <a:ext cx="408082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2321" y="5876936"/>
            <a:ext cx="808037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  <a:cs typeface="Arial" charset="0"/>
              </a:rPr>
              <a:t>Intel® Xeon Phi™ Coprocessor: Datasheet [http://www.intel.com/content/www/us/en/processors/xeon/xeon-phi-coprocessor-datasheet.html]</a:t>
            </a:r>
            <a:endParaRPr lang="ru-RU" sz="10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Что должен знать разработчик </a:t>
            </a:r>
            <a:r>
              <a:rPr lang="en-US" sz="3200" dirty="0"/>
              <a:t>HPC-</a:t>
            </a:r>
            <a:r>
              <a:rPr lang="ru-RU" sz="3200" dirty="0"/>
              <a:t>приложений…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Программа, с которой обычно начинается изучение новой технологии параллельного программирования</a:t>
            </a:r>
            <a:endParaRPr lang="en-US" sz="24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double A[N], B[N], C;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int i;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C = 0.0;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for(i = 0; i &lt; N; i ++){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  C += A[i] * B[i];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}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ru-RU" sz="2400"/>
              <a:t>Знание системных основ параллельных вычислений позволяет понимать, как должна/будет работать такая программа на аппаратном уровне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Что должен знать разработчик </a:t>
            </a:r>
            <a:r>
              <a:rPr lang="en-US" sz="3200" dirty="0"/>
              <a:t>HPC-</a:t>
            </a:r>
            <a:r>
              <a:rPr lang="ru-RU" sz="3200" dirty="0"/>
              <a:t>приложений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Предварительные требования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Основы программирования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Алгоритмы и анализ сложности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Языки программирования</a:t>
            </a:r>
          </a:p>
          <a:p>
            <a:pPr>
              <a:lnSpc>
                <a:spcPct val="90000"/>
              </a:lnSpc>
            </a:pPr>
            <a:r>
              <a:rPr lang="ru-RU" sz="2400"/>
              <a:t>Системные основы параллельных вычислений</a:t>
            </a:r>
          </a:p>
          <a:p>
            <a:pPr lvl="1">
              <a:lnSpc>
                <a:spcPct val="90000"/>
              </a:lnSpc>
            </a:pPr>
            <a:r>
              <a:rPr lang="ru-RU" sz="2000" b="1"/>
              <a:t>Архитектура вычислительных систем </a:t>
            </a:r>
            <a:r>
              <a:rPr lang="ru-RU" sz="2000"/>
              <a:t>(+ Ассемблер)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Компьютерные сети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Операционные системы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Компиляторы</a:t>
            </a:r>
          </a:p>
          <a:p>
            <a:pPr>
              <a:lnSpc>
                <a:spcPct val="90000"/>
              </a:lnSpc>
            </a:pPr>
            <a:r>
              <a:rPr lang="ru-RU" sz="2400"/>
              <a:t>Использование параллельных вычислений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Параллельное программирование / Алгоритмы / Языки / Технологии / Инструменты / …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Архитектура вычислительных систем…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Введение</a:t>
            </a:r>
          </a:p>
          <a:p>
            <a:pPr>
              <a:lnSpc>
                <a:spcPct val="90000"/>
              </a:lnSpc>
            </a:pPr>
            <a:r>
              <a:rPr lang="ru-RU" sz="2400" b="1"/>
              <a:t>Архитектура процессора, компоненты </a:t>
            </a:r>
            <a:r>
              <a:rPr lang="en-US" sz="2400" b="1"/>
              <a:t>CPU</a:t>
            </a:r>
            <a:endParaRPr lang="ru-RU" sz="2400" b="1"/>
          </a:p>
          <a:p>
            <a:pPr>
              <a:lnSpc>
                <a:spcPct val="90000"/>
              </a:lnSpc>
            </a:pPr>
            <a:r>
              <a:rPr lang="ru-RU" sz="2400" b="1"/>
              <a:t>Конвейеризация вычислений (статическое и динамическое планирование)</a:t>
            </a:r>
          </a:p>
          <a:p>
            <a:pPr>
              <a:lnSpc>
                <a:spcPct val="90000"/>
              </a:lnSpc>
            </a:pPr>
            <a:r>
              <a:rPr lang="ru-RU" sz="2400" b="1"/>
              <a:t>Векторные вычисления</a:t>
            </a:r>
          </a:p>
          <a:p>
            <a:pPr>
              <a:lnSpc>
                <a:spcPct val="90000"/>
              </a:lnSpc>
            </a:pPr>
            <a:r>
              <a:rPr lang="ru-RU" sz="2400" b="1"/>
              <a:t>Иерархия памяти</a:t>
            </a:r>
          </a:p>
          <a:p>
            <a:pPr>
              <a:lnSpc>
                <a:spcPct val="90000"/>
              </a:lnSpc>
            </a:pPr>
            <a:r>
              <a:rPr lang="ru-RU" sz="2400"/>
              <a:t>Классификация архитектур вычислительных систем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Симметричное мультипроцессирование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Массивно-параллельные системы, кластерные системы</a:t>
            </a:r>
          </a:p>
          <a:p>
            <a:pPr lvl="1">
              <a:lnSpc>
                <a:spcPct val="90000"/>
              </a:lnSpc>
            </a:pPr>
            <a:r>
              <a:rPr lang="ru-RU" sz="2000"/>
              <a:t>Параллелизм в процессорах специального назначения</a:t>
            </a:r>
          </a:p>
          <a:p>
            <a:pPr>
              <a:lnSpc>
                <a:spcPct val="90000"/>
              </a:lnSpc>
            </a:pPr>
            <a:r>
              <a:rPr lang="ru-RU" sz="2400"/>
              <a:t>Примеры вычислительных систем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altLang="en-US" smtClean="0"/>
              <a:t>Архитектура </a:t>
            </a:r>
            <a:r>
              <a:rPr lang="en-US" altLang="en-US" smtClean="0"/>
              <a:t>Intel Xeon Phi</a:t>
            </a:r>
            <a:endParaRPr lang="ru-RU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8660</TotalTime>
  <Words>2657</Words>
  <Application>Microsoft Office PowerPoint</Application>
  <PresentationFormat>Произвольный</PresentationFormat>
  <Paragraphs>473</Paragraphs>
  <Slides>46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Оформление по умолчанию</vt:lpstr>
      <vt:lpstr>Лекция №2  Архитектура Intel Xeon Phi</vt:lpstr>
      <vt:lpstr>Содержание</vt:lpstr>
      <vt:lpstr>Введение</vt:lpstr>
      <vt:lpstr>Слайд 4</vt:lpstr>
      <vt:lpstr>Сопроцессор Intel Xeon Phi</vt:lpstr>
      <vt:lpstr>Сопроцессор Intel Xeon Phi</vt:lpstr>
      <vt:lpstr>Что должен знать разработчик HPC-приложений…</vt:lpstr>
      <vt:lpstr>Что должен знать разработчик HPC-приложений</vt:lpstr>
      <vt:lpstr>Архитектура вычислительных систем…</vt:lpstr>
      <vt:lpstr>Архитектура Intel Xeon Phi</vt:lpstr>
      <vt:lpstr>Архитектура Intel Xeon Phi</vt:lpstr>
      <vt:lpstr>Архитектура Intel Xeon Phi</vt:lpstr>
      <vt:lpstr>Исполнительное ядро Intel Xeon Phi…</vt:lpstr>
      <vt:lpstr>Исполнительное ядро Intel Xeon Phi</vt:lpstr>
      <vt:lpstr>Исполнительное ядро Intel Xeon Phi</vt:lpstr>
      <vt:lpstr>Исполнительное ядро Intel Xeon Phi</vt:lpstr>
      <vt:lpstr>Компоненты Intel Xeon Phi</vt:lpstr>
      <vt:lpstr>Компоненты Intel Xeon Phi</vt:lpstr>
      <vt:lpstr>Теоретическая производительность</vt:lpstr>
      <vt:lpstr>Конвейер ядра Intel Xeon Phi</vt:lpstr>
      <vt:lpstr>Конвейер ядра Intel Xeon Phi…</vt:lpstr>
      <vt:lpstr>Конвейер ядра Intel Xeon Phi…</vt:lpstr>
      <vt:lpstr>Конвейер ядра Intel Xeon Phi…</vt:lpstr>
      <vt:lpstr>Конвейер ядра Intel Xeon Phi</vt:lpstr>
      <vt:lpstr>Векторные операции</vt:lpstr>
      <vt:lpstr>Векторные операции…</vt:lpstr>
      <vt:lpstr>Векторные операции…</vt:lpstr>
      <vt:lpstr>Векторные вычисления</vt:lpstr>
      <vt:lpstr>Автовекторизация</vt:lpstr>
      <vt:lpstr>Иерархия памяти Intel Xeon Phi</vt:lpstr>
      <vt:lpstr>Иерархия памяти Intel Xeon Phi…</vt:lpstr>
      <vt:lpstr>Иерархия памяти Intel Xeon Phi…</vt:lpstr>
      <vt:lpstr>Иерархия памяти Intel Xeon Phi…</vt:lpstr>
      <vt:lpstr>Иерархия памяти Intel Xeon Phi…</vt:lpstr>
      <vt:lpstr>Иерархия памяти Intel Xeon Phi</vt:lpstr>
      <vt:lpstr>Предвыборка данных (Prefetching)</vt:lpstr>
      <vt:lpstr>Страничная модель адресации…</vt:lpstr>
      <vt:lpstr>Страничная модель адресации…</vt:lpstr>
      <vt:lpstr>Страничная модель адресации…</vt:lpstr>
      <vt:lpstr>Страничная модель адресации</vt:lpstr>
      <vt:lpstr>Итоги</vt:lpstr>
      <vt:lpstr>Требования к приложению, портируемому на MIC</vt:lpstr>
      <vt:lpstr>Противопоказания</vt:lpstr>
      <vt:lpstr>Замечания для повышения производительности</vt:lpstr>
      <vt:lpstr>Литература</vt:lpstr>
      <vt:lpstr>Авторский коллектив</vt:lpstr>
    </vt:vector>
  </TitlesOfParts>
  <Company>ННГУ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Intel Xeon Phi</dc:title>
  <dc:creator>Алексей Линёв</dc:creator>
  <cp:lastModifiedBy>Alexander V. Sysoyev</cp:lastModifiedBy>
  <cp:revision>234</cp:revision>
  <dcterms:created xsi:type="dcterms:W3CDTF">2003-06-05T04:07:34Z</dcterms:created>
  <dcterms:modified xsi:type="dcterms:W3CDTF">2014-02-05T17:18:33Z</dcterms:modified>
</cp:coreProperties>
</file>