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089" autoAdjust="0"/>
  </p:normalViewPr>
  <p:slideViewPr>
    <p:cSldViewPr>
      <p:cViewPr varScale="1">
        <p:scale>
          <a:sx n="83" d="100"/>
          <a:sy n="83" d="100"/>
        </p:scale>
        <p:origin x="-1430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80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12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39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25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8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6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0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1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2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60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1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27892-FDCE-45B2-B2C4-BC09CE394224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AFA0C-AEBA-431E-B4FD-B0DEAC51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8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e.microsoft.com/testdrive/Graphics/TouchEffects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e.microsoft.com/testdrive/Graphics/hands-on-css3/Default.html" TargetMode="Externa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e.microsoft.com/testdrive/Graphics/MagneticPoetry/Default.html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2971800"/>
            <a:ext cx="5596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Лекция 1. Обзор </a:t>
            </a:r>
            <a:r>
              <a:rPr lang="en-US" sz="4000" b="1" dirty="0">
                <a:solidFill>
                  <a:srgbClr val="FF0000"/>
                </a:solidFill>
              </a:rPr>
              <a:t>HTML</a:t>
            </a:r>
            <a:r>
              <a:rPr lang="ru-RU" sz="4000" b="1" dirty="0">
                <a:solidFill>
                  <a:srgbClr val="FF0000"/>
                </a:solidFill>
              </a:rPr>
              <a:t> 5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2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В </a:t>
            </a:r>
            <a:r>
              <a:rPr lang="en-US" sz="3200" b="1" dirty="0" smtClean="0">
                <a:solidFill>
                  <a:srgbClr val="FF0000"/>
                </a:solidFill>
              </a:rPr>
              <a:t>HTML 5 </a:t>
            </a:r>
            <a:r>
              <a:rPr lang="ru-RU" sz="3200" b="1" dirty="0" smtClean="0">
                <a:solidFill>
                  <a:srgbClr val="FF0000"/>
                </a:solidFill>
              </a:rPr>
              <a:t>появились новые элементы управления, например, </a:t>
            </a:r>
            <a:r>
              <a:rPr lang="en-US" sz="3200" b="1" dirty="0" smtClean="0">
                <a:solidFill>
                  <a:srgbClr val="FF0000"/>
                </a:solidFill>
              </a:rPr>
              <a:t>Canvas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108641"/>
            <a:ext cx="4831237" cy="42625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14953" y="6488668"/>
            <a:ext cx="5568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http://ie.microsoft.com/testdrive/Graphics/TouchEffects/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562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 помощью </a:t>
            </a:r>
            <a:r>
              <a:rPr lang="en-US" sz="2400" dirty="0" smtClean="0"/>
              <a:t>Canvas </a:t>
            </a:r>
            <a:r>
              <a:rPr lang="ru-RU" sz="2400" dirty="0" smtClean="0"/>
              <a:t>можно создавать зрелищные визуальные эффекты, например, можно моделировать гравитационные и магнитные поля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123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" y="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На смену </a:t>
            </a:r>
            <a:r>
              <a:rPr lang="en-US" sz="3200" b="1" dirty="0" smtClean="0">
                <a:solidFill>
                  <a:srgbClr val="FF0000"/>
                </a:solidFill>
              </a:rPr>
              <a:t>CSS 2.1 </a:t>
            </a:r>
            <a:r>
              <a:rPr lang="ru-RU" sz="3200" b="1" dirty="0" smtClean="0">
                <a:solidFill>
                  <a:srgbClr val="FF0000"/>
                </a:solidFill>
              </a:rPr>
              <a:t>пришел </a:t>
            </a:r>
            <a:r>
              <a:rPr lang="en-US" sz="3200" b="1" dirty="0" smtClean="0">
                <a:solidFill>
                  <a:srgbClr val="FF0000"/>
                </a:solidFill>
              </a:rPr>
              <a:t>CSS 3. </a:t>
            </a:r>
            <a:r>
              <a:rPr lang="ru-RU" sz="3200" b="1" dirty="0" smtClean="0">
                <a:solidFill>
                  <a:srgbClr val="FF0000"/>
                </a:solidFill>
              </a:rPr>
              <a:t>Использование </a:t>
            </a:r>
            <a:r>
              <a:rPr lang="en-US" sz="3200" b="1" dirty="0" smtClean="0">
                <a:solidFill>
                  <a:srgbClr val="FF0000"/>
                </a:solidFill>
              </a:rPr>
              <a:t>CSS 3</a:t>
            </a:r>
            <a:r>
              <a:rPr lang="ru-RU" sz="3200" b="1" dirty="0" smtClean="0">
                <a:solidFill>
                  <a:srgbClr val="FF0000"/>
                </a:solidFill>
              </a:rPr>
              <a:t> позволяет осуществлять, в частности, двухмерные и трехмерные трансформации и анимации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664" y="1828800"/>
            <a:ext cx="6828064" cy="45323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18219" y="6488668"/>
            <a:ext cx="6916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http://ie.microsoft.com/testdrive/Graphics/hands-on-css3/Default.html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32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К многочисленным новым возможностям </a:t>
            </a:r>
            <a:r>
              <a:rPr lang="en-US" sz="3200" b="1" dirty="0" smtClean="0">
                <a:solidFill>
                  <a:srgbClr val="FF0000"/>
                </a:solidFill>
              </a:rPr>
              <a:t>HTML 5 </a:t>
            </a:r>
            <a:r>
              <a:rPr lang="ru-RU" sz="3200" b="1" dirty="0" smtClean="0">
                <a:solidFill>
                  <a:srgbClr val="FF0000"/>
                </a:solidFill>
              </a:rPr>
              <a:t>можно отнести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технологии </a:t>
            </a:r>
            <a:r>
              <a:rPr lang="en-US" sz="3200" b="1" dirty="0" smtClean="0">
                <a:solidFill>
                  <a:srgbClr val="FF0000"/>
                </a:solidFill>
              </a:rPr>
              <a:t>Web SQL </a:t>
            </a:r>
            <a:r>
              <a:rPr lang="ru-RU" sz="3200" b="1" dirty="0" smtClean="0">
                <a:solidFill>
                  <a:srgbClr val="FF0000"/>
                </a:solidFill>
              </a:rPr>
              <a:t>и </a:t>
            </a:r>
            <a:r>
              <a:rPr lang="en-US" sz="3200" b="1" dirty="0" err="1" smtClean="0">
                <a:solidFill>
                  <a:srgbClr val="FF0000"/>
                </a:solidFill>
              </a:rPr>
              <a:t>LocalStorage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1447800"/>
            <a:ext cx="3715284" cy="37152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2883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Использование этих подходов позволит создавать </a:t>
            </a:r>
            <a:r>
              <a:rPr lang="en-US" sz="3200" b="1" dirty="0" smtClean="0">
                <a:solidFill>
                  <a:srgbClr val="FF0000"/>
                </a:solidFill>
              </a:rPr>
              <a:t>off-line web-</a:t>
            </a:r>
            <a:r>
              <a:rPr lang="ru-RU" sz="3200" b="1" dirty="0" smtClean="0">
                <a:solidFill>
                  <a:srgbClr val="FF0000"/>
                </a:solidFill>
              </a:rPr>
              <a:t>приложения (это важно, в частности, для мобильных устройств)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7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459" y="1295400"/>
            <a:ext cx="6553200" cy="48977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0356" y="6481187"/>
            <a:ext cx="706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http://ie.microsoft.com/testdrive/Graphics/MagneticPoetry/Default.html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С помощью </a:t>
            </a:r>
            <a:r>
              <a:rPr lang="en-US" sz="3200" b="1" dirty="0" smtClean="0">
                <a:solidFill>
                  <a:srgbClr val="FF0000"/>
                </a:solidFill>
              </a:rPr>
              <a:t>HTML 5 </a:t>
            </a:r>
            <a:r>
              <a:rPr lang="ru-RU" sz="3200" b="1" dirty="0" smtClean="0">
                <a:solidFill>
                  <a:srgbClr val="FF0000"/>
                </a:solidFill>
              </a:rPr>
              <a:t>можно создавать приложения </a:t>
            </a:r>
            <a:r>
              <a:rPr lang="en-US" sz="3200" b="1" dirty="0" smtClean="0">
                <a:solidFill>
                  <a:srgbClr val="FF0000"/>
                </a:solidFill>
              </a:rPr>
              <a:t>drag and drop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5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21" y="1321662"/>
            <a:ext cx="6934200" cy="2450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26" y="152400"/>
            <a:ext cx="89256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 настоящее время в области 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web-</a:t>
            </a:r>
            <a:r>
              <a:rPr lang="ru-RU" sz="3200" b="1" dirty="0" smtClean="0">
                <a:solidFill>
                  <a:srgbClr val="FF0000"/>
                </a:solidFill>
              </a:rPr>
              <a:t>разработки действуют стандарты </a:t>
            </a:r>
            <a:r>
              <a:rPr lang="en-US" sz="3200" b="1" dirty="0" smtClean="0">
                <a:solidFill>
                  <a:srgbClr val="FF0000"/>
                </a:solidFill>
              </a:rPr>
              <a:t>HTML 4.01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21" y="4064349"/>
            <a:ext cx="2793651" cy="27936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4971" y="4870027"/>
            <a:ext cx="1790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CSS 2.1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34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541" y="1148281"/>
            <a:ext cx="5715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7916" y="7400"/>
            <a:ext cx="91719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За время, прошедшее с даты принятия </a:t>
            </a:r>
            <a:r>
              <a:rPr lang="en-US" sz="3200" b="1" dirty="0" smtClean="0">
                <a:solidFill>
                  <a:srgbClr val="FF0000"/>
                </a:solidFill>
              </a:rPr>
              <a:t>HTML 4.01, </a:t>
            </a:r>
            <a:r>
              <a:rPr lang="ru-RU" sz="3200" b="1" dirty="0" smtClean="0">
                <a:solidFill>
                  <a:srgbClr val="FF0000"/>
                </a:solidFill>
              </a:rPr>
              <a:t>произошло много событий. В частности, появились смартфоны…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02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40" y="685800"/>
            <a:ext cx="7162800" cy="49566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1318" y="106378"/>
            <a:ext cx="9171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… и планшеты…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7916" y="5642457"/>
            <a:ext cx="91719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Традиционную клавиатуру и мышь часто заменяет сенсорный экран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5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838200"/>
            <a:ext cx="5080000" cy="3505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1318" y="106378"/>
            <a:ext cx="9171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Появились видео высокого разрешения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3569845"/>
            <a:ext cx="3251941" cy="3251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9882" y="4953000"/>
            <a:ext cx="5345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и высококачественный звук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7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131"/>
            <a:ext cx="9144000" cy="57396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Пользователям надоел двухмерный интерфейс…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172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… они хотят трехмерный…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0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2" y="1447800"/>
            <a:ext cx="2540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9144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Пользователи хотят уменьшения времени отклика </a:t>
            </a:r>
            <a:r>
              <a:rPr lang="en-US" sz="3200" b="1" dirty="0" smtClean="0">
                <a:solidFill>
                  <a:srgbClr val="FF0000"/>
                </a:solidFill>
              </a:rPr>
              <a:t>web-</a:t>
            </a:r>
            <a:r>
              <a:rPr lang="ru-RU" sz="3200" b="1" dirty="0" smtClean="0">
                <a:solidFill>
                  <a:srgbClr val="FF0000"/>
                </a:solidFill>
              </a:rPr>
              <a:t>приложений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764792"/>
            <a:ext cx="6366704" cy="3169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93136" y="528815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Одним из способов повышения производительности стала технология </a:t>
            </a:r>
            <a:r>
              <a:rPr lang="en-US" sz="3200" b="1" dirty="0" smtClean="0">
                <a:solidFill>
                  <a:srgbClr val="FF0000"/>
                </a:solidFill>
              </a:rPr>
              <a:t>AJAX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4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14857"/>
            <a:ext cx="3048000" cy="3075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Со временем </a:t>
            </a:r>
            <a:r>
              <a:rPr lang="en-US" sz="3200" b="1" dirty="0" smtClean="0">
                <a:solidFill>
                  <a:srgbClr val="FF0000"/>
                </a:solidFill>
              </a:rPr>
              <a:t>HTML 4.01 </a:t>
            </a:r>
            <a:r>
              <a:rPr lang="ru-RU" sz="3200" b="1" dirty="0" smtClean="0">
                <a:solidFill>
                  <a:srgbClr val="FF0000"/>
                </a:solidFill>
              </a:rPr>
              <a:t>стал объективно тормозить развитие </a:t>
            </a:r>
            <a:r>
              <a:rPr lang="en-US" sz="3200" b="1" dirty="0" smtClean="0">
                <a:solidFill>
                  <a:srgbClr val="FF0000"/>
                </a:solidFill>
              </a:rPr>
              <a:t>web-</a:t>
            </a:r>
            <a:r>
              <a:rPr lang="ru-RU" sz="3200" b="1" dirty="0" smtClean="0">
                <a:solidFill>
                  <a:srgbClr val="FF0000"/>
                </a:solidFill>
              </a:rPr>
              <a:t>технологий.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1752600"/>
            <a:ext cx="58582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Софтверные компании начали предлагать решения в обход устаревшего стандарта. Например, плагины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312" y="4093785"/>
            <a:ext cx="2837688" cy="283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2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" y="0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В настоящее время возобладала концепция так называемого «</a:t>
            </a:r>
            <a:r>
              <a:rPr lang="ru-RU" sz="3200" b="1" dirty="0" err="1" smtClean="0">
                <a:solidFill>
                  <a:srgbClr val="FF0000"/>
                </a:solidFill>
              </a:rPr>
              <a:t>нативного</a:t>
            </a:r>
            <a:r>
              <a:rPr lang="ru-RU" sz="3200" b="1" dirty="0" smtClean="0">
                <a:solidFill>
                  <a:srgbClr val="FF0000"/>
                </a:solidFill>
              </a:rPr>
              <a:t>» программирования. Предполагается, что весь необходимый функционал будет реализован в браузере. Данный подход существенно облегчает программирование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2640" y="3657600"/>
            <a:ext cx="502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/>
              <a:t>&lt;audio controls&gt;</a:t>
            </a:r>
          </a:p>
          <a:p>
            <a:r>
              <a:rPr lang="en-US" sz="3200" b="1" dirty="0"/>
              <a:t>   &lt;source </a:t>
            </a:r>
            <a:r>
              <a:rPr lang="en-US" sz="3200" b="1" dirty="0" err="1"/>
              <a:t>src</a:t>
            </a:r>
            <a:r>
              <a:rPr lang="en-US" sz="3200" b="1" dirty="0" smtClean="0"/>
              <a:t>=“song.mp3</a:t>
            </a:r>
            <a:r>
              <a:rPr lang="en-US" sz="3200" b="1" dirty="0"/>
              <a:t>" /&gt;  </a:t>
            </a:r>
          </a:p>
          <a:p>
            <a:r>
              <a:rPr lang="en-US" sz="3200" b="1" dirty="0"/>
              <a:t>   &lt;source </a:t>
            </a:r>
            <a:r>
              <a:rPr lang="en-US" sz="3200" b="1" dirty="0" err="1"/>
              <a:t>src</a:t>
            </a:r>
            <a:r>
              <a:rPr lang="en-US" sz="3200" b="1" dirty="0" smtClean="0"/>
              <a:t>=“song.wav</a:t>
            </a:r>
            <a:r>
              <a:rPr lang="en-US" sz="3200" b="1" dirty="0"/>
              <a:t>" /&gt;</a:t>
            </a:r>
          </a:p>
          <a:p>
            <a:r>
              <a:rPr lang="en-US" sz="3200" b="1" dirty="0"/>
              <a:t>   &lt;source </a:t>
            </a:r>
            <a:r>
              <a:rPr lang="en-US" sz="3200" b="1" dirty="0" err="1"/>
              <a:t>src</a:t>
            </a:r>
            <a:r>
              <a:rPr lang="en-US" sz="3200" b="1" dirty="0" smtClean="0"/>
              <a:t>=“song.ogg</a:t>
            </a:r>
            <a:r>
              <a:rPr lang="en-US" sz="3200" b="1" dirty="0"/>
              <a:t>" /&gt;  </a:t>
            </a:r>
          </a:p>
          <a:p>
            <a:r>
              <a:rPr lang="en-US" sz="3200" b="1" dirty="0"/>
              <a:t>&lt;/audio&gt; </a:t>
            </a:r>
          </a:p>
        </p:txBody>
      </p:sp>
    </p:spTree>
    <p:extLst>
      <p:ext uri="{BB962C8B-B14F-4D97-AF65-F5344CB8AC3E}">
        <p14:creationId xmlns:p14="http://schemas.microsoft.com/office/powerpoint/2010/main" val="270585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277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35</cp:revision>
  <dcterms:created xsi:type="dcterms:W3CDTF">2012-06-22T17:29:11Z</dcterms:created>
  <dcterms:modified xsi:type="dcterms:W3CDTF">2012-07-11T05:42:22Z</dcterms:modified>
</cp:coreProperties>
</file>